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4" r:id="rId3"/>
    <p:sldId id="265" r:id="rId4"/>
    <p:sldId id="257" r:id="rId5"/>
    <p:sldId id="258" r:id="rId6"/>
    <p:sldId id="259" r:id="rId7"/>
    <p:sldId id="261" r:id="rId8"/>
    <p:sldId id="266" r:id="rId9"/>
    <p:sldId id="267" r:id="rId10"/>
    <p:sldId id="268" r:id="rId11"/>
    <p:sldId id="269" r:id="rId12"/>
    <p:sldId id="262" r:id="rId13"/>
    <p:sldId id="270" r:id="rId14"/>
    <p:sldId id="260" r:id="rId15"/>
    <p:sldId id="286" r:id="rId16"/>
    <p:sldId id="287" r:id="rId17"/>
    <p:sldId id="289" r:id="rId18"/>
    <p:sldId id="290" r:id="rId19"/>
    <p:sldId id="288" r:id="rId20"/>
    <p:sldId id="291" r:id="rId21"/>
    <p:sldId id="292" r:id="rId22"/>
    <p:sldId id="293" r:id="rId23"/>
    <p:sldId id="294" r:id="rId24"/>
    <p:sldId id="276" r:id="rId25"/>
    <p:sldId id="295" r:id="rId26"/>
    <p:sldId id="296" r:id="rId27"/>
    <p:sldId id="297" r:id="rId28"/>
    <p:sldId id="298" r:id="rId29"/>
    <p:sldId id="299" r:id="rId30"/>
    <p:sldId id="300" r:id="rId31"/>
    <p:sldId id="301" r:id="rId32"/>
    <p:sldId id="302" r:id="rId33"/>
    <p:sldId id="303" r:id="rId34"/>
    <p:sldId id="30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FF00"/>
    <a:srgbClr val="FF0000"/>
    <a:srgbClr val="0088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189" autoAdjust="0"/>
  </p:normalViewPr>
  <p:slideViewPr>
    <p:cSldViewPr>
      <p:cViewPr varScale="1">
        <p:scale>
          <a:sx n="122" d="100"/>
          <a:sy n="122" d="100"/>
        </p:scale>
        <p:origin x="-114" y="-36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36758-7B0B-444C-B2C8-E249925A8B6D}" type="datetimeFigureOut">
              <a:rPr lang="en-US" smtClean="0"/>
              <a:pPr/>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42F98-4D99-4822-ACDF-B9FEE4549CB1}" type="slidenum">
              <a:rPr lang="en-US" smtClean="0"/>
              <a:pPr/>
              <a:t>‹#›</a:t>
            </a:fld>
            <a:endParaRPr lang="en-US"/>
          </a:p>
        </p:txBody>
      </p:sp>
    </p:spTree>
    <p:extLst>
      <p:ext uri="{BB962C8B-B14F-4D97-AF65-F5344CB8AC3E}">
        <p14:creationId xmlns="" xmlns:p14="http://schemas.microsoft.com/office/powerpoint/2010/main" val="215679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42F98-4D99-4822-ACDF-B9FEE4549CB1}" type="slidenum">
              <a:rPr lang="en-US" smtClean="0"/>
              <a:pPr/>
              <a:t>15</a:t>
            </a:fld>
            <a:endParaRPr lang="en-US"/>
          </a:p>
        </p:txBody>
      </p:sp>
    </p:spTree>
    <p:extLst>
      <p:ext uri="{BB962C8B-B14F-4D97-AF65-F5344CB8AC3E}">
        <p14:creationId xmlns="" xmlns:p14="http://schemas.microsoft.com/office/powerpoint/2010/main" val="33579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42F98-4D99-4822-ACDF-B9FEE4549CB1}" type="slidenum">
              <a:rPr lang="en-US" smtClean="0"/>
              <a:pPr/>
              <a:t>16</a:t>
            </a:fld>
            <a:endParaRPr lang="en-US"/>
          </a:p>
        </p:txBody>
      </p:sp>
    </p:spTree>
    <p:extLst>
      <p:ext uri="{BB962C8B-B14F-4D97-AF65-F5344CB8AC3E}">
        <p14:creationId xmlns="" xmlns:p14="http://schemas.microsoft.com/office/powerpoint/2010/main" val="113568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42F98-4D99-4822-ACDF-B9FEE4549CB1}" type="slidenum">
              <a:rPr lang="en-US" smtClean="0"/>
              <a:pPr/>
              <a:t>17</a:t>
            </a:fld>
            <a:endParaRPr lang="en-US"/>
          </a:p>
        </p:txBody>
      </p:sp>
    </p:spTree>
    <p:extLst>
      <p:ext uri="{BB962C8B-B14F-4D97-AF65-F5344CB8AC3E}">
        <p14:creationId xmlns="" xmlns:p14="http://schemas.microsoft.com/office/powerpoint/2010/main" val="33444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42F98-4D99-4822-ACDF-B9FEE4549CB1}" type="slidenum">
              <a:rPr lang="en-US" smtClean="0"/>
              <a:pPr/>
              <a:t>18</a:t>
            </a:fld>
            <a:endParaRPr lang="en-US"/>
          </a:p>
        </p:txBody>
      </p:sp>
    </p:spTree>
    <p:extLst>
      <p:ext uri="{BB962C8B-B14F-4D97-AF65-F5344CB8AC3E}">
        <p14:creationId xmlns="" xmlns:p14="http://schemas.microsoft.com/office/powerpoint/2010/main" val="281627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42F98-4D99-4822-ACDF-B9FEE4549CB1}" type="slidenum">
              <a:rPr lang="en-US" smtClean="0"/>
              <a:pPr/>
              <a:t>19</a:t>
            </a:fld>
            <a:endParaRPr lang="en-US"/>
          </a:p>
        </p:txBody>
      </p:sp>
    </p:spTree>
    <p:extLst>
      <p:ext uri="{BB962C8B-B14F-4D97-AF65-F5344CB8AC3E}">
        <p14:creationId xmlns="" xmlns:p14="http://schemas.microsoft.com/office/powerpoint/2010/main" val="1598544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A26706-2C85-4641-8B17-E929E5F8AC11}"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5F8E8-6A56-4AFF-B052-FB73021D668B}" type="slidenum">
              <a:rPr lang="en-US" smtClean="0"/>
              <a:pPr/>
              <a:t>‹#›</a:t>
            </a:fld>
            <a:endParaRPr lang="en-US"/>
          </a:p>
        </p:txBody>
      </p:sp>
      <p:pic>
        <p:nvPicPr>
          <p:cNvPr id="7" name="Picture 6"/>
          <p:cNvPicPr/>
          <p:nvPr userDrawn="1"/>
        </p:nvPicPr>
        <p:blipFill>
          <a:blip r:embed="rId2" cstate="print"/>
          <a:srcRect/>
          <a:stretch>
            <a:fillRect/>
          </a:stretch>
        </p:blipFill>
        <p:spPr bwMode="auto">
          <a:xfrm>
            <a:off x="4648200" y="6399120"/>
            <a:ext cx="2743332" cy="27958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A26706-2C85-4641-8B17-E929E5F8AC11}"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5F8E8-6A56-4AFF-B052-FB73021D66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A26706-2C85-4641-8B17-E929E5F8AC11}"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5F8E8-6A56-4AFF-B052-FB73021D66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87362"/>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609600" y="1143000"/>
            <a:ext cx="10972800" cy="5578474"/>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6A26706-2C85-4641-8B17-E929E5F8AC11}"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5F8E8-6A56-4AFF-B052-FB73021D66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26706-2C85-4641-8B17-E929E5F8AC11}"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5F8E8-6A56-4AFF-B052-FB73021D66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A26706-2C85-4641-8B17-E929E5F8AC11}" type="datetimeFigureOut">
              <a:rPr lang="en-US" smtClean="0"/>
              <a:pPr/>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5F8E8-6A56-4AFF-B052-FB73021D66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A26706-2C85-4641-8B17-E929E5F8AC11}" type="datetimeFigureOut">
              <a:rPr lang="en-US" smtClean="0"/>
              <a:pPr/>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5F8E8-6A56-4AFF-B052-FB73021D66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A26706-2C85-4641-8B17-E929E5F8AC11}" type="datetimeFigureOut">
              <a:rPr lang="en-US" smtClean="0"/>
              <a:pPr/>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5F8E8-6A56-4AFF-B052-FB73021D66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26706-2C85-4641-8B17-E929E5F8AC11}" type="datetimeFigureOut">
              <a:rPr lang="en-US" smtClean="0"/>
              <a:pPr/>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5F8E8-6A56-4AFF-B052-FB73021D66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26706-2C85-4641-8B17-E929E5F8AC11}" type="datetimeFigureOut">
              <a:rPr lang="en-US" smtClean="0"/>
              <a:pPr/>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5F8E8-6A56-4AFF-B052-FB73021D66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26706-2C85-4641-8B17-E929E5F8AC11}" type="datetimeFigureOut">
              <a:rPr lang="en-US" smtClean="0"/>
              <a:pPr/>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5F8E8-6A56-4AFF-B052-FB73021D66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26706-2C85-4641-8B17-E929E5F8AC11}" type="datetimeFigureOut">
              <a:rPr lang="en-US" smtClean="0"/>
              <a:pPr/>
              <a:t>1/30/2024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5F8E8-6A56-4AFF-B052-FB73021D66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owson.edu/technology/software/virtualworkspac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Course Overview</a:t>
            </a:r>
          </a:p>
        </p:txBody>
      </p:sp>
      <p:sp>
        <p:nvSpPr>
          <p:cNvPr id="3" name="Subtitle 2"/>
          <p:cNvSpPr>
            <a:spLocks noGrp="1"/>
          </p:cNvSpPr>
          <p:nvPr>
            <p:ph type="subTitle" idx="1"/>
          </p:nvPr>
        </p:nvSpPr>
        <p:spPr/>
        <p:txBody>
          <a:bodyPr/>
          <a:lstStyle/>
          <a:p>
            <a:r>
              <a:rPr lang="en-US" dirty="0"/>
              <a:t>CIS 265 – Visual Basic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 Framework</a:t>
            </a:r>
          </a:p>
        </p:txBody>
      </p:sp>
      <p:sp>
        <p:nvSpPr>
          <p:cNvPr id="3" name="Content Placeholder 2"/>
          <p:cNvSpPr>
            <a:spLocks noGrp="1"/>
          </p:cNvSpPr>
          <p:nvPr>
            <p:ph idx="1"/>
          </p:nvPr>
        </p:nvSpPr>
        <p:spPr/>
        <p:txBody>
          <a:bodyPr/>
          <a:lstStyle/>
          <a:p>
            <a:r>
              <a:rPr lang="en-US" dirty="0"/>
              <a:t>.NET is a free and open-source software framework</a:t>
            </a:r>
          </a:p>
          <a:p>
            <a:r>
              <a:rPr lang="en-US" dirty="0"/>
              <a:t>It is an abstraction that provides generic and common functionality that can be easily modified by user-written code</a:t>
            </a:r>
          </a:p>
          <a:p>
            <a:r>
              <a:rPr lang="en-US" dirty="0"/>
              <a:t>.NET provides a standard way to develop and deploy applications in a universal and reusable manner</a:t>
            </a:r>
          </a:p>
          <a:p>
            <a:r>
              <a:rPr lang="en-US" dirty="0"/>
              <a:t>Current Version: .NET 6</a:t>
            </a:r>
          </a:p>
          <a:p>
            <a:r>
              <a:rPr lang="en-US" dirty="0"/>
              <a:t>.NET can be used to develop:</a:t>
            </a:r>
          </a:p>
          <a:p>
            <a:pPr lvl="1"/>
            <a:r>
              <a:rPr lang="en-US" dirty="0"/>
              <a:t>Windows Applications</a:t>
            </a:r>
          </a:p>
          <a:p>
            <a:pPr lvl="1"/>
            <a:r>
              <a:rPr lang="en-US" dirty="0"/>
              <a:t>Web Applications</a:t>
            </a:r>
          </a:p>
          <a:p>
            <a:pPr lvl="1"/>
            <a:r>
              <a:rPr lang="en-US" dirty="0"/>
              <a:t>Web Services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a:t>
            </a:r>
          </a:p>
        </p:txBody>
      </p:sp>
      <p:sp>
        <p:nvSpPr>
          <p:cNvPr id="3" name="Content Placeholder 2"/>
          <p:cNvSpPr>
            <a:spLocks noGrp="1"/>
          </p:cNvSpPr>
          <p:nvPr>
            <p:ph idx="1"/>
          </p:nvPr>
        </p:nvSpPr>
        <p:spPr/>
        <p:txBody>
          <a:bodyPr/>
          <a:lstStyle/>
          <a:p>
            <a:r>
              <a:rPr lang="en-US" dirty="0"/>
              <a:t>Windows Application: A software program designed specifically for the Windows operating system which runs locally (on the user’s computer).</a:t>
            </a:r>
          </a:p>
          <a:p>
            <a:endParaRPr lang="en-US" dirty="0"/>
          </a:p>
          <a:p>
            <a:r>
              <a:rPr lang="en-US" dirty="0"/>
              <a:t>Web Application: A software program that runs in a web browser.</a:t>
            </a:r>
          </a:p>
          <a:p>
            <a:endParaRPr lang="en-US" dirty="0"/>
          </a:p>
          <a:p>
            <a:r>
              <a:rPr lang="en-US" dirty="0"/>
              <a:t>Web Service: A software program available over the internet using standardized XML (to encode communication) to exchange data between other applications regardless of programming language.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 Offs: Local vs. Web</a:t>
            </a:r>
          </a:p>
        </p:txBody>
      </p:sp>
      <p:sp>
        <p:nvSpPr>
          <p:cNvPr id="3" name="Content Placeholder 2"/>
          <p:cNvSpPr>
            <a:spLocks noGrp="1"/>
          </p:cNvSpPr>
          <p:nvPr>
            <p:ph idx="1"/>
          </p:nvPr>
        </p:nvSpPr>
        <p:spPr/>
        <p:txBody>
          <a:bodyPr/>
          <a:lstStyle/>
          <a:p>
            <a:r>
              <a:rPr lang="en-US" dirty="0"/>
              <a:t>Locally installed software is harder to maintain. Considerations of the user’s operating system have to taken into account. Updating software can be difficult or tedious.</a:t>
            </a:r>
          </a:p>
          <a:p>
            <a:endParaRPr lang="en-US" dirty="0"/>
          </a:p>
          <a:p>
            <a:r>
              <a:rPr lang="en-US" dirty="0"/>
              <a:t>When web apps are updated and maintained on the server it is being hosted. Users are “always” on the latest version when connected to the web app. Testing and updating web apps without service interruption can sometimes be challenging. Considerations for which browser and what version of that browser must be made (to include alternative interfaces for mobile devices).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Visual Basic</a:t>
            </a:r>
          </a:p>
        </p:txBody>
      </p:sp>
      <p:sp>
        <p:nvSpPr>
          <p:cNvPr id="3" name="Content Placeholder 2"/>
          <p:cNvSpPr>
            <a:spLocks noGrp="1"/>
          </p:cNvSpPr>
          <p:nvPr>
            <p:ph idx="1"/>
          </p:nvPr>
        </p:nvSpPr>
        <p:spPr/>
        <p:txBody>
          <a:bodyPr/>
          <a:lstStyle/>
          <a:p>
            <a:r>
              <a:rPr lang="en-US" dirty="0"/>
              <a:t>VB.NET (now just referred to as VB) is an </a:t>
            </a:r>
            <a:r>
              <a:rPr lang="en-US" b="1" dirty="0"/>
              <a:t>object-oriented programming</a:t>
            </a:r>
            <a:r>
              <a:rPr lang="en-US" dirty="0"/>
              <a:t> language</a:t>
            </a:r>
          </a:p>
          <a:p>
            <a:r>
              <a:rPr lang="en-US" dirty="0"/>
              <a:t>It is the successor to the original VB from the 1990s</a:t>
            </a:r>
          </a:p>
          <a:p>
            <a:r>
              <a:rPr lang="en-US" dirty="0"/>
              <a:t>VB is often used for programming desktop applications (for Windows) using a simplistic drag-and-drop graphical user interface (GUI)</a:t>
            </a:r>
          </a:p>
          <a:p>
            <a:r>
              <a:rPr lang="en-US" dirty="0"/>
              <a:t>VB can also be found as the implementation language for Active Server Pages (ASP.NET) applications to produce dynamic web pages.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Programming</a:t>
            </a:r>
          </a:p>
        </p:txBody>
      </p:sp>
      <p:sp>
        <p:nvSpPr>
          <p:cNvPr id="3" name="Content Placeholder 2"/>
          <p:cNvSpPr>
            <a:spLocks noGrp="1"/>
          </p:cNvSpPr>
          <p:nvPr>
            <p:ph idx="1"/>
          </p:nvPr>
        </p:nvSpPr>
        <p:spPr/>
        <p:txBody>
          <a:bodyPr/>
          <a:lstStyle/>
          <a:p>
            <a:r>
              <a:rPr lang="en-US" dirty="0"/>
              <a:t>A programming paradigm based on the concept of </a:t>
            </a:r>
            <a:r>
              <a:rPr lang="en-US" b="1" dirty="0"/>
              <a:t>objects</a:t>
            </a:r>
            <a:r>
              <a:rPr lang="en-US" dirty="0"/>
              <a:t> </a:t>
            </a:r>
          </a:p>
          <a:p>
            <a:r>
              <a:rPr lang="en-US" dirty="0"/>
              <a:t>Object – a combination of variables, functions, and data structures</a:t>
            </a:r>
          </a:p>
          <a:p>
            <a:r>
              <a:rPr lang="en-US" dirty="0"/>
              <a:t>Everything in VB is considered an object, to include its primitive data types</a:t>
            </a:r>
          </a:p>
          <a:p>
            <a:endParaRPr lang="en-US" dirty="0"/>
          </a:p>
          <a:p>
            <a:endParaRPr lang="en-US" dirty="0"/>
          </a:p>
          <a:p>
            <a:pPr>
              <a:buNone/>
            </a:pPr>
            <a:r>
              <a:rPr lang="en-US" dirty="0"/>
              <a:t>More on that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Visual Studio</a:t>
            </a:r>
          </a:p>
        </p:txBody>
      </p:sp>
      <p:sp>
        <p:nvSpPr>
          <p:cNvPr id="5" name="Content Placeholder 2">
            <a:extLst>
              <a:ext uri="{FF2B5EF4-FFF2-40B4-BE49-F238E27FC236}">
                <a16:creationId xmlns="" xmlns:a16="http://schemas.microsoft.com/office/drawing/2014/main" id="{B4DDE36C-0464-D53C-1A16-3A7A15551CB8}"/>
              </a:ext>
            </a:extLst>
          </p:cNvPr>
          <p:cNvSpPr txBox="1">
            <a:spLocks/>
          </p:cNvSpPr>
          <p:nvPr/>
        </p:nvSpPr>
        <p:spPr>
          <a:xfrm>
            <a:off x="609600" y="1143000"/>
            <a:ext cx="10972800" cy="55784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To access VS, go to TU’s Virtual Workspace (</a:t>
            </a:r>
            <a:r>
              <a:rPr lang="en-US" dirty="0">
                <a:hlinkClick r:id="rId3"/>
              </a:rPr>
              <a:t>https://www.towson.edu/technology/software/virtualworkspace.html</a:t>
            </a:r>
            <a:r>
              <a:rPr lang="en-US" dirty="0"/>
              <a:t>)</a:t>
            </a:r>
          </a:p>
          <a:p>
            <a:r>
              <a:rPr lang="en-US" dirty="0"/>
              <a:t>Click on “</a:t>
            </a:r>
            <a:r>
              <a:rPr lang="en-US" b="1" dirty="0">
                <a:solidFill>
                  <a:srgbClr val="FF0000"/>
                </a:solidFill>
              </a:rPr>
              <a:t>Launch the Virtual Workspace</a:t>
            </a:r>
            <a:r>
              <a:rPr lang="en-US" dirty="0"/>
              <a:t>” button</a:t>
            </a:r>
          </a:p>
        </p:txBody>
      </p:sp>
      <p:grpSp>
        <p:nvGrpSpPr>
          <p:cNvPr id="15" name="Group 14">
            <a:extLst>
              <a:ext uri="{FF2B5EF4-FFF2-40B4-BE49-F238E27FC236}">
                <a16:creationId xmlns="" xmlns:a16="http://schemas.microsoft.com/office/drawing/2014/main" id="{192B0531-91B9-9A24-B9BD-6143465F0FFF}"/>
              </a:ext>
            </a:extLst>
          </p:cNvPr>
          <p:cNvGrpSpPr/>
          <p:nvPr/>
        </p:nvGrpSpPr>
        <p:grpSpPr>
          <a:xfrm>
            <a:off x="2438400" y="2438400"/>
            <a:ext cx="7315200" cy="3899823"/>
            <a:chOff x="2438400" y="2438400"/>
            <a:chExt cx="7315200" cy="3899823"/>
          </a:xfrm>
        </p:grpSpPr>
        <p:pic>
          <p:nvPicPr>
            <p:cNvPr id="9" name="Picture 8">
              <a:extLst>
                <a:ext uri="{FF2B5EF4-FFF2-40B4-BE49-F238E27FC236}">
                  <a16:creationId xmlns="" xmlns:a16="http://schemas.microsoft.com/office/drawing/2014/main" id="{DE8DC42C-6352-526D-F034-F4B981155A18}"/>
                </a:ext>
              </a:extLst>
            </p:cNvPr>
            <p:cNvPicPr>
              <a:picLocks noChangeAspect="1"/>
            </p:cNvPicPr>
            <p:nvPr/>
          </p:nvPicPr>
          <p:blipFill>
            <a:blip r:embed="rId4"/>
            <a:stretch>
              <a:fillRect/>
            </a:stretch>
          </p:blipFill>
          <p:spPr>
            <a:xfrm>
              <a:off x="2438400" y="2819400"/>
              <a:ext cx="7315200" cy="3518823"/>
            </a:xfrm>
            <a:prstGeom prst="rect">
              <a:avLst/>
            </a:prstGeom>
          </p:spPr>
        </p:pic>
        <p:sp>
          <p:nvSpPr>
            <p:cNvPr id="11" name="Oval 10">
              <a:extLst>
                <a:ext uri="{FF2B5EF4-FFF2-40B4-BE49-F238E27FC236}">
                  <a16:creationId xmlns="" xmlns:a16="http://schemas.microsoft.com/office/drawing/2014/main" id="{552BD285-4A45-87A9-EA5D-0E0EA3F7EC66}"/>
                </a:ext>
              </a:extLst>
            </p:cNvPr>
            <p:cNvSpPr/>
            <p:nvPr/>
          </p:nvSpPr>
          <p:spPr>
            <a:xfrm>
              <a:off x="5410200" y="5867400"/>
              <a:ext cx="1295400" cy="3048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 xmlns:a16="http://schemas.microsoft.com/office/drawing/2014/main" id="{49997132-4C52-6BC6-C502-5242BD44BF3D}"/>
                </a:ext>
              </a:extLst>
            </p:cNvPr>
            <p:cNvCxnSpPr>
              <a:endCxn id="11" idx="0"/>
            </p:cNvCxnSpPr>
            <p:nvPr/>
          </p:nvCxnSpPr>
          <p:spPr>
            <a:xfrm>
              <a:off x="4572000" y="2438400"/>
              <a:ext cx="1485900" cy="3429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Visual Studio</a:t>
            </a:r>
          </a:p>
        </p:txBody>
      </p:sp>
      <p:sp>
        <p:nvSpPr>
          <p:cNvPr id="5" name="Content Placeholder 2">
            <a:extLst>
              <a:ext uri="{FF2B5EF4-FFF2-40B4-BE49-F238E27FC236}">
                <a16:creationId xmlns="" xmlns:a16="http://schemas.microsoft.com/office/drawing/2014/main" id="{B4DDE36C-0464-D53C-1A16-3A7A15551CB8}"/>
              </a:ext>
            </a:extLst>
          </p:cNvPr>
          <p:cNvSpPr txBox="1">
            <a:spLocks/>
          </p:cNvSpPr>
          <p:nvPr/>
        </p:nvSpPr>
        <p:spPr>
          <a:xfrm>
            <a:off x="609600" y="1143000"/>
            <a:ext cx="10972800" cy="55784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the next webpage, select </a:t>
            </a:r>
            <a:r>
              <a:rPr lang="en-US" b="1" dirty="0">
                <a:solidFill>
                  <a:srgbClr val="FF0000"/>
                </a:solidFill>
              </a:rPr>
              <a:t>CIS Desktop</a:t>
            </a:r>
          </a:p>
          <a:p>
            <a:r>
              <a:rPr lang="en-US" dirty="0"/>
              <a:t>If you do not see this option, contact TU’s Help Desk (Computing Services):</a:t>
            </a:r>
          </a:p>
          <a:p>
            <a:pPr lvl="1"/>
            <a:r>
              <a:rPr lang="en-US" dirty="0"/>
              <a:t>Phone: 410-704-5151 (options 1, 0)</a:t>
            </a:r>
          </a:p>
          <a:p>
            <a:pPr lvl="1"/>
            <a:r>
              <a:rPr lang="en-US" dirty="0"/>
              <a:t>Email: scs@towson.edu</a:t>
            </a:r>
          </a:p>
          <a:p>
            <a:pPr lvl="1"/>
            <a:r>
              <a:rPr lang="en-US" dirty="0"/>
              <a:t>SMS Text: 410-324-7271</a:t>
            </a:r>
          </a:p>
          <a:p>
            <a:pPr lvl="1"/>
            <a:r>
              <a:rPr lang="en-US" dirty="0"/>
              <a:t>In-Person Visit (no appointment necessary): CK 3rd Floor Academic Commons Tech Services Desk, CK 35, TR 123</a:t>
            </a:r>
          </a:p>
          <a:p>
            <a:pPr lvl="1"/>
            <a:r>
              <a:rPr lang="en-US" dirty="0"/>
              <a:t>Chat, Hours &amp; More Info</a:t>
            </a:r>
          </a:p>
          <a:p>
            <a:endParaRPr lang="en-US" dirty="0"/>
          </a:p>
        </p:txBody>
      </p:sp>
      <p:grpSp>
        <p:nvGrpSpPr>
          <p:cNvPr id="7" name="Group 6">
            <a:extLst>
              <a:ext uri="{FF2B5EF4-FFF2-40B4-BE49-F238E27FC236}">
                <a16:creationId xmlns="" xmlns:a16="http://schemas.microsoft.com/office/drawing/2014/main" id="{4E63CF86-AD2E-1DA1-151E-77279CD64CD6}"/>
              </a:ext>
            </a:extLst>
          </p:cNvPr>
          <p:cNvGrpSpPr/>
          <p:nvPr/>
        </p:nvGrpSpPr>
        <p:grpSpPr>
          <a:xfrm>
            <a:off x="6705600" y="4848104"/>
            <a:ext cx="3686689" cy="1733792"/>
            <a:chOff x="6705600" y="4848104"/>
            <a:chExt cx="3686689" cy="1733792"/>
          </a:xfrm>
        </p:grpSpPr>
        <p:pic>
          <p:nvPicPr>
            <p:cNvPr id="4" name="Picture 3">
              <a:extLst>
                <a:ext uri="{FF2B5EF4-FFF2-40B4-BE49-F238E27FC236}">
                  <a16:creationId xmlns="" xmlns:a16="http://schemas.microsoft.com/office/drawing/2014/main" id="{B9BC9FD4-FBD6-0F9A-F24A-E8616BFC757E}"/>
                </a:ext>
              </a:extLst>
            </p:cNvPr>
            <p:cNvPicPr>
              <a:picLocks noChangeAspect="1"/>
            </p:cNvPicPr>
            <p:nvPr/>
          </p:nvPicPr>
          <p:blipFill>
            <a:blip r:embed="rId3"/>
            <a:stretch>
              <a:fillRect/>
            </a:stretch>
          </p:blipFill>
          <p:spPr>
            <a:xfrm>
              <a:off x="6705600" y="4848104"/>
              <a:ext cx="3686689" cy="1733792"/>
            </a:xfrm>
            <a:prstGeom prst="rect">
              <a:avLst/>
            </a:prstGeom>
          </p:spPr>
        </p:pic>
        <p:sp>
          <p:nvSpPr>
            <p:cNvPr id="6" name="Oval 5">
              <a:extLst>
                <a:ext uri="{FF2B5EF4-FFF2-40B4-BE49-F238E27FC236}">
                  <a16:creationId xmlns="" xmlns:a16="http://schemas.microsoft.com/office/drawing/2014/main" id="{2C3B4E1D-B177-57FE-935C-47DE91EEA3FE}"/>
                </a:ext>
              </a:extLst>
            </p:cNvPr>
            <p:cNvSpPr/>
            <p:nvPr/>
          </p:nvSpPr>
          <p:spPr>
            <a:xfrm>
              <a:off x="6953250" y="5534025"/>
              <a:ext cx="895350" cy="8382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369206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Visual Studio</a:t>
            </a:r>
          </a:p>
        </p:txBody>
      </p:sp>
      <p:sp>
        <p:nvSpPr>
          <p:cNvPr id="5" name="Content Placeholder 2">
            <a:extLst>
              <a:ext uri="{FF2B5EF4-FFF2-40B4-BE49-F238E27FC236}">
                <a16:creationId xmlns="" xmlns:a16="http://schemas.microsoft.com/office/drawing/2014/main" id="{B4DDE36C-0464-D53C-1A16-3A7A15551CB8}"/>
              </a:ext>
            </a:extLst>
          </p:cNvPr>
          <p:cNvSpPr txBox="1">
            <a:spLocks/>
          </p:cNvSpPr>
          <p:nvPr/>
        </p:nvSpPr>
        <p:spPr>
          <a:xfrm>
            <a:off x="609600" y="1143000"/>
            <a:ext cx="109728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Check/uncheck the functionality you’d like, and then click </a:t>
            </a:r>
            <a:r>
              <a:rPr lang="en-US" b="1" dirty="0">
                <a:solidFill>
                  <a:srgbClr val="FF0000"/>
                </a:solidFill>
              </a:rPr>
              <a:t>Allow</a:t>
            </a:r>
            <a:endParaRPr lang="en-US" dirty="0">
              <a:solidFill>
                <a:srgbClr val="FF0000"/>
              </a:solidFill>
            </a:endParaRPr>
          </a:p>
          <a:p>
            <a:endParaRPr lang="en-US" dirty="0"/>
          </a:p>
        </p:txBody>
      </p:sp>
      <p:grpSp>
        <p:nvGrpSpPr>
          <p:cNvPr id="14" name="Group 13">
            <a:extLst>
              <a:ext uri="{FF2B5EF4-FFF2-40B4-BE49-F238E27FC236}">
                <a16:creationId xmlns="" xmlns:a16="http://schemas.microsoft.com/office/drawing/2014/main" id="{9DD09625-4903-AB56-0B32-F91947CCD004}"/>
              </a:ext>
            </a:extLst>
          </p:cNvPr>
          <p:cNvGrpSpPr/>
          <p:nvPr/>
        </p:nvGrpSpPr>
        <p:grpSpPr>
          <a:xfrm>
            <a:off x="990600" y="1752600"/>
            <a:ext cx="5334744" cy="2924583"/>
            <a:chOff x="990600" y="1752600"/>
            <a:chExt cx="5334744" cy="2924583"/>
          </a:xfrm>
        </p:grpSpPr>
        <p:pic>
          <p:nvPicPr>
            <p:cNvPr id="7" name="Picture 6">
              <a:extLst>
                <a:ext uri="{FF2B5EF4-FFF2-40B4-BE49-F238E27FC236}">
                  <a16:creationId xmlns="" xmlns:a16="http://schemas.microsoft.com/office/drawing/2014/main" id="{FE6E7947-832F-423D-2104-F3B3A8C03DE4}"/>
                </a:ext>
              </a:extLst>
            </p:cNvPr>
            <p:cNvPicPr>
              <a:picLocks noChangeAspect="1"/>
            </p:cNvPicPr>
            <p:nvPr/>
          </p:nvPicPr>
          <p:blipFill>
            <a:blip r:embed="rId3"/>
            <a:stretch>
              <a:fillRect/>
            </a:stretch>
          </p:blipFill>
          <p:spPr>
            <a:xfrm>
              <a:off x="990600" y="1752600"/>
              <a:ext cx="5334744" cy="2924583"/>
            </a:xfrm>
            <a:prstGeom prst="rect">
              <a:avLst/>
            </a:prstGeom>
          </p:spPr>
        </p:pic>
        <p:sp>
          <p:nvSpPr>
            <p:cNvPr id="6" name="Oval 5">
              <a:extLst>
                <a:ext uri="{FF2B5EF4-FFF2-40B4-BE49-F238E27FC236}">
                  <a16:creationId xmlns="" xmlns:a16="http://schemas.microsoft.com/office/drawing/2014/main" id="{2C3B4E1D-B177-57FE-935C-47DE91EEA3FE}"/>
                </a:ext>
              </a:extLst>
            </p:cNvPr>
            <p:cNvSpPr/>
            <p:nvPr/>
          </p:nvSpPr>
          <p:spPr>
            <a:xfrm>
              <a:off x="4381500" y="4076700"/>
              <a:ext cx="895350" cy="428504"/>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2">
            <a:extLst>
              <a:ext uri="{FF2B5EF4-FFF2-40B4-BE49-F238E27FC236}">
                <a16:creationId xmlns="" xmlns:a16="http://schemas.microsoft.com/office/drawing/2014/main" id="{E3DED0FE-0671-0192-7E76-689C0B5A1EDF}"/>
              </a:ext>
            </a:extLst>
          </p:cNvPr>
          <p:cNvSpPr txBox="1">
            <a:spLocks/>
          </p:cNvSpPr>
          <p:nvPr/>
        </p:nvSpPr>
        <p:spPr>
          <a:xfrm>
            <a:off x="609600" y="4677183"/>
            <a:ext cx="10972800" cy="16001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Log in with your TU credentials and click </a:t>
            </a:r>
            <a:r>
              <a:rPr lang="en-US" b="1" dirty="0">
                <a:solidFill>
                  <a:srgbClr val="00CC00"/>
                </a:solidFill>
              </a:rPr>
              <a:t>Submit</a:t>
            </a:r>
            <a:r>
              <a:rPr lang="en-US" dirty="0"/>
              <a:t> button.</a:t>
            </a:r>
          </a:p>
          <a:p>
            <a:r>
              <a:rPr lang="en-US" i="1" dirty="0"/>
              <a:t>Your e-mail might be something like username@students.towson.edu</a:t>
            </a:r>
            <a:endParaRPr lang="en-US" dirty="0"/>
          </a:p>
          <a:p>
            <a:endParaRPr lang="en-US" i="1" dirty="0"/>
          </a:p>
        </p:txBody>
      </p:sp>
      <p:grpSp>
        <p:nvGrpSpPr>
          <p:cNvPr id="15" name="Group 14">
            <a:extLst>
              <a:ext uri="{FF2B5EF4-FFF2-40B4-BE49-F238E27FC236}">
                <a16:creationId xmlns="" xmlns:a16="http://schemas.microsoft.com/office/drawing/2014/main" id="{DA78DC5E-6EDA-C8C0-FBB0-931B6428ABDB}"/>
              </a:ext>
            </a:extLst>
          </p:cNvPr>
          <p:cNvGrpSpPr/>
          <p:nvPr/>
        </p:nvGrpSpPr>
        <p:grpSpPr>
          <a:xfrm>
            <a:off x="6477000" y="1881920"/>
            <a:ext cx="4572638" cy="2495898"/>
            <a:chOff x="6477000" y="1881920"/>
            <a:chExt cx="4572638" cy="2495898"/>
          </a:xfrm>
        </p:grpSpPr>
        <p:pic>
          <p:nvPicPr>
            <p:cNvPr id="10" name="Picture 9">
              <a:extLst>
                <a:ext uri="{FF2B5EF4-FFF2-40B4-BE49-F238E27FC236}">
                  <a16:creationId xmlns="" xmlns:a16="http://schemas.microsoft.com/office/drawing/2014/main" id="{AF01C66B-6618-4404-4D98-8EB9CDFBBDFC}"/>
                </a:ext>
              </a:extLst>
            </p:cNvPr>
            <p:cNvPicPr>
              <a:picLocks noChangeAspect="1"/>
            </p:cNvPicPr>
            <p:nvPr/>
          </p:nvPicPr>
          <p:blipFill>
            <a:blip r:embed="rId4"/>
            <a:stretch>
              <a:fillRect/>
            </a:stretch>
          </p:blipFill>
          <p:spPr>
            <a:xfrm>
              <a:off x="6477000" y="1881920"/>
              <a:ext cx="4572638" cy="2495898"/>
            </a:xfrm>
            <a:prstGeom prst="rect">
              <a:avLst/>
            </a:prstGeom>
          </p:spPr>
        </p:pic>
        <p:sp>
          <p:nvSpPr>
            <p:cNvPr id="11" name="Oval 10">
              <a:extLst>
                <a:ext uri="{FF2B5EF4-FFF2-40B4-BE49-F238E27FC236}">
                  <a16:creationId xmlns="" xmlns:a16="http://schemas.microsoft.com/office/drawing/2014/main" id="{13A71CAA-3D9E-751E-B113-9EB712A17490}"/>
                </a:ext>
              </a:extLst>
            </p:cNvPr>
            <p:cNvSpPr/>
            <p:nvPr/>
          </p:nvSpPr>
          <p:spPr>
            <a:xfrm>
              <a:off x="9067800" y="3781425"/>
              <a:ext cx="895350" cy="428504"/>
            </a:xfrm>
            <a:prstGeom prst="ellipse">
              <a:avLst/>
            </a:prstGeom>
            <a:solidFill>
              <a:srgbClr val="00CC00">
                <a:alpha val="24706"/>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241202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Visual Studio</a:t>
            </a:r>
          </a:p>
        </p:txBody>
      </p:sp>
      <p:sp>
        <p:nvSpPr>
          <p:cNvPr id="5" name="Content Placeholder 2">
            <a:extLst>
              <a:ext uri="{FF2B5EF4-FFF2-40B4-BE49-F238E27FC236}">
                <a16:creationId xmlns="" xmlns:a16="http://schemas.microsoft.com/office/drawing/2014/main" id="{B4DDE36C-0464-D53C-1A16-3A7A15551CB8}"/>
              </a:ext>
            </a:extLst>
          </p:cNvPr>
          <p:cNvSpPr txBox="1">
            <a:spLocks/>
          </p:cNvSpPr>
          <p:nvPr/>
        </p:nvSpPr>
        <p:spPr>
          <a:xfrm>
            <a:off x="609600" y="1143000"/>
            <a:ext cx="10972800" cy="55784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Once logged in, open the </a:t>
            </a:r>
            <a:r>
              <a:rPr lang="en-US" b="1" dirty="0">
                <a:solidFill>
                  <a:srgbClr val="FF0000"/>
                </a:solidFill>
              </a:rPr>
              <a:t>Programs</a:t>
            </a:r>
            <a:r>
              <a:rPr lang="en-US" dirty="0"/>
              <a:t> shortcut from the desktop.</a:t>
            </a:r>
          </a:p>
          <a:p>
            <a:r>
              <a:rPr lang="en-US" dirty="0"/>
              <a:t>Then scroll down and open </a:t>
            </a:r>
            <a:r>
              <a:rPr lang="en-US" b="1" dirty="0">
                <a:solidFill>
                  <a:srgbClr val="00CC00"/>
                </a:solidFill>
              </a:rPr>
              <a:t>Visual Studio 2022</a:t>
            </a:r>
            <a:r>
              <a:rPr lang="en-US" dirty="0"/>
              <a:t>. </a:t>
            </a:r>
          </a:p>
        </p:txBody>
      </p:sp>
      <p:grpSp>
        <p:nvGrpSpPr>
          <p:cNvPr id="16" name="Group 15">
            <a:extLst>
              <a:ext uri="{FF2B5EF4-FFF2-40B4-BE49-F238E27FC236}">
                <a16:creationId xmlns="" xmlns:a16="http://schemas.microsoft.com/office/drawing/2014/main" id="{D4AB894B-F8A2-001B-2EE9-FC9393F14D4C}"/>
              </a:ext>
            </a:extLst>
          </p:cNvPr>
          <p:cNvGrpSpPr/>
          <p:nvPr/>
        </p:nvGrpSpPr>
        <p:grpSpPr>
          <a:xfrm>
            <a:off x="2514600" y="2149474"/>
            <a:ext cx="9433917" cy="4572000"/>
            <a:chOff x="2514600" y="2149474"/>
            <a:chExt cx="9433917" cy="4572000"/>
          </a:xfrm>
        </p:grpSpPr>
        <p:pic>
          <p:nvPicPr>
            <p:cNvPr id="10" name="Picture 9">
              <a:extLst>
                <a:ext uri="{FF2B5EF4-FFF2-40B4-BE49-F238E27FC236}">
                  <a16:creationId xmlns="" xmlns:a16="http://schemas.microsoft.com/office/drawing/2014/main" id="{6170F89F-979D-C7B7-B401-E24A5B25C6D4}"/>
                </a:ext>
              </a:extLst>
            </p:cNvPr>
            <p:cNvPicPr>
              <a:picLocks noChangeAspect="1"/>
            </p:cNvPicPr>
            <p:nvPr/>
          </p:nvPicPr>
          <p:blipFill>
            <a:blip r:embed="rId3"/>
            <a:stretch>
              <a:fillRect/>
            </a:stretch>
          </p:blipFill>
          <p:spPr>
            <a:xfrm>
              <a:off x="2590800" y="2149474"/>
              <a:ext cx="9357717" cy="4572000"/>
            </a:xfrm>
            <a:prstGeom prst="rect">
              <a:avLst/>
            </a:prstGeom>
          </p:spPr>
        </p:pic>
        <p:sp>
          <p:nvSpPr>
            <p:cNvPr id="11" name="Oval 10">
              <a:extLst>
                <a:ext uri="{FF2B5EF4-FFF2-40B4-BE49-F238E27FC236}">
                  <a16:creationId xmlns="" xmlns:a16="http://schemas.microsoft.com/office/drawing/2014/main" id="{A52E09C3-8516-D9E9-6FE8-1BB4F4FF3268}"/>
                </a:ext>
              </a:extLst>
            </p:cNvPr>
            <p:cNvSpPr/>
            <p:nvPr/>
          </p:nvSpPr>
          <p:spPr>
            <a:xfrm>
              <a:off x="2514600" y="4724400"/>
              <a:ext cx="685800" cy="6858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 xmlns:a16="http://schemas.microsoft.com/office/drawing/2014/main" id="{D6EE8324-4C16-EDC2-22D9-11BB7AAF2D9D}"/>
                </a:ext>
              </a:extLst>
            </p:cNvPr>
            <p:cNvSpPr/>
            <p:nvPr/>
          </p:nvSpPr>
          <p:spPr>
            <a:xfrm>
              <a:off x="4648200" y="5486399"/>
              <a:ext cx="1143000" cy="228601"/>
            </a:xfrm>
            <a:prstGeom prst="roundRect">
              <a:avLst/>
            </a:prstGeom>
            <a:solidFill>
              <a:srgbClr val="00CC00">
                <a:alpha val="24706"/>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 xmlns:a16="http://schemas.microsoft.com/office/drawing/2014/main" id="{5B04ADB8-27B9-6E28-39A1-FEBEB3EFD702}"/>
                </a:ext>
              </a:extLst>
            </p:cNvPr>
            <p:cNvSpPr txBox="1"/>
            <p:nvPr/>
          </p:nvSpPr>
          <p:spPr>
            <a:xfrm>
              <a:off x="9906000" y="5410200"/>
              <a:ext cx="1371600" cy="369332"/>
            </a:xfrm>
            <a:prstGeom prst="rect">
              <a:avLst/>
            </a:prstGeom>
            <a:noFill/>
          </p:spPr>
          <p:txBody>
            <a:bodyPr wrap="square" rtlCol="0">
              <a:spAutoFit/>
            </a:bodyPr>
            <a:lstStyle/>
            <a:p>
              <a:r>
                <a:rPr lang="en-US" b="1" u="sng" dirty="0">
                  <a:solidFill>
                    <a:srgbClr val="7030A0"/>
                  </a:solidFill>
                </a:rPr>
                <a:t>NOT</a:t>
              </a:r>
              <a:r>
                <a:rPr lang="en-US" dirty="0">
                  <a:solidFill>
                    <a:srgbClr val="7030A0"/>
                  </a:solidFill>
                </a:rPr>
                <a:t> THIS!!</a:t>
              </a:r>
            </a:p>
          </p:txBody>
        </p:sp>
        <p:cxnSp>
          <p:nvCxnSpPr>
            <p:cNvPr id="15" name="Straight Arrow Connector 14">
              <a:extLst>
                <a:ext uri="{FF2B5EF4-FFF2-40B4-BE49-F238E27FC236}">
                  <a16:creationId xmlns="" xmlns:a16="http://schemas.microsoft.com/office/drawing/2014/main" id="{620B9489-A27D-B815-103C-FBC5286088BA}"/>
                </a:ext>
              </a:extLst>
            </p:cNvPr>
            <p:cNvCxnSpPr>
              <a:stCxn id="13" idx="1"/>
            </p:cNvCxnSpPr>
            <p:nvPr/>
          </p:nvCxnSpPr>
          <p:spPr>
            <a:xfrm flipH="1">
              <a:off x="5715000" y="5594866"/>
              <a:ext cx="4191000" cy="18466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4236206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Visual Studio</a:t>
            </a:r>
          </a:p>
        </p:txBody>
      </p:sp>
      <p:sp>
        <p:nvSpPr>
          <p:cNvPr id="5" name="Content Placeholder 2">
            <a:extLst>
              <a:ext uri="{FF2B5EF4-FFF2-40B4-BE49-F238E27FC236}">
                <a16:creationId xmlns="" xmlns:a16="http://schemas.microsoft.com/office/drawing/2014/main" id="{B4DDE36C-0464-D53C-1A16-3A7A15551CB8}"/>
              </a:ext>
            </a:extLst>
          </p:cNvPr>
          <p:cNvSpPr txBox="1">
            <a:spLocks/>
          </p:cNvSpPr>
          <p:nvPr/>
        </p:nvSpPr>
        <p:spPr>
          <a:xfrm>
            <a:off x="609600" y="1143000"/>
            <a:ext cx="10972800" cy="55784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 future reference, these steps are repeated on blackboard under </a:t>
            </a:r>
            <a:r>
              <a:rPr lang="en-US" b="1" dirty="0">
                <a:solidFill>
                  <a:srgbClr val="FF0000"/>
                </a:solidFill>
              </a:rPr>
              <a:t>Course Info</a:t>
            </a:r>
          </a:p>
        </p:txBody>
      </p:sp>
      <p:grpSp>
        <p:nvGrpSpPr>
          <p:cNvPr id="10" name="Group 9">
            <a:extLst>
              <a:ext uri="{FF2B5EF4-FFF2-40B4-BE49-F238E27FC236}">
                <a16:creationId xmlns="" xmlns:a16="http://schemas.microsoft.com/office/drawing/2014/main" id="{3ECFCE7B-530E-D987-A87B-81B967774FF8}"/>
              </a:ext>
            </a:extLst>
          </p:cNvPr>
          <p:cNvGrpSpPr/>
          <p:nvPr/>
        </p:nvGrpSpPr>
        <p:grpSpPr>
          <a:xfrm>
            <a:off x="1732941" y="2438400"/>
            <a:ext cx="8726118" cy="3982006"/>
            <a:chOff x="1732941" y="2438400"/>
            <a:chExt cx="8726118" cy="3982006"/>
          </a:xfrm>
        </p:grpSpPr>
        <p:pic>
          <p:nvPicPr>
            <p:cNvPr id="7" name="Picture 6">
              <a:extLst>
                <a:ext uri="{FF2B5EF4-FFF2-40B4-BE49-F238E27FC236}">
                  <a16:creationId xmlns="" xmlns:a16="http://schemas.microsoft.com/office/drawing/2014/main" id="{B2919105-973C-D3E7-B119-9E77C02F2CFB}"/>
                </a:ext>
              </a:extLst>
            </p:cNvPr>
            <p:cNvPicPr>
              <a:picLocks noChangeAspect="1"/>
            </p:cNvPicPr>
            <p:nvPr/>
          </p:nvPicPr>
          <p:blipFill>
            <a:blip r:embed="rId3"/>
            <a:stretch>
              <a:fillRect/>
            </a:stretch>
          </p:blipFill>
          <p:spPr>
            <a:xfrm>
              <a:off x="1732941" y="2438400"/>
              <a:ext cx="8726118" cy="3982006"/>
            </a:xfrm>
            <a:prstGeom prst="rect">
              <a:avLst/>
            </a:prstGeom>
          </p:spPr>
        </p:pic>
        <p:sp>
          <p:nvSpPr>
            <p:cNvPr id="8" name="Oval 7">
              <a:extLst>
                <a:ext uri="{FF2B5EF4-FFF2-40B4-BE49-F238E27FC236}">
                  <a16:creationId xmlns="" xmlns:a16="http://schemas.microsoft.com/office/drawing/2014/main" id="{22EB6F7B-5A47-E618-11F0-7E250EAE1FBA}"/>
                </a:ext>
              </a:extLst>
            </p:cNvPr>
            <p:cNvSpPr/>
            <p:nvPr/>
          </p:nvSpPr>
          <p:spPr>
            <a:xfrm>
              <a:off x="1943100" y="4324350"/>
              <a:ext cx="1295400" cy="3048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 xmlns:a16="http://schemas.microsoft.com/office/drawing/2014/main" id="{8F96BFE7-378B-1ABE-5B2D-2B4CF577404D}"/>
                </a:ext>
              </a:extLst>
            </p:cNvPr>
            <p:cNvSpPr/>
            <p:nvPr/>
          </p:nvSpPr>
          <p:spPr>
            <a:xfrm>
              <a:off x="4914900" y="5334000"/>
              <a:ext cx="5105400" cy="36195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28415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About Me</a:t>
            </a:r>
          </a:p>
        </p:txBody>
      </p:sp>
      <p:sp>
        <p:nvSpPr>
          <p:cNvPr id="3" name="Content Placeholder 2"/>
          <p:cNvSpPr>
            <a:spLocks noGrp="1"/>
          </p:cNvSpPr>
          <p:nvPr>
            <p:ph idx="1"/>
          </p:nvPr>
        </p:nvSpPr>
        <p:spPr/>
        <p:txBody>
          <a:bodyPr>
            <a:normAutofit lnSpcReduction="10000"/>
          </a:bodyPr>
          <a:lstStyle/>
          <a:p>
            <a:pPr>
              <a:spcBef>
                <a:spcPts val="0"/>
              </a:spcBef>
            </a:pPr>
            <a:r>
              <a:rPr lang="en-US" sz="2400" dirty="0"/>
              <a:t>Kevin Hall (Professor Hall)</a:t>
            </a:r>
          </a:p>
          <a:p>
            <a:pPr>
              <a:spcBef>
                <a:spcPts val="0"/>
              </a:spcBef>
            </a:pPr>
            <a:endParaRPr lang="en-US" sz="2400" dirty="0"/>
          </a:p>
          <a:p>
            <a:pPr>
              <a:spcBef>
                <a:spcPts val="0"/>
              </a:spcBef>
            </a:pPr>
            <a:r>
              <a:rPr lang="en-US" sz="2400" dirty="0"/>
              <a:t>Radford University</a:t>
            </a:r>
          </a:p>
          <a:p>
            <a:pPr lvl="1">
              <a:spcBef>
                <a:spcPts val="0"/>
              </a:spcBef>
            </a:pPr>
            <a:r>
              <a:rPr lang="en-US" sz="2000" dirty="0"/>
              <a:t>B.S. Computer Science</a:t>
            </a:r>
          </a:p>
          <a:p>
            <a:pPr marL="457200" lvl="1" indent="0">
              <a:spcBef>
                <a:spcPts val="0"/>
              </a:spcBef>
              <a:buNone/>
            </a:pPr>
            <a:endParaRPr lang="en-US" sz="2000" dirty="0"/>
          </a:p>
          <a:p>
            <a:pPr>
              <a:spcBef>
                <a:spcPts val="0"/>
              </a:spcBef>
            </a:pPr>
            <a:r>
              <a:rPr lang="en-US" sz="2400" dirty="0"/>
              <a:t>University of Maryland Baltimore County </a:t>
            </a:r>
          </a:p>
          <a:p>
            <a:pPr lvl="1">
              <a:spcBef>
                <a:spcPts val="0"/>
              </a:spcBef>
            </a:pPr>
            <a:r>
              <a:rPr lang="en-US" sz="2000" dirty="0"/>
              <a:t>M.S. Engineering Management, Systems Engineering specialization</a:t>
            </a:r>
          </a:p>
          <a:p>
            <a:pPr lvl="1">
              <a:spcBef>
                <a:spcPts val="0"/>
              </a:spcBef>
            </a:pPr>
            <a:r>
              <a:rPr lang="en-US" sz="2000" i="1" dirty="0"/>
              <a:t>M.P.S. Cybersecurity (current)</a:t>
            </a:r>
          </a:p>
          <a:p>
            <a:pPr lvl="1">
              <a:spcBef>
                <a:spcPts val="0"/>
              </a:spcBef>
            </a:pPr>
            <a:endParaRPr lang="en-US" sz="2000" i="1" dirty="0"/>
          </a:p>
          <a:p>
            <a:pPr>
              <a:spcBef>
                <a:spcPts val="0"/>
              </a:spcBef>
            </a:pPr>
            <a:r>
              <a:rPr lang="en-US" sz="2400" dirty="0"/>
              <a:t>Towson University</a:t>
            </a:r>
          </a:p>
          <a:p>
            <a:pPr lvl="1">
              <a:spcBef>
                <a:spcPts val="0"/>
              </a:spcBef>
            </a:pPr>
            <a:r>
              <a:rPr lang="en-US" sz="2000" i="1" dirty="0"/>
              <a:t>D.Sc. Information Technology, Computer Science track (current)</a:t>
            </a:r>
          </a:p>
          <a:p>
            <a:pPr lvl="1">
              <a:spcBef>
                <a:spcPts val="0"/>
              </a:spcBef>
            </a:pPr>
            <a:endParaRPr lang="en-US" sz="2000" dirty="0"/>
          </a:p>
          <a:p>
            <a:pPr>
              <a:spcBef>
                <a:spcPts val="0"/>
              </a:spcBef>
            </a:pPr>
            <a:r>
              <a:rPr lang="en-US" sz="2400" dirty="0"/>
              <a:t>Professional Experience</a:t>
            </a:r>
          </a:p>
          <a:p>
            <a:pPr lvl="1">
              <a:spcBef>
                <a:spcPts val="0"/>
              </a:spcBef>
            </a:pPr>
            <a:r>
              <a:rPr lang="en-US" sz="2000" dirty="0"/>
              <a:t>Cyber Survivability Evaluator - U.S. Army Test &amp; Evaluation Command</a:t>
            </a:r>
          </a:p>
          <a:p>
            <a:pPr lvl="1">
              <a:spcBef>
                <a:spcPts val="0"/>
              </a:spcBef>
            </a:pPr>
            <a:r>
              <a:rPr lang="en-US" sz="2000" dirty="0"/>
              <a:t>Web Application Developer - Social Security Administration</a:t>
            </a:r>
          </a:p>
          <a:p>
            <a:pPr lvl="1">
              <a:spcBef>
                <a:spcPts val="0"/>
              </a:spcBef>
            </a:pPr>
            <a:r>
              <a:rPr lang="en-US" sz="2000" dirty="0"/>
              <a:t>Database Administrator - Department of Veteran Affairs</a:t>
            </a:r>
          </a:p>
          <a:p>
            <a:pPr lvl="1">
              <a:spcBef>
                <a:spcPts val="0"/>
              </a:spcBef>
            </a:pPr>
            <a:r>
              <a:rPr lang="en-US" sz="2000" dirty="0"/>
              <a:t>“All Things IT Guy” and Program/Systems Analyst - VRC Corporation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B4DE1-8B61-8C8A-6C77-6EBC9F92FB26}"/>
              </a:ext>
            </a:extLst>
          </p:cNvPr>
          <p:cNvSpPr>
            <a:spLocks noGrp="1"/>
          </p:cNvSpPr>
          <p:nvPr>
            <p:ph type="title"/>
          </p:nvPr>
        </p:nvSpPr>
        <p:spPr/>
        <p:txBody>
          <a:bodyPr>
            <a:normAutofit fontScale="90000"/>
          </a:bodyPr>
          <a:lstStyle/>
          <a:p>
            <a:r>
              <a:rPr lang="en-US" dirty="0"/>
              <a:t>Creating a New Project</a:t>
            </a:r>
          </a:p>
        </p:txBody>
      </p:sp>
      <p:sp>
        <p:nvSpPr>
          <p:cNvPr id="3" name="Content Placeholder 2">
            <a:extLst>
              <a:ext uri="{FF2B5EF4-FFF2-40B4-BE49-F238E27FC236}">
                <a16:creationId xmlns="" xmlns:a16="http://schemas.microsoft.com/office/drawing/2014/main" id="{7A8D3834-7238-8E82-B6A8-5FDF8DC4547C}"/>
              </a:ext>
            </a:extLst>
          </p:cNvPr>
          <p:cNvSpPr>
            <a:spLocks noGrp="1"/>
          </p:cNvSpPr>
          <p:nvPr>
            <p:ph idx="1"/>
          </p:nvPr>
        </p:nvSpPr>
        <p:spPr/>
        <p:txBody>
          <a:bodyPr/>
          <a:lstStyle/>
          <a:p>
            <a:r>
              <a:rPr lang="en-US" dirty="0"/>
              <a:t>Click </a:t>
            </a:r>
            <a:r>
              <a:rPr lang="en-US" b="1" dirty="0">
                <a:solidFill>
                  <a:srgbClr val="FF0000"/>
                </a:solidFill>
              </a:rPr>
              <a:t>New Project</a:t>
            </a:r>
          </a:p>
        </p:txBody>
      </p:sp>
      <p:grpSp>
        <p:nvGrpSpPr>
          <p:cNvPr id="11" name="Group 10">
            <a:extLst>
              <a:ext uri="{FF2B5EF4-FFF2-40B4-BE49-F238E27FC236}">
                <a16:creationId xmlns="" xmlns:a16="http://schemas.microsoft.com/office/drawing/2014/main" id="{46475337-E20C-084F-85A0-F36096C6AF5F}"/>
              </a:ext>
            </a:extLst>
          </p:cNvPr>
          <p:cNvGrpSpPr/>
          <p:nvPr/>
        </p:nvGrpSpPr>
        <p:grpSpPr>
          <a:xfrm>
            <a:off x="4038600" y="1524000"/>
            <a:ext cx="7058025" cy="4956478"/>
            <a:chOff x="4038600" y="1524000"/>
            <a:chExt cx="7058025" cy="4956478"/>
          </a:xfrm>
        </p:grpSpPr>
        <p:pic>
          <p:nvPicPr>
            <p:cNvPr id="9" name="Picture 8">
              <a:extLst>
                <a:ext uri="{FF2B5EF4-FFF2-40B4-BE49-F238E27FC236}">
                  <a16:creationId xmlns="" xmlns:a16="http://schemas.microsoft.com/office/drawing/2014/main" id="{BF023804-43FB-1696-74BA-16E5605DF9F3}"/>
                </a:ext>
              </a:extLst>
            </p:cNvPr>
            <p:cNvPicPr>
              <a:picLocks noChangeAspect="1"/>
            </p:cNvPicPr>
            <p:nvPr/>
          </p:nvPicPr>
          <p:blipFill>
            <a:blip r:embed="rId2"/>
            <a:stretch>
              <a:fillRect/>
            </a:stretch>
          </p:blipFill>
          <p:spPr>
            <a:xfrm>
              <a:off x="4038600" y="1524000"/>
              <a:ext cx="7058025" cy="4956478"/>
            </a:xfrm>
            <a:prstGeom prst="rect">
              <a:avLst/>
            </a:prstGeom>
          </p:spPr>
        </p:pic>
        <p:sp>
          <p:nvSpPr>
            <p:cNvPr id="10" name="Oval 9">
              <a:extLst>
                <a:ext uri="{FF2B5EF4-FFF2-40B4-BE49-F238E27FC236}">
                  <a16:creationId xmlns="" xmlns:a16="http://schemas.microsoft.com/office/drawing/2014/main" id="{83A2ADB5-F7CD-3625-D048-58AF33933D93}"/>
                </a:ext>
              </a:extLst>
            </p:cNvPr>
            <p:cNvSpPr/>
            <p:nvPr/>
          </p:nvSpPr>
          <p:spPr>
            <a:xfrm>
              <a:off x="8077200" y="4419600"/>
              <a:ext cx="2667000" cy="6096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692380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B4DE1-8B61-8C8A-6C77-6EBC9F92FB26}"/>
              </a:ext>
            </a:extLst>
          </p:cNvPr>
          <p:cNvSpPr>
            <a:spLocks noGrp="1"/>
          </p:cNvSpPr>
          <p:nvPr>
            <p:ph type="title"/>
          </p:nvPr>
        </p:nvSpPr>
        <p:spPr/>
        <p:txBody>
          <a:bodyPr>
            <a:normAutofit fontScale="90000"/>
          </a:bodyPr>
          <a:lstStyle/>
          <a:p>
            <a:r>
              <a:rPr lang="en-US" dirty="0"/>
              <a:t>Creating a New Project</a:t>
            </a:r>
          </a:p>
        </p:txBody>
      </p:sp>
      <p:sp>
        <p:nvSpPr>
          <p:cNvPr id="3" name="Content Placeholder 2">
            <a:extLst>
              <a:ext uri="{FF2B5EF4-FFF2-40B4-BE49-F238E27FC236}">
                <a16:creationId xmlns="" xmlns:a16="http://schemas.microsoft.com/office/drawing/2014/main" id="{7A8D3834-7238-8E82-B6A8-5FDF8DC4547C}"/>
              </a:ext>
            </a:extLst>
          </p:cNvPr>
          <p:cNvSpPr>
            <a:spLocks noGrp="1"/>
          </p:cNvSpPr>
          <p:nvPr>
            <p:ph idx="1"/>
          </p:nvPr>
        </p:nvSpPr>
        <p:spPr/>
        <p:txBody>
          <a:bodyPr/>
          <a:lstStyle/>
          <a:p>
            <a:r>
              <a:rPr lang="en-US" dirty="0"/>
              <a:t>The first six labs for this class will be creating console applications.</a:t>
            </a:r>
          </a:p>
        </p:txBody>
      </p:sp>
      <p:grpSp>
        <p:nvGrpSpPr>
          <p:cNvPr id="11" name="Group 10">
            <a:extLst>
              <a:ext uri="{FF2B5EF4-FFF2-40B4-BE49-F238E27FC236}">
                <a16:creationId xmlns="" xmlns:a16="http://schemas.microsoft.com/office/drawing/2014/main" id="{E4842250-EFA7-50B8-B4C8-706712E5171E}"/>
              </a:ext>
            </a:extLst>
          </p:cNvPr>
          <p:cNvGrpSpPr/>
          <p:nvPr/>
        </p:nvGrpSpPr>
        <p:grpSpPr>
          <a:xfrm>
            <a:off x="2566987" y="1764996"/>
            <a:ext cx="7058025" cy="4956478"/>
            <a:chOff x="2566987" y="1764996"/>
            <a:chExt cx="7058025" cy="4956478"/>
          </a:xfrm>
        </p:grpSpPr>
        <p:pic>
          <p:nvPicPr>
            <p:cNvPr id="5" name="Picture 4">
              <a:extLst>
                <a:ext uri="{FF2B5EF4-FFF2-40B4-BE49-F238E27FC236}">
                  <a16:creationId xmlns="" xmlns:a16="http://schemas.microsoft.com/office/drawing/2014/main" id="{3AD4E862-9055-3795-5EA6-374215020C9E}"/>
                </a:ext>
              </a:extLst>
            </p:cNvPr>
            <p:cNvPicPr>
              <a:picLocks noChangeAspect="1"/>
            </p:cNvPicPr>
            <p:nvPr/>
          </p:nvPicPr>
          <p:blipFill>
            <a:blip r:embed="rId2"/>
            <a:stretch>
              <a:fillRect/>
            </a:stretch>
          </p:blipFill>
          <p:spPr>
            <a:xfrm>
              <a:off x="2566987" y="1764996"/>
              <a:ext cx="7058025" cy="4956478"/>
            </a:xfrm>
            <a:prstGeom prst="rect">
              <a:avLst/>
            </a:prstGeom>
          </p:spPr>
        </p:pic>
        <p:sp>
          <p:nvSpPr>
            <p:cNvPr id="6" name="Oval 5">
              <a:extLst>
                <a:ext uri="{FF2B5EF4-FFF2-40B4-BE49-F238E27FC236}">
                  <a16:creationId xmlns="" xmlns:a16="http://schemas.microsoft.com/office/drawing/2014/main" id="{E06054D1-5E30-052A-B335-FA9E0DBF63C1}"/>
                </a:ext>
              </a:extLst>
            </p:cNvPr>
            <p:cNvSpPr/>
            <p:nvPr/>
          </p:nvSpPr>
          <p:spPr>
            <a:xfrm>
              <a:off x="5029200" y="2438400"/>
              <a:ext cx="838200" cy="2286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 xmlns:a16="http://schemas.microsoft.com/office/drawing/2014/main" id="{DFB5C4DB-FACD-4FDB-52F9-B4FECE5EAC73}"/>
                </a:ext>
              </a:extLst>
            </p:cNvPr>
            <p:cNvSpPr/>
            <p:nvPr/>
          </p:nvSpPr>
          <p:spPr>
            <a:xfrm>
              <a:off x="8001000" y="2449033"/>
              <a:ext cx="685800" cy="228600"/>
            </a:xfrm>
            <a:prstGeom prst="ellipse">
              <a:avLst/>
            </a:prstGeom>
            <a:solidFill>
              <a:srgbClr val="00CC00">
                <a:alpha val="24706"/>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 xmlns:a16="http://schemas.microsoft.com/office/drawing/2014/main" id="{10EBB2C1-803C-EEA6-96CE-5B2C91EE7363}"/>
                </a:ext>
              </a:extLst>
            </p:cNvPr>
            <p:cNvSpPr/>
            <p:nvPr/>
          </p:nvSpPr>
          <p:spPr>
            <a:xfrm>
              <a:off x="8708066" y="6235998"/>
              <a:ext cx="685800" cy="334962"/>
            </a:xfrm>
            <a:prstGeom prst="ellipse">
              <a:avLst/>
            </a:prstGeom>
            <a:solidFill>
              <a:srgbClr val="FFC000">
                <a:alpha val="24706"/>
              </a:srgbClr>
            </a:solid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3623204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B4DE1-8B61-8C8A-6C77-6EBC9F92FB26}"/>
              </a:ext>
            </a:extLst>
          </p:cNvPr>
          <p:cNvSpPr>
            <a:spLocks noGrp="1"/>
          </p:cNvSpPr>
          <p:nvPr>
            <p:ph type="title"/>
          </p:nvPr>
        </p:nvSpPr>
        <p:spPr/>
        <p:txBody>
          <a:bodyPr>
            <a:normAutofit fontScale="90000"/>
          </a:bodyPr>
          <a:lstStyle/>
          <a:p>
            <a:r>
              <a:rPr lang="en-US" dirty="0"/>
              <a:t>Creating a New Project</a:t>
            </a:r>
          </a:p>
        </p:txBody>
      </p:sp>
      <p:sp>
        <p:nvSpPr>
          <p:cNvPr id="3" name="Content Placeholder 2">
            <a:extLst>
              <a:ext uri="{FF2B5EF4-FFF2-40B4-BE49-F238E27FC236}">
                <a16:creationId xmlns="" xmlns:a16="http://schemas.microsoft.com/office/drawing/2014/main" id="{7A8D3834-7238-8E82-B6A8-5FDF8DC4547C}"/>
              </a:ext>
            </a:extLst>
          </p:cNvPr>
          <p:cNvSpPr>
            <a:spLocks noGrp="1"/>
          </p:cNvSpPr>
          <p:nvPr>
            <p:ph idx="1"/>
          </p:nvPr>
        </p:nvSpPr>
        <p:spPr/>
        <p:txBody>
          <a:bodyPr/>
          <a:lstStyle/>
          <a:p>
            <a:r>
              <a:rPr lang="en-US" b="1" dirty="0">
                <a:solidFill>
                  <a:srgbClr val="FF0000"/>
                </a:solidFill>
              </a:rPr>
              <a:t>Name your project </a:t>
            </a:r>
            <a:r>
              <a:rPr lang="en-US" dirty="0"/>
              <a:t>and save it in a </a:t>
            </a:r>
            <a:r>
              <a:rPr lang="en-US" b="1" dirty="0">
                <a:solidFill>
                  <a:srgbClr val="00CC00"/>
                </a:solidFill>
              </a:rPr>
              <a:t>location</a:t>
            </a:r>
            <a:r>
              <a:rPr lang="en-US" dirty="0"/>
              <a:t> dedicated for this class.</a:t>
            </a:r>
          </a:p>
        </p:txBody>
      </p:sp>
      <p:grpSp>
        <p:nvGrpSpPr>
          <p:cNvPr id="16" name="Group 15">
            <a:extLst>
              <a:ext uri="{FF2B5EF4-FFF2-40B4-BE49-F238E27FC236}">
                <a16:creationId xmlns="" xmlns:a16="http://schemas.microsoft.com/office/drawing/2014/main" id="{8B0BC104-64E5-BC26-55BD-912EFA7674CB}"/>
              </a:ext>
            </a:extLst>
          </p:cNvPr>
          <p:cNvGrpSpPr/>
          <p:nvPr/>
        </p:nvGrpSpPr>
        <p:grpSpPr>
          <a:xfrm>
            <a:off x="2567294" y="1765426"/>
            <a:ext cx="7057412" cy="4956048"/>
            <a:chOff x="2567294" y="1765426"/>
            <a:chExt cx="7057412" cy="4956048"/>
          </a:xfrm>
        </p:grpSpPr>
        <p:pic>
          <p:nvPicPr>
            <p:cNvPr id="9" name="Picture 8">
              <a:extLst>
                <a:ext uri="{FF2B5EF4-FFF2-40B4-BE49-F238E27FC236}">
                  <a16:creationId xmlns="" xmlns:a16="http://schemas.microsoft.com/office/drawing/2014/main" id="{FC2D6BA2-9922-4C32-0FE3-9ABB885D6593}"/>
                </a:ext>
              </a:extLst>
            </p:cNvPr>
            <p:cNvPicPr>
              <a:picLocks noChangeAspect="1"/>
            </p:cNvPicPr>
            <p:nvPr/>
          </p:nvPicPr>
          <p:blipFill>
            <a:blip r:embed="rId2"/>
            <a:stretch>
              <a:fillRect/>
            </a:stretch>
          </p:blipFill>
          <p:spPr>
            <a:xfrm>
              <a:off x="2567294" y="1765426"/>
              <a:ext cx="7057412" cy="4956048"/>
            </a:xfrm>
            <a:prstGeom prst="rect">
              <a:avLst/>
            </a:prstGeom>
          </p:spPr>
        </p:pic>
        <p:sp>
          <p:nvSpPr>
            <p:cNvPr id="12" name="Oval 11">
              <a:extLst>
                <a:ext uri="{FF2B5EF4-FFF2-40B4-BE49-F238E27FC236}">
                  <a16:creationId xmlns="" xmlns:a16="http://schemas.microsoft.com/office/drawing/2014/main" id="{7DC29360-8325-970B-A663-A8940C13FF19}"/>
                </a:ext>
              </a:extLst>
            </p:cNvPr>
            <p:cNvSpPr/>
            <p:nvPr/>
          </p:nvSpPr>
          <p:spPr>
            <a:xfrm>
              <a:off x="2667000" y="2971800"/>
              <a:ext cx="658368" cy="2286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 xmlns:a16="http://schemas.microsoft.com/office/drawing/2014/main" id="{CC734643-C16C-DEED-55AD-AD7E9F08D7AE}"/>
                </a:ext>
              </a:extLst>
            </p:cNvPr>
            <p:cNvSpPr/>
            <p:nvPr/>
          </p:nvSpPr>
          <p:spPr>
            <a:xfrm>
              <a:off x="2667000" y="3450266"/>
              <a:ext cx="1463040" cy="228600"/>
            </a:xfrm>
            <a:prstGeom prst="ellipse">
              <a:avLst/>
            </a:prstGeom>
            <a:solidFill>
              <a:srgbClr val="00CC00">
                <a:alpha val="24706"/>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 xmlns:a16="http://schemas.microsoft.com/office/drawing/2014/main" id="{CC49AFBE-07D0-F106-56E3-D5FB71048C5E}"/>
                </a:ext>
              </a:extLst>
            </p:cNvPr>
            <p:cNvSpPr/>
            <p:nvPr/>
          </p:nvSpPr>
          <p:spPr>
            <a:xfrm>
              <a:off x="2719347" y="4231047"/>
              <a:ext cx="228600" cy="228600"/>
            </a:xfrm>
            <a:prstGeom prst="ellipse">
              <a:avLst/>
            </a:prstGeom>
            <a:solidFill>
              <a:srgbClr val="0070C0">
                <a:alpha val="25098"/>
              </a:srgbClr>
            </a:solid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 xmlns:a16="http://schemas.microsoft.com/office/drawing/2014/main" id="{71515090-3FB5-6E43-038F-CC5806D10B9B}"/>
                </a:ext>
              </a:extLst>
            </p:cNvPr>
            <p:cNvSpPr/>
            <p:nvPr/>
          </p:nvSpPr>
          <p:spPr>
            <a:xfrm>
              <a:off x="8726634" y="6292701"/>
              <a:ext cx="658368" cy="228600"/>
            </a:xfrm>
            <a:prstGeom prst="ellipse">
              <a:avLst/>
            </a:prstGeom>
            <a:solidFill>
              <a:srgbClr val="FFC000">
                <a:alpha val="25098"/>
              </a:srgbClr>
            </a:solid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22974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B4DE1-8B61-8C8A-6C77-6EBC9F92FB26}"/>
              </a:ext>
            </a:extLst>
          </p:cNvPr>
          <p:cNvSpPr>
            <a:spLocks noGrp="1"/>
          </p:cNvSpPr>
          <p:nvPr>
            <p:ph type="title"/>
          </p:nvPr>
        </p:nvSpPr>
        <p:spPr/>
        <p:txBody>
          <a:bodyPr>
            <a:normAutofit fontScale="90000"/>
          </a:bodyPr>
          <a:lstStyle/>
          <a:p>
            <a:r>
              <a:rPr lang="en-US" dirty="0"/>
              <a:t>Creating a New Project</a:t>
            </a:r>
          </a:p>
        </p:txBody>
      </p:sp>
      <p:sp>
        <p:nvSpPr>
          <p:cNvPr id="3" name="Content Placeholder 2">
            <a:extLst>
              <a:ext uri="{FF2B5EF4-FFF2-40B4-BE49-F238E27FC236}">
                <a16:creationId xmlns="" xmlns:a16="http://schemas.microsoft.com/office/drawing/2014/main" id="{7A8D3834-7238-8E82-B6A8-5FDF8DC4547C}"/>
              </a:ext>
            </a:extLst>
          </p:cNvPr>
          <p:cNvSpPr>
            <a:spLocks noGrp="1"/>
          </p:cNvSpPr>
          <p:nvPr>
            <p:ph idx="1"/>
          </p:nvPr>
        </p:nvSpPr>
        <p:spPr/>
        <p:txBody>
          <a:bodyPr/>
          <a:lstStyle/>
          <a:p>
            <a:r>
              <a:rPr lang="en-US" dirty="0"/>
              <a:t>Select whatever </a:t>
            </a:r>
            <a:r>
              <a:rPr lang="en-US" b="1" dirty="0">
                <a:solidFill>
                  <a:srgbClr val="FF0000"/>
                </a:solidFill>
              </a:rPr>
              <a:t>default option </a:t>
            </a:r>
            <a:r>
              <a:rPr lang="en-US" dirty="0"/>
              <a:t>appears in the Framework drop-down list. Click </a:t>
            </a:r>
            <a:r>
              <a:rPr lang="en-US" b="1" dirty="0">
                <a:solidFill>
                  <a:srgbClr val="00CC00"/>
                </a:solidFill>
              </a:rPr>
              <a:t>Create</a:t>
            </a:r>
            <a:r>
              <a:rPr lang="en-US" dirty="0"/>
              <a:t>.</a:t>
            </a:r>
          </a:p>
        </p:txBody>
      </p:sp>
      <p:grpSp>
        <p:nvGrpSpPr>
          <p:cNvPr id="6" name="Group 5">
            <a:extLst>
              <a:ext uri="{FF2B5EF4-FFF2-40B4-BE49-F238E27FC236}">
                <a16:creationId xmlns="" xmlns:a16="http://schemas.microsoft.com/office/drawing/2014/main" id="{575EC32B-3FA2-6425-D3C2-1F69C872CA36}"/>
              </a:ext>
            </a:extLst>
          </p:cNvPr>
          <p:cNvGrpSpPr/>
          <p:nvPr/>
        </p:nvGrpSpPr>
        <p:grpSpPr>
          <a:xfrm>
            <a:off x="4038600" y="1784919"/>
            <a:ext cx="7057412" cy="4956048"/>
            <a:chOff x="4038600" y="1784919"/>
            <a:chExt cx="7057412" cy="4956048"/>
          </a:xfrm>
        </p:grpSpPr>
        <p:pic>
          <p:nvPicPr>
            <p:cNvPr id="5" name="Picture 4">
              <a:extLst>
                <a:ext uri="{FF2B5EF4-FFF2-40B4-BE49-F238E27FC236}">
                  <a16:creationId xmlns="" xmlns:a16="http://schemas.microsoft.com/office/drawing/2014/main" id="{6A9F3232-232D-2ECD-F153-6E5B0742A4E1}"/>
                </a:ext>
              </a:extLst>
            </p:cNvPr>
            <p:cNvPicPr>
              <a:picLocks noChangeAspect="1"/>
            </p:cNvPicPr>
            <p:nvPr/>
          </p:nvPicPr>
          <p:blipFill>
            <a:blip r:embed="rId2"/>
            <a:stretch>
              <a:fillRect/>
            </a:stretch>
          </p:blipFill>
          <p:spPr>
            <a:xfrm>
              <a:off x="4038600" y="1784919"/>
              <a:ext cx="7057412" cy="4956048"/>
            </a:xfrm>
            <a:prstGeom prst="rect">
              <a:avLst/>
            </a:prstGeom>
          </p:spPr>
        </p:pic>
        <p:sp>
          <p:nvSpPr>
            <p:cNvPr id="12" name="Oval 11">
              <a:extLst>
                <a:ext uri="{FF2B5EF4-FFF2-40B4-BE49-F238E27FC236}">
                  <a16:creationId xmlns="" xmlns:a16="http://schemas.microsoft.com/office/drawing/2014/main" id="{7DC29360-8325-970B-A663-A8940C13FF19}"/>
                </a:ext>
              </a:extLst>
            </p:cNvPr>
            <p:cNvSpPr/>
            <p:nvPr/>
          </p:nvSpPr>
          <p:spPr>
            <a:xfrm>
              <a:off x="4130040" y="3016101"/>
              <a:ext cx="1584960" cy="208898"/>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 xmlns:a16="http://schemas.microsoft.com/office/drawing/2014/main" id="{CC734643-C16C-DEED-55AD-AD7E9F08D7AE}"/>
                </a:ext>
              </a:extLst>
            </p:cNvPr>
            <p:cNvSpPr/>
            <p:nvPr/>
          </p:nvSpPr>
          <p:spPr>
            <a:xfrm>
              <a:off x="10175713" y="6322863"/>
              <a:ext cx="731520" cy="228600"/>
            </a:xfrm>
            <a:prstGeom prst="ellipse">
              <a:avLst/>
            </a:prstGeom>
            <a:solidFill>
              <a:srgbClr val="00CC00">
                <a:alpha val="24706"/>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39351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Visual Studio Intro</a:t>
            </a:r>
          </a:p>
        </p:txBody>
      </p:sp>
      <p:grpSp>
        <p:nvGrpSpPr>
          <p:cNvPr id="12" name="Group 11">
            <a:extLst>
              <a:ext uri="{FF2B5EF4-FFF2-40B4-BE49-F238E27FC236}">
                <a16:creationId xmlns="" xmlns:a16="http://schemas.microsoft.com/office/drawing/2014/main" id="{E828D4A0-EB2F-B6AD-7102-DED0DDA4050C}"/>
              </a:ext>
            </a:extLst>
          </p:cNvPr>
          <p:cNvGrpSpPr/>
          <p:nvPr/>
        </p:nvGrpSpPr>
        <p:grpSpPr>
          <a:xfrm>
            <a:off x="1271587" y="1143000"/>
            <a:ext cx="9648825" cy="5143500"/>
            <a:chOff x="1271587" y="1143000"/>
            <a:chExt cx="9648825" cy="5143500"/>
          </a:xfrm>
        </p:grpSpPr>
        <p:pic>
          <p:nvPicPr>
            <p:cNvPr id="4" name="Picture 3">
              <a:extLst>
                <a:ext uri="{FF2B5EF4-FFF2-40B4-BE49-F238E27FC236}">
                  <a16:creationId xmlns="" xmlns:a16="http://schemas.microsoft.com/office/drawing/2014/main" id="{755FCC7D-59DA-A17D-7060-EA06ECC58C0F}"/>
                </a:ext>
              </a:extLst>
            </p:cNvPr>
            <p:cNvPicPr>
              <a:picLocks noChangeAspect="1"/>
            </p:cNvPicPr>
            <p:nvPr/>
          </p:nvPicPr>
          <p:blipFill>
            <a:blip r:embed="rId2"/>
            <a:stretch>
              <a:fillRect/>
            </a:stretch>
          </p:blipFill>
          <p:spPr>
            <a:xfrm>
              <a:off x="1271587" y="1143000"/>
              <a:ext cx="9648825" cy="5143500"/>
            </a:xfrm>
            <a:prstGeom prst="rect">
              <a:avLst/>
            </a:prstGeom>
          </p:spPr>
        </p:pic>
        <p:sp>
          <p:nvSpPr>
            <p:cNvPr id="5" name="Rectangle 4">
              <a:extLst>
                <a:ext uri="{FF2B5EF4-FFF2-40B4-BE49-F238E27FC236}">
                  <a16:creationId xmlns="" xmlns:a16="http://schemas.microsoft.com/office/drawing/2014/main" id="{E6E061C4-490E-A3B0-E9AD-30973D38AA6F}"/>
                </a:ext>
              </a:extLst>
            </p:cNvPr>
            <p:cNvSpPr/>
            <p:nvPr/>
          </p:nvSpPr>
          <p:spPr>
            <a:xfrm>
              <a:off x="1303484" y="1851835"/>
              <a:ext cx="5687568" cy="2377440"/>
            </a:xfrm>
            <a:prstGeom prst="rect">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703F26F7-A89F-A1F7-4CA0-5E5870B53166}"/>
                </a:ext>
              </a:extLst>
            </p:cNvPr>
            <p:cNvSpPr/>
            <p:nvPr/>
          </p:nvSpPr>
          <p:spPr>
            <a:xfrm>
              <a:off x="7065334" y="1851835"/>
              <a:ext cx="3823182" cy="2023732"/>
            </a:xfrm>
            <a:prstGeom prst="rect">
              <a:avLst/>
            </a:prstGeom>
            <a:solidFill>
              <a:srgbClr val="00CC00">
                <a:alpha val="24706"/>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D6F4B6F8-8E33-70C7-7434-D7117F8B3E2B}"/>
                </a:ext>
              </a:extLst>
            </p:cNvPr>
            <p:cNvSpPr/>
            <p:nvPr/>
          </p:nvSpPr>
          <p:spPr>
            <a:xfrm>
              <a:off x="1303484" y="4290060"/>
              <a:ext cx="5687568" cy="1729740"/>
            </a:xfrm>
            <a:prstGeom prst="rect">
              <a:avLst/>
            </a:prstGeom>
            <a:solidFill>
              <a:srgbClr val="0070C0">
                <a:alpha val="25098"/>
              </a:srgbClr>
            </a:solid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ADF559DD-2F98-4198-DAB7-8A1AFCCE6600}"/>
                </a:ext>
              </a:extLst>
            </p:cNvPr>
            <p:cNvSpPr/>
            <p:nvPr/>
          </p:nvSpPr>
          <p:spPr>
            <a:xfrm>
              <a:off x="7065334" y="3882654"/>
              <a:ext cx="3855078" cy="2137145"/>
            </a:xfrm>
            <a:prstGeom prst="rect">
              <a:avLst/>
            </a:prstGeom>
            <a:solidFill>
              <a:srgbClr val="FFC000">
                <a:alpha val="25098"/>
              </a:srgbClr>
            </a:solid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7278A-0324-5B8A-14FC-05B6422F0876}"/>
              </a:ext>
            </a:extLst>
          </p:cNvPr>
          <p:cNvSpPr>
            <a:spLocks noGrp="1"/>
          </p:cNvSpPr>
          <p:nvPr>
            <p:ph type="title"/>
          </p:nvPr>
        </p:nvSpPr>
        <p:spPr/>
        <p:txBody>
          <a:bodyPr>
            <a:normAutofit fontScale="90000"/>
          </a:bodyPr>
          <a:lstStyle/>
          <a:p>
            <a:r>
              <a:rPr lang="en-US" dirty="0"/>
              <a:t>Visual Studio Intro</a:t>
            </a:r>
          </a:p>
        </p:txBody>
      </p:sp>
      <p:sp>
        <p:nvSpPr>
          <p:cNvPr id="3" name="Content Placeholder 2">
            <a:extLst>
              <a:ext uri="{FF2B5EF4-FFF2-40B4-BE49-F238E27FC236}">
                <a16:creationId xmlns="" xmlns:a16="http://schemas.microsoft.com/office/drawing/2014/main" id="{3FF4EDA1-28A9-B579-FCE9-1DFA17825FBE}"/>
              </a:ext>
            </a:extLst>
          </p:cNvPr>
          <p:cNvSpPr>
            <a:spLocks noGrp="1"/>
          </p:cNvSpPr>
          <p:nvPr>
            <p:ph idx="1"/>
          </p:nvPr>
        </p:nvSpPr>
        <p:spPr/>
        <p:txBody>
          <a:bodyPr/>
          <a:lstStyle/>
          <a:p>
            <a:r>
              <a:rPr lang="en-US" b="1" dirty="0">
                <a:solidFill>
                  <a:srgbClr val="FF0000"/>
                </a:solidFill>
              </a:rPr>
              <a:t>Red Section: </a:t>
            </a:r>
            <a:r>
              <a:rPr lang="en-US" dirty="0"/>
              <a:t>Displays the contents of the current active file in your project. The active file is what you selected in the </a:t>
            </a:r>
            <a:r>
              <a:rPr lang="en-US" b="1" dirty="0"/>
              <a:t>solution explorer</a:t>
            </a:r>
            <a:r>
              <a:rPr lang="en-US" dirty="0"/>
              <a:t>. </a:t>
            </a:r>
            <a:r>
              <a:rPr lang="en-US" b="1" dirty="0" err="1"/>
              <a:t>Program.vb</a:t>
            </a:r>
            <a:r>
              <a:rPr lang="en-US" b="1" dirty="0"/>
              <a:t> </a:t>
            </a:r>
            <a:r>
              <a:rPr lang="en-US" dirty="0"/>
              <a:t>is the current active file and contains the source code of our program.</a:t>
            </a:r>
          </a:p>
          <a:p>
            <a:r>
              <a:rPr lang="en-US" b="1" dirty="0">
                <a:solidFill>
                  <a:srgbClr val="00CC00"/>
                </a:solidFill>
              </a:rPr>
              <a:t>Green Section:</a:t>
            </a:r>
            <a:r>
              <a:rPr lang="en-US" dirty="0">
                <a:solidFill>
                  <a:srgbClr val="00CC00"/>
                </a:solidFill>
              </a:rPr>
              <a:t> </a:t>
            </a:r>
            <a:r>
              <a:rPr lang="en-US" dirty="0"/>
              <a:t>This is the </a:t>
            </a:r>
            <a:r>
              <a:rPr lang="en-US" b="1" dirty="0"/>
              <a:t>solution explorer</a:t>
            </a:r>
            <a:r>
              <a:rPr lang="en-US" dirty="0"/>
              <a:t>. It lists the files associated within your project.</a:t>
            </a:r>
          </a:p>
          <a:p>
            <a:r>
              <a:rPr lang="en-US" b="1" dirty="0">
                <a:solidFill>
                  <a:srgbClr val="0070C0"/>
                </a:solidFill>
              </a:rPr>
              <a:t>Blue Section:</a:t>
            </a:r>
            <a:r>
              <a:rPr lang="en-US" dirty="0">
                <a:solidFill>
                  <a:srgbClr val="0070C0"/>
                </a:solidFill>
              </a:rPr>
              <a:t> </a:t>
            </a:r>
            <a:r>
              <a:rPr lang="en-US" dirty="0"/>
              <a:t>Contains warnings and errors that occur during an attempt to compile and run the program.</a:t>
            </a:r>
            <a:endParaRPr lang="en-US" b="1" dirty="0"/>
          </a:p>
          <a:p>
            <a:r>
              <a:rPr lang="en-US" b="1" dirty="0">
                <a:solidFill>
                  <a:srgbClr val="FFC000"/>
                </a:solidFill>
              </a:rPr>
              <a:t>Yellow Section:</a:t>
            </a:r>
            <a:r>
              <a:rPr lang="en-US" dirty="0">
                <a:solidFill>
                  <a:srgbClr val="FFC000"/>
                </a:solidFill>
              </a:rPr>
              <a:t> </a:t>
            </a:r>
            <a:r>
              <a:rPr lang="en-US" dirty="0"/>
              <a:t>displays the properties of the selected file within the solution explorer. When we work with GUIs, it will display the properties of that a GUI control (such as height, width, font color, etc.)</a:t>
            </a:r>
          </a:p>
        </p:txBody>
      </p:sp>
    </p:spTree>
    <p:extLst>
      <p:ext uri="{BB962C8B-B14F-4D97-AF65-F5344CB8AC3E}">
        <p14:creationId xmlns="" xmlns:p14="http://schemas.microsoft.com/office/powerpoint/2010/main" val="46447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7278A-0324-5B8A-14FC-05B6422F0876}"/>
              </a:ext>
            </a:extLst>
          </p:cNvPr>
          <p:cNvSpPr>
            <a:spLocks noGrp="1"/>
          </p:cNvSpPr>
          <p:nvPr>
            <p:ph type="title"/>
          </p:nvPr>
        </p:nvSpPr>
        <p:spPr/>
        <p:txBody>
          <a:bodyPr>
            <a:normAutofit fontScale="90000"/>
          </a:bodyPr>
          <a:lstStyle/>
          <a:p>
            <a:r>
              <a:rPr lang="en-US" dirty="0"/>
              <a:t>Running the Project</a:t>
            </a:r>
          </a:p>
        </p:txBody>
      </p:sp>
      <p:sp>
        <p:nvSpPr>
          <p:cNvPr id="3" name="Content Placeholder 2">
            <a:extLst>
              <a:ext uri="{FF2B5EF4-FFF2-40B4-BE49-F238E27FC236}">
                <a16:creationId xmlns="" xmlns:a16="http://schemas.microsoft.com/office/drawing/2014/main" id="{3FF4EDA1-28A9-B579-FCE9-1DFA17825FBE}"/>
              </a:ext>
            </a:extLst>
          </p:cNvPr>
          <p:cNvSpPr>
            <a:spLocks noGrp="1"/>
          </p:cNvSpPr>
          <p:nvPr>
            <p:ph idx="1"/>
          </p:nvPr>
        </p:nvSpPr>
        <p:spPr>
          <a:xfrm>
            <a:off x="609600" y="1143000"/>
            <a:ext cx="10972800" cy="1981200"/>
          </a:xfrm>
        </p:spPr>
        <p:txBody>
          <a:bodyPr>
            <a:normAutofit fontScale="92500" lnSpcReduction="20000"/>
          </a:bodyPr>
          <a:lstStyle/>
          <a:p>
            <a:r>
              <a:rPr lang="en-US" dirty="0"/>
              <a:t>Click the </a:t>
            </a:r>
            <a:r>
              <a:rPr lang="en-US" b="1" dirty="0">
                <a:solidFill>
                  <a:srgbClr val="FF0000"/>
                </a:solidFill>
              </a:rPr>
              <a:t>“play” button </a:t>
            </a:r>
            <a:r>
              <a:rPr lang="en-US" dirty="0"/>
              <a:t>on the top tool bar. This will run your program (in debug mode). In this class we will not do active debugging.</a:t>
            </a:r>
          </a:p>
          <a:p>
            <a:endParaRPr lang="en-US" dirty="0"/>
          </a:p>
          <a:p>
            <a:r>
              <a:rPr lang="en-US" dirty="0"/>
              <a:t>Our program </a:t>
            </a:r>
            <a:r>
              <a:rPr lang="en-US" dirty="0">
                <a:solidFill>
                  <a:srgbClr val="00CC00"/>
                </a:solidFill>
              </a:rPr>
              <a:t>writes “Hello World” to the console</a:t>
            </a:r>
            <a:r>
              <a:rPr lang="en-US" dirty="0"/>
              <a:t>, so we should expect to see that.</a:t>
            </a:r>
          </a:p>
        </p:txBody>
      </p:sp>
      <p:grpSp>
        <p:nvGrpSpPr>
          <p:cNvPr id="9" name="Group 8">
            <a:extLst>
              <a:ext uri="{FF2B5EF4-FFF2-40B4-BE49-F238E27FC236}">
                <a16:creationId xmlns="" xmlns:a16="http://schemas.microsoft.com/office/drawing/2014/main" id="{E1B1C802-8D8C-09A9-F31D-FD8C51C9E0A3}"/>
              </a:ext>
            </a:extLst>
          </p:cNvPr>
          <p:cNvGrpSpPr/>
          <p:nvPr/>
        </p:nvGrpSpPr>
        <p:grpSpPr>
          <a:xfrm>
            <a:off x="990600" y="3429000"/>
            <a:ext cx="7116168" cy="2553056"/>
            <a:chOff x="1371600" y="2590800"/>
            <a:chExt cx="7116168" cy="2553056"/>
          </a:xfrm>
        </p:grpSpPr>
        <p:pic>
          <p:nvPicPr>
            <p:cNvPr id="5" name="Picture 4">
              <a:extLst>
                <a:ext uri="{FF2B5EF4-FFF2-40B4-BE49-F238E27FC236}">
                  <a16:creationId xmlns="" xmlns:a16="http://schemas.microsoft.com/office/drawing/2014/main" id="{72F02FFC-39C9-6FC3-238F-E8762F155847}"/>
                </a:ext>
              </a:extLst>
            </p:cNvPr>
            <p:cNvPicPr>
              <a:picLocks noChangeAspect="1"/>
            </p:cNvPicPr>
            <p:nvPr/>
          </p:nvPicPr>
          <p:blipFill>
            <a:blip r:embed="rId2"/>
            <a:stretch>
              <a:fillRect/>
            </a:stretch>
          </p:blipFill>
          <p:spPr>
            <a:xfrm>
              <a:off x="1371600" y="2590800"/>
              <a:ext cx="7116168" cy="2553056"/>
            </a:xfrm>
            <a:prstGeom prst="rect">
              <a:avLst/>
            </a:prstGeom>
          </p:spPr>
        </p:pic>
        <p:sp>
          <p:nvSpPr>
            <p:cNvPr id="6" name="Rectangle: Rounded Corners 5">
              <a:extLst>
                <a:ext uri="{FF2B5EF4-FFF2-40B4-BE49-F238E27FC236}">
                  <a16:creationId xmlns="" xmlns:a16="http://schemas.microsoft.com/office/drawing/2014/main" id="{D3587B84-A4A4-F976-C353-0EEC1444A1BB}"/>
                </a:ext>
              </a:extLst>
            </p:cNvPr>
            <p:cNvSpPr/>
            <p:nvPr/>
          </p:nvSpPr>
          <p:spPr>
            <a:xfrm>
              <a:off x="6508899" y="2916866"/>
              <a:ext cx="762000" cy="228600"/>
            </a:xfrm>
            <a:prstGeom prst="roundRect">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 xmlns:a16="http://schemas.microsoft.com/office/drawing/2014/main" id="{FFB756B6-481B-626E-2F9F-D8F25BB14AA5}"/>
                </a:ext>
              </a:extLst>
            </p:cNvPr>
            <p:cNvSpPr/>
            <p:nvPr/>
          </p:nvSpPr>
          <p:spPr>
            <a:xfrm>
              <a:off x="2819400" y="4442635"/>
              <a:ext cx="2209800" cy="164592"/>
            </a:xfrm>
            <a:prstGeom prst="roundRect">
              <a:avLst/>
            </a:prstGeom>
            <a:solidFill>
              <a:srgbClr val="00CC00">
                <a:alpha val="25098"/>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300368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7278A-0324-5B8A-14FC-05B6422F0876}"/>
              </a:ext>
            </a:extLst>
          </p:cNvPr>
          <p:cNvSpPr>
            <a:spLocks noGrp="1"/>
          </p:cNvSpPr>
          <p:nvPr>
            <p:ph type="title"/>
          </p:nvPr>
        </p:nvSpPr>
        <p:spPr/>
        <p:txBody>
          <a:bodyPr>
            <a:normAutofit fontScale="90000"/>
          </a:bodyPr>
          <a:lstStyle/>
          <a:p>
            <a:r>
              <a:rPr lang="en-US" dirty="0"/>
              <a:t>Running the Project</a:t>
            </a:r>
          </a:p>
        </p:txBody>
      </p:sp>
      <p:sp>
        <p:nvSpPr>
          <p:cNvPr id="3" name="Content Placeholder 2">
            <a:extLst>
              <a:ext uri="{FF2B5EF4-FFF2-40B4-BE49-F238E27FC236}">
                <a16:creationId xmlns="" xmlns:a16="http://schemas.microsoft.com/office/drawing/2014/main" id="{3FF4EDA1-28A9-B579-FCE9-1DFA17825FBE}"/>
              </a:ext>
            </a:extLst>
          </p:cNvPr>
          <p:cNvSpPr>
            <a:spLocks noGrp="1"/>
          </p:cNvSpPr>
          <p:nvPr>
            <p:ph idx="1"/>
          </p:nvPr>
        </p:nvSpPr>
        <p:spPr>
          <a:xfrm>
            <a:off x="609600" y="1143000"/>
            <a:ext cx="10972800" cy="2133600"/>
          </a:xfrm>
        </p:spPr>
        <p:txBody>
          <a:bodyPr>
            <a:normAutofit/>
          </a:bodyPr>
          <a:lstStyle/>
          <a:p>
            <a:r>
              <a:rPr lang="en-US" dirty="0"/>
              <a:t>You should see the output “</a:t>
            </a:r>
            <a:r>
              <a:rPr lang="en-US" dirty="0">
                <a:solidFill>
                  <a:srgbClr val="FF0000"/>
                </a:solidFill>
              </a:rPr>
              <a:t>Hello World!</a:t>
            </a:r>
            <a:r>
              <a:rPr lang="en-US" dirty="0"/>
              <a:t>”</a:t>
            </a:r>
          </a:p>
          <a:p>
            <a:r>
              <a:rPr lang="en-US" dirty="0"/>
              <a:t>The program should </a:t>
            </a:r>
            <a:r>
              <a:rPr lang="en-US" dirty="0">
                <a:solidFill>
                  <a:srgbClr val="00CC00"/>
                </a:solidFill>
              </a:rPr>
              <a:t>exit with code 0 </a:t>
            </a:r>
            <a:r>
              <a:rPr lang="en-US" dirty="0"/>
              <a:t>(meaning it was successful with no runtime issues)</a:t>
            </a:r>
          </a:p>
          <a:p>
            <a:endParaRPr lang="en-US" dirty="0"/>
          </a:p>
        </p:txBody>
      </p:sp>
      <p:grpSp>
        <p:nvGrpSpPr>
          <p:cNvPr id="11" name="Group 10">
            <a:extLst>
              <a:ext uri="{FF2B5EF4-FFF2-40B4-BE49-F238E27FC236}">
                <a16:creationId xmlns="" xmlns:a16="http://schemas.microsoft.com/office/drawing/2014/main" id="{DA5BFF4C-E65D-E61A-CA1E-5DA26603BAA6}"/>
              </a:ext>
            </a:extLst>
          </p:cNvPr>
          <p:cNvGrpSpPr/>
          <p:nvPr/>
        </p:nvGrpSpPr>
        <p:grpSpPr>
          <a:xfrm>
            <a:off x="838200" y="3712535"/>
            <a:ext cx="7954485" cy="2181529"/>
            <a:chOff x="838200" y="3712535"/>
            <a:chExt cx="7954485" cy="2181529"/>
          </a:xfrm>
        </p:grpSpPr>
        <p:pic>
          <p:nvPicPr>
            <p:cNvPr id="9" name="Picture 8">
              <a:extLst>
                <a:ext uri="{FF2B5EF4-FFF2-40B4-BE49-F238E27FC236}">
                  <a16:creationId xmlns="" xmlns:a16="http://schemas.microsoft.com/office/drawing/2014/main" id="{AAD654A2-7F2A-F3D0-D452-EE95E90EB717}"/>
                </a:ext>
              </a:extLst>
            </p:cNvPr>
            <p:cNvPicPr>
              <a:picLocks noChangeAspect="1"/>
            </p:cNvPicPr>
            <p:nvPr/>
          </p:nvPicPr>
          <p:blipFill>
            <a:blip r:embed="rId2"/>
            <a:stretch>
              <a:fillRect/>
            </a:stretch>
          </p:blipFill>
          <p:spPr>
            <a:xfrm>
              <a:off x="838200" y="3712535"/>
              <a:ext cx="7954485" cy="2181529"/>
            </a:xfrm>
            <a:prstGeom prst="rect">
              <a:avLst/>
            </a:prstGeom>
          </p:spPr>
        </p:pic>
        <p:sp>
          <p:nvSpPr>
            <p:cNvPr id="6" name="Rectangle: Rounded Corners 5">
              <a:extLst>
                <a:ext uri="{FF2B5EF4-FFF2-40B4-BE49-F238E27FC236}">
                  <a16:creationId xmlns="" xmlns:a16="http://schemas.microsoft.com/office/drawing/2014/main" id="{D3587B84-A4A4-F976-C353-0EEC1444A1BB}"/>
                </a:ext>
              </a:extLst>
            </p:cNvPr>
            <p:cNvSpPr/>
            <p:nvPr/>
          </p:nvSpPr>
          <p:spPr>
            <a:xfrm>
              <a:off x="2133600" y="4680099"/>
              <a:ext cx="1752600" cy="228600"/>
            </a:xfrm>
            <a:prstGeom prst="roundRect">
              <a:avLst/>
            </a:prstGeom>
            <a:solidFill>
              <a:srgbClr val="00CC00">
                <a:alpha val="25098"/>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 xmlns:a16="http://schemas.microsoft.com/office/drawing/2014/main" id="{0C75F430-32FF-CDD9-63CF-D9F4FB591B72}"/>
                </a:ext>
              </a:extLst>
            </p:cNvPr>
            <p:cNvSpPr/>
            <p:nvPr/>
          </p:nvSpPr>
          <p:spPr>
            <a:xfrm>
              <a:off x="838200" y="4147585"/>
              <a:ext cx="1188720" cy="228600"/>
            </a:xfrm>
            <a:prstGeom prst="roundRect">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3582028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273B6-6A16-E994-FF2A-48A1058722CC}"/>
              </a:ext>
            </a:extLst>
          </p:cNvPr>
          <p:cNvSpPr>
            <a:spLocks noGrp="1"/>
          </p:cNvSpPr>
          <p:nvPr>
            <p:ph type="title"/>
          </p:nvPr>
        </p:nvSpPr>
        <p:spPr/>
        <p:txBody>
          <a:bodyPr>
            <a:normAutofit fontScale="90000"/>
          </a:bodyPr>
          <a:lstStyle/>
          <a:p>
            <a:r>
              <a:rPr lang="en-US" dirty="0"/>
              <a:t>Submitting Assignments</a:t>
            </a:r>
          </a:p>
        </p:txBody>
      </p:sp>
      <p:sp>
        <p:nvSpPr>
          <p:cNvPr id="3" name="Content Placeholder 2">
            <a:extLst>
              <a:ext uri="{FF2B5EF4-FFF2-40B4-BE49-F238E27FC236}">
                <a16:creationId xmlns="" xmlns:a16="http://schemas.microsoft.com/office/drawing/2014/main" id="{8E8EF760-F683-5BBC-F115-E244E42CBFEA}"/>
              </a:ext>
            </a:extLst>
          </p:cNvPr>
          <p:cNvSpPr>
            <a:spLocks noGrp="1"/>
          </p:cNvSpPr>
          <p:nvPr>
            <p:ph idx="1"/>
          </p:nvPr>
        </p:nvSpPr>
        <p:spPr>
          <a:xfrm>
            <a:off x="609600" y="1143000"/>
            <a:ext cx="6096000" cy="5578474"/>
          </a:xfrm>
        </p:spPr>
        <p:txBody>
          <a:bodyPr/>
          <a:lstStyle/>
          <a:p>
            <a:r>
              <a:rPr lang="en-US" dirty="0"/>
              <a:t>As the syllabus explains, projects are to be submitted within a compressed file (ZIP).</a:t>
            </a:r>
          </a:p>
          <a:p>
            <a:r>
              <a:rPr lang="en-US" dirty="0"/>
              <a:t>If for whatever reason you forgot where you decided to save your project, you can click the </a:t>
            </a:r>
            <a:r>
              <a:rPr lang="en-US" b="1" dirty="0">
                <a:solidFill>
                  <a:srgbClr val="FF0000"/>
                </a:solidFill>
              </a:rPr>
              <a:t>Project Name</a:t>
            </a:r>
            <a:r>
              <a:rPr lang="en-US" dirty="0">
                <a:solidFill>
                  <a:srgbClr val="FF0000"/>
                </a:solidFill>
              </a:rPr>
              <a:t> </a:t>
            </a:r>
            <a:r>
              <a:rPr lang="en-US" dirty="0"/>
              <a:t>in the solution explorer and view the </a:t>
            </a:r>
            <a:r>
              <a:rPr lang="en-US" b="1" dirty="0">
                <a:solidFill>
                  <a:srgbClr val="00CC00"/>
                </a:solidFill>
              </a:rPr>
              <a:t>Project Folder </a:t>
            </a:r>
            <a:r>
              <a:rPr lang="en-US" dirty="0"/>
              <a:t>in the property window.</a:t>
            </a:r>
          </a:p>
        </p:txBody>
      </p:sp>
      <p:grpSp>
        <p:nvGrpSpPr>
          <p:cNvPr id="10" name="Group 9">
            <a:extLst>
              <a:ext uri="{FF2B5EF4-FFF2-40B4-BE49-F238E27FC236}">
                <a16:creationId xmlns="" xmlns:a16="http://schemas.microsoft.com/office/drawing/2014/main" id="{C760A3B9-46E6-2306-CB45-CBD12D0309A6}"/>
              </a:ext>
            </a:extLst>
          </p:cNvPr>
          <p:cNvGrpSpPr/>
          <p:nvPr/>
        </p:nvGrpSpPr>
        <p:grpSpPr>
          <a:xfrm>
            <a:off x="7334252" y="1096962"/>
            <a:ext cx="2835825" cy="5486400"/>
            <a:chOff x="7334252" y="1096962"/>
            <a:chExt cx="2835825" cy="5486400"/>
          </a:xfrm>
        </p:grpSpPr>
        <p:pic>
          <p:nvPicPr>
            <p:cNvPr id="7" name="Picture 6">
              <a:extLst>
                <a:ext uri="{FF2B5EF4-FFF2-40B4-BE49-F238E27FC236}">
                  <a16:creationId xmlns="" xmlns:a16="http://schemas.microsoft.com/office/drawing/2014/main" id="{6A846196-3FE4-9B01-6D79-C64B6DA25346}"/>
                </a:ext>
              </a:extLst>
            </p:cNvPr>
            <p:cNvPicPr>
              <a:picLocks noChangeAspect="1"/>
            </p:cNvPicPr>
            <p:nvPr/>
          </p:nvPicPr>
          <p:blipFill>
            <a:blip r:embed="rId2"/>
            <a:stretch>
              <a:fillRect/>
            </a:stretch>
          </p:blipFill>
          <p:spPr>
            <a:xfrm>
              <a:off x="7334252" y="1096962"/>
              <a:ext cx="2835825" cy="5486400"/>
            </a:xfrm>
            <a:prstGeom prst="rect">
              <a:avLst/>
            </a:prstGeom>
          </p:spPr>
        </p:pic>
        <p:sp>
          <p:nvSpPr>
            <p:cNvPr id="8" name="Oval 7">
              <a:extLst>
                <a:ext uri="{FF2B5EF4-FFF2-40B4-BE49-F238E27FC236}">
                  <a16:creationId xmlns="" xmlns:a16="http://schemas.microsoft.com/office/drawing/2014/main" id="{C3B04E10-C4E2-2ACD-2CE5-2214117E37FB}"/>
                </a:ext>
              </a:extLst>
            </p:cNvPr>
            <p:cNvSpPr/>
            <p:nvPr/>
          </p:nvSpPr>
          <p:spPr>
            <a:xfrm>
              <a:off x="7705725" y="2257425"/>
              <a:ext cx="838200" cy="1524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 xmlns:a16="http://schemas.microsoft.com/office/drawing/2014/main" id="{A82664E6-8A98-6DFA-3B63-90682600E500}"/>
                </a:ext>
              </a:extLst>
            </p:cNvPr>
            <p:cNvSpPr/>
            <p:nvPr/>
          </p:nvSpPr>
          <p:spPr>
            <a:xfrm>
              <a:off x="8742639" y="5703570"/>
              <a:ext cx="1427438" cy="164592"/>
            </a:xfrm>
            <a:prstGeom prst="ellipse">
              <a:avLst/>
            </a:prstGeom>
            <a:solidFill>
              <a:srgbClr val="00CC00">
                <a:alpha val="25098"/>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2049380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273B6-6A16-E994-FF2A-48A1058722CC}"/>
              </a:ext>
            </a:extLst>
          </p:cNvPr>
          <p:cNvSpPr>
            <a:spLocks noGrp="1"/>
          </p:cNvSpPr>
          <p:nvPr>
            <p:ph type="title"/>
          </p:nvPr>
        </p:nvSpPr>
        <p:spPr/>
        <p:txBody>
          <a:bodyPr>
            <a:normAutofit fontScale="90000"/>
          </a:bodyPr>
          <a:lstStyle/>
          <a:p>
            <a:r>
              <a:rPr lang="en-US" dirty="0"/>
              <a:t>Submitting Assignments</a:t>
            </a:r>
          </a:p>
        </p:txBody>
      </p:sp>
      <p:sp>
        <p:nvSpPr>
          <p:cNvPr id="3" name="Content Placeholder 2">
            <a:extLst>
              <a:ext uri="{FF2B5EF4-FFF2-40B4-BE49-F238E27FC236}">
                <a16:creationId xmlns="" xmlns:a16="http://schemas.microsoft.com/office/drawing/2014/main" id="{8E8EF760-F683-5BBC-F115-E244E42CBFEA}"/>
              </a:ext>
            </a:extLst>
          </p:cNvPr>
          <p:cNvSpPr>
            <a:spLocks noGrp="1"/>
          </p:cNvSpPr>
          <p:nvPr>
            <p:ph idx="1"/>
          </p:nvPr>
        </p:nvSpPr>
        <p:spPr/>
        <p:txBody>
          <a:bodyPr/>
          <a:lstStyle/>
          <a:p>
            <a:r>
              <a:rPr lang="en-US" dirty="0"/>
              <a:t>If the properties window is not visible, press F4 or go to </a:t>
            </a:r>
            <a:r>
              <a:rPr lang="en-US" b="1" dirty="0">
                <a:solidFill>
                  <a:srgbClr val="FF0000"/>
                </a:solidFill>
              </a:rPr>
              <a:t>View</a:t>
            </a:r>
            <a:r>
              <a:rPr lang="en-US" dirty="0"/>
              <a:t> and click </a:t>
            </a:r>
            <a:r>
              <a:rPr lang="en-US" b="1" dirty="0">
                <a:solidFill>
                  <a:srgbClr val="00CC00"/>
                </a:solidFill>
              </a:rPr>
              <a:t>Properties Window</a:t>
            </a:r>
            <a:r>
              <a:rPr lang="en-US" dirty="0"/>
              <a:t>.</a:t>
            </a:r>
          </a:p>
        </p:txBody>
      </p:sp>
      <p:grpSp>
        <p:nvGrpSpPr>
          <p:cNvPr id="8" name="Group 7">
            <a:extLst>
              <a:ext uri="{FF2B5EF4-FFF2-40B4-BE49-F238E27FC236}">
                <a16:creationId xmlns="" xmlns:a16="http://schemas.microsoft.com/office/drawing/2014/main" id="{FE850453-50D9-E150-C620-6C2A07D039B6}"/>
              </a:ext>
            </a:extLst>
          </p:cNvPr>
          <p:cNvGrpSpPr/>
          <p:nvPr/>
        </p:nvGrpSpPr>
        <p:grpSpPr>
          <a:xfrm>
            <a:off x="4495800" y="1752600"/>
            <a:ext cx="6030167" cy="4715533"/>
            <a:chOff x="4495800" y="1752600"/>
            <a:chExt cx="6030167" cy="4715533"/>
          </a:xfrm>
        </p:grpSpPr>
        <p:pic>
          <p:nvPicPr>
            <p:cNvPr id="5" name="Picture 4">
              <a:extLst>
                <a:ext uri="{FF2B5EF4-FFF2-40B4-BE49-F238E27FC236}">
                  <a16:creationId xmlns="" xmlns:a16="http://schemas.microsoft.com/office/drawing/2014/main" id="{0ED76A9C-0CC7-DDCB-F43F-CCE66D000988}"/>
                </a:ext>
              </a:extLst>
            </p:cNvPr>
            <p:cNvPicPr>
              <a:picLocks noChangeAspect="1"/>
            </p:cNvPicPr>
            <p:nvPr/>
          </p:nvPicPr>
          <p:blipFill>
            <a:blip r:embed="rId2"/>
            <a:stretch>
              <a:fillRect/>
            </a:stretch>
          </p:blipFill>
          <p:spPr>
            <a:xfrm>
              <a:off x="4495800" y="1752600"/>
              <a:ext cx="6030167" cy="4715533"/>
            </a:xfrm>
            <a:prstGeom prst="rect">
              <a:avLst/>
            </a:prstGeom>
          </p:spPr>
        </p:pic>
        <p:sp>
          <p:nvSpPr>
            <p:cNvPr id="6" name="Oval 5">
              <a:extLst>
                <a:ext uri="{FF2B5EF4-FFF2-40B4-BE49-F238E27FC236}">
                  <a16:creationId xmlns="" xmlns:a16="http://schemas.microsoft.com/office/drawing/2014/main" id="{A8671757-3068-61BE-D9B6-C7F670A99724}"/>
                </a:ext>
              </a:extLst>
            </p:cNvPr>
            <p:cNvSpPr/>
            <p:nvPr/>
          </p:nvSpPr>
          <p:spPr>
            <a:xfrm>
              <a:off x="5520068" y="1786268"/>
              <a:ext cx="533400" cy="2286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 xmlns:a16="http://schemas.microsoft.com/office/drawing/2014/main" id="{698CAFD1-BDEC-D573-D66D-AC783A836E50}"/>
                </a:ext>
              </a:extLst>
            </p:cNvPr>
            <p:cNvSpPr/>
            <p:nvPr/>
          </p:nvSpPr>
          <p:spPr>
            <a:xfrm>
              <a:off x="5593676" y="5345905"/>
              <a:ext cx="2560320" cy="201168"/>
            </a:xfrm>
            <a:prstGeom prst="roundRect">
              <a:avLst/>
            </a:prstGeom>
            <a:solidFill>
              <a:srgbClr val="00CC00">
                <a:alpha val="25098"/>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101124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YOU?</a:t>
            </a:r>
          </a:p>
        </p:txBody>
      </p:sp>
      <p:sp>
        <p:nvSpPr>
          <p:cNvPr id="3" name="Content Placeholder 2"/>
          <p:cNvSpPr>
            <a:spLocks noGrp="1"/>
          </p:cNvSpPr>
          <p:nvPr>
            <p:ph idx="1"/>
          </p:nvPr>
        </p:nvSpPr>
        <p:spPr/>
        <p:txBody>
          <a:bodyPr>
            <a:normAutofit/>
          </a:bodyPr>
          <a:lstStyle/>
          <a:p>
            <a:pPr>
              <a:spcBef>
                <a:spcPts val="0"/>
              </a:spcBef>
              <a:buNone/>
            </a:pPr>
            <a:r>
              <a:rPr lang="en-US" sz="2400" dirty="0"/>
              <a:t>Log in to Blackboard and complete the survey.</a:t>
            </a:r>
          </a:p>
          <a:p>
            <a:pPr>
              <a:spcBef>
                <a:spcPts val="0"/>
              </a:spcBef>
            </a:pPr>
            <a:endParaRPr lang="en-US" sz="2400" dirty="0"/>
          </a:p>
          <a:p>
            <a:pPr>
              <a:spcBef>
                <a:spcPts val="0"/>
              </a:spcBef>
            </a:pPr>
            <a:r>
              <a:rPr lang="en-US" sz="2400" dirty="0"/>
              <a:t>Current class standing (freshman, sophomore, etc.)</a:t>
            </a:r>
          </a:p>
          <a:p>
            <a:pPr>
              <a:spcBef>
                <a:spcPts val="0"/>
              </a:spcBef>
            </a:pPr>
            <a:endParaRPr lang="en-US" sz="2400" dirty="0"/>
          </a:p>
          <a:p>
            <a:pPr>
              <a:spcBef>
                <a:spcPts val="0"/>
              </a:spcBef>
            </a:pPr>
            <a:r>
              <a:rPr lang="en-US" sz="2400" dirty="0"/>
              <a:t>Major/Concentration &amp; Minor (if applicable)</a:t>
            </a:r>
            <a:endParaRPr lang="en-US" sz="2000" dirty="0"/>
          </a:p>
          <a:p>
            <a:pPr lvl="1">
              <a:spcBef>
                <a:spcPts val="0"/>
              </a:spcBef>
            </a:pPr>
            <a:endParaRPr lang="en-US" sz="2000" dirty="0"/>
          </a:p>
          <a:p>
            <a:pPr>
              <a:spcBef>
                <a:spcPts val="0"/>
              </a:spcBef>
            </a:pPr>
            <a:r>
              <a:rPr lang="en-US" sz="2400" dirty="0"/>
              <a:t>Programming experience</a:t>
            </a:r>
          </a:p>
          <a:p>
            <a:pPr lvl="1">
              <a:spcBef>
                <a:spcPts val="0"/>
              </a:spcBef>
            </a:pP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273B6-6A16-E994-FF2A-48A1058722CC}"/>
              </a:ext>
            </a:extLst>
          </p:cNvPr>
          <p:cNvSpPr>
            <a:spLocks noGrp="1"/>
          </p:cNvSpPr>
          <p:nvPr>
            <p:ph type="title"/>
          </p:nvPr>
        </p:nvSpPr>
        <p:spPr/>
        <p:txBody>
          <a:bodyPr>
            <a:normAutofit fontScale="90000"/>
          </a:bodyPr>
          <a:lstStyle/>
          <a:p>
            <a:r>
              <a:rPr lang="en-US" dirty="0"/>
              <a:t>Submitting Assignments</a:t>
            </a:r>
          </a:p>
        </p:txBody>
      </p:sp>
      <p:sp>
        <p:nvSpPr>
          <p:cNvPr id="3" name="Content Placeholder 2">
            <a:extLst>
              <a:ext uri="{FF2B5EF4-FFF2-40B4-BE49-F238E27FC236}">
                <a16:creationId xmlns="" xmlns:a16="http://schemas.microsoft.com/office/drawing/2014/main" id="{8E8EF760-F683-5BBC-F115-E244E42CBFEA}"/>
              </a:ext>
            </a:extLst>
          </p:cNvPr>
          <p:cNvSpPr>
            <a:spLocks noGrp="1"/>
          </p:cNvSpPr>
          <p:nvPr>
            <p:ph idx="1"/>
          </p:nvPr>
        </p:nvSpPr>
        <p:spPr/>
        <p:txBody>
          <a:bodyPr/>
          <a:lstStyle/>
          <a:p>
            <a:r>
              <a:rPr lang="en-US" dirty="0"/>
              <a:t>Use file explorer (previously known as windows explorer) to navigate to the folder you save your projects.</a:t>
            </a:r>
          </a:p>
          <a:p>
            <a:r>
              <a:rPr lang="en-US" dirty="0"/>
              <a:t>Find the folder associated with the project you are submitting.</a:t>
            </a:r>
          </a:p>
          <a:p>
            <a:r>
              <a:rPr lang="en-US" b="1" dirty="0"/>
              <a:t>Right-click</a:t>
            </a:r>
            <a:r>
              <a:rPr lang="en-US" dirty="0"/>
              <a:t> on the folder and go to </a:t>
            </a:r>
            <a:r>
              <a:rPr lang="en-US" b="1" dirty="0">
                <a:solidFill>
                  <a:srgbClr val="FF0000"/>
                </a:solidFill>
              </a:rPr>
              <a:t>Send to </a:t>
            </a:r>
            <a:r>
              <a:rPr lang="en-US" dirty="0"/>
              <a:t>and then click </a:t>
            </a:r>
            <a:r>
              <a:rPr lang="en-US" b="1" dirty="0">
                <a:solidFill>
                  <a:srgbClr val="00CC00"/>
                </a:solidFill>
              </a:rPr>
              <a:t>Compressed (zipped) folder</a:t>
            </a:r>
          </a:p>
        </p:txBody>
      </p:sp>
    </p:spTree>
    <p:extLst>
      <p:ext uri="{BB962C8B-B14F-4D97-AF65-F5344CB8AC3E}">
        <p14:creationId xmlns="" xmlns:p14="http://schemas.microsoft.com/office/powerpoint/2010/main" val="4110733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DE4BE4D7-E5F9-D4BC-9706-658D28F74A10}"/>
              </a:ext>
            </a:extLst>
          </p:cNvPr>
          <p:cNvGrpSpPr/>
          <p:nvPr/>
        </p:nvGrpSpPr>
        <p:grpSpPr>
          <a:xfrm>
            <a:off x="1615440" y="414081"/>
            <a:ext cx="8961120" cy="6029837"/>
            <a:chOff x="1615440" y="414081"/>
            <a:chExt cx="8961120" cy="6029837"/>
          </a:xfrm>
        </p:grpSpPr>
        <p:pic>
          <p:nvPicPr>
            <p:cNvPr id="5" name="Picture 4">
              <a:extLst>
                <a:ext uri="{FF2B5EF4-FFF2-40B4-BE49-F238E27FC236}">
                  <a16:creationId xmlns="" xmlns:a16="http://schemas.microsoft.com/office/drawing/2014/main" id="{6F794D8B-BB9E-880D-6728-AFF5097981A6}"/>
                </a:ext>
              </a:extLst>
            </p:cNvPr>
            <p:cNvPicPr>
              <a:picLocks noChangeAspect="1"/>
            </p:cNvPicPr>
            <p:nvPr/>
          </p:nvPicPr>
          <p:blipFill>
            <a:blip r:embed="rId2"/>
            <a:stretch>
              <a:fillRect/>
            </a:stretch>
          </p:blipFill>
          <p:spPr>
            <a:xfrm>
              <a:off x="1615440" y="414081"/>
              <a:ext cx="8961120" cy="6029837"/>
            </a:xfrm>
            <a:prstGeom prst="rect">
              <a:avLst/>
            </a:prstGeom>
          </p:spPr>
        </p:pic>
        <p:sp>
          <p:nvSpPr>
            <p:cNvPr id="6" name="Oval 5">
              <a:extLst>
                <a:ext uri="{FF2B5EF4-FFF2-40B4-BE49-F238E27FC236}">
                  <a16:creationId xmlns="" xmlns:a16="http://schemas.microsoft.com/office/drawing/2014/main" id="{73921DE7-A7C7-957C-A7F9-5EF8A33A36C9}"/>
                </a:ext>
              </a:extLst>
            </p:cNvPr>
            <p:cNvSpPr/>
            <p:nvPr/>
          </p:nvSpPr>
          <p:spPr>
            <a:xfrm>
              <a:off x="2286000" y="5133975"/>
              <a:ext cx="533400" cy="2286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 xmlns:a16="http://schemas.microsoft.com/office/drawing/2014/main" id="{0816DC16-8C1C-AAA9-AC1C-319851854F46}"/>
                </a:ext>
              </a:extLst>
            </p:cNvPr>
            <p:cNvSpPr/>
            <p:nvPr/>
          </p:nvSpPr>
          <p:spPr>
            <a:xfrm>
              <a:off x="4419600" y="5334000"/>
              <a:ext cx="1676400" cy="228600"/>
            </a:xfrm>
            <a:prstGeom prst="ellipse">
              <a:avLst/>
            </a:prstGeom>
            <a:solidFill>
              <a:srgbClr val="00CC00">
                <a:alpha val="25098"/>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4116558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273B6-6A16-E994-FF2A-48A1058722CC}"/>
              </a:ext>
            </a:extLst>
          </p:cNvPr>
          <p:cNvSpPr>
            <a:spLocks noGrp="1"/>
          </p:cNvSpPr>
          <p:nvPr>
            <p:ph type="title"/>
          </p:nvPr>
        </p:nvSpPr>
        <p:spPr/>
        <p:txBody>
          <a:bodyPr>
            <a:normAutofit fontScale="90000"/>
          </a:bodyPr>
          <a:lstStyle/>
          <a:p>
            <a:r>
              <a:rPr lang="en-US" dirty="0"/>
              <a:t>Submitting Assignments</a:t>
            </a:r>
          </a:p>
        </p:txBody>
      </p:sp>
      <p:sp>
        <p:nvSpPr>
          <p:cNvPr id="3" name="Content Placeholder 2">
            <a:extLst>
              <a:ext uri="{FF2B5EF4-FFF2-40B4-BE49-F238E27FC236}">
                <a16:creationId xmlns="" xmlns:a16="http://schemas.microsoft.com/office/drawing/2014/main" id="{8E8EF760-F683-5BBC-F115-E244E42CBFEA}"/>
              </a:ext>
            </a:extLst>
          </p:cNvPr>
          <p:cNvSpPr>
            <a:spLocks noGrp="1"/>
          </p:cNvSpPr>
          <p:nvPr>
            <p:ph idx="1"/>
          </p:nvPr>
        </p:nvSpPr>
        <p:spPr/>
        <p:txBody>
          <a:bodyPr/>
          <a:lstStyle/>
          <a:p>
            <a:r>
              <a:rPr lang="en-US" dirty="0"/>
              <a:t>The newly created </a:t>
            </a:r>
            <a:r>
              <a:rPr lang="en-US" b="1" dirty="0">
                <a:solidFill>
                  <a:srgbClr val="FF0000"/>
                </a:solidFill>
              </a:rPr>
              <a:t>ZIP file </a:t>
            </a:r>
            <a:r>
              <a:rPr lang="en-US" dirty="0"/>
              <a:t>is what you will submit on blackboard.</a:t>
            </a:r>
          </a:p>
          <a:p>
            <a:r>
              <a:rPr lang="en-US" dirty="0"/>
              <a:t>Notice how the ZIP file has an icon of a </a:t>
            </a:r>
            <a:r>
              <a:rPr lang="en-US" dirty="0">
                <a:solidFill>
                  <a:srgbClr val="FF0000"/>
                </a:solidFill>
              </a:rPr>
              <a:t>folder with a zipper </a:t>
            </a:r>
            <a:r>
              <a:rPr lang="en-US" dirty="0"/>
              <a:t>on it.</a:t>
            </a:r>
          </a:p>
          <a:p>
            <a:r>
              <a:rPr lang="en-US" b="1" dirty="0"/>
              <a:t>SUBMIT THE CORRECT FILE OR GET AN F!</a:t>
            </a:r>
          </a:p>
        </p:txBody>
      </p:sp>
      <p:grpSp>
        <p:nvGrpSpPr>
          <p:cNvPr id="25" name="Group 24">
            <a:extLst>
              <a:ext uri="{FF2B5EF4-FFF2-40B4-BE49-F238E27FC236}">
                <a16:creationId xmlns="" xmlns:a16="http://schemas.microsoft.com/office/drawing/2014/main" id="{26507221-3FCF-3F99-13F1-4BE68599CEB8}"/>
              </a:ext>
            </a:extLst>
          </p:cNvPr>
          <p:cNvGrpSpPr/>
          <p:nvPr/>
        </p:nvGrpSpPr>
        <p:grpSpPr>
          <a:xfrm>
            <a:off x="1295400" y="2024198"/>
            <a:ext cx="9534809" cy="4176087"/>
            <a:chOff x="1295400" y="2024198"/>
            <a:chExt cx="9534809" cy="4176087"/>
          </a:xfrm>
        </p:grpSpPr>
        <p:pic>
          <p:nvPicPr>
            <p:cNvPr id="5" name="Picture 4">
              <a:extLst>
                <a:ext uri="{FF2B5EF4-FFF2-40B4-BE49-F238E27FC236}">
                  <a16:creationId xmlns="" xmlns:a16="http://schemas.microsoft.com/office/drawing/2014/main" id="{07F10829-76DB-E0C8-3C24-BECCE87A5365}"/>
                </a:ext>
              </a:extLst>
            </p:cNvPr>
            <p:cNvPicPr>
              <a:picLocks noChangeAspect="1"/>
            </p:cNvPicPr>
            <p:nvPr/>
          </p:nvPicPr>
          <p:blipFill>
            <a:blip r:embed="rId2"/>
            <a:stretch>
              <a:fillRect/>
            </a:stretch>
          </p:blipFill>
          <p:spPr>
            <a:xfrm>
              <a:off x="1295400" y="3051051"/>
              <a:ext cx="5858693" cy="1762371"/>
            </a:xfrm>
            <a:prstGeom prst="rect">
              <a:avLst/>
            </a:prstGeom>
          </p:spPr>
        </p:pic>
        <p:grpSp>
          <p:nvGrpSpPr>
            <p:cNvPr id="24" name="Group 23">
              <a:extLst>
                <a:ext uri="{FF2B5EF4-FFF2-40B4-BE49-F238E27FC236}">
                  <a16:creationId xmlns="" xmlns:a16="http://schemas.microsoft.com/office/drawing/2014/main" id="{8DB18300-5E34-FD81-B560-F96B7E662EAC}"/>
                </a:ext>
              </a:extLst>
            </p:cNvPr>
            <p:cNvGrpSpPr/>
            <p:nvPr/>
          </p:nvGrpSpPr>
          <p:grpSpPr>
            <a:xfrm>
              <a:off x="2150189" y="2024198"/>
              <a:ext cx="8680020" cy="4176087"/>
              <a:chOff x="2150189" y="2024198"/>
              <a:chExt cx="8680020" cy="4176087"/>
            </a:xfrm>
          </p:grpSpPr>
          <p:sp>
            <p:nvSpPr>
              <p:cNvPr id="7" name="Oval 6">
                <a:extLst>
                  <a:ext uri="{FF2B5EF4-FFF2-40B4-BE49-F238E27FC236}">
                    <a16:creationId xmlns="" xmlns:a16="http://schemas.microsoft.com/office/drawing/2014/main" id="{790DEFF9-2A79-70F7-7E59-887AD2D32DD0}"/>
                  </a:ext>
                </a:extLst>
              </p:cNvPr>
              <p:cNvSpPr/>
              <p:nvPr/>
            </p:nvSpPr>
            <p:spPr>
              <a:xfrm>
                <a:off x="5676900" y="3886199"/>
                <a:ext cx="1181100" cy="246061"/>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 xmlns:a16="http://schemas.microsoft.com/office/drawing/2014/main" id="{0E862B85-C924-3DDF-4F45-478129030C17}"/>
                  </a:ext>
                </a:extLst>
              </p:cNvPr>
              <p:cNvPicPr>
                <a:picLocks noChangeAspect="1"/>
              </p:cNvPicPr>
              <p:nvPr/>
            </p:nvPicPr>
            <p:blipFill>
              <a:blip r:embed="rId3"/>
              <a:stretch>
                <a:fillRect/>
              </a:stretch>
            </p:blipFill>
            <p:spPr>
              <a:xfrm>
                <a:off x="9029733" y="4009229"/>
                <a:ext cx="1800476" cy="2191056"/>
              </a:xfrm>
              <a:prstGeom prst="rect">
                <a:avLst/>
              </a:prstGeom>
            </p:spPr>
          </p:pic>
          <p:cxnSp>
            <p:nvCxnSpPr>
              <p:cNvPr id="12" name="Straight Arrow Connector 11">
                <a:extLst>
                  <a:ext uri="{FF2B5EF4-FFF2-40B4-BE49-F238E27FC236}">
                    <a16:creationId xmlns="" xmlns:a16="http://schemas.microsoft.com/office/drawing/2014/main" id="{CE52273C-DBC7-03A4-C012-C1A98678EB4D}"/>
                  </a:ext>
                </a:extLst>
              </p:cNvPr>
              <p:cNvCxnSpPr>
                <a:cxnSpLocks/>
                <a:endCxn id="9" idx="1"/>
              </p:cNvCxnSpPr>
              <p:nvPr/>
            </p:nvCxnSpPr>
            <p:spPr>
              <a:xfrm>
                <a:off x="2150189" y="4065586"/>
                <a:ext cx="6879544" cy="10391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EFBD623B-811D-AF62-DA13-1F3A7127D601}"/>
                  </a:ext>
                </a:extLst>
              </p:cNvPr>
              <p:cNvCxnSpPr>
                <a:cxnSpLocks/>
                <a:endCxn id="9" idx="0"/>
              </p:cNvCxnSpPr>
              <p:nvPr/>
            </p:nvCxnSpPr>
            <p:spPr>
              <a:xfrm>
                <a:off x="7651019" y="2024198"/>
                <a:ext cx="2278952" cy="19850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80DD98CC-62F5-252A-6A86-05ED532F561F}"/>
                  </a:ext>
                </a:extLst>
              </p:cNvPr>
              <p:cNvSpPr/>
              <p:nvPr/>
            </p:nvSpPr>
            <p:spPr>
              <a:xfrm>
                <a:off x="2252504" y="3919535"/>
                <a:ext cx="557371" cy="179387"/>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2" name="Rectangle 21">
            <a:extLst>
              <a:ext uri="{FF2B5EF4-FFF2-40B4-BE49-F238E27FC236}">
                <a16:creationId xmlns="" xmlns:a16="http://schemas.microsoft.com/office/drawing/2014/main" id="{F3C020D7-B7DD-2842-8A39-29FE80211D93}"/>
              </a:ext>
            </a:extLst>
          </p:cNvPr>
          <p:cNvSpPr/>
          <p:nvPr/>
        </p:nvSpPr>
        <p:spPr>
          <a:xfrm>
            <a:off x="981075" y="2292862"/>
            <a:ext cx="6163493" cy="277091"/>
          </a:xfrm>
          <a:prstGeom prst="rect">
            <a:avLst/>
          </a:prstGeom>
          <a:solidFill>
            <a:srgbClr val="FFFF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07300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273B6-6A16-E994-FF2A-48A1058722CC}"/>
              </a:ext>
            </a:extLst>
          </p:cNvPr>
          <p:cNvSpPr>
            <a:spLocks noGrp="1"/>
          </p:cNvSpPr>
          <p:nvPr>
            <p:ph type="title"/>
          </p:nvPr>
        </p:nvSpPr>
        <p:spPr/>
        <p:txBody>
          <a:bodyPr>
            <a:normAutofit fontScale="90000"/>
          </a:bodyPr>
          <a:lstStyle/>
          <a:p>
            <a:r>
              <a:rPr lang="en-US" dirty="0"/>
              <a:t>Submitting Assignments</a:t>
            </a:r>
          </a:p>
        </p:txBody>
      </p:sp>
      <p:sp>
        <p:nvSpPr>
          <p:cNvPr id="3" name="Content Placeholder 2">
            <a:extLst>
              <a:ext uri="{FF2B5EF4-FFF2-40B4-BE49-F238E27FC236}">
                <a16:creationId xmlns="" xmlns:a16="http://schemas.microsoft.com/office/drawing/2014/main" id="{8E8EF760-F683-5BBC-F115-E244E42CBFEA}"/>
              </a:ext>
            </a:extLst>
          </p:cNvPr>
          <p:cNvSpPr>
            <a:spLocks noGrp="1"/>
          </p:cNvSpPr>
          <p:nvPr>
            <p:ph idx="1"/>
          </p:nvPr>
        </p:nvSpPr>
        <p:spPr>
          <a:xfrm>
            <a:off x="609600" y="1143000"/>
            <a:ext cx="10972800" cy="1295400"/>
          </a:xfrm>
        </p:spPr>
        <p:txBody>
          <a:bodyPr/>
          <a:lstStyle/>
          <a:p>
            <a:r>
              <a:rPr lang="en-US" dirty="0"/>
              <a:t>In the assignment’s page on Blackboard, click </a:t>
            </a:r>
            <a:r>
              <a:rPr lang="en-US" b="1" dirty="0">
                <a:solidFill>
                  <a:srgbClr val="FF0000"/>
                </a:solidFill>
              </a:rPr>
              <a:t>Upload Files</a:t>
            </a:r>
            <a:r>
              <a:rPr lang="en-US" dirty="0">
                <a:solidFill>
                  <a:srgbClr val="FF0000"/>
                </a:solidFill>
              </a:rPr>
              <a:t> </a:t>
            </a:r>
            <a:r>
              <a:rPr lang="en-US" dirty="0"/>
              <a:t>and then click </a:t>
            </a:r>
            <a:r>
              <a:rPr lang="en-US" b="1" dirty="0">
                <a:solidFill>
                  <a:srgbClr val="00CC00"/>
                </a:solidFill>
              </a:rPr>
              <a:t>Browse Local Files</a:t>
            </a:r>
            <a:r>
              <a:rPr lang="en-US" dirty="0">
                <a:solidFill>
                  <a:srgbClr val="00CC00"/>
                </a:solidFill>
              </a:rPr>
              <a:t> </a:t>
            </a:r>
            <a:r>
              <a:rPr lang="en-US" dirty="0"/>
              <a:t>to search for your ZIP folder.</a:t>
            </a:r>
            <a:endParaRPr lang="en-US" b="1" dirty="0">
              <a:solidFill>
                <a:srgbClr val="00CC00"/>
              </a:solidFill>
            </a:endParaRPr>
          </a:p>
        </p:txBody>
      </p:sp>
      <p:grpSp>
        <p:nvGrpSpPr>
          <p:cNvPr id="10" name="Group 9">
            <a:extLst>
              <a:ext uri="{FF2B5EF4-FFF2-40B4-BE49-F238E27FC236}">
                <a16:creationId xmlns="" xmlns:a16="http://schemas.microsoft.com/office/drawing/2014/main" id="{E0FCAF76-9D01-C933-9E16-7C577D8ED963}"/>
              </a:ext>
            </a:extLst>
          </p:cNvPr>
          <p:cNvGrpSpPr/>
          <p:nvPr/>
        </p:nvGrpSpPr>
        <p:grpSpPr>
          <a:xfrm>
            <a:off x="832703" y="2190440"/>
            <a:ext cx="10526594" cy="4458322"/>
            <a:chOff x="832703" y="2190440"/>
            <a:chExt cx="10526594" cy="4458322"/>
          </a:xfrm>
        </p:grpSpPr>
        <p:pic>
          <p:nvPicPr>
            <p:cNvPr id="5" name="Picture 4">
              <a:extLst>
                <a:ext uri="{FF2B5EF4-FFF2-40B4-BE49-F238E27FC236}">
                  <a16:creationId xmlns="" xmlns:a16="http://schemas.microsoft.com/office/drawing/2014/main" id="{0FCC8466-FDE4-AD31-A101-C24340C3D9D2}"/>
                </a:ext>
              </a:extLst>
            </p:cNvPr>
            <p:cNvPicPr>
              <a:picLocks noChangeAspect="1"/>
            </p:cNvPicPr>
            <p:nvPr/>
          </p:nvPicPr>
          <p:blipFill>
            <a:blip r:embed="rId2"/>
            <a:stretch>
              <a:fillRect/>
            </a:stretch>
          </p:blipFill>
          <p:spPr>
            <a:xfrm>
              <a:off x="832703" y="2190440"/>
              <a:ext cx="10526594" cy="4458322"/>
            </a:xfrm>
            <a:prstGeom prst="rect">
              <a:avLst/>
            </a:prstGeom>
          </p:spPr>
        </p:pic>
        <p:sp>
          <p:nvSpPr>
            <p:cNvPr id="6" name="Oval 5">
              <a:extLst>
                <a:ext uri="{FF2B5EF4-FFF2-40B4-BE49-F238E27FC236}">
                  <a16:creationId xmlns="" xmlns:a16="http://schemas.microsoft.com/office/drawing/2014/main" id="{F7B42CEA-69FD-71EB-F3E4-6D54D8B742BA}"/>
                </a:ext>
              </a:extLst>
            </p:cNvPr>
            <p:cNvSpPr/>
            <p:nvPr/>
          </p:nvSpPr>
          <p:spPr>
            <a:xfrm>
              <a:off x="1238250" y="4848225"/>
              <a:ext cx="990600" cy="304800"/>
            </a:xfrm>
            <a:prstGeom prst="ellipse">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 xmlns:a16="http://schemas.microsoft.com/office/drawing/2014/main" id="{42C32616-1954-BB96-5BC2-44A55DAAD6BE}"/>
                </a:ext>
              </a:extLst>
            </p:cNvPr>
            <p:cNvSpPr/>
            <p:nvPr/>
          </p:nvSpPr>
          <p:spPr>
            <a:xfrm>
              <a:off x="2590800" y="5695950"/>
              <a:ext cx="1295400" cy="304800"/>
            </a:xfrm>
            <a:prstGeom prst="ellipse">
              <a:avLst/>
            </a:prstGeom>
            <a:solidFill>
              <a:srgbClr val="00CC00">
                <a:alpha val="25098"/>
              </a:srgbClr>
            </a:solidFill>
            <a:ln w="127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998286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273B6-6A16-E994-FF2A-48A1058722CC}"/>
              </a:ext>
            </a:extLst>
          </p:cNvPr>
          <p:cNvSpPr>
            <a:spLocks noGrp="1"/>
          </p:cNvSpPr>
          <p:nvPr>
            <p:ph type="title"/>
          </p:nvPr>
        </p:nvSpPr>
        <p:spPr/>
        <p:txBody>
          <a:bodyPr>
            <a:normAutofit fontScale="90000"/>
          </a:bodyPr>
          <a:lstStyle/>
          <a:p>
            <a:r>
              <a:rPr lang="en-US" dirty="0"/>
              <a:t>Lab </a:t>
            </a:r>
            <a:r>
              <a:rPr lang="en-US" dirty="0" smtClean="0"/>
              <a:t>1</a:t>
            </a:r>
            <a:endParaRPr lang="en-US" dirty="0"/>
          </a:p>
        </p:txBody>
      </p:sp>
      <p:sp>
        <p:nvSpPr>
          <p:cNvPr id="3" name="Content Placeholder 2">
            <a:extLst>
              <a:ext uri="{FF2B5EF4-FFF2-40B4-BE49-F238E27FC236}">
                <a16:creationId xmlns="" xmlns:a16="http://schemas.microsoft.com/office/drawing/2014/main" id="{8E8EF760-F683-5BBC-F115-E244E42CBFEA}"/>
              </a:ext>
            </a:extLst>
          </p:cNvPr>
          <p:cNvSpPr>
            <a:spLocks noGrp="1"/>
          </p:cNvSpPr>
          <p:nvPr>
            <p:ph idx="1"/>
          </p:nvPr>
        </p:nvSpPr>
        <p:spPr>
          <a:xfrm>
            <a:off x="609600" y="1143000"/>
            <a:ext cx="10972800" cy="5334000"/>
          </a:xfrm>
        </p:spPr>
        <p:txBody>
          <a:bodyPr>
            <a:normAutofit/>
          </a:bodyPr>
          <a:lstStyle/>
          <a:p>
            <a:r>
              <a:rPr lang="en-US" dirty="0"/>
              <a:t>There is no class meeting this Thursday. Independently work on Lab </a:t>
            </a:r>
            <a:r>
              <a:rPr lang="en-US" dirty="0" smtClean="0"/>
              <a:t>1</a:t>
            </a:r>
            <a:endParaRPr lang="en-US" dirty="0"/>
          </a:p>
          <a:p>
            <a:endParaRPr lang="en-US" b="1" dirty="0"/>
          </a:p>
          <a:p>
            <a:r>
              <a:rPr lang="en-US" b="1" dirty="0"/>
              <a:t>Your assignment for Lab </a:t>
            </a:r>
            <a:r>
              <a:rPr lang="en-US" b="1" dirty="0" smtClean="0"/>
              <a:t>1 </a:t>
            </a:r>
            <a:r>
              <a:rPr lang="en-US" b="1" dirty="0"/>
              <a:t>is to:</a:t>
            </a:r>
          </a:p>
          <a:p>
            <a:pPr marL="968375" indent="-514350">
              <a:buFont typeface="+mj-lt"/>
              <a:buAutoNum type="arabicPeriod"/>
            </a:pPr>
            <a:r>
              <a:rPr lang="en-US" dirty="0"/>
              <a:t>Create the Hello World project as demonstrated in this lecture</a:t>
            </a:r>
          </a:p>
          <a:p>
            <a:pPr marL="968375" indent="-514350">
              <a:buFont typeface="+mj-lt"/>
              <a:buAutoNum type="arabicPeriod"/>
            </a:pPr>
            <a:r>
              <a:rPr lang="en-US" dirty="0"/>
              <a:t>Put the project in a ZIP file</a:t>
            </a:r>
          </a:p>
          <a:p>
            <a:pPr marL="968375" indent="-514350">
              <a:buFont typeface="+mj-lt"/>
              <a:buAutoNum type="arabicPeriod"/>
            </a:pPr>
            <a:r>
              <a:rPr lang="en-US" dirty="0"/>
              <a:t>Submit that ZIP file on Blackboard</a:t>
            </a:r>
          </a:p>
          <a:p>
            <a:pPr marL="0" indent="0">
              <a:buNone/>
            </a:pPr>
            <a:endParaRPr lang="en-US" dirty="0"/>
          </a:p>
          <a:p>
            <a:pPr marL="0" indent="0">
              <a:buNone/>
            </a:pPr>
            <a:r>
              <a:rPr lang="en-US" dirty="0"/>
              <a:t>If you are having any IT related issues, contact the TU Help Desk (Tech Hub) using the instructions on blackboard. </a:t>
            </a:r>
            <a:r>
              <a:rPr lang="en-US" b="1" dirty="0">
                <a:solidFill>
                  <a:srgbClr val="FF0000"/>
                </a:solidFill>
              </a:rPr>
              <a:t>All issues must be resolved prior to week 2’s lecture!</a:t>
            </a:r>
          </a:p>
        </p:txBody>
      </p:sp>
    </p:spTree>
    <p:extLst>
      <p:ext uri="{BB962C8B-B14F-4D97-AF65-F5344CB8AC3E}">
        <p14:creationId xmlns="" xmlns:p14="http://schemas.microsoft.com/office/powerpoint/2010/main" val="94284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Structure</a:t>
            </a:r>
          </a:p>
        </p:txBody>
      </p:sp>
      <p:sp>
        <p:nvSpPr>
          <p:cNvPr id="3" name="Content Placeholder 2"/>
          <p:cNvSpPr>
            <a:spLocks noGrp="1"/>
          </p:cNvSpPr>
          <p:nvPr>
            <p:ph idx="1"/>
          </p:nvPr>
        </p:nvSpPr>
        <p:spPr/>
        <p:txBody>
          <a:bodyPr/>
          <a:lstStyle/>
          <a:p>
            <a:r>
              <a:rPr lang="en-US" dirty="0"/>
              <a:t>Class starts promptly at 5:00 PM EST and concludes at 6:15</a:t>
            </a:r>
          </a:p>
          <a:p>
            <a:endParaRPr lang="en-US" dirty="0"/>
          </a:p>
          <a:p>
            <a:r>
              <a:rPr lang="en-US" dirty="0"/>
              <a:t>Attendance is taken every day, per Towson policy. </a:t>
            </a:r>
          </a:p>
          <a:p>
            <a:endParaRPr lang="en-US" dirty="0"/>
          </a:p>
          <a:p>
            <a:r>
              <a:rPr lang="en-US" dirty="0"/>
              <a:t>During lectures I will ask questions and expect participation, or I will call on students. Not participating will negatively affect your grade. </a:t>
            </a:r>
          </a:p>
          <a:p>
            <a:endParaRPr lang="en-US" dirty="0"/>
          </a:p>
          <a:p>
            <a:r>
              <a:rPr lang="en-US" dirty="0"/>
              <a:t>Independent, hands-on programming will be performed during lab sessions.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Topic Overview</a:t>
            </a:r>
          </a:p>
        </p:txBody>
      </p:sp>
      <p:sp>
        <p:nvSpPr>
          <p:cNvPr id="3" name="Content Placeholder 2"/>
          <p:cNvSpPr>
            <a:spLocks noGrp="1"/>
          </p:cNvSpPr>
          <p:nvPr>
            <p:ph idx="1"/>
          </p:nvPr>
        </p:nvSpPr>
        <p:spPr/>
        <p:txBody>
          <a:bodyPr>
            <a:normAutofit lnSpcReduction="10000"/>
          </a:bodyPr>
          <a:lstStyle/>
          <a:p>
            <a:r>
              <a:rPr lang="en-US" dirty="0"/>
              <a:t>Introduction to Visual Studio &amp; Visual Basic</a:t>
            </a:r>
          </a:p>
          <a:p>
            <a:r>
              <a:rPr lang="en-US" dirty="0"/>
              <a:t>Syntax, Data Types, Operators, Decision </a:t>
            </a:r>
            <a:r>
              <a:rPr lang="en-US" dirty="0" smtClean="0"/>
              <a:t>Making</a:t>
            </a:r>
            <a:r>
              <a:rPr lang="en-US" baseline="30000" dirty="0" smtClean="0">
                <a:solidFill>
                  <a:srgbClr val="FF0000"/>
                </a:solidFill>
              </a:rPr>
              <a:t>*</a:t>
            </a:r>
            <a:endParaRPr lang="en-US" dirty="0">
              <a:solidFill>
                <a:srgbClr val="FF0000"/>
              </a:solidFill>
            </a:endParaRPr>
          </a:p>
          <a:p>
            <a:r>
              <a:rPr lang="en-US" dirty="0" smtClean="0"/>
              <a:t>Modularity</a:t>
            </a:r>
            <a:r>
              <a:rPr lang="en-US" baseline="30000" dirty="0" smtClean="0">
                <a:solidFill>
                  <a:srgbClr val="FF0000"/>
                </a:solidFill>
              </a:rPr>
              <a:t>*</a:t>
            </a:r>
            <a:endParaRPr lang="en-US" dirty="0">
              <a:solidFill>
                <a:srgbClr val="FF0000"/>
              </a:solidFill>
            </a:endParaRPr>
          </a:p>
          <a:p>
            <a:r>
              <a:rPr lang="en-US" dirty="0"/>
              <a:t>Loops &amp; </a:t>
            </a:r>
            <a:r>
              <a:rPr lang="en-US" dirty="0" smtClean="0"/>
              <a:t>Arrays</a:t>
            </a:r>
            <a:r>
              <a:rPr lang="en-US" baseline="30000" dirty="0" smtClean="0">
                <a:solidFill>
                  <a:srgbClr val="FF0000"/>
                </a:solidFill>
              </a:rPr>
              <a:t>*</a:t>
            </a:r>
            <a:endParaRPr lang="en-US" dirty="0">
              <a:solidFill>
                <a:srgbClr val="FF0000"/>
              </a:solidFill>
            </a:endParaRPr>
          </a:p>
          <a:p>
            <a:r>
              <a:rPr lang="en-US" dirty="0" smtClean="0"/>
              <a:t>Strings</a:t>
            </a:r>
            <a:r>
              <a:rPr lang="en-US" baseline="30000" dirty="0" smtClean="0">
                <a:solidFill>
                  <a:srgbClr val="FF0000"/>
                </a:solidFill>
              </a:rPr>
              <a:t>*</a:t>
            </a:r>
            <a:r>
              <a:rPr lang="en-US" dirty="0" smtClean="0"/>
              <a:t> </a:t>
            </a:r>
            <a:r>
              <a:rPr lang="en-US" dirty="0"/>
              <a:t>&amp; </a:t>
            </a:r>
            <a:r>
              <a:rPr lang="en-US" dirty="0" smtClean="0"/>
              <a:t>Collections</a:t>
            </a:r>
            <a:endParaRPr lang="en-US" dirty="0"/>
          </a:p>
          <a:p>
            <a:r>
              <a:rPr lang="en-US" dirty="0"/>
              <a:t>Object-Oriented </a:t>
            </a:r>
            <a:r>
              <a:rPr lang="en-US" dirty="0" smtClean="0"/>
              <a:t>Programming</a:t>
            </a:r>
            <a:endParaRPr lang="en-US" dirty="0">
              <a:solidFill>
                <a:srgbClr val="00B050"/>
              </a:solidFill>
            </a:endParaRPr>
          </a:p>
          <a:p>
            <a:r>
              <a:rPr lang="en-US" dirty="0"/>
              <a:t>Databases and </a:t>
            </a:r>
            <a:r>
              <a:rPr lang="en-US" dirty="0" smtClean="0"/>
              <a:t>SQL</a:t>
            </a:r>
            <a:endParaRPr lang="en-US" baseline="30000" dirty="0">
              <a:solidFill>
                <a:srgbClr val="00B050"/>
              </a:solidFill>
            </a:endParaRPr>
          </a:p>
          <a:p>
            <a:r>
              <a:rPr lang="en-US" dirty="0"/>
              <a:t>Visual Basic for Applications &amp; MS Office Integration</a:t>
            </a:r>
            <a:r>
              <a:rPr lang="en-US" baseline="30000" dirty="0">
                <a:solidFill>
                  <a:srgbClr val="00B050"/>
                </a:solidFill>
              </a:rPr>
              <a:t>2</a:t>
            </a:r>
            <a:endParaRPr lang="en-US" dirty="0">
              <a:solidFill>
                <a:srgbClr val="00B050"/>
              </a:solidFill>
            </a:endParaRPr>
          </a:p>
          <a:p>
            <a:r>
              <a:rPr lang="en-US" dirty="0"/>
              <a:t>Graphical User Interfaces</a:t>
            </a:r>
          </a:p>
          <a:p>
            <a:r>
              <a:rPr lang="en-US" dirty="0"/>
              <a:t>File </a:t>
            </a:r>
            <a:r>
              <a:rPr lang="en-US" dirty="0" err="1" smtClean="0"/>
              <a:t>Input/Output</a:t>
            </a:r>
            <a:endParaRPr lang="en-US" dirty="0"/>
          </a:p>
          <a:p>
            <a:r>
              <a:rPr lang="en-US" dirty="0" smtClean="0"/>
              <a:t>Cybersecurity</a:t>
            </a:r>
            <a:endParaRPr lang="en-US" dirty="0"/>
          </a:p>
        </p:txBody>
      </p:sp>
      <p:sp>
        <p:nvSpPr>
          <p:cNvPr id="5" name="Content Placeholder 2">
            <a:extLst>
              <a:ext uri="{FF2B5EF4-FFF2-40B4-BE49-F238E27FC236}">
                <a16:creationId xmlns="" xmlns:a16="http://schemas.microsoft.com/office/drawing/2014/main" id="{3C23EB90-D408-3058-3C46-64B64E3DC853}"/>
              </a:ext>
            </a:extLst>
          </p:cNvPr>
          <p:cNvSpPr txBox="1">
            <a:spLocks/>
          </p:cNvSpPr>
          <p:nvPr/>
        </p:nvSpPr>
        <p:spPr>
          <a:xfrm>
            <a:off x="5562600" y="5486400"/>
            <a:ext cx="6019800" cy="12350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i="1" dirty="0" smtClean="0">
                <a:solidFill>
                  <a:srgbClr val="FF0000"/>
                </a:solidFill>
              </a:rPr>
              <a:t>* </a:t>
            </a:r>
            <a:r>
              <a:rPr lang="en-US" sz="1600" i="1" dirty="0" smtClean="0"/>
              <a:t>Given </a:t>
            </a:r>
            <a:r>
              <a:rPr lang="en-US" sz="1600" i="1" dirty="0"/>
              <a:t>the prerequisite for this course (programming experience), there will not be much time spent “learning” these topics. Rather, it will be a quick refresher and demonstration to how these </a:t>
            </a:r>
            <a:r>
              <a:rPr lang="en-US" sz="1600" i="1" dirty="0" smtClean="0"/>
              <a:t>topics are </a:t>
            </a:r>
            <a:r>
              <a:rPr lang="en-US" sz="1600" i="1" dirty="0"/>
              <a:t>implemented in VB</a:t>
            </a:r>
            <a:r>
              <a:rPr lang="en-US" sz="1600" i="1" dirty="0" smtClean="0"/>
              <a:t>.</a:t>
            </a:r>
            <a:endParaRPr lang="en-US" sz="16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t>How to Succeed</a:t>
            </a:r>
          </a:p>
        </p:txBody>
      </p:sp>
      <p:sp>
        <p:nvSpPr>
          <p:cNvPr id="14" name="Content Placeholder 13"/>
          <p:cNvSpPr>
            <a:spLocks noGrp="1"/>
          </p:cNvSpPr>
          <p:nvPr>
            <p:ph idx="1"/>
          </p:nvPr>
        </p:nvSpPr>
        <p:spPr/>
        <p:txBody>
          <a:bodyPr>
            <a:normAutofit fontScale="92500" lnSpcReduction="10000"/>
          </a:bodyPr>
          <a:lstStyle/>
          <a:p>
            <a:r>
              <a:rPr lang="en-US" b="1" dirty="0"/>
              <a:t>Pay attention</a:t>
            </a:r>
            <a:r>
              <a:rPr lang="en-US" dirty="0"/>
              <a:t>. Remove external distractions (do not multitask). Be in a quiet place. Come to class </a:t>
            </a:r>
            <a:r>
              <a:rPr lang="en-US" b="1" dirty="0"/>
              <a:t>prepared</a:t>
            </a:r>
            <a:r>
              <a:rPr lang="en-US" dirty="0"/>
              <a:t> (on a computer, </a:t>
            </a:r>
            <a:r>
              <a:rPr lang="en-US" dirty="0">
                <a:solidFill>
                  <a:srgbClr val="FF0000"/>
                </a:solidFill>
              </a:rPr>
              <a:t>not your phone</a:t>
            </a:r>
            <a:r>
              <a:rPr lang="en-US" dirty="0"/>
              <a:t>).</a:t>
            </a:r>
          </a:p>
          <a:p>
            <a:endParaRPr lang="en-US" dirty="0"/>
          </a:p>
          <a:p>
            <a:r>
              <a:rPr lang="en-US" dirty="0"/>
              <a:t>The expectation is that you already have programming experience.</a:t>
            </a:r>
          </a:p>
          <a:p>
            <a:endParaRPr lang="en-US" dirty="0"/>
          </a:p>
          <a:p>
            <a:r>
              <a:rPr lang="en-US" dirty="0"/>
              <a:t>You are responsible for learning all material and topics covered in the lecture slides and labs. Lectures and labs are recorded so use the opportunity to revisit topics discussed. </a:t>
            </a:r>
          </a:p>
          <a:p>
            <a:endParaRPr lang="en-US" dirty="0"/>
          </a:p>
          <a:p>
            <a:r>
              <a:rPr lang="en-US" dirty="0">
                <a:solidFill>
                  <a:srgbClr val="FF0000"/>
                </a:solidFill>
              </a:rPr>
              <a:t>Showing up to class and completing assignments may not be enough for you to learn and master the concepts in class.</a:t>
            </a:r>
            <a:r>
              <a:rPr lang="en-US" dirty="0"/>
              <a:t> Use what you have learned </a:t>
            </a:r>
            <a:r>
              <a:rPr lang="en-US" b="1" dirty="0"/>
              <a:t>beyond</a:t>
            </a:r>
            <a:r>
              <a:rPr lang="en-US" dirty="0"/>
              <a:t> just doing the assignments. </a:t>
            </a:r>
            <a:r>
              <a:rPr lang="en-US" i="1" dirty="0"/>
              <a:t>That means some of you will have to actually write your own programs “for fun” that are not assigned by me. </a:t>
            </a:r>
            <a:r>
              <a:rPr lang="en-US" b="1" dirty="0"/>
              <a:t>Practice makes perfect. </a:t>
            </a:r>
            <a:endParaRPr lang="en-US" b="1" i="1" dirty="0"/>
          </a:p>
        </p:txBody>
      </p:sp>
    </p:spTree>
    <p:extLst>
      <p:ext uri="{BB962C8B-B14F-4D97-AF65-F5344CB8AC3E}">
        <p14:creationId xmlns="" xmlns:p14="http://schemas.microsoft.com/office/powerpoint/2010/main" val="21164411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t>Syllabus &amp; Schedule Review</a:t>
            </a:r>
          </a:p>
        </p:txBody>
      </p:sp>
      <p:sp>
        <p:nvSpPr>
          <p:cNvPr id="14" name="Content Placeholder 13"/>
          <p:cNvSpPr>
            <a:spLocks noGrp="1"/>
          </p:cNvSpPr>
          <p:nvPr>
            <p:ph idx="1"/>
          </p:nvPr>
        </p:nvSpPr>
        <p:spPr/>
        <p:txBody>
          <a:bodyPr/>
          <a:lstStyle/>
          <a:p>
            <a:r>
              <a:rPr lang="en-US" dirty="0"/>
              <a:t>Located on blackboard…</a:t>
            </a:r>
            <a:endParaRPr lang="en-US" dirty="0">
              <a:solidFill>
                <a:srgbClr val="FFFF00"/>
              </a:solidFill>
            </a:endParaRPr>
          </a:p>
        </p:txBody>
      </p:sp>
      <p:grpSp>
        <p:nvGrpSpPr>
          <p:cNvPr id="5" name="Group 4">
            <a:extLst>
              <a:ext uri="{FF2B5EF4-FFF2-40B4-BE49-F238E27FC236}">
                <a16:creationId xmlns="" xmlns:a16="http://schemas.microsoft.com/office/drawing/2014/main" id="{0D611040-8553-FEE9-DBD9-A331EE906C18}"/>
              </a:ext>
            </a:extLst>
          </p:cNvPr>
          <p:cNvGrpSpPr/>
          <p:nvPr/>
        </p:nvGrpSpPr>
        <p:grpSpPr>
          <a:xfrm>
            <a:off x="1981200" y="1629720"/>
            <a:ext cx="8229600" cy="5091754"/>
            <a:chOff x="1981200" y="1629720"/>
            <a:chExt cx="8229600" cy="5091754"/>
          </a:xfrm>
        </p:grpSpPr>
        <p:pic>
          <p:nvPicPr>
            <p:cNvPr id="1026" name="Picture 2"/>
            <p:cNvPicPr>
              <a:picLocks noChangeAspect="1" noChangeArrowheads="1"/>
            </p:cNvPicPr>
            <p:nvPr/>
          </p:nvPicPr>
          <p:blipFill>
            <a:blip r:embed="rId2" cstate="print"/>
            <a:srcRect/>
            <a:stretch>
              <a:fillRect/>
            </a:stretch>
          </p:blipFill>
          <p:spPr bwMode="auto">
            <a:xfrm>
              <a:off x="1981200" y="1629720"/>
              <a:ext cx="8229600" cy="5091754"/>
            </a:xfrm>
            <a:prstGeom prst="rect">
              <a:avLst/>
            </a:prstGeom>
            <a:noFill/>
            <a:ln w="9525">
              <a:noFill/>
              <a:miter lim="800000"/>
              <a:headEnd/>
              <a:tailEnd/>
            </a:ln>
          </p:spPr>
        </p:pic>
        <p:sp>
          <p:nvSpPr>
            <p:cNvPr id="4" name="Rectangle 3">
              <a:extLst>
                <a:ext uri="{FF2B5EF4-FFF2-40B4-BE49-F238E27FC236}">
                  <a16:creationId xmlns="" xmlns:a16="http://schemas.microsoft.com/office/drawing/2014/main" id="{67B4A606-7F52-9B17-7203-1A0BAFC16EE4}"/>
                </a:ext>
              </a:extLst>
            </p:cNvPr>
            <p:cNvSpPr/>
            <p:nvPr/>
          </p:nvSpPr>
          <p:spPr>
            <a:xfrm>
              <a:off x="2414590" y="3343276"/>
              <a:ext cx="1014410" cy="246888"/>
            </a:xfrm>
            <a:prstGeom prst="rect">
              <a:avLst/>
            </a:prstGeom>
            <a:solidFill>
              <a:srgbClr val="FF0000">
                <a:alpha val="25098"/>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20779261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VS &amp; VB</a:t>
            </a:r>
          </a:p>
        </p:txBody>
      </p:sp>
      <p:sp>
        <p:nvSpPr>
          <p:cNvPr id="3" name="Subtitle 2"/>
          <p:cNvSpPr>
            <a:spLocks noGrp="1"/>
          </p:cNvSpPr>
          <p:nvPr>
            <p:ph type="subTitle" idx="1"/>
          </p:nvPr>
        </p:nvSpPr>
        <p:spPr/>
        <p:txBody>
          <a:bodyPr/>
          <a:lstStyle/>
          <a:p>
            <a:r>
              <a:rPr lang="en-US" dirty="0"/>
              <a:t>CIS 265 – Visual Basic</a:t>
            </a:r>
          </a:p>
        </p:txBody>
      </p:sp>
    </p:spTree>
    <p:extLst>
      <p:ext uri="{BB962C8B-B14F-4D97-AF65-F5344CB8AC3E}">
        <p14:creationId xmlns="" xmlns:p14="http://schemas.microsoft.com/office/powerpoint/2010/main" val="7446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Visual Studio</a:t>
            </a:r>
          </a:p>
        </p:txBody>
      </p:sp>
      <p:sp>
        <p:nvSpPr>
          <p:cNvPr id="3" name="Content Placeholder 2"/>
          <p:cNvSpPr>
            <a:spLocks noGrp="1"/>
          </p:cNvSpPr>
          <p:nvPr>
            <p:ph idx="1"/>
          </p:nvPr>
        </p:nvSpPr>
        <p:spPr/>
        <p:txBody>
          <a:bodyPr/>
          <a:lstStyle/>
          <a:p>
            <a:r>
              <a:rPr lang="en-US" dirty="0"/>
              <a:t>Visual Studio is an integrated development environment (IDE) used to develop computer programs</a:t>
            </a:r>
          </a:p>
          <a:p>
            <a:r>
              <a:rPr lang="en-US" dirty="0"/>
              <a:t>Visual Studio can be used to develop programs in multiple languages (including but not limited to C, C++, C#)</a:t>
            </a:r>
          </a:p>
          <a:p>
            <a:r>
              <a:rPr lang="en-US" dirty="0"/>
              <a:t>Obviously, we will be using Visual Basic (VB), more specifically, VB</a:t>
            </a:r>
            <a:r>
              <a:rPr lang="en-US" i="1" dirty="0">
                <a:solidFill>
                  <a:schemeClr val="bg1">
                    <a:lumMod val="65000"/>
                  </a:schemeClr>
                </a:solidFill>
              </a:rPr>
              <a:t>.NET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1546</Words>
  <Application>Microsoft Office PowerPoint</Application>
  <PresentationFormat>Custom</PresentationFormat>
  <Paragraphs>167</Paragraphs>
  <Slides>34</Slides>
  <Notes>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Course Overview</vt:lpstr>
      <vt:lpstr>About Me</vt:lpstr>
      <vt:lpstr>What About YOU?</vt:lpstr>
      <vt:lpstr>Class Structure</vt:lpstr>
      <vt:lpstr>Topic Overview</vt:lpstr>
      <vt:lpstr>How to Succeed</vt:lpstr>
      <vt:lpstr>Syllabus &amp; Schedule Review</vt:lpstr>
      <vt:lpstr>Introduction to VS &amp; VB</vt:lpstr>
      <vt:lpstr>Visual Studio</vt:lpstr>
      <vt:lpstr>.NET Framework</vt:lpstr>
      <vt:lpstr>Applications</vt:lpstr>
      <vt:lpstr>Trade Offs: Local vs. Web</vt:lpstr>
      <vt:lpstr>Visual Basic</vt:lpstr>
      <vt:lpstr>Object-Oriented Programming</vt:lpstr>
      <vt:lpstr>Accessing Visual Studio</vt:lpstr>
      <vt:lpstr>Accessing Visual Studio</vt:lpstr>
      <vt:lpstr>Accessing Visual Studio</vt:lpstr>
      <vt:lpstr>Accessing Visual Studio</vt:lpstr>
      <vt:lpstr>Accessing Visual Studio</vt:lpstr>
      <vt:lpstr>Creating a New Project</vt:lpstr>
      <vt:lpstr>Creating a New Project</vt:lpstr>
      <vt:lpstr>Creating a New Project</vt:lpstr>
      <vt:lpstr>Creating a New Project</vt:lpstr>
      <vt:lpstr>Visual Studio Intro</vt:lpstr>
      <vt:lpstr>Visual Studio Intro</vt:lpstr>
      <vt:lpstr>Running the Project</vt:lpstr>
      <vt:lpstr>Running the Project</vt:lpstr>
      <vt:lpstr>Submitting Assignments</vt:lpstr>
      <vt:lpstr>Submitting Assignments</vt:lpstr>
      <vt:lpstr>Submitting Assignments</vt:lpstr>
      <vt:lpstr>Slide 31</vt:lpstr>
      <vt:lpstr>Submitting Assignments</vt:lpstr>
      <vt:lpstr>Submitting Assignments</vt:lpstr>
      <vt:lpstr>Lab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Introduction</dc:title>
  <dc:creator>k5v9n</dc:creator>
  <cp:lastModifiedBy>Kevin</cp:lastModifiedBy>
  <cp:revision>121</cp:revision>
  <dcterms:created xsi:type="dcterms:W3CDTF">2022-07-29T00:39:42Z</dcterms:created>
  <dcterms:modified xsi:type="dcterms:W3CDTF">2024-01-30T22:51:26Z</dcterms:modified>
</cp:coreProperties>
</file>