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3"/>
  </p:notesMasterIdLst>
  <p:handoutMasterIdLst>
    <p:handoutMasterId r:id="rId84"/>
  </p:handoutMasterIdLst>
  <p:sldIdLst>
    <p:sldId id="256" r:id="rId5"/>
    <p:sldId id="258" r:id="rId6"/>
    <p:sldId id="259" r:id="rId7"/>
    <p:sldId id="260" r:id="rId8"/>
    <p:sldId id="261" r:id="rId9"/>
    <p:sldId id="262" r:id="rId10"/>
    <p:sldId id="263" r:id="rId11"/>
    <p:sldId id="334" r:id="rId12"/>
    <p:sldId id="264" r:id="rId13"/>
    <p:sldId id="265" r:id="rId14"/>
    <p:sldId id="266" r:id="rId15"/>
    <p:sldId id="267" r:id="rId16"/>
    <p:sldId id="268" r:id="rId17"/>
    <p:sldId id="269" r:id="rId18"/>
    <p:sldId id="335"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Lst>
  <p:sldSz cx="9144000" cy="6858000" type="screen4x3"/>
  <p:notesSz cx="9296400" cy="70104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1177B-1089-337E-4688-4542E1810E01}" v="2" dt="2020-02-06T16:33:53.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89"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1737"/>
          </a:xfrm>
          <a:prstGeom prst="rect">
            <a:avLst/>
          </a:prstGeom>
        </p:spPr>
        <p:txBody>
          <a:bodyPr vert="horz" lIns="93177" tIns="46589" rIns="93177" bIns="46589" rtlCol="0"/>
          <a:lstStyle>
            <a:lvl1pPr algn="r">
              <a:defRPr sz="1200"/>
            </a:lvl1pPr>
          </a:lstStyle>
          <a:p>
            <a:fld id="{70F17D01-553E-4736-8115-C7DEB4C78800}" type="datetimeFigureOut">
              <a:rPr lang="en-US" smtClean="0"/>
              <a:t>9/5/2023</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ECE3808C-C5CE-4614-B20A-2345A182D833}" type="slidenum">
              <a:rPr lang="en-US" smtClean="0"/>
              <a:t>‹#›</a:t>
            </a:fld>
            <a:endParaRPr lang="en-US"/>
          </a:p>
        </p:txBody>
      </p:sp>
    </p:spTree>
    <p:extLst>
      <p:ext uri="{BB962C8B-B14F-4D97-AF65-F5344CB8AC3E}">
        <p14:creationId xmlns:p14="http://schemas.microsoft.com/office/powerpoint/2010/main" val="3053571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28440"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l">
              <a:defRPr sz="1200"/>
            </a:lvl1pPr>
          </a:lstStyle>
          <a:p>
            <a:endParaRPr lang="en-US" altLang="en-US"/>
          </a:p>
        </p:txBody>
      </p:sp>
      <p:sp>
        <p:nvSpPr>
          <p:cNvPr id="5123" name="Rectangle 3"/>
          <p:cNvSpPr>
            <a:spLocks noGrp="1" noChangeArrowheads="1"/>
          </p:cNvSpPr>
          <p:nvPr>
            <p:ph type="dt" idx="1"/>
          </p:nvPr>
        </p:nvSpPr>
        <p:spPr bwMode="auto">
          <a:xfrm>
            <a:off x="5265809" y="0"/>
            <a:ext cx="4028440"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endParaRPr lang="en-US" altLang="en-US"/>
          </a:p>
        </p:txBody>
      </p:sp>
      <p:sp>
        <p:nvSpPr>
          <p:cNvPr id="5124" name="Rectangle 4"/>
          <p:cNvSpPr>
            <a:spLocks noGrp="1" noRot="1" noChangeAspect="1" noChangeArrowheads="1" noTextEdit="1"/>
          </p:cNvSpPr>
          <p:nvPr>
            <p:ph type="sldImg" idx="2"/>
          </p:nvPr>
        </p:nvSpPr>
        <p:spPr bwMode="auto">
          <a:xfrm>
            <a:off x="2895600" y="525463"/>
            <a:ext cx="3505200" cy="26289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29640" y="3329940"/>
            <a:ext cx="7437120" cy="315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6" name="Rectangle 6"/>
          <p:cNvSpPr>
            <a:spLocks noGrp="1" noChangeArrowheads="1"/>
          </p:cNvSpPr>
          <p:nvPr>
            <p:ph type="ftr" sz="quarter" idx="4"/>
          </p:nvPr>
        </p:nvSpPr>
        <p:spPr bwMode="auto">
          <a:xfrm>
            <a:off x="0" y="6658664"/>
            <a:ext cx="4028440"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l">
              <a:defRPr sz="1200"/>
            </a:lvl1pPr>
          </a:lstStyle>
          <a:p>
            <a:endParaRPr lang="en-US" altLang="en-US"/>
          </a:p>
        </p:txBody>
      </p:sp>
      <p:sp>
        <p:nvSpPr>
          <p:cNvPr id="5127" name="Rectangle 7"/>
          <p:cNvSpPr>
            <a:spLocks noGrp="1" noChangeArrowheads="1"/>
          </p:cNvSpPr>
          <p:nvPr>
            <p:ph type="sldNum" sz="quarter" idx="5"/>
          </p:nvPr>
        </p:nvSpPr>
        <p:spPr bwMode="auto">
          <a:xfrm>
            <a:off x="5265809" y="6658664"/>
            <a:ext cx="4028440"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fld id="{385590CB-914A-4753-B971-14FE7053D94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0B62D-7453-465A-9B40-025A658AB11C}" type="slidenum">
              <a:rPr lang="en-US" altLang="en-US"/>
              <a:pPr/>
              <a:t>2</a:t>
            </a:fld>
            <a:endParaRPr lang="en-US" alt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a:xfrm>
            <a:off x="1239520" y="3329940"/>
            <a:ext cx="6817360" cy="3154680"/>
          </a:xfrm>
        </p:spPr>
        <p:txBody>
          <a:bodyPr/>
          <a:lstStyle/>
          <a:p>
            <a:r>
              <a:rPr lang="en-US" altLang="en-US"/>
              <a:t>ask them, how might the computer store "hi" using binary digits?  (some kind of mapping; ASCII)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D0C4860-AE0E-4CCE-86EE-191A30987673}" type="slidenum">
              <a:rPr lang="en-US" altLang="en-US"/>
              <a:pPr/>
              <a:t>17</a:t>
            </a:fld>
            <a:endParaRPr lang="en-US" altLang="en-US"/>
          </a:p>
        </p:txBody>
      </p:sp>
      <p:sp>
        <p:nvSpPr>
          <p:cNvPr id="394242"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DCE1B9E7-1152-4B04-8B0B-19F838D16C17}" type="slidenum">
              <a:rPr lang="en-US" altLang="en-US" sz="1200">
                <a:latin typeface="Times New Roman" panose="02020603050405020304" pitchFamily="18" charset="0"/>
                <a:cs typeface="Times New Roman" panose="02020603050405020304" pitchFamily="18" charset="0"/>
              </a:rPr>
              <a:pPr algn="r" eaLnBrk="0" hangingPunct="0"/>
              <a:t>17</a:t>
            </a:fld>
            <a:endParaRPr lang="en-US" altLang="en-US" sz="120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F40A6A0-6F56-4D06-86E5-284D7A04DE9D}" type="slidenum">
              <a:rPr lang="en-US" altLang="en-US"/>
              <a:pPr/>
              <a:t>19</a:t>
            </a:fld>
            <a:endParaRPr lang="en-US" altLang="en-US"/>
          </a:p>
        </p:txBody>
      </p:sp>
      <p:sp>
        <p:nvSpPr>
          <p:cNvPr id="397314" name="Slide Image Placeholder 1"/>
          <p:cNvSpPr>
            <a:spLocks noGrp="1" noRot="1" noChangeAspect="1" noTextEdit="1"/>
          </p:cNvSpPr>
          <p:nvPr>
            <p:ph type="sldImg"/>
          </p:nvPr>
        </p:nvSpPr>
        <p:spPr>
          <a:ln/>
        </p:spPr>
      </p:sp>
      <p:sp>
        <p:nvSpPr>
          <p:cNvPr id="397315" name="Notes Placeholder 2"/>
          <p:cNvSpPr>
            <a:spLocks noGrp="1"/>
          </p:cNvSpPr>
          <p:nvPr>
            <p:ph type="body" idx="1"/>
          </p:nvPr>
        </p:nvSpPr>
        <p:spPr>
          <a:xfrm>
            <a:off x="1239520" y="3329940"/>
            <a:ext cx="6817360" cy="3154680"/>
          </a:xfrm>
          <a:noFill/>
        </p:spPr>
        <p:txBody>
          <a:bodyPr/>
          <a:lstStyle/>
          <a:p>
            <a:r>
              <a:rPr lang="en-US" altLang="en-US"/>
              <a:t>a variable is also like the MS / MR buttons on a calculator</a:t>
            </a:r>
          </a:p>
          <a:p>
            <a:endParaRPr lang="en-US" altLang="en-US"/>
          </a:p>
          <a:p>
            <a:r>
              <a:rPr lang="en-US" altLang="en-US"/>
              <a:t>variables must be declared before they are used, just like methods</a:t>
            </a:r>
          </a:p>
        </p:txBody>
      </p:sp>
      <p:sp>
        <p:nvSpPr>
          <p:cNvPr id="397316" name="Slide Number Placeholder 3"/>
          <p:cNvSpPr txBox="1">
            <a:spLocks noGrp="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B8B227CE-072F-4E0E-A7B3-1028D3B8D236}" type="slidenum">
              <a:rPr lang="en-US" altLang="en-US" sz="1200">
                <a:latin typeface="Times New Roman" panose="02020603050405020304" pitchFamily="18" charset="0"/>
                <a:cs typeface="Times New Roman" panose="02020603050405020304" pitchFamily="18" charset="0"/>
              </a:rPr>
              <a:pPr algn="r" eaLnBrk="0" hangingPunct="0"/>
              <a:t>19</a:t>
            </a:fld>
            <a:endParaRPr lang="en-US" altLang="en-US" sz="120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0726B2A-DFE7-4B0A-A152-33AB6E8882A3}" type="slidenum">
              <a:rPr lang="en-US" altLang="en-US"/>
              <a:pPr/>
              <a:t>24</a:t>
            </a:fld>
            <a:endParaRPr lang="en-US" altLang="en-US"/>
          </a:p>
        </p:txBody>
      </p:sp>
      <p:sp>
        <p:nvSpPr>
          <p:cNvPr id="403458"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95CDC7EB-AB20-4C92-A869-0FAC941248F9}" type="slidenum">
              <a:rPr lang="en-US" altLang="en-US" sz="1200">
                <a:latin typeface="Times New Roman" panose="02020603050405020304" pitchFamily="18" charset="0"/>
                <a:cs typeface="Times New Roman" panose="02020603050405020304" pitchFamily="18" charset="0"/>
              </a:rPr>
              <a:pPr algn="r" eaLnBrk="0" hangingPunct="0"/>
              <a:t>24</a:t>
            </a:fld>
            <a:endParaRPr lang="en-US" altLang="en-US" sz="1200">
              <a:latin typeface="Times New Roman" panose="02020603050405020304" pitchFamily="18" charset="0"/>
              <a:cs typeface="Times New Roman" panose="02020603050405020304" pitchFamily="18" charset="0"/>
            </a:endParaRPr>
          </a:p>
        </p:txBody>
      </p:sp>
      <p:sp>
        <p:nvSpPr>
          <p:cNvPr id="403459" name="Rectangle 2"/>
          <p:cNvSpPr>
            <a:spLocks noGrp="1" noRot="1" noChangeAspect="1" noChangeArrowheads="1" noTextEdit="1"/>
          </p:cNvSpPr>
          <p:nvPr>
            <p:ph type="sldImg"/>
          </p:nvPr>
        </p:nvSpPr>
        <p:spPr>
          <a:ln/>
        </p:spPr>
      </p:sp>
      <p:sp>
        <p:nvSpPr>
          <p:cNvPr id="403460" name="Rectangle 3"/>
          <p:cNvSpPr>
            <a:spLocks noGrp="1" noChangeArrowheads="1"/>
          </p:cNvSpPr>
          <p:nvPr>
            <p:ph type="body" idx="1"/>
          </p:nvPr>
        </p:nvSpPr>
        <p:spPr>
          <a:xfrm>
            <a:off x="1239520" y="3329940"/>
            <a:ext cx="6817360" cy="3154680"/>
          </a:xfrm>
        </p:spPr>
        <p:txBody>
          <a:bodyPr/>
          <a:lstStyle/>
          <a:p>
            <a:r>
              <a:rPr lang="en-US" altLang="en-US"/>
              <a:t>x = x + 2;     increases the value stored in variable x by two.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2AE2364-15AC-4E0B-AEB6-B2BCFB52CE34}" type="slidenum">
              <a:rPr lang="en-US" altLang="en-US"/>
              <a:pPr/>
              <a:t>30</a:t>
            </a:fld>
            <a:endParaRPr lang="en-US" altLang="en-US"/>
          </a:p>
        </p:txBody>
      </p:sp>
      <p:sp>
        <p:nvSpPr>
          <p:cNvPr id="410626"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5FF848CC-2EEE-4875-813D-4B91BD7DC5B2}" type="slidenum">
              <a:rPr lang="en-US" altLang="en-US" sz="1200">
                <a:latin typeface="Times New Roman" panose="02020603050405020304" pitchFamily="18" charset="0"/>
                <a:cs typeface="Times New Roman" panose="02020603050405020304" pitchFamily="18" charset="0"/>
              </a:rPr>
              <a:pPr algn="r" eaLnBrk="0" hangingPunct="0"/>
              <a:t>30</a:t>
            </a:fld>
            <a:endParaRPr lang="en-US" altLang="en-US" sz="120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99E6B-6534-48C9-AC6A-604DF858BC59}" type="slidenum">
              <a:rPr lang="en-US" altLang="en-US"/>
              <a:pPr/>
              <a:t>31</a:t>
            </a:fld>
            <a:endParaRPr lang="en-US" altLang="en-US"/>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a:xfrm>
            <a:off x="1239520" y="3329940"/>
            <a:ext cx="6817360" cy="3154680"/>
          </a:xfrm>
        </p:spPr>
        <p:txBody>
          <a:bodyPr/>
          <a:lstStyle/>
          <a:p>
            <a:r>
              <a:rPr lang="en-US" altLang="en-US"/>
              <a:t>also related to book exercise 1.10 about printing 1000 copies of "All work and no play makes Jack a dull boy"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C527F-CDB1-4335-9099-0A6796048021}" type="slidenum">
              <a:rPr lang="en-US" altLang="en-US"/>
              <a:pPr/>
              <a:t>44</a:t>
            </a:fld>
            <a:endParaRPr lang="en-US" altLang="en-US"/>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a:xfrm>
            <a:off x="1239520" y="3329940"/>
            <a:ext cx="6817360" cy="3154680"/>
          </a:xfrm>
        </p:spPr>
        <p:txBody>
          <a:bodyPr/>
          <a:lstStyle/>
          <a:p>
            <a:r>
              <a:rPr lang="en-US" altLang="en-US"/>
              <a:t>How would we print a multiplication table?</a:t>
            </a:r>
          </a:p>
          <a:p>
            <a:r>
              <a:rPr lang="en-US" altLang="en-US"/>
              <a:t>try printing each of the following inside the inner loop:</a:t>
            </a:r>
          </a:p>
          <a:p>
            <a:r>
              <a:rPr lang="en-US" altLang="en-US"/>
              <a:t>System.out.print(i + " ");</a:t>
            </a:r>
          </a:p>
          <a:p>
            <a:r>
              <a:rPr lang="en-US" altLang="en-US"/>
              <a:t>System.out.print(j + " ");</a:t>
            </a:r>
          </a:p>
          <a:p>
            <a:r>
              <a:rPr lang="en-US" altLang="en-US"/>
              <a:t>System.out.print((i * j) + "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E98D2E9-1CD0-4BDE-A4E7-5ADEDBF301F4}" type="slidenum">
              <a:rPr lang="en-US" altLang="en-US"/>
              <a:pPr/>
              <a:t>47</a:t>
            </a:fld>
            <a:endParaRPr lang="en-US" altLang="en-US"/>
          </a:p>
        </p:txBody>
      </p:sp>
      <p:sp>
        <p:nvSpPr>
          <p:cNvPr id="431106"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8B7CB3FA-1B9F-4ADC-BF21-9ED4814C6DEA}" type="slidenum">
              <a:rPr lang="en-US" altLang="en-US" sz="1200">
                <a:latin typeface="Times New Roman" panose="02020603050405020304" pitchFamily="18" charset="0"/>
                <a:cs typeface="Times New Roman" panose="02020603050405020304" pitchFamily="18" charset="0"/>
              </a:rPr>
              <a:pPr algn="r" eaLnBrk="0" hangingPunct="0"/>
              <a:t>47</a:t>
            </a:fld>
            <a:endParaRPr lang="en-US" altLang="en-US" sz="1200">
              <a:latin typeface="Times New Roman" panose="02020603050405020304" pitchFamily="18" charset="0"/>
              <a:cs typeface="Times New Roman" panose="02020603050405020304" pitchFamily="18" charset="0"/>
            </a:endParaRPr>
          </a:p>
        </p:txBody>
      </p:sp>
      <p:sp>
        <p:nvSpPr>
          <p:cNvPr id="431107" name="Rectangle 2"/>
          <p:cNvSpPr>
            <a:spLocks noGrp="1" noRot="1" noChangeAspect="1" noChangeArrowheads="1" noTextEdit="1"/>
          </p:cNvSpPr>
          <p:nvPr>
            <p:ph type="sldImg"/>
          </p:nvPr>
        </p:nvSpPr>
        <p:spPr>
          <a:ln/>
        </p:spPr>
      </p:sp>
      <p:sp>
        <p:nvSpPr>
          <p:cNvPr id="431108" name="Rectangle 3"/>
          <p:cNvSpPr>
            <a:spLocks noGrp="1" noChangeArrowheads="1"/>
          </p:cNvSpPr>
          <p:nvPr>
            <p:ph type="body" idx="1"/>
          </p:nvPr>
        </p:nvSpPr>
        <p:spPr>
          <a:xfrm>
            <a:off x="1239520" y="3329940"/>
            <a:ext cx="6817360" cy="3154680"/>
          </a:xfrm>
        </p:spPr>
        <p:txBody>
          <a:bodyPr/>
          <a:lstStyle/>
          <a:p>
            <a:r>
              <a:rPr lang="en-US" altLang="en-US"/>
              <a:t>Both cases produce infinite loops.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6C6D3-8A20-47C6-BC63-52B700B02448}" type="slidenum">
              <a:rPr lang="en-US" altLang="en-US"/>
              <a:pPr/>
              <a:t>56</a:t>
            </a:fld>
            <a:endParaRPr lang="en-US" altLang="en-US"/>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a:xfrm>
            <a:off x="1239520" y="3329940"/>
            <a:ext cx="6817360" cy="3154680"/>
          </a:xfrm>
        </p:spPr>
        <p:txBody>
          <a:bodyPr/>
          <a:lstStyle/>
          <a:p>
            <a:r>
              <a:rPr lang="en-US" altLang="en-US"/>
              <a:t>If you have time left over at this point (you probably won't), you could ask them how to make the loop print 12 lines instead of 5.  (leads in to constants in next lecture)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72EF0BC-3273-4F57-9195-610C2FB8AEF6}" type="slidenum">
              <a:rPr lang="en-US" altLang="en-US"/>
              <a:pPr/>
              <a:t>65</a:t>
            </a:fld>
            <a:endParaRPr lang="en-US" altLang="en-US"/>
          </a:p>
        </p:txBody>
      </p:sp>
      <p:sp>
        <p:nvSpPr>
          <p:cNvPr id="453634"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0C9876CF-F36A-4821-95C1-58C64B98BCAA}" type="slidenum">
              <a:rPr lang="en-US" altLang="en-US" sz="1200">
                <a:latin typeface="Times New Roman" panose="02020603050405020304" pitchFamily="18" charset="0"/>
                <a:cs typeface="Times New Roman" panose="02020603050405020304" pitchFamily="18" charset="0"/>
              </a:rPr>
              <a:pPr algn="r" eaLnBrk="0" hangingPunct="0"/>
              <a:t>65</a:t>
            </a:fld>
            <a:endParaRPr lang="en-US" altLang="en-US" sz="120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B27EAD4-C335-4EA3-B5A7-8C55C98E3C28}" type="slidenum">
              <a:rPr lang="en-US" altLang="en-US"/>
              <a:pPr/>
              <a:t>67</a:t>
            </a:fld>
            <a:endParaRPr lang="en-US" altLang="en-US"/>
          </a:p>
        </p:txBody>
      </p:sp>
      <p:sp>
        <p:nvSpPr>
          <p:cNvPr id="456706" name="Slide Image Placeholder 1"/>
          <p:cNvSpPr>
            <a:spLocks noGrp="1" noRot="1" noChangeAspect="1" noTextEdit="1"/>
          </p:cNvSpPr>
          <p:nvPr>
            <p:ph type="sldImg"/>
          </p:nvPr>
        </p:nvSpPr>
        <p:spPr>
          <a:ln/>
        </p:spPr>
      </p:sp>
      <p:sp>
        <p:nvSpPr>
          <p:cNvPr id="456707" name="Notes Placeholder 2"/>
          <p:cNvSpPr>
            <a:spLocks noGrp="1"/>
          </p:cNvSpPr>
          <p:nvPr>
            <p:ph type="body" idx="1"/>
          </p:nvPr>
        </p:nvSpPr>
        <p:spPr>
          <a:xfrm>
            <a:off x="1239520" y="3329940"/>
            <a:ext cx="6817360" cy="3154680"/>
          </a:xfrm>
        </p:spPr>
        <p:txBody>
          <a:bodyPr/>
          <a:lstStyle/>
          <a:p>
            <a:endParaRPr lang="en-US" altLang="en-US"/>
          </a:p>
        </p:txBody>
      </p:sp>
      <p:sp>
        <p:nvSpPr>
          <p:cNvPr id="456708" name="Slide Number Placeholder 3"/>
          <p:cNvSpPr txBox="1">
            <a:spLocks noGrp="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322FBCC7-C91C-4F00-8E8E-1D4CEA6DDD01}" type="slidenum">
              <a:rPr lang="en-US" altLang="en-US" sz="1200">
                <a:latin typeface="Times New Roman" panose="02020603050405020304" pitchFamily="18" charset="0"/>
                <a:cs typeface="Times New Roman" panose="02020603050405020304" pitchFamily="18" charset="0"/>
              </a:rPr>
              <a:pPr algn="r" eaLnBrk="0" hangingPunct="0"/>
              <a:t>67</a:t>
            </a:fld>
            <a:endParaRPr lang="en-US" altLang="en-US" sz="120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DEF1560-B513-408B-A867-E7489A54D104}" type="slidenum">
              <a:rPr lang="en-US" altLang="en-US"/>
              <a:pPr/>
              <a:t>3</a:t>
            </a:fld>
            <a:endParaRPr lang="en-US" altLang="en-US"/>
          </a:p>
        </p:txBody>
      </p:sp>
      <p:sp>
        <p:nvSpPr>
          <p:cNvPr id="375810"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1D92295D-7F01-4854-8E3E-FDE3B8B9B944}" type="slidenum">
              <a:rPr lang="en-US" altLang="en-US" sz="1200">
                <a:latin typeface="Times New Roman" panose="02020603050405020304" pitchFamily="18" charset="0"/>
                <a:cs typeface="Times New Roman" panose="02020603050405020304" pitchFamily="18" charset="0"/>
              </a:rPr>
              <a:pPr algn="r" eaLnBrk="0" hangingPunct="0"/>
              <a:t>3</a:t>
            </a:fld>
            <a:endParaRPr lang="en-US" altLang="en-US" sz="1200">
              <a:latin typeface="Times New Roman" panose="02020603050405020304" pitchFamily="18" charset="0"/>
              <a:cs typeface="Times New Roman" panose="02020603050405020304" pitchFamily="18" charset="0"/>
            </a:endParaRPr>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xfrm>
            <a:off x="1239520" y="3329940"/>
            <a:ext cx="6817360" cy="3154680"/>
          </a:xfrm>
        </p:spPr>
        <p:txBody>
          <a:bodyPr/>
          <a:lstStyle/>
          <a:p>
            <a:r>
              <a:rPr lang="en-US" altLang="en-US"/>
              <a:t>We're basically going to manipulate letters and numbers.</a:t>
            </a:r>
          </a:p>
          <a:p>
            <a:r>
              <a:rPr lang="en-US" altLang="en-US"/>
              <a:t>We make the integer / real number distinction in English as well.  We don't ask, "How many do you weigh?" or, "How much sisters do you have?"</a:t>
            </a:r>
          </a:p>
          <a:p>
            <a:r>
              <a:rPr lang="en-US" altLang="en-US"/>
              <a:t>Part of the int/double split is related to how a computer processor crunches numbers.  A CPU does integer computations and a Floating Point Unit (FPU) does real number computations.</a:t>
            </a:r>
          </a:p>
          <a:p>
            <a:endParaRPr lang="en-US" altLang="en-US"/>
          </a:p>
          <a:p>
            <a:r>
              <a:rPr lang="en-US" altLang="en-US"/>
              <a:t>Why does Java separate int and double?  Why not use one combined type called number?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601294-8FBD-42D0-B226-C65DC9D7B1A5}" type="slidenum">
              <a:rPr lang="en-US" altLang="en-US"/>
              <a:pPr/>
              <a:t>71</a:t>
            </a:fld>
            <a:endParaRPr lang="en-US" altLang="en-US"/>
          </a:p>
        </p:txBody>
      </p:sp>
      <p:sp>
        <p:nvSpPr>
          <p:cNvPr id="461826"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1B7CA9FB-3FAD-49C2-8D9C-A5AA70882681}" type="slidenum">
              <a:rPr lang="en-US" altLang="en-US" sz="1200">
                <a:latin typeface="Times New Roman" panose="02020603050405020304" pitchFamily="18" charset="0"/>
                <a:cs typeface="Times New Roman" panose="02020603050405020304" pitchFamily="18" charset="0"/>
              </a:rPr>
              <a:pPr algn="r" eaLnBrk="0" hangingPunct="0"/>
              <a:t>71</a:t>
            </a:fld>
            <a:endParaRPr lang="en-US" altLang="en-US" sz="1200">
              <a:latin typeface="Times New Roman" panose="02020603050405020304" pitchFamily="18" charset="0"/>
              <a:cs typeface="Times New Roman" panose="02020603050405020304" pitchFamily="18" charset="0"/>
            </a:endParaRPr>
          </a:p>
        </p:txBody>
      </p:sp>
      <p:sp>
        <p:nvSpPr>
          <p:cNvPr id="461827" name="Rectangle 2"/>
          <p:cNvSpPr>
            <a:spLocks noGrp="1" noRot="1" noChangeAspect="1" noChangeArrowheads="1" noTextEdit="1"/>
          </p:cNvSpPr>
          <p:nvPr>
            <p:ph type="sldImg"/>
          </p:nvPr>
        </p:nvSpPr>
        <p:spPr>
          <a:ln/>
        </p:spPr>
      </p:sp>
      <p:sp>
        <p:nvSpPr>
          <p:cNvPr id="461828" name="Rectangle 3"/>
          <p:cNvSpPr>
            <a:spLocks noGrp="1" noChangeArrowheads="1"/>
          </p:cNvSpPr>
          <p:nvPr>
            <p:ph type="body" idx="1"/>
          </p:nvPr>
        </p:nvSpPr>
        <p:spPr>
          <a:xfrm>
            <a:off x="1239520" y="3329940"/>
            <a:ext cx="6817360" cy="3154680"/>
          </a:xfrm>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95FEE75-794D-41F6-82E7-B0D2848E1325}" type="slidenum">
              <a:rPr lang="en-US" altLang="en-US"/>
              <a:pPr/>
              <a:t>72</a:t>
            </a:fld>
            <a:endParaRPr lang="en-US" altLang="en-US"/>
          </a:p>
        </p:txBody>
      </p:sp>
      <p:sp>
        <p:nvSpPr>
          <p:cNvPr id="463874"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C0013647-AA88-4603-9956-39AEE9881388}" type="slidenum">
              <a:rPr lang="en-US" altLang="en-US" sz="1200">
                <a:latin typeface="Times New Roman" panose="02020603050405020304" pitchFamily="18" charset="0"/>
                <a:cs typeface="Times New Roman" panose="02020603050405020304" pitchFamily="18" charset="0"/>
              </a:rPr>
              <a:pPr algn="r" eaLnBrk="0" hangingPunct="0"/>
              <a:t>72</a:t>
            </a:fld>
            <a:endParaRPr lang="en-US" altLang="en-US" sz="1200">
              <a:latin typeface="Times New Roman" panose="02020603050405020304" pitchFamily="18" charset="0"/>
              <a:cs typeface="Times New Roman" panose="02020603050405020304" pitchFamily="18" charset="0"/>
            </a:endParaRPr>
          </a:p>
        </p:txBody>
      </p:sp>
      <p:sp>
        <p:nvSpPr>
          <p:cNvPr id="463875" name="Rectangle 2"/>
          <p:cNvSpPr>
            <a:spLocks noGrp="1" noRot="1" noChangeAspect="1" noChangeArrowheads="1" noTextEdit="1"/>
          </p:cNvSpPr>
          <p:nvPr>
            <p:ph type="sldImg"/>
          </p:nvPr>
        </p:nvSpPr>
        <p:spPr>
          <a:ln/>
        </p:spPr>
      </p:sp>
      <p:sp>
        <p:nvSpPr>
          <p:cNvPr id="463876" name="Rectangle 3"/>
          <p:cNvSpPr>
            <a:spLocks noGrp="1" noChangeArrowheads="1"/>
          </p:cNvSpPr>
          <p:nvPr>
            <p:ph type="body" idx="1"/>
          </p:nvPr>
        </p:nvSpPr>
        <p:spPr>
          <a:xfrm>
            <a:off x="1239520" y="3329940"/>
            <a:ext cx="6817360" cy="3154680"/>
          </a:xfrm>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71C466C-5760-4531-89BB-8B3D5FA9885C}" type="slidenum">
              <a:rPr lang="en-US" altLang="en-US"/>
              <a:pPr/>
              <a:t>73</a:t>
            </a:fld>
            <a:endParaRPr lang="en-US" altLang="en-US"/>
          </a:p>
        </p:txBody>
      </p:sp>
      <p:sp>
        <p:nvSpPr>
          <p:cNvPr id="465922"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DDEEE8B4-1852-4E07-8CB4-3993829EA338}" type="slidenum">
              <a:rPr lang="en-US" altLang="en-US" sz="1200">
                <a:latin typeface="Times New Roman" panose="02020603050405020304" pitchFamily="18" charset="0"/>
                <a:cs typeface="Times New Roman" panose="02020603050405020304" pitchFamily="18" charset="0"/>
              </a:rPr>
              <a:pPr algn="r" eaLnBrk="0" hangingPunct="0"/>
              <a:t>73</a:t>
            </a:fld>
            <a:endParaRPr lang="en-US" altLang="en-US" sz="1200">
              <a:latin typeface="Times New Roman" panose="02020603050405020304" pitchFamily="18" charset="0"/>
              <a:cs typeface="Times New Roman" panose="02020603050405020304" pitchFamily="18" charset="0"/>
            </a:endParaRPr>
          </a:p>
        </p:txBody>
      </p:sp>
      <p:sp>
        <p:nvSpPr>
          <p:cNvPr id="465923" name="Rectangle 2"/>
          <p:cNvSpPr>
            <a:spLocks noGrp="1" noRot="1" noChangeAspect="1" noChangeArrowheads="1" noTextEdit="1"/>
          </p:cNvSpPr>
          <p:nvPr>
            <p:ph type="sldImg"/>
          </p:nvPr>
        </p:nvSpPr>
        <p:spPr>
          <a:ln/>
        </p:spPr>
      </p:sp>
      <p:sp>
        <p:nvSpPr>
          <p:cNvPr id="465924" name="Rectangle 3"/>
          <p:cNvSpPr>
            <a:spLocks noGrp="1" noChangeArrowheads="1"/>
          </p:cNvSpPr>
          <p:nvPr>
            <p:ph type="body" idx="1"/>
          </p:nvPr>
        </p:nvSpPr>
        <p:spPr>
          <a:xfrm>
            <a:off x="1239520" y="3329940"/>
            <a:ext cx="6817360" cy="3154680"/>
          </a:xfrm>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6A1653F-90AD-4228-85CC-BFEC696278DF}" type="slidenum">
              <a:rPr lang="en-US" altLang="en-US"/>
              <a:pPr/>
              <a:t>75</a:t>
            </a:fld>
            <a:endParaRPr lang="en-US" altLang="en-US"/>
          </a:p>
        </p:txBody>
      </p:sp>
      <p:sp>
        <p:nvSpPr>
          <p:cNvPr id="468994" name="Slide Image Placeholder 1"/>
          <p:cNvSpPr>
            <a:spLocks noGrp="1" noRot="1" noChangeAspect="1" noTextEdit="1"/>
          </p:cNvSpPr>
          <p:nvPr>
            <p:ph type="sldImg"/>
          </p:nvPr>
        </p:nvSpPr>
        <p:spPr>
          <a:ln/>
        </p:spPr>
      </p:sp>
      <p:sp>
        <p:nvSpPr>
          <p:cNvPr id="468995" name="Notes Placeholder 2"/>
          <p:cNvSpPr>
            <a:spLocks noGrp="1"/>
          </p:cNvSpPr>
          <p:nvPr>
            <p:ph type="body" idx="1"/>
          </p:nvPr>
        </p:nvSpPr>
        <p:spPr>
          <a:xfrm>
            <a:off x="1239520" y="3329940"/>
            <a:ext cx="6817360" cy="3154680"/>
          </a:xfrm>
        </p:spPr>
        <p:txBody>
          <a:bodyPr/>
          <a:lstStyle/>
          <a:p>
            <a:endParaRPr lang="en-US" altLang="en-US"/>
          </a:p>
        </p:txBody>
      </p:sp>
      <p:sp>
        <p:nvSpPr>
          <p:cNvPr id="468996" name="Slide Number Placeholder 3"/>
          <p:cNvSpPr txBox="1">
            <a:spLocks noGrp="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01EA88E5-6E6F-4902-AF1C-A68C74E15ABC}" type="slidenum">
              <a:rPr lang="en-US" altLang="en-US" sz="1200">
                <a:latin typeface="Times New Roman" panose="02020603050405020304" pitchFamily="18" charset="0"/>
                <a:cs typeface="Times New Roman" panose="02020603050405020304" pitchFamily="18" charset="0"/>
              </a:rPr>
              <a:pPr algn="r" eaLnBrk="0" hangingPunct="0"/>
              <a:t>75</a:t>
            </a:fld>
            <a:endParaRPr lang="en-US" altLang="en-US" sz="120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2018D0F-FF8D-4AFC-896B-6521F11EAD52}" type="slidenum">
              <a:rPr lang="en-US" altLang="en-US"/>
              <a:pPr/>
              <a:t>7</a:t>
            </a:fld>
            <a:endParaRPr lang="en-US" altLang="en-US"/>
          </a:p>
        </p:txBody>
      </p:sp>
      <p:sp>
        <p:nvSpPr>
          <p:cNvPr id="380930"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B4FF1ED9-9323-4C03-8C89-D501C3515C55}" type="slidenum">
              <a:rPr lang="en-US" altLang="en-US" sz="1200">
                <a:latin typeface="Times New Roman" panose="02020603050405020304" pitchFamily="18" charset="0"/>
                <a:cs typeface="Times New Roman" panose="02020603050405020304" pitchFamily="18" charset="0"/>
              </a:rPr>
              <a:pPr algn="r" eaLnBrk="0" hangingPunct="0"/>
              <a:t>7</a:t>
            </a:fld>
            <a:endParaRPr lang="en-US" altLang="en-US" sz="1200">
              <a:latin typeface="Times New Roman" panose="02020603050405020304" pitchFamily="18" charset="0"/>
              <a:cs typeface="Times New Roman" panose="02020603050405020304" pitchFamily="18" charset="0"/>
            </a:endParaRPr>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xfrm>
            <a:off x="1239520" y="3329940"/>
            <a:ext cx="6817360" cy="3154680"/>
          </a:xfrm>
        </p:spPr>
        <p:txBody>
          <a:bodyPr/>
          <a:lstStyle/>
          <a:p>
            <a:r>
              <a:rPr lang="en-US" altLang="en-US"/>
              <a:t>What is 8 % 20?  It's 8, but students often say 0.</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2018D0F-FF8D-4AFC-896B-6521F11EAD52}" type="slidenum">
              <a:rPr lang="en-US" altLang="en-US"/>
              <a:pPr/>
              <a:t>8</a:t>
            </a:fld>
            <a:endParaRPr lang="en-US" altLang="en-US"/>
          </a:p>
        </p:txBody>
      </p:sp>
      <p:sp>
        <p:nvSpPr>
          <p:cNvPr id="380930"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B4FF1ED9-9323-4C03-8C89-D501C3515C55}" type="slidenum">
              <a:rPr lang="en-US" altLang="en-US" sz="1200">
                <a:latin typeface="Times New Roman" panose="02020603050405020304" pitchFamily="18" charset="0"/>
                <a:cs typeface="Times New Roman" panose="02020603050405020304" pitchFamily="18" charset="0"/>
              </a:rPr>
              <a:pPr algn="r" eaLnBrk="0" hangingPunct="0"/>
              <a:t>8</a:t>
            </a:fld>
            <a:endParaRPr lang="en-US" altLang="en-US" sz="1200">
              <a:latin typeface="Times New Roman" panose="02020603050405020304" pitchFamily="18" charset="0"/>
              <a:cs typeface="Times New Roman" panose="02020603050405020304" pitchFamily="18" charset="0"/>
            </a:endParaRPr>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xfrm>
            <a:off x="1239520" y="3329940"/>
            <a:ext cx="6817360" cy="3154680"/>
          </a:xfrm>
        </p:spPr>
        <p:txBody>
          <a:bodyPr/>
          <a:lstStyle/>
          <a:p>
            <a:r>
              <a:rPr lang="en-US" altLang="en-US"/>
              <a:t>What is 8 % 20?  It's 8, but students often say 0.</a:t>
            </a:r>
          </a:p>
          <a:p>
            <a:endParaRPr lang="en-US" altLang="en-US"/>
          </a:p>
        </p:txBody>
      </p:sp>
    </p:spTree>
    <p:extLst>
      <p:ext uri="{BB962C8B-B14F-4D97-AF65-F5344CB8AC3E}">
        <p14:creationId xmlns:p14="http://schemas.microsoft.com/office/powerpoint/2010/main" val="1195030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922C8-9776-4226-A247-45E6C2CCE953}" type="slidenum">
              <a:rPr lang="en-US" altLang="en-US"/>
              <a:pPr/>
              <a:t>10</a:t>
            </a:fld>
            <a:endParaRPr lang="en-US" altLang="en-US"/>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a:xfrm>
            <a:off x="1239520" y="3329940"/>
            <a:ext cx="6817360" cy="3154680"/>
          </a:xfrm>
        </p:spPr>
        <p:txBody>
          <a:bodyPr/>
          <a:lstStyle/>
          <a:p>
            <a:r>
              <a:rPr lang="en-US" altLang="en-US"/>
              <a:t>Ask the students what 15 / 4 and 2 / 3 are, since the answers are non-obvious.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DDD8663-080E-4A00-BA41-2B77B8B92A1A}" type="slidenum">
              <a:rPr lang="en-US" altLang="en-US"/>
              <a:pPr/>
              <a:t>11</a:t>
            </a:fld>
            <a:endParaRPr lang="en-US" altLang="en-US"/>
          </a:p>
        </p:txBody>
      </p:sp>
      <p:sp>
        <p:nvSpPr>
          <p:cNvPr id="386050"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E6D45A22-141F-4B7C-A038-88FD3417AB7D}" type="slidenum">
              <a:rPr lang="en-US" altLang="en-US" sz="1200">
                <a:latin typeface="Times New Roman" panose="02020603050405020304" pitchFamily="18" charset="0"/>
                <a:cs typeface="Times New Roman" panose="02020603050405020304" pitchFamily="18" charset="0"/>
              </a:rPr>
              <a:pPr algn="r" eaLnBrk="0" hangingPunct="0"/>
              <a:t>11</a:t>
            </a:fld>
            <a:endParaRPr lang="en-US" altLang="en-US" sz="1200">
              <a:latin typeface="Times New Roman" panose="02020603050405020304" pitchFamily="18" charset="0"/>
              <a:cs typeface="Times New Roman" panose="02020603050405020304" pitchFamily="18" charset="0"/>
            </a:endParaRPr>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xfrm>
            <a:off x="1239520" y="3329940"/>
            <a:ext cx="6817360" cy="3154680"/>
          </a:xfrm>
        </p:spPr>
        <p:txBody>
          <a:bodyPr/>
          <a:lstStyle/>
          <a:p>
            <a:r>
              <a:rPr lang="en-US" altLang="en-US"/>
              <a:t>(I don't usually go through these in lecture; I tell them they are extra problems they can work on later)</a:t>
            </a:r>
          </a:p>
          <a:p>
            <a:endParaRPr lang="en-US" altLang="en-US"/>
          </a:p>
          <a:p>
            <a:r>
              <a:rPr lang="en-US" altLang="en-US"/>
              <a:t>Answers:</a:t>
            </a:r>
          </a:p>
          <a:p>
            <a:r>
              <a:rPr lang="en-US" altLang="en-US"/>
              <a:t>1</a:t>
            </a:r>
          </a:p>
          <a:p>
            <a:r>
              <a:rPr lang="en-US" altLang="en-US"/>
              <a:t>15</a:t>
            </a:r>
          </a:p>
          <a:p>
            <a:r>
              <a:rPr lang="en-US" altLang="en-US"/>
              <a:t>37</a:t>
            </a:r>
          </a:p>
          <a:p>
            <a:r>
              <a:rPr lang="en-US" altLang="en-US"/>
              <a:t>47</a:t>
            </a:r>
          </a:p>
          <a:p>
            <a:r>
              <a:rPr lang="en-US" altLang="en-US"/>
              <a:t>9</a:t>
            </a:r>
          </a:p>
          <a:p>
            <a:r>
              <a:rPr lang="en-US" altLang="en-US"/>
              <a:t>16</a:t>
            </a:r>
          </a:p>
          <a:p>
            <a:r>
              <a:rPr lang="en-US" altLang="en-US"/>
              <a:t>-8</a:t>
            </a:r>
          </a:p>
          <a:p>
            <a:r>
              <a:rPr lang="en-US" altLang="en-US"/>
              <a:t>9</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18D9DE4-6CB0-442E-8D15-A5C2565A1486}" type="slidenum">
              <a:rPr lang="en-US" altLang="en-US"/>
              <a:pPr/>
              <a:t>12</a:t>
            </a:fld>
            <a:endParaRPr lang="en-US" altLang="en-US"/>
          </a:p>
        </p:txBody>
      </p:sp>
      <p:sp>
        <p:nvSpPr>
          <p:cNvPr id="388098" name="Rectangle 7"/>
          <p:cNvSpPr txBox="1">
            <a:spLocks noGrp="1" noChangeArrowheads="1"/>
          </p:cNvSpPr>
          <p:nvPr/>
        </p:nvSpPr>
        <p:spPr bwMode="auto">
          <a:xfrm>
            <a:off x="5267960" y="6659880"/>
            <a:ext cx="4028440" cy="35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A12F3974-9453-46CC-A5D3-7EB61B891507}" type="slidenum">
              <a:rPr lang="en-US" altLang="en-US" sz="1200">
                <a:latin typeface="Times New Roman" panose="02020603050405020304" pitchFamily="18" charset="0"/>
                <a:cs typeface="Times New Roman" panose="02020603050405020304" pitchFamily="18" charset="0"/>
              </a:rPr>
              <a:pPr algn="r" eaLnBrk="0" hangingPunct="0"/>
              <a:t>12</a:t>
            </a:fld>
            <a:endParaRPr lang="en-US" altLang="en-US" sz="1200">
              <a:latin typeface="Times New Roman" panose="02020603050405020304" pitchFamily="18" charset="0"/>
              <a:cs typeface="Times New Roman" panose="02020603050405020304" pitchFamily="18" charset="0"/>
            </a:endParaRPr>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xfrm>
            <a:off x="1239520" y="3329940"/>
            <a:ext cx="6817360" cy="3154680"/>
          </a:xfrm>
        </p:spPr>
        <p:txBody>
          <a:bodyPr/>
          <a:lstStyle/>
          <a:p>
            <a:r>
              <a:rPr lang="en-US" altLang="en-US"/>
              <a:t>Point out that it's odd for 42.0 to be considered a real number, but it 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4E65B-38CA-48F5-8B3F-0C88AF59F547}" type="slidenum">
              <a:rPr lang="en-US" altLang="en-US"/>
              <a:pPr/>
              <a:t>14</a:t>
            </a:fld>
            <a:endParaRPr lang="en-US" altLang="en-US"/>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a:xfrm>
            <a:off x="1239520" y="3329940"/>
            <a:ext cx="6817360" cy="3154680"/>
          </a:xfrm>
        </p:spPr>
        <p:txBody>
          <a:bodyPr/>
          <a:lstStyle/>
          <a:p>
            <a:r>
              <a:rPr lang="en-US" altLang="en-US"/>
              <a:t>I don't usually go through the expression on the right; I just show it very quickly and move 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4E65B-38CA-48F5-8B3F-0C88AF59F547}" type="slidenum">
              <a:rPr lang="en-US" altLang="en-US"/>
              <a:pPr/>
              <a:t>15</a:t>
            </a:fld>
            <a:endParaRPr lang="en-US" altLang="en-US"/>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a:xfrm>
            <a:off x="1239520" y="3329940"/>
            <a:ext cx="6817360" cy="3154680"/>
          </a:xfrm>
        </p:spPr>
        <p:txBody>
          <a:bodyPr/>
          <a:lstStyle/>
          <a:p>
            <a:r>
              <a:rPr lang="en-US" altLang="en-US"/>
              <a:t>I don't usually go through the expression on the right; I just show it very quickly and move on.</a:t>
            </a:r>
          </a:p>
        </p:txBody>
      </p:sp>
    </p:spTree>
    <p:extLst>
      <p:ext uri="{BB962C8B-B14F-4D97-AF65-F5344CB8AC3E}">
        <p14:creationId xmlns:p14="http://schemas.microsoft.com/office/powerpoint/2010/main" val="2289392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AutoShape 3"/>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panose="020B0604020202020204" pitchFamily="34" charset="0"/>
              </a:defRPr>
            </a:lvl1pPr>
            <a:lvl2pPr marL="742950" indent="-285750" algn="l" defTabSz="457200">
              <a:defRPr>
                <a:solidFill>
                  <a:schemeClr val="tx1"/>
                </a:solidFill>
                <a:latin typeface="Arial" panose="020B0604020202020204" pitchFamily="34" charset="0"/>
              </a:defRPr>
            </a:lvl2pPr>
            <a:lvl3pPr marL="1143000" indent="-228600" algn="l" defTabSz="457200">
              <a:defRPr>
                <a:solidFill>
                  <a:schemeClr val="tx1"/>
                </a:solidFill>
                <a:latin typeface="Arial" panose="020B0604020202020204" pitchFamily="34" charset="0"/>
              </a:defRPr>
            </a:lvl3pPr>
            <a:lvl4pPr marL="1598613" indent="-227013" algn="l" defTabSz="457200">
              <a:defRPr>
                <a:solidFill>
                  <a:schemeClr val="tx1"/>
                </a:solidFill>
                <a:latin typeface="Arial" panose="020B0604020202020204" pitchFamily="34" charset="0"/>
              </a:defRPr>
            </a:lvl4pPr>
            <a:lvl5pPr marL="2057400" indent="-228600" algn="l"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itchFamily="1" charset="0"/>
              <a:buNone/>
            </a:pPr>
            <a:endParaRPr lang="en-US" altLang="en-US">
              <a:latin typeface="Tahoma" panose="020B0604030504040204" pitchFamily="34" charset="0"/>
              <a:cs typeface="Arial" panose="020B0604020202020204" pitchFamily="34" charset="0"/>
            </a:endParaRPr>
          </a:p>
        </p:txBody>
      </p:sp>
      <p:sp>
        <p:nvSpPr>
          <p:cNvPr id="18435" name="Rectangle 3"/>
          <p:cNvSpPr>
            <a:spLocks noGrp="1" noChangeArrowheads="1"/>
          </p:cNvSpPr>
          <p:nvPr>
            <p:ph type="ctrTitle"/>
          </p:nvPr>
        </p:nvSpPr>
        <p:spPr>
          <a:xfrm>
            <a:off x="685800" y="1600200"/>
            <a:ext cx="7772400" cy="2286000"/>
          </a:xfrm>
        </p:spPr>
        <p:txBody>
          <a:bodyPr/>
          <a:lstStyle>
            <a:lvl1pPr>
              <a:defRPr>
                <a:solidFill>
                  <a:schemeClr val="tx1"/>
                </a:solidFill>
              </a:defRPr>
            </a:lvl1pPr>
          </a:lstStyle>
          <a:p>
            <a:pPr lvl="0"/>
            <a:r>
              <a:rPr lang="en-US" altLang="en-US" noProof="0"/>
              <a:t>Click to edit title style</a:t>
            </a:r>
          </a:p>
        </p:txBody>
      </p:sp>
      <p:sp>
        <p:nvSpPr>
          <p:cNvPr id="18436" name="Rectangle 4"/>
          <p:cNvSpPr>
            <a:spLocks noGrp="1" noChangeArrowheads="1"/>
          </p:cNvSpPr>
          <p:nvPr>
            <p:ph type="subTitle" idx="1"/>
          </p:nvPr>
        </p:nvSpPr>
        <p:spPr>
          <a:xfrm>
            <a:off x="1371600" y="4038600"/>
            <a:ext cx="6400800" cy="1752600"/>
          </a:xfrm>
        </p:spPr>
        <p:txBody>
          <a:bodyPr/>
          <a:lstStyle>
            <a:lvl1pPr marL="0" indent="0" algn="ctr">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076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477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30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44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53028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4196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4196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845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267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743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67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6912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4239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panose="020B0604020202020204" pitchFamily="34" charset="0"/>
              </a:defRPr>
            </a:lvl1pPr>
            <a:lvl2pPr marL="742950" indent="-285750" algn="l" defTabSz="457200">
              <a:defRPr>
                <a:solidFill>
                  <a:schemeClr val="tx1"/>
                </a:solidFill>
                <a:latin typeface="Arial" panose="020B0604020202020204" pitchFamily="34" charset="0"/>
              </a:defRPr>
            </a:lvl2pPr>
            <a:lvl3pPr marL="1143000" indent="-228600" algn="l" defTabSz="457200">
              <a:defRPr>
                <a:solidFill>
                  <a:schemeClr val="tx1"/>
                </a:solidFill>
                <a:latin typeface="Arial" panose="020B0604020202020204" pitchFamily="34" charset="0"/>
              </a:defRPr>
            </a:lvl3pPr>
            <a:lvl4pPr marL="1598613" indent="-227013" algn="l" defTabSz="457200">
              <a:defRPr>
                <a:solidFill>
                  <a:schemeClr val="tx1"/>
                </a:solidFill>
                <a:latin typeface="Arial" panose="020B0604020202020204" pitchFamily="34" charset="0"/>
              </a:defRPr>
            </a:lvl4pPr>
            <a:lvl5pPr marL="2057400" indent="-228600" algn="l"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itchFamily="1" charset="0"/>
              <a:buNone/>
            </a:pPr>
            <a:endParaRPr lang="en-US" altLang="en-US">
              <a:latin typeface="Tahoma" panose="020B0604030504040204" pitchFamily="34" charset="0"/>
              <a:cs typeface="Arial" panose="020B0604020202020204" pitchFamily="34" charset="0"/>
            </a:endParaRPr>
          </a:p>
        </p:txBody>
      </p:sp>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7" name="Rectangle 3"/>
          <p:cNvSpPr>
            <a:spLocks noGrp="1" noChangeArrowheads="1"/>
          </p:cNvSpPr>
          <p:nvPr>
            <p:ph type="body" idx="1"/>
          </p:nvPr>
        </p:nvSpPr>
        <p:spPr bwMode="auto">
          <a:xfrm>
            <a:off x="152400" y="12954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Slide Number Placeholder 3"/>
          <p:cNvSpPr txBox="1">
            <a:spLocks noGrp="1"/>
          </p:cNvSpPr>
          <p:nvPr userDrawn="1"/>
        </p:nvSpPr>
        <p:spPr>
          <a:xfrm>
            <a:off x="8229600" y="6356350"/>
            <a:ext cx="762000" cy="365125"/>
          </a:xfrm>
          <a:prstGeom prst="rect">
            <a:avLst/>
          </a:prstGeom>
          <a:noFill/>
        </p:spPr>
        <p:txBody>
          <a:bodyPr lIns="0" tIns="0" rIns="0" bIns="0" anchor="b"/>
          <a:lstStyle/>
          <a:p>
            <a:pPr>
              <a:spcBef>
                <a:spcPts val="500"/>
              </a:spcBef>
            </a:pPr>
            <a:fld id="{9AB7FB49-80AE-4D6E-B5D6-0D286636FB2C}" type="slidenum">
              <a:rPr lang="en-US" altLang="en-US" sz="1200">
                <a:solidFill>
                  <a:srgbClr val="424242"/>
                </a:solidFill>
                <a:latin typeface="Verdana" panose="020B0604030504040204" pitchFamily="34" charset="0"/>
              </a:rPr>
              <a:pPr>
                <a:spcBef>
                  <a:spcPts val="5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kern="1200">
          <a:solidFill>
            <a:schemeClr val="bg1"/>
          </a:solidFill>
          <a:latin typeface="+mj-lt"/>
          <a:ea typeface="+mj-ea"/>
          <a:cs typeface="+mj-cs"/>
        </a:defRPr>
      </a:lvl1pPr>
      <a:lvl2pPr algn="ctr" rtl="0" fontAlgn="base">
        <a:spcBef>
          <a:spcPct val="0"/>
        </a:spcBef>
        <a:spcAft>
          <a:spcPct val="0"/>
        </a:spcAft>
        <a:defRPr sz="4400" b="1">
          <a:solidFill>
            <a:schemeClr val="bg1"/>
          </a:solidFill>
          <a:latin typeface="Tahoma" panose="020B0604030504040204" pitchFamily="34" charset="0"/>
        </a:defRPr>
      </a:lvl2pPr>
      <a:lvl3pPr algn="ctr" rtl="0" fontAlgn="base">
        <a:spcBef>
          <a:spcPct val="0"/>
        </a:spcBef>
        <a:spcAft>
          <a:spcPct val="0"/>
        </a:spcAft>
        <a:defRPr sz="4400" b="1">
          <a:solidFill>
            <a:schemeClr val="bg1"/>
          </a:solidFill>
          <a:latin typeface="Tahoma" panose="020B0604030504040204" pitchFamily="34" charset="0"/>
        </a:defRPr>
      </a:lvl3pPr>
      <a:lvl4pPr algn="ctr" rtl="0" fontAlgn="base">
        <a:spcBef>
          <a:spcPct val="0"/>
        </a:spcBef>
        <a:spcAft>
          <a:spcPct val="0"/>
        </a:spcAft>
        <a:defRPr sz="4400" b="1">
          <a:solidFill>
            <a:schemeClr val="bg1"/>
          </a:solidFill>
          <a:latin typeface="Tahoma" panose="020B0604030504040204" pitchFamily="34" charset="0"/>
        </a:defRPr>
      </a:lvl4pPr>
      <a:lvl5pPr algn="ctr" rtl="0" fontAlgn="base">
        <a:spcBef>
          <a:spcPct val="0"/>
        </a:spcBef>
        <a:spcAft>
          <a:spcPct val="0"/>
        </a:spcAft>
        <a:defRPr sz="4400" b="1">
          <a:solidFill>
            <a:schemeClr val="bg1"/>
          </a:solidFill>
          <a:latin typeface="Tahoma" panose="020B0604030504040204" pitchFamily="34" charset="0"/>
        </a:defRPr>
      </a:lvl5pPr>
      <a:lvl6pPr marL="457200" algn="ctr" rtl="0" fontAlgn="base">
        <a:spcBef>
          <a:spcPct val="0"/>
        </a:spcBef>
        <a:spcAft>
          <a:spcPct val="0"/>
        </a:spcAft>
        <a:defRPr sz="4400" b="1">
          <a:solidFill>
            <a:schemeClr val="bg1"/>
          </a:solidFill>
          <a:latin typeface="Tahoma" panose="020B0604030504040204" pitchFamily="34" charset="0"/>
        </a:defRPr>
      </a:lvl6pPr>
      <a:lvl7pPr marL="914400" algn="ctr" rtl="0" fontAlgn="base">
        <a:spcBef>
          <a:spcPct val="0"/>
        </a:spcBef>
        <a:spcAft>
          <a:spcPct val="0"/>
        </a:spcAft>
        <a:defRPr sz="4400" b="1">
          <a:solidFill>
            <a:schemeClr val="bg1"/>
          </a:solidFill>
          <a:latin typeface="Tahoma" panose="020B0604030504040204" pitchFamily="34" charset="0"/>
        </a:defRPr>
      </a:lvl7pPr>
      <a:lvl8pPr marL="1371600" algn="ctr" rtl="0" fontAlgn="base">
        <a:spcBef>
          <a:spcPct val="0"/>
        </a:spcBef>
        <a:spcAft>
          <a:spcPct val="0"/>
        </a:spcAft>
        <a:defRPr sz="4400" b="1">
          <a:solidFill>
            <a:schemeClr val="bg1"/>
          </a:solidFill>
          <a:latin typeface="Tahoma" panose="020B0604030504040204" pitchFamily="34" charset="0"/>
        </a:defRPr>
      </a:lvl8pPr>
      <a:lvl9pPr marL="1828800" algn="ctr" rtl="0" fontAlgn="base">
        <a:spcBef>
          <a:spcPct val="0"/>
        </a:spcBef>
        <a:spcAft>
          <a:spcPct val="0"/>
        </a:spcAft>
        <a:defRPr sz="4400" b="1">
          <a:solidFill>
            <a:schemeClr val="bg1"/>
          </a:solidFill>
          <a:latin typeface="Tahoma" panose="020B0604030504040204" pitchFamily="34" charset="0"/>
        </a:defRPr>
      </a:lvl9pPr>
    </p:titleStyle>
    <p:bodyStyle>
      <a:lvl1pPr marL="231775" indent="-231775" algn="l" rtl="0" fontAlgn="base">
        <a:spcBef>
          <a:spcPct val="20000"/>
        </a:spcBef>
        <a:spcAft>
          <a:spcPct val="0"/>
        </a:spcAft>
        <a:buChar char="•"/>
        <a:defRPr sz="2400" kern="1200">
          <a:solidFill>
            <a:schemeClr val="tx1"/>
          </a:solidFill>
          <a:latin typeface="+mn-lt"/>
          <a:ea typeface="+mn-ea"/>
          <a:cs typeface="+mn-cs"/>
        </a:defRPr>
      </a:lvl1pPr>
      <a:lvl2pPr marL="625475" indent="-279400" algn="l" rtl="0" fontAlgn="base">
        <a:spcBef>
          <a:spcPct val="20000"/>
        </a:spcBef>
        <a:spcAft>
          <a:spcPct val="0"/>
        </a:spcAft>
        <a:buChar char="–"/>
        <a:defRPr sz="2200" kern="1200">
          <a:solidFill>
            <a:schemeClr val="tx1"/>
          </a:solidFill>
          <a:latin typeface="+mn-lt"/>
          <a:ea typeface="+mn-ea"/>
          <a:cs typeface="+mn-cs"/>
        </a:defRPr>
      </a:lvl2pPr>
      <a:lvl3pPr marL="914400" indent="-174625" algn="l" rtl="0" fontAlgn="base">
        <a:spcBef>
          <a:spcPct val="20000"/>
        </a:spcBef>
        <a:spcAft>
          <a:spcPct val="0"/>
        </a:spcAft>
        <a:buChar char="•"/>
        <a:defRPr sz="2000" kern="1200">
          <a:solidFill>
            <a:schemeClr val="tx1"/>
          </a:solidFill>
          <a:latin typeface="+mn-lt"/>
          <a:ea typeface="+mn-ea"/>
          <a:cs typeface="+mn-cs"/>
        </a:defRPr>
      </a:lvl3pPr>
      <a:lvl4pPr marL="1203325" indent="-173038" algn="l" rtl="0" fontAlgn="base">
        <a:spcBef>
          <a:spcPct val="20000"/>
        </a:spcBef>
        <a:spcAft>
          <a:spcPct val="0"/>
        </a:spcAft>
        <a:buChar char="–"/>
        <a:defRPr kern="1200">
          <a:solidFill>
            <a:schemeClr val="tx1"/>
          </a:solidFill>
          <a:latin typeface="+mn-lt"/>
          <a:ea typeface="+mn-ea"/>
          <a:cs typeface="+mn-cs"/>
        </a:defRPr>
      </a:lvl4pPr>
      <a:lvl5pPr marL="1597025" indent="-220663"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a:t>Building Java Programs</a:t>
            </a:r>
            <a:br>
              <a:rPr lang="en-US" altLang="en-US"/>
            </a:br>
            <a:r>
              <a:rPr lang="en-US" altLang="en-US"/>
              <a:t>Chapter 2</a:t>
            </a:r>
          </a:p>
        </p:txBody>
      </p:sp>
      <p:sp>
        <p:nvSpPr>
          <p:cNvPr id="3075" name="Rectangle 3"/>
          <p:cNvSpPr>
            <a:spLocks noGrp="1" noChangeArrowheads="1"/>
          </p:cNvSpPr>
          <p:nvPr>
            <p:ph type="subTitle" idx="1"/>
          </p:nvPr>
        </p:nvSpPr>
        <p:spPr/>
        <p:txBody>
          <a:bodyPr/>
          <a:lstStyle/>
          <a:p>
            <a:r>
              <a:rPr lang="en-US" altLang="en-US"/>
              <a:t>Primitive Data and Definite Loops</a:t>
            </a:r>
          </a:p>
          <a:p>
            <a:endParaRPr lang="en-US" altLang="en-US"/>
          </a:p>
          <a:p>
            <a:endParaRPr lang="en-US" altLang="en-US"/>
          </a:p>
          <a:p>
            <a:r>
              <a:rPr lang="en-US" altLang="en-US" sz="1200"/>
              <a:t>Copyright (c) Pearson 2013.</a:t>
            </a:r>
            <a:br>
              <a:rPr lang="en-US" altLang="en-US" sz="1200"/>
            </a:br>
            <a:r>
              <a:rPr lang="en-US" altLang="en-US" sz="1200"/>
              <a:t>All rights reserved.</a:t>
            </a:r>
          </a:p>
          <a:p>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2978" name="Rectangle 2"/>
          <p:cNvSpPr>
            <a:spLocks noGrp="1" noChangeArrowheads="1"/>
          </p:cNvSpPr>
          <p:nvPr>
            <p:ph type="title" idx="4294967295"/>
          </p:nvPr>
        </p:nvSpPr>
        <p:spPr>
          <a:xfrm>
            <a:off x="457200" y="0"/>
            <a:ext cx="8229600" cy="1010708"/>
          </a:xfrm>
        </p:spPr>
        <p:txBody>
          <a:bodyPr lIns="0" rIns="0" bIns="0" anchor="b"/>
          <a:lstStyle/>
          <a:p>
            <a:r>
              <a:rPr lang="en-US" altLang="en-US"/>
              <a:t>Precedence examples</a:t>
            </a:r>
          </a:p>
        </p:txBody>
      </p:sp>
      <p:sp>
        <p:nvSpPr>
          <p:cNvPr id="1419267" name="Rectangle 3"/>
          <p:cNvSpPr>
            <a:spLocks noGrp="1" noChangeArrowheads="1"/>
          </p:cNvSpPr>
          <p:nvPr>
            <p:ph idx="4294967295"/>
          </p:nvPr>
        </p:nvSpPr>
        <p:spPr>
          <a:xfrm>
            <a:off x="0" y="1752600"/>
            <a:ext cx="4343400" cy="4343400"/>
          </a:xfrm>
        </p:spPr>
        <p:txBody>
          <a:bodyPr/>
          <a:lstStyle/>
          <a:p>
            <a:pPr marL="273050" indent="-273050">
              <a:lnSpc>
                <a:spcPct val="80000"/>
              </a:lnSpc>
              <a:buClr>
                <a:schemeClr val="bg1"/>
              </a:buClr>
            </a:pPr>
            <a:r>
              <a:rPr lang="en-US" altLang="en-US" sz="2500">
                <a:latin typeface="Courier New" panose="02070309020205020404" pitchFamily="49" charset="0"/>
              </a:rPr>
              <a:t>1 * 2 + 3 * 5 % 4</a:t>
            </a:r>
          </a:p>
          <a:p>
            <a:pPr marL="273050" indent="-273050">
              <a:lnSpc>
                <a:spcPct val="80000"/>
              </a:lnSpc>
              <a:buClr>
                <a:schemeClr val="bg1"/>
              </a:buClr>
            </a:pPr>
            <a:r>
              <a:rPr lang="en-US" altLang="en-US" sz="2500">
                <a:solidFill>
                  <a:srgbClr val="808080"/>
                </a:solidFill>
                <a:latin typeface="Courier New" panose="02070309020205020404" pitchFamily="49" charset="0"/>
              </a:rPr>
              <a:t> \_/</a:t>
            </a:r>
            <a:br>
              <a:rPr lang="en-US" altLang="en-US" sz="2500">
                <a:solidFill>
                  <a:srgbClr val="808080"/>
                </a:solidFill>
                <a:latin typeface="Courier New" panose="02070309020205020404" pitchFamily="49" charset="0"/>
              </a:rPr>
            </a:br>
            <a:r>
              <a:rPr lang="en-US" altLang="en-US" sz="2500">
                <a:solidFill>
                  <a:srgbClr val="808080"/>
                </a:solidFill>
                <a:latin typeface="Courier New" panose="02070309020205020404" pitchFamily="49" charset="0"/>
              </a:rPr>
              <a:t>  |</a:t>
            </a:r>
            <a:br>
              <a:rPr lang="en-US" altLang="en-US" sz="2500">
                <a:solidFill>
                  <a:srgbClr val="808080"/>
                </a:solidFill>
                <a:latin typeface="Courier New" panose="02070309020205020404" pitchFamily="49" charset="0"/>
              </a:rPr>
            </a:br>
            <a:r>
              <a:rPr lang="en-US" altLang="en-US" sz="2500">
                <a:latin typeface="Courier New" panose="02070309020205020404" pitchFamily="49" charset="0"/>
              </a:rPr>
              <a:t>  </a:t>
            </a:r>
            <a:r>
              <a:rPr lang="en-US" altLang="en-US" sz="2500" b="1">
                <a:solidFill>
                  <a:srgbClr val="800000"/>
                </a:solidFill>
                <a:latin typeface="Courier New" panose="02070309020205020404" pitchFamily="49" charset="0"/>
              </a:rPr>
              <a:t>2</a:t>
            </a:r>
            <a:r>
              <a:rPr lang="en-US" altLang="en-US" sz="2500">
                <a:latin typeface="Courier New" panose="02070309020205020404" pitchFamily="49" charset="0"/>
              </a:rPr>
              <a:t>   + 3 * 5 % 4</a:t>
            </a:r>
          </a:p>
          <a:p>
            <a:pPr marL="273050" indent="-273050">
              <a:lnSpc>
                <a:spcPct val="80000"/>
              </a:lnSpc>
              <a:buClr>
                <a:schemeClr val="bg1"/>
              </a:buClr>
            </a:pPr>
            <a:r>
              <a:rPr lang="en-US" altLang="en-US" sz="2500">
                <a:solidFill>
                  <a:srgbClr val="808080"/>
                </a:solidFill>
                <a:latin typeface="Courier New" panose="02070309020205020404" pitchFamily="49" charset="0"/>
              </a:rPr>
              <a:t>         \_/</a:t>
            </a:r>
            <a:br>
              <a:rPr lang="en-US" altLang="en-US" sz="2500">
                <a:solidFill>
                  <a:srgbClr val="808080"/>
                </a:solidFill>
                <a:latin typeface="Courier New" panose="02070309020205020404" pitchFamily="49" charset="0"/>
              </a:rPr>
            </a:br>
            <a:r>
              <a:rPr lang="en-US" altLang="en-US" sz="2500">
                <a:solidFill>
                  <a:srgbClr val="808080"/>
                </a:solidFill>
                <a:latin typeface="Courier New" panose="02070309020205020404" pitchFamily="49" charset="0"/>
              </a:rPr>
              <a:t>          |</a:t>
            </a:r>
            <a:br>
              <a:rPr lang="en-US" altLang="en-US" sz="2500">
                <a:solidFill>
                  <a:srgbClr val="808080"/>
                </a:solidFill>
                <a:latin typeface="Courier New" panose="02070309020205020404" pitchFamily="49" charset="0"/>
              </a:rPr>
            </a:br>
            <a:r>
              <a:rPr lang="en-US" altLang="en-US" sz="2500">
                <a:latin typeface="Courier New" panose="02070309020205020404" pitchFamily="49" charset="0"/>
              </a:rPr>
              <a:t>  2   +  </a:t>
            </a:r>
            <a:r>
              <a:rPr lang="en-US" altLang="en-US" sz="2500" b="1">
                <a:solidFill>
                  <a:srgbClr val="800000"/>
                </a:solidFill>
                <a:latin typeface="Courier New" panose="02070309020205020404" pitchFamily="49" charset="0"/>
              </a:rPr>
              <a:t>15</a:t>
            </a:r>
            <a:r>
              <a:rPr lang="en-US" altLang="en-US" sz="2500">
                <a:latin typeface="Courier New" panose="02070309020205020404" pitchFamily="49" charset="0"/>
              </a:rPr>
              <a:t>   % 4</a:t>
            </a:r>
          </a:p>
          <a:p>
            <a:pPr marL="273050" indent="-273050">
              <a:lnSpc>
                <a:spcPct val="80000"/>
              </a:lnSpc>
              <a:buClr>
                <a:schemeClr val="bg1"/>
              </a:buClr>
            </a:pPr>
            <a:r>
              <a:rPr lang="en-US" altLang="en-US" sz="2500">
                <a:solidFill>
                  <a:srgbClr val="808080"/>
                </a:solidFill>
                <a:latin typeface="Courier New" panose="02070309020205020404" pitchFamily="49" charset="0"/>
              </a:rPr>
              <a:t>           \___/</a:t>
            </a:r>
            <a:br>
              <a:rPr lang="en-US" altLang="en-US" sz="2500">
                <a:solidFill>
                  <a:srgbClr val="808080"/>
                </a:solidFill>
                <a:latin typeface="Courier New" panose="02070309020205020404" pitchFamily="49" charset="0"/>
              </a:rPr>
            </a:br>
            <a:r>
              <a:rPr lang="en-US" altLang="en-US" sz="2500">
                <a:solidFill>
                  <a:srgbClr val="808080"/>
                </a:solidFill>
                <a:latin typeface="Courier New" panose="02070309020205020404" pitchFamily="49" charset="0"/>
              </a:rPr>
              <a:t>             |</a:t>
            </a:r>
            <a:br>
              <a:rPr lang="en-US" altLang="en-US" sz="2500">
                <a:solidFill>
                  <a:srgbClr val="808080"/>
                </a:solidFill>
                <a:latin typeface="Courier New" panose="02070309020205020404" pitchFamily="49" charset="0"/>
              </a:rPr>
            </a:br>
            <a:r>
              <a:rPr lang="en-US" altLang="en-US" sz="2500">
                <a:latin typeface="Courier New" panose="02070309020205020404" pitchFamily="49" charset="0"/>
              </a:rPr>
              <a:t>  2   +      </a:t>
            </a:r>
            <a:r>
              <a:rPr lang="en-US" altLang="en-US" sz="2500" b="1">
                <a:solidFill>
                  <a:srgbClr val="800000"/>
                </a:solidFill>
                <a:latin typeface="Courier New" panose="02070309020205020404" pitchFamily="49" charset="0"/>
              </a:rPr>
              <a:t>3</a:t>
            </a:r>
          </a:p>
          <a:p>
            <a:pPr marL="273050" indent="-273050">
              <a:lnSpc>
                <a:spcPct val="80000"/>
              </a:lnSpc>
              <a:buClr>
                <a:schemeClr val="bg1"/>
              </a:buClr>
            </a:pPr>
            <a:r>
              <a:rPr lang="en-US" altLang="en-US" sz="2500">
                <a:solidFill>
                  <a:srgbClr val="808080"/>
                </a:solidFill>
                <a:latin typeface="Courier New" panose="02070309020205020404" pitchFamily="49" charset="0"/>
              </a:rPr>
              <a:t>   \________/</a:t>
            </a:r>
            <a:br>
              <a:rPr lang="en-US" altLang="en-US" sz="2500">
                <a:solidFill>
                  <a:srgbClr val="808080"/>
                </a:solidFill>
                <a:latin typeface="Courier New" panose="02070309020205020404" pitchFamily="49" charset="0"/>
              </a:rPr>
            </a:br>
            <a:r>
              <a:rPr lang="en-US" altLang="en-US" sz="2500">
                <a:solidFill>
                  <a:srgbClr val="808080"/>
                </a:solidFill>
                <a:latin typeface="Courier New" panose="02070309020205020404" pitchFamily="49" charset="0"/>
              </a:rPr>
              <a:t>       | </a:t>
            </a:r>
            <a:br>
              <a:rPr lang="en-US" altLang="en-US" sz="2500">
                <a:solidFill>
                  <a:srgbClr val="808080"/>
                </a:solidFill>
                <a:latin typeface="Courier New" panose="02070309020205020404" pitchFamily="49" charset="0"/>
              </a:rPr>
            </a:br>
            <a:r>
              <a:rPr lang="en-US" altLang="en-US" sz="2500">
                <a:latin typeface="Courier New" panose="02070309020205020404" pitchFamily="49" charset="0"/>
              </a:rPr>
              <a:t>       </a:t>
            </a:r>
            <a:r>
              <a:rPr lang="en-US" altLang="en-US" sz="2500" b="1">
                <a:solidFill>
                  <a:srgbClr val="800000"/>
                </a:solidFill>
                <a:latin typeface="Courier New" panose="02070309020205020404" pitchFamily="49" charset="0"/>
              </a:rPr>
              <a:t>5</a:t>
            </a:r>
          </a:p>
        </p:txBody>
      </p:sp>
      <p:sp>
        <p:nvSpPr>
          <p:cNvPr id="1419268" name="Rectangle 4"/>
          <p:cNvSpPr>
            <a:spLocks noChangeArrowheads="1"/>
          </p:cNvSpPr>
          <p:nvPr/>
        </p:nvSpPr>
        <p:spPr bwMode="auto">
          <a:xfrm>
            <a:off x="4800600" y="1752600"/>
            <a:ext cx="434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80000"/>
              </a:lnSpc>
              <a:spcBef>
                <a:spcPct val="20000"/>
              </a:spcBef>
              <a:buClr>
                <a:schemeClr val="bg1"/>
              </a:buClr>
              <a:buSzPct val="60000"/>
              <a:buFont typeface="Wingdings" panose="05000000000000000000" pitchFamily="2" charset="2"/>
              <a:buChar char="n"/>
            </a:pPr>
            <a:r>
              <a:rPr lang="en-US" altLang="en-US" sz="2400">
                <a:latin typeface="Courier New" panose="02070309020205020404" pitchFamily="49" charset="0"/>
                <a:cs typeface="Times New Roman" panose="02020603050405020304" pitchFamily="18" charset="0"/>
              </a:rPr>
              <a:t>1 + 8 % 3 * 2 - 9</a:t>
            </a:r>
          </a:p>
          <a:p>
            <a:pPr>
              <a:lnSpc>
                <a:spcPct val="80000"/>
              </a:lnSpc>
              <a:spcBef>
                <a:spcPct val="20000"/>
              </a:spcBef>
              <a:buClr>
                <a:schemeClr val="bg1"/>
              </a:buClr>
              <a:buSzPct val="60000"/>
              <a:buFont typeface="Wingdings" panose="05000000000000000000" pitchFamily="2" charset="2"/>
              <a:buChar char="n"/>
            </a:pPr>
            <a:r>
              <a:rPr lang="en-US" altLang="en-US" sz="2400">
                <a:solidFill>
                  <a:srgbClr val="808080"/>
                </a:solidFill>
                <a:latin typeface="Courier New" panose="02070309020205020404" pitchFamily="49" charset="0"/>
                <a:cs typeface="Times New Roman" panose="02020603050405020304" pitchFamily="18" charset="0"/>
              </a:rPr>
              <a:t>     \_/</a:t>
            </a:r>
            <a:br>
              <a:rPr lang="en-US" altLang="en-US" sz="2400">
                <a:solidFill>
                  <a:srgbClr val="808080"/>
                </a:solidFill>
                <a:latin typeface="Courier New" panose="02070309020205020404" pitchFamily="49" charset="0"/>
                <a:cs typeface="Times New Roman" panose="02020603050405020304" pitchFamily="18" charset="0"/>
              </a:rPr>
            </a:br>
            <a:r>
              <a:rPr lang="en-US" altLang="en-US" sz="2400">
                <a:solidFill>
                  <a:srgbClr val="808080"/>
                </a:solidFill>
                <a:latin typeface="Courier New" panose="02070309020205020404" pitchFamily="49" charset="0"/>
                <a:cs typeface="Times New Roman" panose="02020603050405020304" pitchFamily="18" charset="0"/>
              </a:rPr>
              <a:t>      |</a:t>
            </a:r>
            <a:br>
              <a:rPr lang="en-US" altLang="en-US" sz="2400">
                <a:solidFill>
                  <a:srgbClr val="808080"/>
                </a:solidFill>
                <a:latin typeface="Courier New" panose="02070309020205020404" pitchFamily="49" charset="0"/>
                <a:cs typeface="Times New Roman" panose="02020603050405020304" pitchFamily="18" charset="0"/>
              </a:rPr>
            </a:br>
            <a:r>
              <a:rPr lang="en-US" altLang="en-US" sz="2400">
                <a:latin typeface="Courier New" panose="02070309020205020404" pitchFamily="49" charset="0"/>
                <a:cs typeface="Times New Roman" panose="02020603050405020304" pitchFamily="18" charset="0"/>
              </a:rPr>
              <a:t>1 +   </a:t>
            </a:r>
            <a:r>
              <a:rPr lang="en-US" altLang="en-US" sz="2400" b="1">
                <a:solidFill>
                  <a:srgbClr val="800000"/>
                </a:solidFill>
                <a:latin typeface="Courier New" panose="02070309020205020404" pitchFamily="49" charset="0"/>
                <a:cs typeface="Times New Roman" panose="02020603050405020304" pitchFamily="18" charset="0"/>
              </a:rPr>
              <a:t>2</a:t>
            </a:r>
            <a:r>
              <a:rPr lang="en-US" altLang="en-US" sz="2400">
                <a:latin typeface="Courier New" panose="02070309020205020404" pitchFamily="49" charset="0"/>
                <a:cs typeface="Times New Roman" panose="02020603050405020304" pitchFamily="18" charset="0"/>
              </a:rPr>
              <a:t>   * 2 - 9</a:t>
            </a:r>
          </a:p>
          <a:p>
            <a:pPr>
              <a:lnSpc>
                <a:spcPct val="80000"/>
              </a:lnSpc>
              <a:spcBef>
                <a:spcPct val="20000"/>
              </a:spcBef>
              <a:buClr>
                <a:schemeClr val="bg1"/>
              </a:buClr>
              <a:buSzPct val="60000"/>
              <a:buFont typeface="Wingdings" panose="05000000000000000000" pitchFamily="2" charset="2"/>
              <a:buChar char="n"/>
            </a:pPr>
            <a:r>
              <a:rPr lang="en-US" altLang="en-US" sz="2400">
                <a:solidFill>
                  <a:srgbClr val="808080"/>
                </a:solidFill>
                <a:latin typeface="Courier New" panose="02070309020205020404" pitchFamily="49" charset="0"/>
                <a:cs typeface="Times New Roman" panose="02020603050405020304" pitchFamily="18" charset="0"/>
              </a:rPr>
              <a:t>       \___/</a:t>
            </a:r>
            <a:br>
              <a:rPr lang="en-US" altLang="en-US" sz="2400">
                <a:solidFill>
                  <a:srgbClr val="808080"/>
                </a:solidFill>
                <a:latin typeface="Courier New" panose="02070309020205020404" pitchFamily="49" charset="0"/>
                <a:cs typeface="Times New Roman" panose="02020603050405020304" pitchFamily="18" charset="0"/>
              </a:rPr>
            </a:br>
            <a:r>
              <a:rPr lang="en-US" altLang="en-US" sz="2400">
                <a:solidFill>
                  <a:srgbClr val="808080"/>
                </a:solidFill>
                <a:latin typeface="Courier New" panose="02070309020205020404" pitchFamily="49" charset="0"/>
                <a:cs typeface="Times New Roman" panose="02020603050405020304" pitchFamily="18" charset="0"/>
              </a:rPr>
              <a:t>         |</a:t>
            </a:r>
            <a:br>
              <a:rPr lang="en-US" altLang="en-US" sz="2400">
                <a:solidFill>
                  <a:srgbClr val="808080"/>
                </a:solidFill>
                <a:latin typeface="Courier New" panose="02070309020205020404" pitchFamily="49" charset="0"/>
                <a:cs typeface="Times New Roman" panose="02020603050405020304" pitchFamily="18" charset="0"/>
              </a:rPr>
            </a:br>
            <a:r>
              <a:rPr lang="en-US" altLang="en-US" sz="2400">
                <a:latin typeface="Courier New" panose="02070309020205020404" pitchFamily="49" charset="0"/>
                <a:cs typeface="Times New Roman" panose="02020603050405020304" pitchFamily="18" charset="0"/>
              </a:rPr>
              <a:t>1 +     </a:t>
            </a:r>
            <a:r>
              <a:rPr lang="en-US" altLang="en-US" sz="2400" b="1">
                <a:solidFill>
                  <a:srgbClr val="800000"/>
                </a:solidFill>
                <a:latin typeface="Courier New" panose="02070309020205020404" pitchFamily="49" charset="0"/>
                <a:cs typeface="Times New Roman" panose="02020603050405020304" pitchFamily="18" charset="0"/>
              </a:rPr>
              <a:t> 4</a:t>
            </a:r>
            <a:r>
              <a:rPr lang="en-US" altLang="en-US" sz="2400">
                <a:latin typeface="Courier New" panose="02070309020205020404" pitchFamily="49" charset="0"/>
                <a:cs typeface="Times New Roman" panose="02020603050405020304" pitchFamily="18" charset="0"/>
              </a:rPr>
              <a:t>    - 9</a:t>
            </a:r>
          </a:p>
          <a:p>
            <a:pPr>
              <a:lnSpc>
                <a:spcPct val="80000"/>
              </a:lnSpc>
              <a:spcBef>
                <a:spcPct val="20000"/>
              </a:spcBef>
              <a:buClr>
                <a:schemeClr val="bg1"/>
              </a:buClr>
              <a:buSzPct val="60000"/>
              <a:buFont typeface="Wingdings" panose="05000000000000000000" pitchFamily="2" charset="2"/>
              <a:buChar char="n"/>
            </a:pPr>
            <a:r>
              <a:rPr lang="en-US" altLang="en-US" sz="2400">
                <a:solidFill>
                  <a:srgbClr val="808080"/>
                </a:solidFill>
                <a:latin typeface="Courier New" panose="02070309020205020404" pitchFamily="49" charset="0"/>
                <a:cs typeface="Times New Roman" panose="02020603050405020304" pitchFamily="18" charset="0"/>
              </a:rPr>
              <a:t> \______/</a:t>
            </a:r>
            <a:br>
              <a:rPr lang="en-US" altLang="en-US" sz="2400">
                <a:solidFill>
                  <a:srgbClr val="808080"/>
                </a:solidFill>
                <a:latin typeface="Courier New" panose="02070309020205020404" pitchFamily="49" charset="0"/>
                <a:cs typeface="Times New Roman" panose="02020603050405020304" pitchFamily="18" charset="0"/>
              </a:rPr>
            </a:br>
            <a:r>
              <a:rPr lang="en-US" altLang="en-US" sz="2400">
                <a:solidFill>
                  <a:srgbClr val="808080"/>
                </a:solidFill>
                <a:latin typeface="Courier New" panose="02070309020205020404" pitchFamily="49" charset="0"/>
                <a:cs typeface="Times New Roman" panose="02020603050405020304" pitchFamily="18" charset="0"/>
              </a:rPr>
              <a:t>    |</a:t>
            </a:r>
            <a:br>
              <a:rPr lang="en-US" altLang="en-US" sz="2400">
                <a:solidFill>
                  <a:srgbClr val="808080"/>
                </a:solidFill>
                <a:latin typeface="Courier New" panose="02070309020205020404" pitchFamily="49" charset="0"/>
                <a:cs typeface="Times New Roman" panose="02020603050405020304" pitchFamily="18" charset="0"/>
              </a:rPr>
            </a:br>
            <a:r>
              <a:rPr lang="en-US" altLang="en-US" sz="2400">
                <a:latin typeface="Courier New" panose="02070309020205020404" pitchFamily="49" charset="0"/>
                <a:cs typeface="Times New Roman" panose="02020603050405020304" pitchFamily="18" charset="0"/>
              </a:rPr>
              <a:t>    </a:t>
            </a:r>
            <a:r>
              <a:rPr lang="en-US" altLang="en-US" sz="2400" b="1">
                <a:solidFill>
                  <a:srgbClr val="800000"/>
                </a:solidFill>
                <a:latin typeface="Courier New" panose="02070309020205020404" pitchFamily="49" charset="0"/>
                <a:cs typeface="Times New Roman" panose="02020603050405020304" pitchFamily="18" charset="0"/>
              </a:rPr>
              <a:t>5</a:t>
            </a:r>
            <a:r>
              <a:rPr lang="en-US" altLang="en-US" sz="2400">
                <a:latin typeface="Courier New" panose="02070309020205020404" pitchFamily="49" charset="0"/>
                <a:cs typeface="Times New Roman" panose="02020603050405020304" pitchFamily="18" charset="0"/>
              </a:rPr>
              <a:t>         - 9</a:t>
            </a:r>
          </a:p>
          <a:p>
            <a:pPr>
              <a:lnSpc>
                <a:spcPct val="80000"/>
              </a:lnSpc>
              <a:spcBef>
                <a:spcPct val="20000"/>
              </a:spcBef>
              <a:buClr>
                <a:schemeClr val="bg1"/>
              </a:buClr>
              <a:buSzPct val="60000"/>
              <a:buFont typeface="Wingdings" panose="05000000000000000000" pitchFamily="2" charset="2"/>
              <a:buChar char="n"/>
            </a:pPr>
            <a:r>
              <a:rPr lang="en-US" altLang="en-US" sz="2400">
                <a:solidFill>
                  <a:srgbClr val="808080"/>
                </a:solidFill>
                <a:latin typeface="Courier New" panose="02070309020205020404" pitchFamily="49" charset="0"/>
                <a:cs typeface="Times New Roman" panose="02020603050405020304" pitchFamily="18" charset="0"/>
              </a:rPr>
              <a:t>     \_________/</a:t>
            </a:r>
            <a:br>
              <a:rPr lang="en-US" altLang="en-US" sz="2400">
                <a:solidFill>
                  <a:srgbClr val="808080"/>
                </a:solidFill>
                <a:latin typeface="Courier New" panose="02070309020205020404" pitchFamily="49" charset="0"/>
                <a:cs typeface="Times New Roman" panose="02020603050405020304" pitchFamily="18" charset="0"/>
              </a:rPr>
            </a:br>
            <a:r>
              <a:rPr lang="en-US" altLang="en-US" sz="2400">
                <a:solidFill>
                  <a:srgbClr val="808080"/>
                </a:solidFill>
                <a:latin typeface="Courier New" panose="02070309020205020404" pitchFamily="49" charset="0"/>
                <a:cs typeface="Times New Roman" panose="02020603050405020304" pitchFamily="18" charset="0"/>
              </a:rPr>
              <a:t>          | </a:t>
            </a:r>
            <a:br>
              <a:rPr lang="en-US" altLang="en-US" sz="2400">
                <a:solidFill>
                  <a:srgbClr val="808080"/>
                </a:solidFill>
                <a:latin typeface="Courier New" panose="02070309020205020404" pitchFamily="49" charset="0"/>
                <a:cs typeface="Times New Roman" panose="02020603050405020304" pitchFamily="18" charset="0"/>
              </a:rPr>
            </a:br>
            <a:r>
              <a:rPr lang="en-US" altLang="en-US" sz="2400">
                <a:latin typeface="Courier New" panose="02070309020205020404" pitchFamily="49" charset="0"/>
                <a:cs typeface="Times New Roman" panose="02020603050405020304" pitchFamily="18" charset="0"/>
              </a:rPr>
              <a:t>          </a:t>
            </a:r>
            <a:r>
              <a:rPr lang="en-US" altLang="en-US" sz="2400" b="1">
                <a:solidFill>
                  <a:srgbClr val="800000"/>
                </a:solidFill>
                <a:latin typeface="Courier New" panose="02070309020205020404" pitchFamily="49" charset="0"/>
                <a:cs typeface="Times New Roman" panose="02020603050405020304" pitchFamily="18" charset="0"/>
              </a:rPr>
              <a:t>-4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9267">
                                            <p:txEl>
                                              <p:pRg st="1" end="1"/>
                                            </p:txEl>
                                          </p:spTgt>
                                        </p:tgtEl>
                                        <p:attrNameLst>
                                          <p:attrName>style.visibility</p:attrName>
                                        </p:attrNameLst>
                                      </p:cBhvr>
                                      <p:to>
                                        <p:strVal val="visible"/>
                                      </p:to>
                                    </p:set>
                                    <p:anim calcmode="lin" valueType="num">
                                      <p:cBhvr additive="base">
                                        <p:cTn id="7" dur="500" fill="hold"/>
                                        <p:tgtEl>
                                          <p:spTgt spid="14192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9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19267">
                                            <p:txEl>
                                              <p:pRg st="2" end="2"/>
                                            </p:txEl>
                                          </p:spTgt>
                                        </p:tgtEl>
                                        <p:attrNameLst>
                                          <p:attrName>style.visibility</p:attrName>
                                        </p:attrNameLst>
                                      </p:cBhvr>
                                      <p:to>
                                        <p:strVal val="visible"/>
                                      </p:to>
                                    </p:set>
                                    <p:anim calcmode="lin" valueType="num">
                                      <p:cBhvr additive="base">
                                        <p:cTn id="13" dur="500" fill="hold"/>
                                        <p:tgtEl>
                                          <p:spTgt spid="1419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9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19267">
                                            <p:txEl>
                                              <p:pRg st="3" end="3"/>
                                            </p:txEl>
                                          </p:spTgt>
                                        </p:tgtEl>
                                        <p:attrNameLst>
                                          <p:attrName>style.visibility</p:attrName>
                                        </p:attrNameLst>
                                      </p:cBhvr>
                                      <p:to>
                                        <p:strVal val="visible"/>
                                      </p:to>
                                    </p:set>
                                    <p:anim calcmode="lin" valueType="num">
                                      <p:cBhvr additive="base">
                                        <p:cTn id="19" dur="500" fill="hold"/>
                                        <p:tgtEl>
                                          <p:spTgt spid="1419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19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19267">
                                            <p:txEl>
                                              <p:pRg st="4" end="4"/>
                                            </p:txEl>
                                          </p:spTgt>
                                        </p:tgtEl>
                                        <p:attrNameLst>
                                          <p:attrName>style.visibility</p:attrName>
                                        </p:attrNameLst>
                                      </p:cBhvr>
                                      <p:to>
                                        <p:strVal val="visible"/>
                                      </p:to>
                                    </p:set>
                                    <p:anim calcmode="lin" valueType="num">
                                      <p:cBhvr additive="base">
                                        <p:cTn id="25" dur="500" fill="hold"/>
                                        <p:tgtEl>
                                          <p:spTgt spid="1419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19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19268">
                                            <p:txEl>
                                              <p:pRg st="1" end="1"/>
                                            </p:txEl>
                                          </p:spTgt>
                                        </p:tgtEl>
                                        <p:attrNameLst>
                                          <p:attrName>style.visibility</p:attrName>
                                        </p:attrNameLst>
                                      </p:cBhvr>
                                      <p:to>
                                        <p:strVal val="visible"/>
                                      </p:to>
                                    </p:set>
                                    <p:anim calcmode="lin" valueType="num">
                                      <p:cBhvr additive="base">
                                        <p:cTn id="31" dur="500" fill="hold"/>
                                        <p:tgtEl>
                                          <p:spTgt spid="141926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19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19268">
                                            <p:txEl>
                                              <p:pRg st="2" end="2"/>
                                            </p:txEl>
                                          </p:spTgt>
                                        </p:tgtEl>
                                        <p:attrNameLst>
                                          <p:attrName>style.visibility</p:attrName>
                                        </p:attrNameLst>
                                      </p:cBhvr>
                                      <p:to>
                                        <p:strVal val="visible"/>
                                      </p:to>
                                    </p:set>
                                    <p:anim calcmode="lin" valueType="num">
                                      <p:cBhvr additive="base">
                                        <p:cTn id="37" dur="500" fill="hold"/>
                                        <p:tgtEl>
                                          <p:spTgt spid="141926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19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19268">
                                            <p:txEl>
                                              <p:pRg st="3" end="3"/>
                                            </p:txEl>
                                          </p:spTgt>
                                        </p:tgtEl>
                                        <p:attrNameLst>
                                          <p:attrName>style.visibility</p:attrName>
                                        </p:attrNameLst>
                                      </p:cBhvr>
                                      <p:to>
                                        <p:strVal val="visible"/>
                                      </p:to>
                                    </p:set>
                                    <p:anim calcmode="lin" valueType="num">
                                      <p:cBhvr additive="base">
                                        <p:cTn id="43" dur="500" fill="hold"/>
                                        <p:tgtEl>
                                          <p:spTgt spid="141926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192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19268">
                                            <p:txEl>
                                              <p:pRg st="4" end="4"/>
                                            </p:txEl>
                                          </p:spTgt>
                                        </p:tgtEl>
                                        <p:attrNameLst>
                                          <p:attrName>style.visibility</p:attrName>
                                        </p:attrNameLst>
                                      </p:cBhvr>
                                      <p:to>
                                        <p:strVal val="visible"/>
                                      </p:to>
                                    </p:set>
                                    <p:anim calcmode="lin" valueType="num">
                                      <p:cBhvr additive="base">
                                        <p:cTn id="49" dur="500" fill="hold"/>
                                        <p:tgtEl>
                                          <p:spTgt spid="1419268">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1926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9267" grpId="0" build="p" autoUpdateAnimBg="0"/>
      <p:bldP spid="141926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idx="4294967295"/>
          </p:nvPr>
        </p:nvSpPr>
        <p:spPr>
          <a:xfrm>
            <a:off x="457200" y="0"/>
            <a:ext cx="8229600" cy="1031875"/>
          </a:xfrm>
        </p:spPr>
        <p:txBody>
          <a:bodyPr lIns="0" rIns="0" bIns="0" anchor="b"/>
          <a:lstStyle/>
          <a:p>
            <a:r>
              <a:rPr lang="en-US" altLang="en-US"/>
              <a:t>Precedence questions</a:t>
            </a:r>
          </a:p>
        </p:txBody>
      </p:sp>
      <p:sp>
        <p:nvSpPr>
          <p:cNvPr id="385027" name="Rectangle 3"/>
          <p:cNvSpPr>
            <a:spLocks noGrp="1" noChangeArrowheads="1"/>
          </p:cNvSpPr>
          <p:nvPr>
            <p:ph idx="4294967295"/>
          </p:nvPr>
        </p:nvSpPr>
        <p:spPr/>
        <p:txBody>
          <a:bodyPr/>
          <a:lstStyle/>
          <a:p>
            <a:pPr marL="273050" indent="-273050"/>
            <a:r>
              <a:rPr lang="en-US" altLang="en-US"/>
              <a:t>What values result from the following expressions?</a:t>
            </a:r>
          </a:p>
          <a:p>
            <a:pPr marL="639445" lvl="1" indent="-245745">
              <a:buFontTx/>
              <a:buNone/>
            </a:pPr>
            <a:endParaRPr lang="en-US" altLang="en-US" sz="900">
              <a:latin typeface="Courier New" panose="02070309020205020404" pitchFamily="49" charset="0"/>
              <a:cs typeface="Courier New" panose="02070309020205020404" pitchFamily="49" charset="0"/>
            </a:endParaRPr>
          </a:p>
          <a:p>
            <a:pPr marL="639445" lvl="1" indent="-245745">
              <a:lnSpc>
                <a:spcPct val="110000"/>
              </a:lnSpc>
            </a:pPr>
            <a:r>
              <a:rPr lang="en-US" altLang="en-US">
                <a:latin typeface="Courier New"/>
                <a:cs typeface="Courier New"/>
              </a:rPr>
              <a:t>9 / 5 </a:t>
            </a:r>
            <a:endParaRPr lang="en-US" altLang="en-US">
              <a:latin typeface="Courier New" panose="02070309020205020404" pitchFamily="49" charset="0"/>
              <a:cs typeface="Courier New"/>
            </a:endParaRPr>
          </a:p>
          <a:p>
            <a:pPr marL="639445" lvl="1" indent="-245745">
              <a:lnSpc>
                <a:spcPct val="110000"/>
              </a:lnSpc>
            </a:pPr>
            <a:r>
              <a:rPr lang="en-US" altLang="en-US">
                <a:latin typeface="Courier New"/>
                <a:cs typeface="Courier New"/>
              </a:rPr>
              <a:t>695 % 20</a:t>
            </a:r>
          </a:p>
          <a:p>
            <a:pPr marL="639445" lvl="1" indent="-245745">
              <a:lnSpc>
                <a:spcPct val="110000"/>
              </a:lnSpc>
            </a:pPr>
            <a:r>
              <a:rPr lang="en-US" altLang="en-US">
                <a:latin typeface="Courier New"/>
                <a:cs typeface="Courier New"/>
              </a:rPr>
              <a:t>7 + 6 * 5</a:t>
            </a:r>
          </a:p>
          <a:p>
            <a:pPr marL="639445" lvl="1" indent="-245745">
              <a:lnSpc>
                <a:spcPct val="110000"/>
              </a:lnSpc>
            </a:pPr>
            <a:r>
              <a:rPr lang="en-US" altLang="en-US">
                <a:latin typeface="Courier New"/>
                <a:cs typeface="Courier New"/>
              </a:rPr>
              <a:t>7 * 6 + 5</a:t>
            </a:r>
          </a:p>
          <a:p>
            <a:pPr marL="639445" lvl="1" indent="-245745">
              <a:lnSpc>
                <a:spcPct val="110000"/>
              </a:lnSpc>
            </a:pPr>
            <a:r>
              <a:rPr lang="en-US" altLang="en-US">
                <a:latin typeface="Courier New"/>
                <a:cs typeface="Courier New"/>
              </a:rPr>
              <a:t>248 % 100 / 5</a:t>
            </a:r>
          </a:p>
          <a:p>
            <a:pPr marL="639445" lvl="1" indent="-245745">
              <a:lnSpc>
                <a:spcPct val="110000"/>
              </a:lnSpc>
            </a:pPr>
            <a:r>
              <a:rPr lang="en-US" altLang="en-US">
                <a:latin typeface="Courier New"/>
                <a:cs typeface="Courier New"/>
              </a:rPr>
              <a:t>6 * 3 - 9 / 4</a:t>
            </a:r>
          </a:p>
          <a:p>
            <a:pPr marL="639445" lvl="1" indent="-245745">
              <a:lnSpc>
                <a:spcPct val="110000"/>
              </a:lnSpc>
            </a:pPr>
            <a:r>
              <a:rPr lang="en-US" altLang="en-US">
                <a:latin typeface="Courier New"/>
                <a:cs typeface="Courier New"/>
              </a:rPr>
              <a:t>(5 - 7) * 4</a:t>
            </a:r>
          </a:p>
          <a:p>
            <a:pPr marL="639445" lvl="1" indent="-245745">
              <a:lnSpc>
                <a:spcPct val="110000"/>
              </a:lnSpc>
            </a:pPr>
            <a:r>
              <a:rPr lang="en-US" altLang="en-US">
                <a:latin typeface="Courier New"/>
                <a:cs typeface="Courier New"/>
              </a:rPr>
              <a:t>6 + (18 % (17 - 12))</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4" name="Rectangle 2"/>
          <p:cNvSpPr>
            <a:spLocks noGrp="1" noChangeArrowheads="1"/>
          </p:cNvSpPr>
          <p:nvPr>
            <p:ph type="title" idx="4294967295"/>
          </p:nvPr>
        </p:nvSpPr>
        <p:spPr>
          <a:xfrm>
            <a:off x="457200" y="0"/>
            <a:ext cx="8229600" cy="1026583"/>
          </a:xfrm>
        </p:spPr>
        <p:txBody>
          <a:bodyPr lIns="0" rIns="0" bIns="0" anchor="b"/>
          <a:lstStyle/>
          <a:p>
            <a:r>
              <a:rPr lang="en-US" altLang="en-US"/>
              <a:t>Real numbers (type </a:t>
            </a:r>
            <a:r>
              <a:rPr lang="en-US" altLang="en-US">
                <a:latin typeface="Courier New" panose="02070309020205020404" pitchFamily="49" charset="0"/>
              </a:rPr>
              <a:t>double</a:t>
            </a:r>
            <a:r>
              <a:rPr lang="en-US" altLang="en-US"/>
              <a:t>)</a:t>
            </a:r>
          </a:p>
        </p:txBody>
      </p:sp>
      <p:sp>
        <p:nvSpPr>
          <p:cNvPr id="387075" name="Rectangle 3"/>
          <p:cNvSpPr>
            <a:spLocks noGrp="1" noChangeArrowheads="1"/>
          </p:cNvSpPr>
          <p:nvPr>
            <p:ph idx="4294967295"/>
          </p:nvPr>
        </p:nvSpPr>
        <p:spPr/>
        <p:txBody>
          <a:bodyPr/>
          <a:lstStyle/>
          <a:p>
            <a:pPr marL="273050" indent="-273050"/>
            <a:r>
              <a:rPr lang="en-US" altLang="en-US"/>
              <a:t>Examples:   </a:t>
            </a:r>
            <a:r>
              <a:rPr lang="en-US" altLang="en-US">
                <a:latin typeface="Courier New" panose="02070309020205020404" pitchFamily="49" charset="0"/>
              </a:rPr>
              <a:t>6.022</a:t>
            </a:r>
            <a:r>
              <a:rPr lang="en-US" altLang="en-US"/>
              <a:t> ,   </a:t>
            </a:r>
            <a:r>
              <a:rPr lang="en-US" altLang="en-US">
                <a:latin typeface="Courier New" panose="02070309020205020404" pitchFamily="49" charset="0"/>
              </a:rPr>
              <a:t>-42.0</a:t>
            </a:r>
            <a:r>
              <a:rPr lang="en-US" altLang="en-US"/>
              <a:t> ,   </a:t>
            </a:r>
            <a:r>
              <a:rPr lang="en-US" altLang="en-US">
                <a:latin typeface="Courier New" panose="02070309020205020404" pitchFamily="49" charset="0"/>
              </a:rPr>
              <a:t>2.143e17</a:t>
            </a:r>
          </a:p>
          <a:p>
            <a:pPr marL="639763" lvl="1" indent="-246063"/>
            <a:endParaRPr lang="en-US" altLang="en-US" sz="900"/>
          </a:p>
          <a:p>
            <a:pPr marL="639763" lvl="1" indent="-246063"/>
            <a:r>
              <a:rPr lang="en-US" altLang="en-US"/>
              <a:t>Placing </a:t>
            </a:r>
            <a:r>
              <a:rPr lang="en-US" altLang="en-US">
                <a:latin typeface="Courier New" panose="02070309020205020404" pitchFamily="49" charset="0"/>
              </a:rPr>
              <a:t>.0</a:t>
            </a:r>
            <a:r>
              <a:rPr lang="en-US" altLang="en-US"/>
              <a:t> or </a:t>
            </a:r>
            <a:r>
              <a:rPr lang="en-US" altLang="en-US">
                <a:latin typeface="Courier New" panose="02070309020205020404" pitchFamily="49" charset="0"/>
              </a:rPr>
              <a:t>.</a:t>
            </a:r>
            <a:r>
              <a:rPr lang="en-US" altLang="en-US"/>
              <a:t> after an integer makes it a </a:t>
            </a:r>
            <a:r>
              <a:rPr lang="en-US" altLang="en-US">
                <a:latin typeface="Courier New" panose="02070309020205020404" pitchFamily="49" charset="0"/>
              </a:rPr>
              <a:t>double</a:t>
            </a:r>
            <a:r>
              <a:rPr lang="en-US" altLang="en-US"/>
              <a:t>.</a:t>
            </a:r>
          </a:p>
          <a:p>
            <a:pPr marL="639763" lvl="1" indent="-246063"/>
            <a:endParaRPr lang="en-US" altLang="en-US"/>
          </a:p>
          <a:p>
            <a:pPr marL="273050" indent="-273050"/>
            <a:r>
              <a:rPr lang="en-US" altLang="en-US"/>
              <a:t>The operators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all still work with </a:t>
            </a:r>
            <a:r>
              <a:rPr lang="en-US" altLang="en-US">
                <a:latin typeface="Courier New" panose="02070309020205020404" pitchFamily="49" charset="0"/>
              </a:rPr>
              <a:t>double</a:t>
            </a:r>
            <a:r>
              <a:rPr lang="en-US" altLang="en-US"/>
              <a:t>.</a:t>
            </a:r>
          </a:p>
          <a:p>
            <a:pPr marL="639763" lvl="1" indent="-246063"/>
            <a:endParaRPr lang="en-US" altLang="en-US" sz="900">
              <a:latin typeface="Courier New" panose="02070309020205020404" pitchFamily="49" charset="0"/>
            </a:endParaRPr>
          </a:p>
          <a:p>
            <a:pPr marL="639763" lvl="1" indent="-246063"/>
            <a:r>
              <a:rPr lang="en-US" altLang="en-US">
                <a:latin typeface="Courier New" panose="02070309020205020404" pitchFamily="49" charset="0"/>
              </a:rPr>
              <a:t>/</a:t>
            </a:r>
            <a:r>
              <a:rPr lang="en-US" altLang="en-US"/>
              <a:t> produces an exact answer:  </a:t>
            </a:r>
            <a:r>
              <a:rPr lang="en-US" altLang="en-US">
                <a:latin typeface="Courier New" panose="02070309020205020404" pitchFamily="49" charset="0"/>
              </a:rPr>
              <a:t>15.0 / 2.0</a:t>
            </a:r>
            <a:r>
              <a:rPr lang="en-US" altLang="en-US"/>
              <a:t> is </a:t>
            </a:r>
            <a:r>
              <a:rPr lang="en-US" altLang="en-US">
                <a:latin typeface="Courier New" panose="02070309020205020404" pitchFamily="49" charset="0"/>
              </a:rPr>
              <a:t>7.5</a:t>
            </a:r>
            <a:endParaRPr lang="en-US" altLang="en-US"/>
          </a:p>
          <a:p>
            <a:pPr marL="1143000" lvl="2" indent="-228600"/>
            <a:endParaRPr lang="en-US" altLang="en-US" sz="900"/>
          </a:p>
          <a:p>
            <a:pPr marL="639763" lvl="1" indent="-246063"/>
            <a:r>
              <a:rPr lang="en-US" altLang="en-US"/>
              <a:t>Precedence is the same: </a:t>
            </a:r>
            <a:r>
              <a:rPr lang="en-US" altLang="en-US">
                <a:latin typeface="Courier New" panose="02070309020205020404" pitchFamily="49" charset="0"/>
              </a:rPr>
              <a:t>()</a:t>
            </a:r>
            <a:r>
              <a:rPr lang="en-US" altLang="en-US"/>
              <a:t>  before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before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22" name="Rectangle 2"/>
          <p:cNvSpPr>
            <a:spLocks noGrp="1" noChangeArrowheads="1"/>
          </p:cNvSpPr>
          <p:nvPr>
            <p:ph type="title" idx="4294967295"/>
          </p:nvPr>
        </p:nvSpPr>
        <p:spPr>
          <a:xfrm>
            <a:off x="457200" y="0"/>
            <a:ext cx="8229600" cy="994833"/>
          </a:xfrm>
        </p:spPr>
        <p:txBody>
          <a:bodyPr lIns="0" rIns="0" bIns="0" anchor="b"/>
          <a:lstStyle/>
          <a:p>
            <a:r>
              <a:rPr lang="en-US" altLang="en-US"/>
              <a:t>Real number example</a:t>
            </a:r>
          </a:p>
        </p:txBody>
      </p:sp>
      <p:sp>
        <p:nvSpPr>
          <p:cNvPr id="1424387" name="Rectangle 3"/>
          <p:cNvSpPr>
            <a:spLocks noGrp="1" noChangeArrowheads="1"/>
          </p:cNvSpPr>
          <p:nvPr>
            <p:ph idx="4294967295"/>
          </p:nvPr>
        </p:nvSpPr>
        <p:spPr/>
        <p:txBody>
          <a:bodyPr/>
          <a:lstStyle/>
          <a:p>
            <a:pPr marL="273050" indent="-273050">
              <a:lnSpc>
                <a:spcPct val="90000"/>
              </a:lnSpc>
              <a:buClr>
                <a:schemeClr val="bg1"/>
              </a:buClr>
            </a:pPr>
            <a:r>
              <a:rPr lang="en-US" altLang="en-US" sz="2500">
                <a:latin typeface="Courier New" panose="02070309020205020404" pitchFamily="49" charset="0"/>
              </a:rPr>
              <a:t>2.0 * 2.4 + 2.25 * 4.0 / 2.0</a:t>
            </a:r>
          </a:p>
          <a:p>
            <a:pPr marL="273050" indent="-273050">
              <a:lnSpc>
                <a:spcPct val="90000"/>
              </a:lnSpc>
              <a:buClr>
                <a:schemeClr val="bg1"/>
              </a:buClr>
            </a:pPr>
            <a:r>
              <a:rPr lang="en-US" altLang="en-US" sz="2500">
                <a:solidFill>
                  <a:srgbClr val="808080"/>
                </a:solidFill>
                <a:latin typeface="Courier New" panose="02070309020205020404" pitchFamily="49" charset="0"/>
              </a:rPr>
              <a:t>  \___/</a:t>
            </a:r>
            <a:br>
              <a:rPr lang="en-US" altLang="en-US" sz="2500">
                <a:solidFill>
                  <a:srgbClr val="808080"/>
                </a:solidFill>
                <a:latin typeface="Courier New" panose="02070309020205020404" pitchFamily="49" charset="0"/>
              </a:rPr>
            </a:br>
            <a:r>
              <a:rPr lang="en-US" altLang="en-US" sz="2500">
                <a:solidFill>
                  <a:srgbClr val="808080"/>
                </a:solidFill>
                <a:latin typeface="Courier New" panose="02070309020205020404" pitchFamily="49" charset="0"/>
              </a:rPr>
              <a:t>    |</a:t>
            </a:r>
            <a:br>
              <a:rPr lang="en-US" altLang="en-US" sz="2500">
                <a:solidFill>
                  <a:srgbClr val="808080"/>
                </a:solidFill>
                <a:latin typeface="Courier New" panose="02070309020205020404" pitchFamily="49" charset="0"/>
              </a:rPr>
            </a:br>
            <a:r>
              <a:rPr lang="en-US" altLang="en-US" sz="2500">
                <a:latin typeface="Courier New" panose="02070309020205020404" pitchFamily="49" charset="0"/>
              </a:rPr>
              <a:t>   </a:t>
            </a:r>
            <a:r>
              <a:rPr lang="en-US" altLang="en-US" sz="2500" b="1">
                <a:solidFill>
                  <a:srgbClr val="800000"/>
                </a:solidFill>
                <a:latin typeface="Courier New" panose="02070309020205020404" pitchFamily="49" charset="0"/>
              </a:rPr>
              <a:t>4.8</a:t>
            </a:r>
            <a:r>
              <a:rPr lang="en-US" altLang="en-US" sz="2500">
                <a:latin typeface="Courier New" panose="02070309020205020404" pitchFamily="49" charset="0"/>
              </a:rPr>
              <a:t>    + 2.25 * 4.0 / 2.0</a:t>
            </a:r>
          </a:p>
          <a:p>
            <a:pPr marL="273050" indent="-273050">
              <a:lnSpc>
                <a:spcPct val="90000"/>
              </a:lnSpc>
              <a:buClr>
                <a:schemeClr val="bg1"/>
              </a:buClr>
            </a:pPr>
            <a:r>
              <a:rPr lang="en-US" altLang="en-US" sz="2500">
                <a:solidFill>
                  <a:srgbClr val="808080"/>
                </a:solidFill>
                <a:latin typeface="Courier New" panose="02070309020205020404" pitchFamily="49" charset="0"/>
              </a:rPr>
              <a:t>              \___/</a:t>
            </a:r>
            <a:br>
              <a:rPr lang="en-US" altLang="en-US" sz="2500">
                <a:solidFill>
                  <a:srgbClr val="808080"/>
                </a:solidFill>
                <a:latin typeface="Courier New" panose="02070309020205020404" pitchFamily="49" charset="0"/>
              </a:rPr>
            </a:br>
            <a:r>
              <a:rPr lang="en-US" altLang="en-US" sz="2500">
                <a:solidFill>
                  <a:srgbClr val="808080"/>
                </a:solidFill>
                <a:latin typeface="Courier New" panose="02070309020205020404" pitchFamily="49" charset="0"/>
              </a:rPr>
              <a:t>                |</a:t>
            </a:r>
            <a:br>
              <a:rPr lang="en-US" altLang="en-US" sz="2500">
                <a:solidFill>
                  <a:srgbClr val="808080"/>
                </a:solidFill>
                <a:latin typeface="Courier New" panose="02070309020205020404" pitchFamily="49" charset="0"/>
              </a:rPr>
            </a:br>
            <a:r>
              <a:rPr lang="en-US" altLang="en-US" sz="2500">
                <a:latin typeface="Courier New" panose="02070309020205020404" pitchFamily="49" charset="0"/>
              </a:rPr>
              <a:t>   4.8    +    </a:t>
            </a:r>
            <a:r>
              <a:rPr lang="en-US" altLang="en-US" sz="2500" b="1">
                <a:solidFill>
                  <a:srgbClr val="800000"/>
                </a:solidFill>
                <a:latin typeface="Courier New" panose="02070309020205020404" pitchFamily="49" charset="0"/>
              </a:rPr>
              <a:t>9.0</a:t>
            </a:r>
            <a:r>
              <a:rPr lang="en-US" altLang="en-US" sz="2500">
                <a:latin typeface="Courier New" panose="02070309020205020404" pitchFamily="49" charset="0"/>
              </a:rPr>
              <a:t>   / 2.0</a:t>
            </a:r>
          </a:p>
          <a:p>
            <a:pPr marL="273050" indent="-273050">
              <a:lnSpc>
                <a:spcPct val="90000"/>
              </a:lnSpc>
              <a:buClr>
                <a:schemeClr val="bg1"/>
              </a:buClr>
            </a:pPr>
            <a:r>
              <a:rPr lang="en-US" altLang="en-US" sz="2500">
                <a:solidFill>
                  <a:srgbClr val="808080"/>
                </a:solidFill>
                <a:latin typeface="Courier New" panose="02070309020205020404" pitchFamily="49" charset="0"/>
              </a:rPr>
              <a:t>                 \_____/</a:t>
            </a:r>
            <a:br>
              <a:rPr lang="en-US" altLang="en-US" sz="2500">
                <a:solidFill>
                  <a:srgbClr val="808080"/>
                </a:solidFill>
                <a:latin typeface="Courier New" panose="02070309020205020404" pitchFamily="49" charset="0"/>
              </a:rPr>
            </a:br>
            <a:r>
              <a:rPr lang="en-US" altLang="en-US" sz="2500">
                <a:solidFill>
                  <a:srgbClr val="808080"/>
                </a:solidFill>
                <a:latin typeface="Courier New" panose="02070309020205020404" pitchFamily="49" charset="0"/>
              </a:rPr>
              <a:t>                    |</a:t>
            </a:r>
            <a:br>
              <a:rPr lang="en-US" altLang="en-US" sz="2500">
                <a:solidFill>
                  <a:srgbClr val="808080"/>
                </a:solidFill>
                <a:latin typeface="Courier New" panose="02070309020205020404" pitchFamily="49" charset="0"/>
              </a:rPr>
            </a:br>
            <a:r>
              <a:rPr lang="en-US" altLang="en-US" sz="2500">
                <a:latin typeface="Courier New" panose="02070309020205020404" pitchFamily="49" charset="0"/>
              </a:rPr>
              <a:t>   4.8    +        </a:t>
            </a:r>
            <a:r>
              <a:rPr lang="en-US" altLang="en-US" sz="2500" b="1">
                <a:solidFill>
                  <a:srgbClr val="800000"/>
                </a:solidFill>
                <a:latin typeface="Courier New" panose="02070309020205020404" pitchFamily="49" charset="0"/>
              </a:rPr>
              <a:t>4.5</a:t>
            </a:r>
          </a:p>
          <a:p>
            <a:pPr marL="273050" indent="-273050">
              <a:lnSpc>
                <a:spcPct val="90000"/>
              </a:lnSpc>
              <a:buClr>
                <a:schemeClr val="bg1"/>
              </a:buClr>
            </a:pPr>
            <a:r>
              <a:rPr lang="en-US" altLang="en-US" sz="2500">
                <a:solidFill>
                  <a:srgbClr val="808080"/>
                </a:solidFill>
                <a:latin typeface="Courier New" panose="02070309020205020404" pitchFamily="49" charset="0"/>
              </a:rPr>
              <a:t>      \____________/</a:t>
            </a:r>
            <a:br>
              <a:rPr lang="en-US" altLang="en-US" sz="2500">
                <a:solidFill>
                  <a:srgbClr val="808080"/>
                </a:solidFill>
                <a:latin typeface="Courier New" panose="02070309020205020404" pitchFamily="49" charset="0"/>
              </a:rPr>
            </a:br>
            <a:r>
              <a:rPr lang="en-US" altLang="en-US" sz="2500">
                <a:solidFill>
                  <a:srgbClr val="808080"/>
                </a:solidFill>
                <a:latin typeface="Courier New" panose="02070309020205020404" pitchFamily="49" charset="0"/>
              </a:rPr>
              <a:t>             | </a:t>
            </a:r>
            <a:br>
              <a:rPr lang="en-US" altLang="en-US" sz="2500">
                <a:solidFill>
                  <a:srgbClr val="808080"/>
                </a:solidFill>
                <a:latin typeface="Courier New" panose="02070309020205020404" pitchFamily="49" charset="0"/>
              </a:rPr>
            </a:br>
            <a:r>
              <a:rPr lang="en-US" altLang="en-US" sz="2500">
                <a:latin typeface="Courier New" panose="02070309020205020404" pitchFamily="49" charset="0"/>
              </a:rPr>
              <a:t>            </a:t>
            </a:r>
            <a:r>
              <a:rPr lang="en-US" altLang="en-US" sz="2500" b="1">
                <a:solidFill>
                  <a:srgbClr val="800000"/>
                </a:solidFill>
                <a:latin typeface="Courier New" panose="02070309020205020404" pitchFamily="49" charset="0"/>
              </a:rPr>
              <a:t>9.3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4387">
                                            <p:txEl>
                                              <p:pRg st="1" end="1"/>
                                            </p:txEl>
                                          </p:spTgt>
                                        </p:tgtEl>
                                        <p:attrNameLst>
                                          <p:attrName>style.visibility</p:attrName>
                                        </p:attrNameLst>
                                      </p:cBhvr>
                                      <p:to>
                                        <p:strVal val="visible"/>
                                      </p:to>
                                    </p:set>
                                    <p:anim calcmode="lin" valueType="num">
                                      <p:cBhvr additive="base">
                                        <p:cTn id="7" dur="500" fill="hold"/>
                                        <p:tgtEl>
                                          <p:spTgt spid="1424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4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24387">
                                            <p:txEl>
                                              <p:pRg st="2" end="2"/>
                                            </p:txEl>
                                          </p:spTgt>
                                        </p:tgtEl>
                                        <p:attrNameLst>
                                          <p:attrName>style.visibility</p:attrName>
                                        </p:attrNameLst>
                                      </p:cBhvr>
                                      <p:to>
                                        <p:strVal val="visible"/>
                                      </p:to>
                                    </p:set>
                                    <p:anim calcmode="lin" valueType="num">
                                      <p:cBhvr additive="base">
                                        <p:cTn id="13" dur="500" fill="hold"/>
                                        <p:tgtEl>
                                          <p:spTgt spid="1424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24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24387">
                                            <p:txEl>
                                              <p:pRg st="3" end="3"/>
                                            </p:txEl>
                                          </p:spTgt>
                                        </p:tgtEl>
                                        <p:attrNameLst>
                                          <p:attrName>style.visibility</p:attrName>
                                        </p:attrNameLst>
                                      </p:cBhvr>
                                      <p:to>
                                        <p:strVal val="visible"/>
                                      </p:to>
                                    </p:set>
                                    <p:anim calcmode="lin" valueType="num">
                                      <p:cBhvr additive="base">
                                        <p:cTn id="19" dur="500" fill="hold"/>
                                        <p:tgtEl>
                                          <p:spTgt spid="14243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24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24387">
                                            <p:txEl>
                                              <p:pRg st="4" end="4"/>
                                            </p:txEl>
                                          </p:spTgt>
                                        </p:tgtEl>
                                        <p:attrNameLst>
                                          <p:attrName>style.visibility</p:attrName>
                                        </p:attrNameLst>
                                      </p:cBhvr>
                                      <p:to>
                                        <p:strVal val="visible"/>
                                      </p:to>
                                    </p:set>
                                    <p:anim calcmode="lin" valueType="num">
                                      <p:cBhvr additive="base">
                                        <p:cTn id="25" dur="500" fill="hold"/>
                                        <p:tgtEl>
                                          <p:spTgt spid="1424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243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38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type="title"/>
          </p:nvPr>
        </p:nvSpPr>
        <p:spPr/>
        <p:txBody>
          <a:bodyPr/>
          <a:lstStyle/>
          <a:p>
            <a:r>
              <a:rPr lang="en-US" altLang="en-US"/>
              <a:t>Mixing types</a:t>
            </a:r>
          </a:p>
        </p:txBody>
      </p:sp>
      <p:sp>
        <p:nvSpPr>
          <p:cNvPr id="390148" name="Rectangle 4"/>
          <p:cNvSpPr>
            <a:spLocks noGrp="1" noChangeArrowheads="1"/>
          </p:cNvSpPr>
          <p:nvPr>
            <p:ph type="body" idx="1"/>
          </p:nvPr>
        </p:nvSpPr>
        <p:spPr/>
        <p:txBody>
          <a:bodyPr/>
          <a:lstStyle/>
          <a:p>
            <a:r>
              <a:rPr lang="en-US" altLang="en-US"/>
              <a:t>When </a:t>
            </a:r>
            <a:r>
              <a:rPr lang="en-US" altLang="en-US">
                <a:latin typeface="Courier New" panose="02070309020205020404" pitchFamily="49" charset="0"/>
              </a:rPr>
              <a:t>int</a:t>
            </a:r>
            <a:r>
              <a:rPr lang="en-US" altLang="en-US"/>
              <a:t> and </a:t>
            </a:r>
            <a:r>
              <a:rPr lang="en-US" altLang="en-US">
                <a:latin typeface="Courier New" panose="02070309020205020404" pitchFamily="49" charset="0"/>
              </a:rPr>
              <a:t>double</a:t>
            </a:r>
            <a:r>
              <a:rPr lang="en-US" altLang="en-US"/>
              <a:t> are mixed, the result is a </a:t>
            </a:r>
            <a:r>
              <a:rPr lang="en-US" altLang="en-US">
                <a:latin typeface="Courier New" panose="02070309020205020404" pitchFamily="49" charset="0"/>
              </a:rPr>
              <a:t>double</a:t>
            </a:r>
            <a:r>
              <a:rPr lang="en-US" altLang="en-US"/>
              <a:t>.</a:t>
            </a:r>
          </a:p>
          <a:p>
            <a:pPr lvl="1"/>
            <a:r>
              <a:rPr lang="en-US" altLang="en-US">
                <a:latin typeface="Courier New" panose="02070309020205020404" pitchFamily="49" charset="0"/>
              </a:rPr>
              <a:t>4.2 * 3</a:t>
            </a:r>
            <a:r>
              <a:rPr lang="en-US" altLang="en-US"/>
              <a:t>  is  </a:t>
            </a:r>
            <a:r>
              <a:rPr lang="en-US" altLang="en-US">
                <a:latin typeface="Courier New" panose="02070309020205020404" pitchFamily="49" charset="0"/>
              </a:rPr>
              <a:t>12.6</a:t>
            </a:r>
          </a:p>
          <a:p>
            <a:pPr lvl="1"/>
            <a:endParaRPr lang="en-US" altLang="en-US" sz="900"/>
          </a:p>
          <a:p>
            <a:r>
              <a:rPr lang="en-US" altLang="en-US"/>
              <a:t>The conversion is per-operator, affecting only its operands.</a:t>
            </a:r>
            <a:endParaRPr lang="en-US" altLang="en-US" sz="2200">
              <a:latin typeface="Courier New" panose="02070309020205020404" pitchFamily="49" charset="0"/>
            </a:endParaRPr>
          </a:p>
          <a:p>
            <a:pPr lvl="1">
              <a:lnSpc>
                <a:spcPct val="75000"/>
              </a:lnSpc>
              <a:buClr>
                <a:schemeClr val="bg1"/>
              </a:buClr>
            </a:pPr>
            <a:endParaRPr lang="en-US" altLang="en-US" sz="900">
              <a:latin typeface="Courier New" panose="02070309020205020404" pitchFamily="49" charset="0"/>
            </a:endParaRPr>
          </a:p>
          <a:p>
            <a:pPr lvl="1">
              <a:lnSpc>
                <a:spcPct val="75000"/>
              </a:lnSpc>
              <a:buClr>
                <a:schemeClr val="bg1"/>
              </a:buClr>
            </a:pPr>
            <a:r>
              <a:rPr lang="en-US" altLang="en-US" sz="2000">
                <a:latin typeface="Courier New" panose="02070309020205020404" pitchFamily="49" charset="0"/>
              </a:rPr>
              <a:t>7 / 3 * 1.2 + 3 / 2</a:t>
            </a:r>
          </a:p>
          <a:p>
            <a:pPr lvl="1">
              <a:lnSpc>
                <a:spcPct val="75000"/>
              </a:lnSpc>
              <a:buClr>
                <a:schemeClr val="bg1"/>
              </a:buClr>
            </a:pPr>
            <a:r>
              <a:rPr lang="en-US" altLang="en-US" sz="2000">
                <a:solidFill>
                  <a:srgbClr val="808080"/>
                </a:solidFill>
                <a:latin typeface="Courier New" panose="02070309020205020404" pitchFamily="49" charset="0"/>
              </a:rPr>
              <a:t> \_/</a:t>
            </a:r>
            <a:br>
              <a:rPr lang="en-US" altLang="en-US" sz="2000">
                <a:solidFill>
                  <a:srgbClr val="808080"/>
                </a:solidFill>
                <a:latin typeface="Courier New" panose="02070309020205020404" pitchFamily="49" charset="0"/>
              </a:rPr>
            </a:br>
            <a:r>
              <a:rPr lang="en-US" altLang="en-US" sz="2000">
                <a:solidFill>
                  <a:srgbClr val="808080"/>
                </a:solidFill>
                <a:latin typeface="Courier New" panose="02070309020205020404" pitchFamily="49" charset="0"/>
              </a:rPr>
              <a:t>  |</a:t>
            </a:r>
            <a:br>
              <a:rPr lang="en-US" altLang="en-US" sz="2000">
                <a:solidFill>
                  <a:srgbClr val="808080"/>
                </a:solidFill>
                <a:latin typeface="Courier New" panose="02070309020205020404" pitchFamily="49" charset="0"/>
              </a:rPr>
            </a:br>
            <a:r>
              <a:rPr lang="en-US" altLang="en-US" sz="2000">
                <a:latin typeface="Courier New" panose="02070309020205020404" pitchFamily="49" charset="0"/>
              </a:rPr>
              <a:t>  </a:t>
            </a:r>
            <a:r>
              <a:rPr lang="en-US" altLang="en-US" sz="2000" b="1">
                <a:solidFill>
                  <a:srgbClr val="800000"/>
                </a:solidFill>
                <a:latin typeface="Courier New" panose="02070309020205020404" pitchFamily="49" charset="0"/>
              </a:rPr>
              <a:t>2</a:t>
            </a:r>
            <a:r>
              <a:rPr lang="en-US" altLang="en-US" sz="2000">
                <a:latin typeface="Courier New" panose="02070309020205020404" pitchFamily="49" charset="0"/>
              </a:rPr>
              <a:t>   * 1.2 + 3 / 2</a:t>
            </a:r>
          </a:p>
          <a:p>
            <a:pPr lvl="1">
              <a:lnSpc>
                <a:spcPct val="75000"/>
              </a:lnSpc>
              <a:buClr>
                <a:schemeClr val="bg1"/>
              </a:buClr>
            </a:pPr>
            <a:r>
              <a:rPr lang="en-US" altLang="en-US" sz="2000">
                <a:solidFill>
                  <a:srgbClr val="808080"/>
                </a:solidFill>
                <a:latin typeface="Courier New" panose="02070309020205020404" pitchFamily="49" charset="0"/>
              </a:rPr>
              <a:t>   \___/</a:t>
            </a:r>
            <a:br>
              <a:rPr lang="en-US" altLang="en-US" sz="2000">
                <a:solidFill>
                  <a:srgbClr val="808080"/>
                </a:solidFill>
                <a:latin typeface="Courier New" panose="02070309020205020404" pitchFamily="49" charset="0"/>
              </a:rPr>
            </a:br>
            <a:r>
              <a:rPr lang="en-US" altLang="en-US" sz="2000">
                <a:solidFill>
                  <a:srgbClr val="808080"/>
                </a:solidFill>
                <a:latin typeface="Courier New" panose="02070309020205020404" pitchFamily="49" charset="0"/>
              </a:rPr>
              <a:t>     |</a:t>
            </a:r>
            <a:br>
              <a:rPr lang="en-US" altLang="en-US" sz="2000">
                <a:solidFill>
                  <a:srgbClr val="808080"/>
                </a:solidFill>
                <a:latin typeface="Courier New" panose="02070309020205020404" pitchFamily="49" charset="0"/>
              </a:rPr>
            </a:br>
            <a:r>
              <a:rPr lang="en-US" altLang="en-US" sz="2000">
                <a:latin typeface="Courier New" panose="02070309020205020404" pitchFamily="49" charset="0"/>
              </a:rPr>
              <a:t>    </a:t>
            </a:r>
            <a:r>
              <a:rPr lang="en-US" altLang="en-US" sz="2000" b="1">
                <a:solidFill>
                  <a:srgbClr val="800000"/>
                </a:solidFill>
                <a:latin typeface="Courier New" panose="02070309020205020404" pitchFamily="49" charset="0"/>
              </a:rPr>
              <a:t>2.4</a:t>
            </a:r>
            <a:r>
              <a:rPr lang="en-US" altLang="en-US" sz="2000">
                <a:latin typeface="Courier New" panose="02070309020205020404" pitchFamily="49" charset="0"/>
              </a:rPr>
              <a:t>     + </a:t>
            </a:r>
            <a:r>
              <a:rPr lang="en-US" altLang="en-US" sz="2000" b="1">
                <a:latin typeface="Courier New" panose="02070309020205020404" pitchFamily="49" charset="0"/>
              </a:rPr>
              <a:t>3 / 2</a:t>
            </a:r>
          </a:p>
          <a:p>
            <a:pPr lvl="1">
              <a:lnSpc>
                <a:spcPct val="75000"/>
              </a:lnSpc>
              <a:buClr>
                <a:schemeClr val="bg1"/>
              </a:buClr>
            </a:pPr>
            <a:r>
              <a:rPr lang="en-US" altLang="en-US" sz="2000">
                <a:solidFill>
                  <a:srgbClr val="808080"/>
                </a:solidFill>
                <a:latin typeface="Courier New" panose="02070309020205020404" pitchFamily="49" charset="0"/>
              </a:rPr>
              <a:t>               \_/</a:t>
            </a:r>
            <a:br>
              <a:rPr lang="en-US" altLang="en-US" sz="2000">
                <a:solidFill>
                  <a:srgbClr val="808080"/>
                </a:solidFill>
                <a:latin typeface="Courier New" panose="02070309020205020404" pitchFamily="49" charset="0"/>
              </a:rPr>
            </a:br>
            <a:r>
              <a:rPr lang="en-US" altLang="en-US" sz="2000">
                <a:solidFill>
                  <a:srgbClr val="808080"/>
                </a:solidFill>
                <a:latin typeface="Courier New" panose="02070309020205020404" pitchFamily="49" charset="0"/>
              </a:rPr>
              <a:t>                |</a:t>
            </a:r>
            <a:br>
              <a:rPr lang="en-US" altLang="en-US" sz="2000">
                <a:solidFill>
                  <a:srgbClr val="808080"/>
                </a:solidFill>
                <a:latin typeface="Courier New" panose="02070309020205020404" pitchFamily="49" charset="0"/>
              </a:rPr>
            </a:br>
            <a:r>
              <a:rPr lang="en-US" altLang="en-US" sz="2000">
                <a:latin typeface="Courier New" panose="02070309020205020404" pitchFamily="49" charset="0"/>
              </a:rPr>
              <a:t>    2.4     +   </a:t>
            </a:r>
            <a:r>
              <a:rPr lang="en-US" altLang="en-US" sz="2000" b="1">
                <a:solidFill>
                  <a:srgbClr val="800000"/>
                </a:solidFill>
                <a:latin typeface="Courier New" panose="02070309020205020404" pitchFamily="49" charset="0"/>
              </a:rPr>
              <a:t>1</a:t>
            </a:r>
          </a:p>
          <a:p>
            <a:pPr lvl="1">
              <a:lnSpc>
                <a:spcPct val="75000"/>
              </a:lnSpc>
              <a:buClr>
                <a:schemeClr val="bg1"/>
              </a:buClr>
            </a:pPr>
            <a:r>
              <a:rPr lang="en-US" altLang="en-US" sz="2000">
                <a:solidFill>
                  <a:srgbClr val="808080"/>
                </a:solidFill>
                <a:latin typeface="Courier New" panose="02070309020205020404" pitchFamily="49" charset="0"/>
              </a:rPr>
              <a:t>      \________/</a:t>
            </a:r>
            <a:br>
              <a:rPr lang="en-US" altLang="en-US" sz="2000">
                <a:solidFill>
                  <a:srgbClr val="808080"/>
                </a:solidFill>
                <a:latin typeface="Courier New" panose="02070309020205020404" pitchFamily="49" charset="0"/>
              </a:rPr>
            </a:br>
            <a:r>
              <a:rPr lang="en-US" altLang="en-US" sz="2000">
                <a:solidFill>
                  <a:srgbClr val="808080"/>
                </a:solidFill>
                <a:latin typeface="Courier New" panose="02070309020205020404" pitchFamily="49" charset="0"/>
              </a:rPr>
              <a:t>          | </a:t>
            </a:r>
            <a:br>
              <a:rPr lang="en-US" altLang="en-US" sz="2000">
                <a:solidFill>
                  <a:srgbClr val="808080"/>
                </a:solidFill>
                <a:latin typeface="Courier New" panose="02070309020205020404" pitchFamily="49" charset="0"/>
              </a:rPr>
            </a:br>
            <a:r>
              <a:rPr lang="en-US" altLang="en-US" sz="2000">
                <a:latin typeface="Courier New" panose="02070309020205020404" pitchFamily="49" charset="0"/>
              </a:rPr>
              <a:t>         </a:t>
            </a:r>
            <a:r>
              <a:rPr lang="en-US" altLang="en-US" sz="2000" b="1">
                <a:solidFill>
                  <a:srgbClr val="800000"/>
                </a:solidFill>
                <a:latin typeface="Courier New" panose="02070309020205020404" pitchFamily="49" charset="0"/>
              </a:rPr>
              <a:t>3.4</a:t>
            </a:r>
            <a:br>
              <a:rPr lang="en-US" altLang="en-US" sz="2000" b="1">
                <a:solidFill>
                  <a:srgbClr val="800000"/>
                </a:solidFill>
                <a:latin typeface="Courier New" panose="02070309020205020404" pitchFamily="49" charset="0"/>
              </a:rPr>
            </a:br>
            <a:endParaRPr lang="en-US" altLang="en-US" sz="2000" b="1">
              <a:solidFill>
                <a:srgbClr val="800000"/>
              </a:solidFill>
              <a:latin typeface="Courier New" panose="02070309020205020404" pitchFamily="49" charset="0"/>
            </a:endParaRPr>
          </a:p>
          <a:p>
            <a:pPr lvl="1">
              <a:buClr>
                <a:schemeClr val="tx1"/>
              </a:buClr>
            </a:pPr>
            <a:r>
              <a:rPr lang="en-US" altLang="en-US">
                <a:latin typeface="Courier New" panose="02070309020205020404" pitchFamily="49" charset="0"/>
              </a:rPr>
              <a:t>3 / 2</a:t>
            </a:r>
            <a:r>
              <a:rPr lang="en-US" altLang="en-US"/>
              <a:t> is </a:t>
            </a:r>
            <a:r>
              <a:rPr lang="en-US" altLang="en-US">
                <a:latin typeface="Courier New" panose="02070309020205020404" pitchFamily="49" charset="0"/>
              </a:rPr>
              <a:t>1</a:t>
            </a:r>
            <a:r>
              <a:rPr lang="en-US" altLang="en-US"/>
              <a:t> above, not </a:t>
            </a:r>
            <a:r>
              <a:rPr lang="en-US" altLang="en-US">
                <a:latin typeface="Courier New" panose="02070309020205020404" pitchFamily="49" charset="0"/>
              </a:rPr>
              <a:t>1.5</a:t>
            </a:r>
            <a:r>
              <a:rPr lang="en-US" altLang="en-US"/>
              <a:t>.</a:t>
            </a:r>
          </a:p>
        </p:txBody>
      </p:sp>
      <p:sp>
        <p:nvSpPr>
          <p:cNvPr id="390149" name="Rectangle 3"/>
          <p:cNvSpPr>
            <a:spLocks noChangeArrowheads="1"/>
          </p:cNvSpPr>
          <p:nvPr/>
        </p:nvSpPr>
        <p:spPr bwMode="auto">
          <a:xfrm>
            <a:off x="4953000" y="2789238"/>
            <a:ext cx="4191000" cy="368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marL="273050" indent="-273050" algn="l">
              <a:spcBef>
                <a:spcPct val="20000"/>
              </a:spcBef>
              <a:buChar char="•"/>
              <a:defRPr sz="2400">
                <a:solidFill>
                  <a:schemeClr val="tx1"/>
                </a:solidFill>
                <a:latin typeface="Tahoma" panose="020B0604030504040204" pitchFamily="34" charset="0"/>
              </a:defRPr>
            </a:lvl1pPr>
            <a:lvl2pPr marL="742950" indent="-285750" algn="l">
              <a:spcBef>
                <a:spcPct val="20000"/>
              </a:spcBef>
              <a:buChar char="–"/>
              <a:defRPr sz="2200">
                <a:solidFill>
                  <a:schemeClr val="tx1"/>
                </a:solidFill>
                <a:latin typeface="Tahoma" panose="020B0604030504040204" pitchFamily="34" charset="0"/>
              </a:defRPr>
            </a:lvl2pPr>
            <a:lvl3pPr marL="1143000" indent="-228600" algn="l">
              <a:spcBef>
                <a:spcPct val="20000"/>
              </a:spcBef>
              <a:buChar char="•"/>
              <a:defRPr sz="2000">
                <a:solidFill>
                  <a:schemeClr val="tx1"/>
                </a:solidFill>
                <a:latin typeface="Tahoma" panose="020B0604030504040204" pitchFamily="34" charset="0"/>
              </a:defRPr>
            </a:lvl3pPr>
            <a:lvl4pPr marL="1600200" indent="-228600" algn="l">
              <a:spcBef>
                <a:spcPct val="20000"/>
              </a:spcBef>
              <a:buChar char="–"/>
              <a:defRPr>
                <a:solidFill>
                  <a:schemeClr val="tx1"/>
                </a:solidFill>
                <a:latin typeface="Tahoma" panose="020B0604030504040204" pitchFamily="34" charset="0"/>
              </a:defRPr>
            </a:lvl4pPr>
            <a:lvl5pPr marL="2057400" indent="-228600" algn="l">
              <a:spcBef>
                <a:spcPct val="20000"/>
              </a:spcBef>
              <a:buChar char="»"/>
              <a:defRPr>
                <a:solidFill>
                  <a:schemeClr val="tx1"/>
                </a:solidFill>
                <a:latin typeface="Tahoma" panose="020B0604030504040204" pitchFamily="34" charset="0"/>
              </a:defRPr>
            </a:lvl5pPr>
            <a:lvl6pPr marL="2514600" indent="-228600" fontAlgn="base">
              <a:spcBef>
                <a:spcPct val="20000"/>
              </a:spcBef>
              <a:spcAft>
                <a:spcPct val="0"/>
              </a:spcAft>
              <a:buChar char="»"/>
              <a:defRPr>
                <a:solidFill>
                  <a:schemeClr val="tx1"/>
                </a:solidFill>
                <a:latin typeface="Tahoma" panose="020B0604030504040204" pitchFamily="34" charset="0"/>
              </a:defRPr>
            </a:lvl6pPr>
            <a:lvl7pPr marL="2971800" indent="-228600" fontAlgn="base">
              <a:spcBef>
                <a:spcPct val="20000"/>
              </a:spcBef>
              <a:spcAft>
                <a:spcPct val="0"/>
              </a:spcAft>
              <a:buChar char="»"/>
              <a:defRPr>
                <a:solidFill>
                  <a:schemeClr val="tx1"/>
                </a:solidFill>
                <a:latin typeface="Tahoma" panose="020B0604030504040204" pitchFamily="34" charset="0"/>
              </a:defRPr>
            </a:lvl7pPr>
            <a:lvl8pPr marL="3429000" indent="-228600" fontAlgn="base">
              <a:spcBef>
                <a:spcPct val="20000"/>
              </a:spcBef>
              <a:spcAft>
                <a:spcPct val="0"/>
              </a:spcAft>
              <a:buChar char="»"/>
              <a:defRPr>
                <a:solidFill>
                  <a:schemeClr val="tx1"/>
                </a:solidFill>
                <a:latin typeface="Tahoma" panose="020B0604030504040204" pitchFamily="34" charset="0"/>
              </a:defRPr>
            </a:lvl8pPr>
            <a:lvl9pPr marL="3886200" indent="-228600" fontAlgn="base">
              <a:spcBef>
                <a:spcPct val="20000"/>
              </a:spcBef>
              <a:spcAft>
                <a:spcPct val="0"/>
              </a:spcAft>
              <a:buChar char="»"/>
              <a:defRPr>
                <a:solidFill>
                  <a:schemeClr val="tx1"/>
                </a:solidFill>
                <a:latin typeface="Tahoma" panose="020B0604030504040204" pitchFamily="34" charset="0"/>
              </a:defRPr>
            </a:lvl9pPr>
          </a:lstStyle>
          <a:p>
            <a:pPr>
              <a:lnSpc>
                <a:spcPct val="75000"/>
              </a:lnSpc>
              <a:buClr>
                <a:schemeClr val="bg1"/>
              </a:buClr>
            </a:pPr>
            <a:r>
              <a:rPr lang="en-US" altLang="en-US" sz="1800">
                <a:latin typeface="Courier New" panose="02070309020205020404" pitchFamily="49" charset="0"/>
              </a:rPr>
              <a:t>2.0 + 10 / 3 * 2.5 - 6 / 4</a:t>
            </a:r>
          </a:p>
          <a:p>
            <a:pPr>
              <a:lnSpc>
                <a:spcPct val="75000"/>
              </a:lnSpc>
              <a:buClr>
                <a:schemeClr val="bg1"/>
              </a:buClr>
            </a:pPr>
            <a:r>
              <a:rPr lang="en-US" altLang="en-US" sz="1800">
                <a:solidFill>
                  <a:srgbClr val="808080"/>
                </a:solidFill>
                <a:latin typeface="Courier New" panose="02070309020205020404" pitchFamily="49" charset="0"/>
              </a:rPr>
              <a:t>       \___/</a:t>
            </a:r>
            <a:br>
              <a:rPr lang="en-US" altLang="en-US" sz="1800">
                <a:solidFill>
                  <a:srgbClr val="808080"/>
                </a:solidFill>
                <a:latin typeface="Courier New" panose="02070309020205020404" pitchFamily="49" charset="0"/>
              </a:rPr>
            </a:br>
            <a:r>
              <a:rPr lang="en-US" altLang="en-US" sz="1800">
                <a:solidFill>
                  <a:srgbClr val="808080"/>
                </a:solidFill>
                <a:latin typeface="Courier New" panose="02070309020205020404" pitchFamily="49" charset="0"/>
              </a:rPr>
              <a:t>         |</a:t>
            </a:r>
            <a:br>
              <a:rPr lang="en-US" altLang="en-US" sz="1800">
                <a:solidFill>
                  <a:srgbClr val="808080"/>
                </a:solidFill>
                <a:latin typeface="Courier New" panose="02070309020205020404" pitchFamily="49" charset="0"/>
              </a:rPr>
            </a:br>
            <a:r>
              <a:rPr lang="en-US" altLang="en-US" sz="1800">
                <a:latin typeface="Courier New" panose="02070309020205020404" pitchFamily="49" charset="0"/>
              </a:rPr>
              <a:t>2.0 +    </a:t>
            </a:r>
            <a:r>
              <a:rPr lang="en-US" altLang="en-US" sz="1800" b="1">
                <a:solidFill>
                  <a:srgbClr val="800000"/>
                </a:solidFill>
                <a:latin typeface="Courier New" panose="02070309020205020404" pitchFamily="49" charset="0"/>
              </a:rPr>
              <a:t>3</a:t>
            </a:r>
            <a:r>
              <a:rPr lang="en-US" altLang="en-US" sz="1800">
                <a:latin typeface="Courier New" panose="02070309020205020404" pitchFamily="49" charset="0"/>
              </a:rPr>
              <a:t>   * 2.5 - 6 / 4</a:t>
            </a:r>
          </a:p>
          <a:p>
            <a:pPr>
              <a:lnSpc>
                <a:spcPct val="75000"/>
              </a:lnSpc>
              <a:buClr>
                <a:schemeClr val="bg1"/>
              </a:buClr>
            </a:pPr>
            <a:r>
              <a:rPr lang="en-US" altLang="en-US" sz="1800">
                <a:solidFill>
                  <a:srgbClr val="808080"/>
                </a:solidFill>
                <a:latin typeface="Courier New" panose="02070309020205020404" pitchFamily="49" charset="0"/>
              </a:rPr>
              <a:t>         \_____/</a:t>
            </a:r>
            <a:br>
              <a:rPr lang="en-US" altLang="en-US" sz="1800">
                <a:solidFill>
                  <a:srgbClr val="808080"/>
                </a:solidFill>
                <a:latin typeface="Courier New" panose="02070309020205020404" pitchFamily="49" charset="0"/>
              </a:rPr>
            </a:br>
            <a:r>
              <a:rPr lang="en-US" altLang="en-US" sz="1800">
                <a:solidFill>
                  <a:srgbClr val="808080"/>
                </a:solidFill>
                <a:latin typeface="Courier New" panose="02070309020205020404" pitchFamily="49" charset="0"/>
              </a:rPr>
              <a:t>            |</a:t>
            </a:r>
            <a:br>
              <a:rPr lang="en-US" altLang="en-US" sz="1800">
                <a:solidFill>
                  <a:srgbClr val="808080"/>
                </a:solidFill>
                <a:latin typeface="Courier New" panose="02070309020205020404" pitchFamily="49" charset="0"/>
              </a:rPr>
            </a:br>
            <a:r>
              <a:rPr lang="en-US" altLang="en-US" sz="1800">
                <a:latin typeface="Courier New" panose="02070309020205020404" pitchFamily="49" charset="0"/>
              </a:rPr>
              <a:t>2.0 +      </a:t>
            </a:r>
            <a:r>
              <a:rPr lang="en-US" altLang="en-US" sz="1800" b="1">
                <a:solidFill>
                  <a:srgbClr val="800000"/>
                </a:solidFill>
                <a:latin typeface="Courier New" panose="02070309020205020404" pitchFamily="49" charset="0"/>
              </a:rPr>
              <a:t>7.5</a:t>
            </a:r>
            <a:r>
              <a:rPr lang="en-US" altLang="en-US" sz="1800">
                <a:latin typeface="Courier New" panose="02070309020205020404" pitchFamily="49" charset="0"/>
              </a:rPr>
              <a:t>     - 6 / 4</a:t>
            </a:r>
          </a:p>
          <a:p>
            <a:pPr>
              <a:lnSpc>
                <a:spcPct val="75000"/>
              </a:lnSpc>
              <a:buClr>
                <a:schemeClr val="bg1"/>
              </a:buClr>
            </a:pPr>
            <a:r>
              <a:rPr lang="en-US" altLang="en-US" sz="1800">
                <a:solidFill>
                  <a:srgbClr val="808080"/>
                </a:solidFill>
                <a:latin typeface="Courier New" panose="02070309020205020404" pitchFamily="49" charset="0"/>
              </a:rPr>
              <a:t>                      \_/</a:t>
            </a:r>
            <a:br>
              <a:rPr lang="en-US" altLang="en-US" sz="1800">
                <a:solidFill>
                  <a:srgbClr val="808080"/>
                </a:solidFill>
                <a:latin typeface="Courier New" panose="02070309020205020404" pitchFamily="49" charset="0"/>
              </a:rPr>
            </a:br>
            <a:r>
              <a:rPr lang="en-US" altLang="en-US" sz="1800">
                <a:solidFill>
                  <a:srgbClr val="808080"/>
                </a:solidFill>
                <a:latin typeface="Courier New" panose="02070309020205020404" pitchFamily="49" charset="0"/>
              </a:rPr>
              <a:t>                       |</a:t>
            </a:r>
            <a:br>
              <a:rPr lang="en-US" altLang="en-US" sz="1800">
                <a:solidFill>
                  <a:srgbClr val="808080"/>
                </a:solidFill>
                <a:latin typeface="Courier New" panose="02070309020205020404" pitchFamily="49" charset="0"/>
              </a:rPr>
            </a:br>
            <a:r>
              <a:rPr lang="en-US" altLang="en-US" sz="1800">
                <a:latin typeface="Courier New" panose="02070309020205020404" pitchFamily="49" charset="0"/>
              </a:rPr>
              <a:t>2.0 +      7.5     -   </a:t>
            </a:r>
            <a:r>
              <a:rPr lang="en-US" altLang="en-US" sz="1800" b="1">
                <a:solidFill>
                  <a:srgbClr val="800000"/>
                </a:solidFill>
                <a:latin typeface="Courier New" panose="02070309020205020404" pitchFamily="49" charset="0"/>
              </a:rPr>
              <a:t>1</a:t>
            </a:r>
          </a:p>
          <a:p>
            <a:pPr>
              <a:lnSpc>
                <a:spcPct val="75000"/>
              </a:lnSpc>
              <a:buClr>
                <a:schemeClr val="bg1"/>
              </a:buClr>
            </a:pPr>
            <a:r>
              <a:rPr lang="en-US" altLang="en-US" sz="1800">
                <a:solidFill>
                  <a:srgbClr val="808080"/>
                </a:solidFill>
                <a:latin typeface="Courier New" panose="02070309020205020404" pitchFamily="49" charset="0"/>
              </a:rPr>
              <a:t> \_________/</a:t>
            </a:r>
            <a:br>
              <a:rPr lang="en-US" altLang="en-US" sz="1800">
                <a:solidFill>
                  <a:srgbClr val="808080"/>
                </a:solidFill>
                <a:latin typeface="Courier New" panose="02070309020205020404" pitchFamily="49" charset="0"/>
              </a:rPr>
            </a:br>
            <a:r>
              <a:rPr lang="en-US" altLang="en-US" sz="1800">
                <a:solidFill>
                  <a:srgbClr val="808080"/>
                </a:solidFill>
                <a:latin typeface="Courier New" panose="02070309020205020404" pitchFamily="49" charset="0"/>
              </a:rPr>
              <a:t>      | </a:t>
            </a:r>
            <a:br>
              <a:rPr lang="en-US" altLang="en-US" sz="1800">
                <a:solidFill>
                  <a:srgbClr val="808080"/>
                </a:solidFill>
                <a:latin typeface="Courier New" panose="02070309020205020404" pitchFamily="49" charset="0"/>
              </a:rPr>
            </a:br>
            <a:r>
              <a:rPr lang="en-US" altLang="en-US" sz="1800">
                <a:latin typeface="Courier New" panose="02070309020205020404" pitchFamily="49" charset="0"/>
              </a:rPr>
              <a:t>     </a:t>
            </a:r>
            <a:r>
              <a:rPr lang="en-US" altLang="en-US" sz="1800" b="1">
                <a:solidFill>
                  <a:srgbClr val="800000"/>
                </a:solidFill>
                <a:latin typeface="Courier New" panose="02070309020205020404" pitchFamily="49" charset="0"/>
              </a:rPr>
              <a:t>9.5</a:t>
            </a:r>
            <a:r>
              <a:rPr lang="en-US" altLang="en-US" sz="1800">
                <a:latin typeface="Courier New" panose="02070309020205020404" pitchFamily="49" charset="0"/>
              </a:rPr>
              <a:t>           -   1</a:t>
            </a:r>
          </a:p>
          <a:p>
            <a:pPr>
              <a:lnSpc>
                <a:spcPct val="75000"/>
              </a:lnSpc>
              <a:buClr>
                <a:schemeClr val="bg1"/>
              </a:buClr>
            </a:pPr>
            <a:r>
              <a:rPr lang="en-US" altLang="en-US" sz="1800">
                <a:solidFill>
                  <a:srgbClr val="808080"/>
                </a:solidFill>
                <a:latin typeface="Courier New" panose="02070309020205020404" pitchFamily="49" charset="0"/>
              </a:rPr>
              <a:t>       \______________/</a:t>
            </a:r>
            <a:br>
              <a:rPr lang="en-US" altLang="en-US" sz="1800">
                <a:solidFill>
                  <a:srgbClr val="808080"/>
                </a:solidFill>
                <a:latin typeface="Courier New" panose="02070309020205020404" pitchFamily="49" charset="0"/>
              </a:rPr>
            </a:br>
            <a:r>
              <a:rPr lang="en-US" altLang="en-US" sz="1800">
                <a:solidFill>
                  <a:srgbClr val="808080"/>
                </a:solidFill>
                <a:latin typeface="Courier New" panose="02070309020205020404" pitchFamily="49" charset="0"/>
              </a:rPr>
              <a:t>               | </a:t>
            </a:r>
            <a:br>
              <a:rPr lang="en-US" altLang="en-US" sz="1800">
                <a:solidFill>
                  <a:srgbClr val="808080"/>
                </a:solidFill>
                <a:latin typeface="Courier New" panose="02070309020205020404" pitchFamily="49" charset="0"/>
              </a:rPr>
            </a:br>
            <a:r>
              <a:rPr lang="en-US" altLang="en-US" sz="1800">
                <a:latin typeface="Courier New" panose="02070309020205020404" pitchFamily="49" charset="0"/>
              </a:rPr>
              <a:t>              </a:t>
            </a:r>
            <a:r>
              <a:rPr lang="en-US" altLang="en-US" sz="1800" b="1">
                <a:solidFill>
                  <a:srgbClr val="800000"/>
                </a:solidFill>
                <a:latin typeface="Courier New" panose="02070309020205020404" pitchFamily="49" charset="0"/>
              </a:rPr>
              <a:t>8.5</a:t>
            </a:r>
            <a:endParaRPr lang="en-US" altLang="en-US" sz="180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9">
                                            <p:txEl>
                                              <p:pRg st="1" end="1"/>
                                            </p:txEl>
                                          </p:spTgt>
                                        </p:tgtEl>
                                        <p:attrNameLst>
                                          <p:attrName>style.visibility</p:attrName>
                                        </p:attrNameLst>
                                      </p:cBhvr>
                                      <p:to>
                                        <p:strVal val="visible"/>
                                      </p:to>
                                    </p:set>
                                    <p:anim calcmode="lin" valueType="num">
                                      <p:cBhvr additive="base">
                                        <p:cTn id="7" dur="500" fill="hold"/>
                                        <p:tgtEl>
                                          <p:spTgt spid="39014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01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0149">
                                            <p:txEl>
                                              <p:pRg st="2" end="2"/>
                                            </p:txEl>
                                          </p:spTgt>
                                        </p:tgtEl>
                                        <p:attrNameLst>
                                          <p:attrName>style.visibility</p:attrName>
                                        </p:attrNameLst>
                                      </p:cBhvr>
                                      <p:to>
                                        <p:strVal val="visible"/>
                                      </p:to>
                                    </p:set>
                                    <p:anim calcmode="lin" valueType="num">
                                      <p:cBhvr additive="base">
                                        <p:cTn id="13" dur="500" fill="hold"/>
                                        <p:tgtEl>
                                          <p:spTgt spid="39014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01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0149">
                                            <p:txEl>
                                              <p:pRg st="3" end="3"/>
                                            </p:txEl>
                                          </p:spTgt>
                                        </p:tgtEl>
                                        <p:attrNameLst>
                                          <p:attrName>style.visibility</p:attrName>
                                        </p:attrNameLst>
                                      </p:cBhvr>
                                      <p:to>
                                        <p:strVal val="visible"/>
                                      </p:to>
                                    </p:set>
                                    <p:anim calcmode="lin" valueType="num">
                                      <p:cBhvr additive="base">
                                        <p:cTn id="19" dur="500" fill="hold"/>
                                        <p:tgtEl>
                                          <p:spTgt spid="39014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014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0149">
                                            <p:txEl>
                                              <p:pRg st="4" end="4"/>
                                            </p:txEl>
                                          </p:spTgt>
                                        </p:tgtEl>
                                        <p:attrNameLst>
                                          <p:attrName>style.visibility</p:attrName>
                                        </p:attrNameLst>
                                      </p:cBhvr>
                                      <p:to>
                                        <p:strVal val="visible"/>
                                      </p:to>
                                    </p:set>
                                    <p:anim calcmode="lin" valueType="num">
                                      <p:cBhvr additive="base">
                                        <p:cTn id="25" dur="500" fill="hold"/>
                                        <p:tgtEl>
                                          <p:spTgt spid="39014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01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149">
                                            <p:txEl>
                                              <p:pRg st="5" end="5"/>
                                            </p:txEl>
                                          </p:spTgt>
                                        </p:tgtEl>
                                        <p:attrNameLst>
                                          <p:attrName>style.visibility</p:attrName>
                                        </p:attrNameLst>
                                      </p:cBhvr>
                                      <p:to>
                                        <p:strVal val="visible"/>
                                      </p:to>
                                    </p:set>
                                    <p:anim calcmode="lin" valueType="num">
                                      <p:cBhvr additive="base">
                                        <p:cTn id="31" dur="500" fill="hold"/>
                                        <p:tgtEl>
                                          <p:spTgt spid="39014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014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type="title"/>
          </p:nvPr>
        </p:nvSpPr>
        <p:spPr/>
        <p:txBody>
          <a:bodyPr/>
          <a:lstStyle/>
          <a:p>
            <a:r>
              <a:rPr lang="en-US" altLang="en-US" dirty="0"/>
              <a:t>Type Casting</a:t>
            </a:r>
          </a:p>
        </p:txBody>
      </p:sp>
      <p:sp>
        <p:nvSpPr>
          <p:cNvPr id="390148" name="Rectangle 4"/>
          <p:cNvSpPr>
            <a:spLocks noGrp="1" noChangeArrowheads="1"/>
          </p:cNvSpPr>
          <p:nvPr>
            <p:ph type="body" idx="1"/>
          </p:nvPr>
        </p:nvSpPr>
        <p:spPr/>
        <p:txBody>
          <a:bodyPr/>
          <a:lstStyle/>
          <a:p>
            <a:r>
              <a:rPr lang="en-US" altLang="en-US" dirty="0"/>
              <a:t>Conversion of types</a:t>
            </a:r>
          </a:p>
          <a:p>
            <a:pPr lvl="1"/>
            <a:r>
              <a:rPr lang="en-US" altLang="en-US" dirty="0"/>
              <a:t>(int) 4.75 = 4</a:t>
            </a:r>
          </a:p>
          <a:p>
            <a:pPr lvl="1"/>
            <a:r>
              <a:rPr lang="en-US" altLang="en-US" dirty="0"/>
              <a:t>(int) 2.5/0.15 = 13.3333</a:t>
            </a:r>
          </a:p>
          <a:p>
            <a:pPr lvl="1"/>
            <a:r>
              <a:rPr lang="en-US" altLang="en-US" dirty="0"/>
              <a:t>(int) (2.5/0.15) = 16</a:t>
            </a:r>
          </a:p>
        </p:txBody>
      </p:sp>
    </p:spTree>
    <p:extLst>
      <p:ext uri="{BB962C8B-B14F-4D97-AF65-F5344CB8AC3E}">
        <p14:creationId xmlns:p14="http://schemas.microsoft.com/office/powerpoint/2010/main" val="4040841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2"/>
          <p:cNvSpPr>
            <a:spLocks noGrp="1" noChangeArrowheads="1"/>
          </p:cNvSpPr>
          <p:nvPr>
            <p:ph type="title" idx="4294967295"/>
          </p:nvPr>
        </p:nvSpPr>
        <p:spPr>
          <a:xfrm>
            <a:off x="488950" y="-164042"/>
            <a:ext cx="8229600" cy="1143000"/>
          </a:xfrm>
        </p:spPr>
        <p:txBody>
          <a:bodyPr lIns="0" rIns="0" bIns="0" anchor="b"/>
          <a:lstStyle/>
          <a:p>
            <a:r>
              <a:rPr lang="en-US" altLang="en-US"/>
              <a:t>String concatenation</a:t>
            </a:r>
          </a:p>
        </p:txBody>
      </p:sp>
      <p:sp>
        <p:nvSpPr>
          <p:cNvPr id="392196" name="Rectangle 3"/>
          <p:cNvSpPr>
            <a:spLocks noGrp="1" noChangeArrowheads="1"/>
          </p:cNvSpPr>
          <p:nvPr>
            <p:ph idx="4294967295"/>
          </p:nvPr>
        </p:nvSpPr>
        <p:spPr/>
        <p:txBody>
          <a:bodyPr/>
          <a:lstStyle/>
          <a:p>
            <a:pPr marL="342900" indent="-342900">
              <a:tabLst>
                <a:tab pos="3205163" algn="l"/>
              </a:tabLst>
            </a:pPr>
            <a:r>
              <a:rPr lang="en-US" altLang="en-US" b="1"/>
              <a:t>string concatenation</a:t>
            </a:r>
            <a:r>
              <a:rPr lang="en-US" altLang="en-US"/>
              <a:t>: Using </a:t>
            </a:r>
            <a:r>
              <a:rPr lang="en-US" altLang="en-US">
                <a:latin typeface="Courier New" panose="02070309020205020404" pitchFamily="49" charset="0"/>
              </a:rPr>
              <a:t>+</a:t>
            </a:r>
            <a:r>
              <a:rPr lang="en-US" altLang="en-US"/>
              <a:t> between a string and another value to make a longer string.</a:t>
            </a:r>
          </a:p>
          <a:p>
            <a:pPr marL="742950" lvl="1" indent="-285750">
              <a:lnSpc>
                <a:spcPct val="90000"/>
              </a:lnSpc>
              <a:buFontTx/>
              <a:buNone/>
              <a:tabLst>
                <a:tab pos="3205163" algn="l"/>
              </a:tabLst>
            </a:pPr>
            <a:endParaRPr lang="en-US" altLang="en-US" sz="900">
              <a:latin typeface="Courier New" panose="02070309020205020404" pitchFamily="49" charset="0"/>
            </a:endParaRPr>
          </a:p>
          <a:p>
            <a:pPr marL="742950" lvl="1" indent="-285750">
              <a:lnSpc>
                <a:spcPct val="80000"/>
              </a:lnSpc>
              <a:buFont typeface="Wingdings" panose="05000000000000000000" pitchFamily="2" charset="2"/>
              <a:buNone/>
              <a:tabLst>
                <a:tab pos="3205163" algn="l"/>
              </a:tabLst>
            </a:pPr>
            <a:r>
              <a:rPr lang="en-US" altLang="en-US">
                <a:latin typeface="Courier New" panose="02070309020205020404" pitchFamily="49" charset="0"/>
              </a:rPr>
              <a:t>	"hello" + 42</a:t>
            </a:r>
            <a:r>
              <a:rPr lang="en-US" altLang="en-US"/>
              <a:t>	is  </a:t>
            </a:r>
            <a:r>
              <a:rPr lang="en-US" altLang="en-US">
                <a:latin typeface="Courier New" panose="02070309020205020404" pitchFamily="49" charset="0"/>
              </a:rPr>
              <a:t>"hello42"</a:t>
            </a:r>
          </a:p>
          <a:p>
            <a:pPr marL="742950" lvl="1" indent="-285750">
              <a:lnSpc>
                <a:spcPct val="80000"/>
              </a:lnSpc>
              <a:buFont typeface="Wingdings" panose="05000000000000000000" pitchFamily="2" charset="2"/>
              <a:buNone/>
              <a:tabLst>
                <a:tab pos="3205163" algn="l"/>
              </a:tabLst>
            </a:pPr>
            <a:r>
              <a:rPr lang="en-US" altLang="en-US">
                <a:latin typeface="Courier New" panose="02070309020205020404" pitchFamily="49" charset="0"/>
              </a:rPr>
              <a:t>	1 + "abc" + 2</a:t>
            </a:r>
            <a:r>
              <a:rPr lang="en-US" altLang="en-US"/>
              <a:t>	is  </a:t>
            </a:r>
            <a:r>
              <a:rPr lang="en-US" altLang="en-US">
                <a:latin typeface="Courier New" panose="02070309020205020404" pitchFamily="49" charset="0"/>
              </a:rPr>
              <a:t>"1abc2"</a:t>
            </a:r>
          </a:p>
          <a:p>
            <a:pPr marL="742950" lvl="1" indent="-285750">
              <a:lnSpc>
                <a:spcPct val="80000"/>
              </a:lnSpc>
              <a:buFont typeface="Wingdings" panose="05000000000000000000" pitchFamily="2" charset="2"/>
              <a:buNone/>
              <a:tabLst>
                <a:tab pos="3205163" algn="l"/>
              </a:tabLst>
            </a:pPr>
            <a:r>
              <a:rPr lang="en-US" altLang="en-US">
                <a:latin typeface="Courier New" panose="02070309020205020404" pitchFamily="49" charset="0"/>
              </a:rPr>
              <a:t>	"abc" + 1 + 2</a:t>
            </a:r>
            <a:r>
              <a:rPr lang="en-US" altLang="en-US"/>
              <a:t>	is  </a:t>
            </a:r>
            <a:r>
              <a:rPr lang="en-US" altLang="en-US">
                <a:latin typeface="Courier New" panose="02070309020205020404" pitchFamily="49" charset="0"/>
              </a:rPr>
              <a:t>"abc12"</a:t>
            </a:r>
          </a:p>
          <a:p>
            <a:pPr marL="742950" lvl="1" indent="-285750">
              <a:lnSpc>
                <a:spcPct val="80000"/>
              </a:lnSpc>
              <a:buFont typeface="Wingdings" panose="05000000000000000000" pitchFamily="2" charset="2"/>
              <a:buNone/>
              <a:tabLst>
                <a:tab pos="3205163" algn="l"/>
              </a:tabLst>
            </a:pPr>
            <a:r>
              <a:rPr lang="en-US" altLang="en-US">
                <a:latin typeface="Courier New" panose="02070309020205020404" pitchFamily="49" charset="0"/>
              </a:rPr>
              <a:t>	1 + 2 + "abc"</a:t>
            </a:r>
            <a:r>
              <a:rPr lang="en-US" altLang="en-US"/>
              <a:t>	is  </a:t>
            </a:r>
            <a:r>
              <a:rPr lang="en-US" altLang="en-US">
                <a:latin typeface="Courier New" panose="02070309020205020404" pitchFamily="49" charset="0"/>
              </a:rPr>
              <a:t>"3abc"</a:t>
            </a:r>
          </a:p>
          <a:p>
            <a:pPr marL="742950" lvl="1" indent="-285750">
              <a:lnSpc>
                <a:spcPct val="80000"/>
              </a:lnSpc>
              <a:buFont typeface="Wingdings" panose="05000000000000000000" pitchFamily="2" charset="2"/>
              <a:buNone/>
              <a:tabLst>
                <a:tab pos="3205163" algn="l"/>
              </a:tabLst>
            </a:pPr>
            <a:r>
              <a:rPr lang="en-US" altLang="en-US">
                <a:latin typeface="Courier New" panose="02070309020205020404" pitchFamily="49" charset="0"/>
              </a:rPr>
              <a:t>	"abc" + 9 * 3</a:t>
            </a:r>
            <a:r>
              <a:rPr lang="en-US" altLang="en-US"/>
              <a:t>	is  </a:t>
            </a:r>
            <a:r>
              <a:rPr lang="en-US" altLang="en-US">
                <a:latin typeface="Courier New" panose="02070309020205020404" pitchFamily="49" charset="0"/>
              </a:rPr>
              <a:t>"abc27"</a:t>
            </a:r>
          </a:p>
          <a:p>
            <a:pPr marL="742950" lvl="1" indent="-285750">
              <a:lnSpc>
                <a:spcPct val="80000"/>
              </a:lnSpc>
              <a:buFont typeface="Wingdings" panose="05000000000000000000" pitchFamily="2" charset="2"/>
              <a:buNone/>
              <a:tabLst>
                <a:tab pos="3205163" algn="l"/>
              </a:tabLst>
            </a:pPr>
            <a:r>
              <a:rPr lang="en-US" altLang="en-US">
                <a:latin typeface="Courier New" panose="02070309020205020404" pitchFamily="49" charset="0"/>
              </a:rPr>
              <a:t>	"1" + 1	</a:t>
            </a:r>
            <a:r>
              <a:rPr lang="en-US" altLang="en-US"/>
              <a:t>is  </a:t>
            </a:r>
            <a:r>
              <a:rPr lang="en-US" altLang="en-US">
                <a:latin typeface="Courier New" panose="02070309020205020404" pitchFamily="49" charset="0"/>
              </a:rPr>
              <a:t>"11"</a:t>
            </a:r>
            <a:endParaRPr lang="en-US" altLang="en-US"/>
          </a:p>
          <a:p>
            <a:pPr marL="742950" lvl="1" indent="-285750">
              <a:lnSpc>
                <a:spcPct val="80000"/>
              </a:lnSpc>
              <a:buFont typeface="Wingdings" panose="05000000000000000000" pitchFamily="2" charset="2"/>
              <a:buNone/>
              <a:tabLst>
                <a:tab pos="3205163" algn="l"/>
              </a:tabLst>
            </a:pPr>
            <a:r>
              <a:rPr lang="en-US" altLang="en-US"/>
              <a:t>	</a:t>
            </a:r>
            <a:r>
              <a:rPr lang="en-US" altLang="en-US">
                <a:latin typeface="Courier New" panose="02070309020205020404" pitchFamily="49" charset="0"/>
              </a:rPr>
              <a:t>4 - 1 + "abc"</a:t>
            </a:r>
            <a:r>
              <a:rPr lang="en-US" altLang="en-US"/>
              <a:t>	is  </a:t>
            </a:r>
            <a:r>
              <a:rPr lang="en-US" altLang="en-US">
                <a:latin typeface="Courier New" panose="02070309020205020404" pitchFamily="49" charset="0"/>
              </a:rPr>
              <a:t>"3abc"</a:t>
            </a:r>
          </a:p>
          <a:p>
            <a:pPr marL="742950" lvl="1" indent="-285750">
              <a:lnSpc>
                <a:spcPct val="80000"/>
              </a:lnSpc>
              <a:buFont typeface="Wingdings" panose="05000000000000000000" pitchFamily="2" charset="2"/>
              <a:buNone/>
              <a:tabLst>
                <a:tab pos="3205163" algn="l"/>
              </a:tabLst>
            </a:pPr>
            <a:endParaRPr lang="en-US" altLang="en-US">
              <a:latin typeface="Courier New" panose="02070309020205020404" pitchFamily="49" charset="0"/>
            </a:endParaRPr>
          </a:p>
          <a:p>
            <a:pPr marL="342900" indent="-342900">
              <a:lnSpc>
                <a:spcPct val="110000"/>
              </a:lnSpc>
              <a:tabLst>
                <a:tab pos="3205163" algn="l"/>
              </a:tabLst>
            </a:pPr>
            <a:r>
              <a:rPr lang="en-US" altLang="en-US"/>
              <a:t>Use </a:t>
            </a:r>
            <a:r>
              <a:rPr lang="en-US" altLang="en-US">
                <a:latin typeface="Courier New" panose="02070309020205020404" pitchFamily="49" charset="0"/>
              </a:rPr>
              <a:t>+</a:t>
            </a:r>
            <a:r>
              <a:rPr lang="en-US" altLang="en-US"/>
              <a:t> to print a string and an expression's value together.</a:t>
            </a:r>
          </a:p>
          <a:p>
            <a:pPr marL="742950" lvl="1" indent="-285750">
              <a:lnSpc>
                <a:spcPct val="90000"/>
              </a:lnSpc>
              <a:buFont typeface="Wingdings" panose="05000000000000000000" pitchFamily="2" charset="2"/>
              <a:buNone/>
              <a:tabLst>
                <a:tab pos="3205163" algn="l"/>
              </a:tabLst>
            </a:pPr>
            <a:endParaRPr lang="en-US" altLang="en-US" sz="900">
              <a:latin typeface="Courier New" panose="02070309020205020404" pitchFamily="49" charset="0"/>
            </a:endParaRPr>
          </a:p>
          <a:p>
            <a:pPr marL="742950" lvl="1" indent="-285750">
              <a:lnSpc>
                <a:spcPct val="90000"/>
              </a:lnSpc>
              <a:tabLst>
                <a:tab pos="3205163" algn="l"/>
              </a:tabLst>
            </a:pPr>
            <a:r>
              <a:rPr lang="en-US" altLang="en-US" sz="2000">
                <a:latin typeface="Courier New" panose="02070309020205020404" pitchFamily="49" charset="0"/>
              </a:rPr>
              <a:t>System.out.println(</a:t>
            </a:r>
            <a:r>
              <a:rPr lang="en-US" altLang="en-US" sz="2000" b="1">
                <a:latin typeface="Courier New" panose="02070309020205020404" pitchFamily="49" charset="0"/>
              </a:rPr>
              <a:t>"Grade: " + </a:t>
            </a:r>
            <a:r>
              <a:rPr lang="en-US" altLang="en-US" sz="2000">
                <a:latin typeface="Courier New" panose="02070309020205020404" pitchFamily="49" charset="0"/>
              </a:rPr>
              <a:t>(95.1 + 71.9) / 2);</a:t>
            </a:r>
          </a:p>
          <a:p>
            <a:pPr marL="742950" lvl="1" indent="-285750">
              <a:lnSpc>
                <a:spcPct val="90000"/>
              </a:lnSpc>
              <a:buFont typeface="Wingdings" panose="05000000000000000000" pitchFamily="2" charset="2"/>
              <a:buNone/>
              <a:tabLst>
                <a:tab pos="3205163" algn="l"/>
              </a:tabLst>
            </a:pPr>
            <a:r>
              <a:rPr lang="en-US" altLang="en-US" sz="900">
                <a:latin typeface="Courier New" panose="02070309020205020404" pitchFamily="49" charset="0"/>
              </a:rPr>
              <a:t>	</a:t>
            </a:r>
          </a:p>
          <a:p>
            <a:pPr marL="742950" lvl="1" indent="-285750">
              <a:lnSpc>
                <a:spcPct val="110000"/>
              </a:lnSpc>
              <a:buFontTx/>
              <a:buChar char="•"/>
              <a:tabLst>
                <a:tab pos="3205163" algn="l"/>
              </a:tabLst>
            </a:pPr>
            <a:r>
              <a:rPr lang="en-US" altLang="en-US"/>
              <a:t>Output:  </a:t>
            </a:r>
            <a:r>
              <a:rPr lang="en-US" altLang="en-US">
                <a:latin typeface="Courier New" panose="02070309020205020404" pitchFamily="49" charset="0"/>
              </a:rPr>
              <a:t>Grade: 83.5</a:t>
            </a:r>
            <a:endParaRPr lang="en-US"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3"/>
          <p:cNvSpPr>
            <a:spLocks noGrp="1" noChangeArrowheads="1"/>
          </p:cNvSpPr>
          <p:nvPr>
            <p:ph type="ctrTitle" idx="4294967295"/>
          </p:nvPr>
        </p:nvSpPr>
        <p:spPr>
          <a:xfrm>
            <a:off x="685800" y="1219200"/>
            <a:ext cx="7772400" cy="1470025"/>
          </a:xfrm>
        </p:spPr>
        <p:txBody>
          <a:bodyPr lIns="0" rIns="0" bIns="0" anchor="b"/>
          <a:lstStyle/>
          <a:p>
            <a:r>
              <a:rPr lang="en-US" altLang="en-US" sz="4800">
                <a:solidFill>
                  <a:schemeClr val="tx1"/>
                </a:solidFill>
              </a:rPr>
              <a:t>Variables</a:t>
            </a:r>
          </a:p>
        </p:txBody>
      </p:sp>
      <p:sp>
        <p:nvSpPr>
          <p:cNvPr id="393219" name="Rectangle 2"/>
          <p:cNvSpPr>
            <a:spLocks noGrp="1" noChangeArrowheads="1"/>
          </p:cNvSpPr>
          <p:nvPr>
            <p:ph type="subTitle" idx="4294967295"/>
          </p:nvPr>
        </p:nvSpPr>
        <p:spPr>
          <a:xfrm>
            <a:off x="539750" y="3016250"/>
            <a:ext cx="7905750" cy="1851025"/>
          </a:xfrm>
        </p:spPr>
        <p:txBody>
          <a:bodyPr/>
          <a:lstStyle/>
          <a:p>
            <a:pPr marL="0" indent="0" algn="ctr">
              <a:buFontTx/>
              <a:buNone/>
            </a:pPr>
            <a:endParaRPr lang="en-GB" altLang="en-US"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73" name="Rectangle 9"/>
          <p:cNvSpPr>
            <a:spLocks noGrp="1" noChangeArrowheads="1"/>
          </p:cNvSpPr>
          <p:nvPr>
            <p:ph type="title"/>
          </p:nvPr>
        </p:nvSpPr>
        <p:spPr/>
        <p:txBody>
          <a:bodyPr/>
          <a:lstStyle/>
          <a:p>
            <a:r>
              <a:rPr lang="en-US" altLang="en-US"/>
              <a:t>Receipt example</a:t>
            </a:r>
          </a:p>
        </p:txBody>
      </p:sp>
      <p:sp>
        <p:nvSpPr>
          <p:cNvPr id="395274" name="Rectangle 10"/>
          <p:cNvSpPr>
            <a:spLocks noGrp="1" noChangeArrowheads="1"/>
          </p:cNvSpPr>
          <p:nvPr>
            <p:ph type="body" idx="1"/>
          </p:nvPr>
        </p:nvSpPr>
        <p:spPr/>
        <p:txBody>
          <a:bodyPr/>
          <a:lstStyle/>
          <a:p>
            <a:pPr>
              <a:spcBef>
                <a:spcPct val="0"/>
              </a:spcBef>
              <a:buFontTx/>
              <a:buNone/>
            </a:pPr>
            <a:r>
              <a:rPr lang="en-US" altLang="en-US" sz="2500">
                <a:cs typeface="Courier New" panose="02070309020205020404" pitchFamily="49" charset="0"/>
              </a:rPr>
              <a:t>What's bad about the following code?</a:t>
            </a:r>
            <a:endParaRPr lang="en-US" altLang="en-US" sz="2200">
              <a:latin typeface="Courier New" panose="02070309020205020404" pitchFamily="49" charset="0"/>
              <a:cs typeface="Courier New" panose="02070309020205020404" pitchFamily="49" charset="0"/>
            </a:endParaRPr>
          </a:p>
          <a:p>
            <a:pPr lvl="1">
              <a:lnSpc>
                <a:spcPct val="70000"/>
              </a:lnSpc>
              <a:buFontTx/>
              <a:buNone/>
            </a:pPr>
            <a:endParaRPr lang="en-US" altLang="en-US" sz="900">
              <a:latin typeface="Courier New" panose="02070309020205020404" pitchFamily="49" charset="0"/>
            </a:endParaRPr>
          </a:p>
          <a:p>
            <a:pPr lvl="1">
              <a:lnSpc>
                <a:spcPct val="70000"/>
              </a:lnSpc>
              <a:buFontTx/>
              <a:buNone/>
            </a:pPr>
            <a:r>
              <a:rPr lang="en-US" altLang="en-US" sz="1800">
                <a:latin typeface="Courier New" panose="02070309020205020404" pitchFamily="49" charset="0"/>
              </a:rPr>
              <a:t>public class Receipt {</a:t>
            </a:r>
          </a:p>
          <a:p>
            <a:pPr lvl="1">
              <a:lnSpc>
                <a:spcPct val="70000"/>
              </a:lnSpc>
              <a:buFontTx/>
              <a:buNone/>
            </a:pPr>
            <a:r>
              <a:rPr lang="en-US" altLang="en-US" sz="1800">
                <a:latin typeface="Courier New" panose="02070309020205020404" pitchFamily="49" charset="0"/>
              </a:rPr>
              <a:t>    public static void main(String[] args) {</a:t>
            </a:r>
          </a:p>
          <a:p>
            <a:pPr lvl="1">
              <a:lnSpc>
                <a:spcPct val="70000"/>
              </a:lnSpc>
              <a:buFontTx/>
              <a:buNone/>
            </a:pPr>
            <a:r>
              <a:rPr lang="en-US" altLang="en-US" sz="1800">
                <a:latin typeface="Courier New" panose="02070309020205020404" pitchFamily="49" charset="0"/>
              </a:rPr>
              <a:t>        </a:t>
            </a:r>
            <a:r>
              <a:rPr lang="en-US" altLang="en-US" sz="1800" b="1">
                <a:solidFill>
                  <a:srgbClr val="009900"/>
                </a:solidFill>
                <a:latin typeface="Courier New" panose="02070309020205020404" pitchFamily="49" charset="0"/>
              </a:rPr>
              <a:t>// Calculate total owed, assuming 8% tax / 15% tip</a:t>
            </a:r>
          </a:p>
          <a:p>
            <a:pPr lvl="1">
              <a:lnSpc>
                <a:spcPct val="70000"/>
              </a:lnSpc>
              <a:buFontTx/>
              <a:buNone/>
            </a:pPr>
            <a:r>
              <a:rPr lang="en-US" altLang="en-US" sz="1800">
                <a:latin typeface="Courier New" panose="02070309020205020404" pitchFamily="49" charset="0"/>
              </a:rPr>
              <a:t>        System.out.println("Subtotal:");</a:t>
            </a:r>
          </a:p>
          <a:p>
            <a:pPr lvl="1">
              <a:lnSpc>
                <a:spcPct val="70000"/>
              </a:lnSpc>
              <a:buFontTx/>
              <a:buNone/>
            </a:pPr>
            <a:r>
              <a:rPr lang="en-US" altLang="en-US" sz="1800">
                <a:latin typeface="Courier New" panose="02070309020205020404" pitchFamily="49" charset="0"/>
              </a:rPr>
              <a:t>        System.out.println(38 + 40 + 30);</a:t>
            </a:r>
          </a:p>
          <a:p>
            <a:pPr lvl="1">
              <a:lnSpc>
                <a:spcPct val="70000"/>
              </a:lnSpc>
              <a:buFontTx/>
              <a:buNone/>
            </a:pPr>
            <a:r>
              <a:rPr lang="en-US" altLang="en-US" sz="1800">
                <a:latin typeface="Courier New" panose="02070309020205020404" pitchFamily="49" charset="0"/>
              </a:rPr>
              <a:t>        System.out.println("Tax:");</a:t>
            </a:r>
          </a:p>
          <a:p>
            <a:pPr lvl="1">
              <a:lnSpc>
                <a:spcPct val="70000"/>
              </a:lnSpc>
              <a:buFontTx/>
              <a:buNone/>
            </a:pPr>
            <a:r>
              <a:rPr lang="en-US" altLang="en-US" sz="1800">
                <a:latin typeface="Courier New" panose="02070309020205020404" pitchFamily="49" charset="0"/>
              </a:rPr>
              <a:t>        System.out.println((38 + 40 + 30) * .08);</a:t>
            </a:r>
          </a:p>
          <a:p>
            <a:pPr lvl="1">
              <a:lnSpc>
                <a:spcPct val="70000"/>
              </a:lnSpc>
              <a:buFontTx/>
              <a:buNone/>
            </a:pPr>
            <a:r>
              <a:rPr lang="en-US" altLang="en-US" sz="1800">
                <a:latin typeface="Courier New" panose="02070309020205020404" pitchFamily="49" charset="0"/>
              </a:rPr>
              <a:t>        System.out.println("Tip:");</a:t>
            </a:r>
          </a:p>
          <a:p>
            <a:pPr lvl="1">
              <a:lnSpc>
                <a:spcPct val="70000"/>
              </a:lnSpc>
              <a:buFontTx/>
              <a:buNone/>
            </a:pPr>
            <a:r>
              <a:rPr lang="en-US" altLang="en-US" sz="1800">
                <a:latin typeface="Courier New" panose="02070309020205020404" pitchFamily="49" charset="0"/>
              </a:rPr>
              <a:t>        System.out.println((38 + 40 + 30) * .15);</a:t>
            </a:r>
          </a:p>
          <a:p>
            <a:pPr lvl="1">
              <a:lnSpc>
                <a:spcPct val="70000"/>
              </a:lnSpc>
              <a:buFontTx/>
              <a:buNone/>
            </a:pPr>
            <a:r>
              <a:rPr lang="en-US" altLang="en-US" sz="1800">
                <a:latin typeface="Courier New" panose="02070309020205020404" pitchFamily="49" charset="0"/>
              </a:rPr>
              <a:t>        System.out.println("Total:");</a:t>
            </a:r>
          </a:p>
          <a:p>
            <a:pPr lvl="1">
              <a:lnSpc>
                <a:spcPct val="70000"/>
              </a:lnSpc>
              <a:buFontTx/>
              <a:buNone/>
            </a:pPr>
            <a:r>
              <a:rPr lang="en-US" altLang="en-US" sz="1800">
                <a:latin typeface="Courier New" panose="02070309020205020404" pitchFamily="49" charset="0"/>
              </a:rPr>
              <a:t>        System.out.println(38 + 40 + 30 +</a:t>
            </a:r>
          </a:p>
          <a:p>
            <a:pPr lvl="1">
              <a:lnSpc>
                <a:spcPct val="70000"/>
              </a:lnSpc>
              <a:buFontTx/>
              <a:buNone/>
            </a:pPr>
            <a:r>
              <a:rPr lang="en-US" altLang="en-US" sz="1800">
                <a:latin typeface="Courier New" panose="02070309020205020404" pitchFamily="49" charset="0"/>
              </a:rPr>
              <a:t>                           (38 + 40 + 30) * .08 +</a:t>
            </a:r>
          </a:p>
          <a:p>
            <a:pPr lvl="1">
              <a:lnSpc>
                <a:spcPct val="70000"/>
              </a:lnSpc>
              <a:buFontTx/>
              <a:buNone/>
            </a:pPr>
            <a:r>
              <a:rPr lang="en-US" altLang="en-US" sz="1800">
                <a:latin typeface="Courier New" panose="02070309020205020404" pitchFamily="49" charset="0"/>
              </a:rPr>
              <a:t>                           (38 + 40 + 30) * .15);</a:t>
            </a:r>
          </a:p>
          <a:p>
            <a:pPr lvl="1">
              <a:lnSpc>
                <a:spcPct val="70000"/>
              </a:lnSpc>
              <a:buFontTx/>
              <a:buNone/>
            </a:pPr>
            <a:r>
              <a:rPr lang="en-US" altLang="en-US" sz="1800">
                <a:latin typeface="Courier New" panose="02070309020205020404" pitchFamily="49" charset="0"/>
              </a:rPr>
              <a:t>    }</a:t>
            </a:r>
          </a:p>
          <a:p>
            <a:pPr lvl="1">
              <a:lnSpc>
                <a:spcPct val="70000"/>
              </a:lnSpc>
              <a:buFontTx/>
              <a:buNone/>
            </a:pPr>
            <a:r>
              <a:rPr lang="en-US" altLang="en-US" sz="1800">
                <a:latin typeface="Courier New" panose="02070309020205020404" pitchFamily="49" charset="0"/>
              </a:rPr>
              <a:t>}</a:t>
            </a:r>
          </a:p>
          <a:p>
            <a:pPr lvl="1">
              <a:buFontTx/>
              <a:buNone/>
            </a:pPr>
            <a:endParaRPr lang="en-US" altLang="en-US" sz="800"/>
          </a:p>
          <a:p>
            <a:pPr lvl="1"/>
            <a:r>
              <a:rPr lang="en-US" altLang="en-US"/>
              <a:t>The subtotal expression </a:t>
            </a:r>
            <a:r>
              <a:rPr lang="en-US" altLang="en-US">
                <a:latin typeface="Courier New" panose="02070309020205020404" pitchFamily="49" charset="0"/>
                <a:cs typeface="Courier New" panose="02070309020205020404" pitchFamily="49" charset="0"/>
              </a:rPr>
              <a:t>(38 + 40 + 30)</a:t>
            </a:r>
            <a:r>
              <a:rPr lang="en-US" altLang="en-US">
                <a:cs typeface="Courier New" panose="02070309020205020404" pitchFamily="49" charset="0"/>
              </a:rPr>
              <a:t> is repeated</a:t>
            </a:r>
          </a:p>
          <a:p>
            <a:pPr lvl="1"/>
            <a:r>
              <a:rPr lang="en-US" altLang="en-US"/>
              <a:t>So many </a:t>
            </a:r>
            <a:r>
              <a:rPr lang="en-US" altLang="en-US">
                <a:latin typeface="Courier New" panose="02070309020205020404" pitchFamily="49" charset="0"/>
                <a:cs typeface="Courier New" panose="02070309020205020404" pitchFamily="49" charset="0"/>
              </a:rPr>
              <a:t>println</a:t>
            </a:r>
            <a:r>
              <a:rPr lang="en-US" altLang="en-US"/>
              <a:t> statements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5274">
                                            <p:txEl>
                                              <p:pRg st="18" end="18"/>
                                            </p:txEl>
                                          </p:spTgt>
                                        </p:tgtEl>
                                        <p:attrNameLst>
                                          <p:attrName>style.visibility</p:attrName>
                                        </p:attrNameLst>
                                      </p:cBhvr>
                                      <p:to>
                                        <p:strVal val="visible"/>
                                      </p:to>
                                    </p:set>
                                    <p:animEffect transition="in" filter="fade">
                                      <p:cBhvr>
                                        <p:cTn id="7" dur="1000"/>
                                        <p:tgtEl>
                                          <p:spTgt spid="395274">
                                            <p:txEl>
                                              <p:pRg st="18" end="18"/>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5274">
                                            <p:txEl>
                                              <p:pRg st="19" end="19"/>
                                            </p:txEl>
                                          </p:spTgt>
                                        </p:tgtEl>
                                        <p:attrNameLst>
                                          <p:attrName>style.visibility</p:attrName>
                                        </p:attrNameLst>
                                      </p:cBhvr>
                                      <p:to>
                                        <p:strVal val="visible"/>
                                      </p:to>
                                    </p:set>
                                    <p:animEffect transition="in" filter="fade">
                                      <p:cBhvr>
                                        <p:cTn id="10" dur="1000"/>
                                        <p:tgtEl>
                                          <p:spTgt spid="39527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6290" name="Rectangle 2"/>
          <p:cNvSpPr>
            <a:spLocks noGrp="1" noChangeArrowheads="1"/>
          </p:cNvSpPr>
          <p:nvPr>
            <p:ph type="title" idx="4294967295"/>
          </p:nvPr>
        </p:nvSpPr>
        <p:spPr>
          <a:xfrm>
            <a:off x="-2140528" y="542187"/>
            <a:ext cx="11121887" cy="433656"/>
          </a:xfrm>
        </p:spPr>
        <p:txBody>
          <a:bodyPr lIns="0" rIns="0" bIns="0" anchor="b"/>
          <a:lstStyle/>
          <a:p>
            <a:r>
              <a:rPr lang="en-US" altLang="en-US"/>
              <a:t>Variables</a:t>
            </a:r>
          </a:p>
        </p:txBody>
      </p:sp>
      <p:sp>
        <p:nvSpPr>
          <p:cNvPr id="396291" name="Rectangle 3"/>
          <p:cNvSpPr>
            <a:spLocks noGrp="1" noChangeArrowheads="1"/>
          </p:cNvSpPr>
          <p:nvPr>
            <p:ph idx="4294967295"/>
          </p:nvPr>
        </p:nvSpPr>
        <p:spPr>
          <a:xfrm>
            <a:off x="152400" y="1295399"/>
            <a:ext cx="8991600" cy="5490315"/>
          </a:xfrm>
        </p:spPr>
        <p:txBody>
          <a:bodyPr/>
          <a:lstStyle/>
          <a:p>
            <a:pPr marL="273050" indent="-273050">
              <a:lnSpc>
                <a:spcPct val="110000"/>
              </a:lnSpc>
              <a:tabLst>
                <a:tab pos="2514600" algn="l"/>
              </a:tabLst>
            </a:pPr>
            <a:r>
              <a:rPr lang="en-US" altLang="en-US" b="1" dirty="0"/>
              <a:t>Variable</a:t>
            </a:r>
            <a:r>
              <a:rPr lang="en-US" altLang="en-US" dirty="0"/>
              <a:t>: A piece of the computer’s memory that is given a name and type, and can store a value.</a:t>
            </a:r>
          </a:p>
          <a:p>
            <a:pPr marL="666750" lvl="1" indent="-273050">
              <a:lnSpc>
                <a:spcPct val="110000"/>
              </a:lnSpc>
              <a:tabLst>
                <a:tab pos="2514600" algn="l"/>
              </a:tabLst>
            </a:pPr>
            <a:r>
              <a:rPr lang="en-US" altLang="en-US" b="1" dirty="0"/>
              <a:t>Identifier</a:t>
            </a:r>
            <a:r>
              <a:rPr lang="en-US" altLang="en-US" dirty="0"/>
              <a:t>: refers to the name of something (variable name, method name, etc.)</a:t>
            </a:r>
          </a:p>
          <a:p>
            <a:pPr marL="639763" lvl="1" indent="-246063">
              <a:lnSpc>
                <a:spcPct val="110000"/>
              </a:lnSpc>
              <a:tabLst>
                <a:tab pos="2514600" algn="l"/>
              </a:tabLst>
            </a:pPr>
            <a:r>
              <a:rPr lang="en-US" altLang="en-US" dirty="0"/>
              <a:t>Steps for using a variable:</a:t>
            </a:r>
          </a:p>
          <a:p>
            <a:pPr lvl="2" indent="-246063">
              <a:lnSpc>
                <a:spcPct val="110000"/>
              </a:lnSpc>
              <a:tabLst>
                <a:tab pos="2514600" algn="l"/>
              </a:tabLst>
            </a:pPr>
            <a:r>
              <a:rPr lang="en-US" altLang="en-US" i="1" dirty="0"/>
              <a:t>Declare</a:t>
            </a:r>
            <a:r>
              <a:rPr lang="en-US" altLang="en-US" dirty="0"/>
              <a:t> it	- state its name and type</a:t>
            </a:r>
          </a:p>
          <a:p>
            <a:pPr lvl="2" indent="-246063">
              <a:lnSpc>
                <a:spcPct val="110000"/>
              </a:lnSpc>
              <a:tabLst>
                <a:tab pos="2514600" algn="l"/>
              </a:tabLst>
            </a:pPr>
            <a:r>
              <a:rPr lang="en-US" altLang="en-US" i="1" dirty="0"/>
              <a:t>Initialize </a:t>
            </a:r>
            <a:r>
              <a:rPr lang="en-US" altLang="en-US" dirty="0"/>
              <a:t>it	- store a value into it. (An initial </a:t>
            </a:r>
            <a:r>
              <a:rPr lang="en-US" altLang="en-US" i="1" dirty="0"/>
              <a:t>Definition</a:t>
            </a:r>
            <a:r>
              <a:rPr lang="en-US" altLang="en-US" dirty="0"/>
              <a:t>)</a:t>
            </a:r>
          </a:p>
          <a:p>
            <a:pPr lvl="2" indent="-246063">
              <a:lnSpc>
                <a:spcPct val="110000"/>
              </a:lnSpc>
              <a:tabLst>
                <a:tab pos="2514600" algn="l"/>
              </a:tabLst>
            </a:pPr>
            <a:r>
              <a:rPr lang="en-US" altLang="en-US" i="1" dirty="0"/>
              <a:t>Use </a:t>
            </a:r>
            <a:r>
              <a:rPr lang="en-US" altLang="en-US" dirty="0"/>
              <a:t>it	- print it or use it as part of an expression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idx="4294967295"/>
          </p:nvPr>
        </p:nvSpPr>
        <p:spPr>
          <a:xfrm>
            <a:off x="457200" y="1"/>
            <a:ext cx="8229600" cy="1016000"/>
          </a:xfrm>
        </p:spPr>
        <p:txBody>
          <a:bodyPr lIns="0" rIns="0" bIns="0" anchor="b"/>
          <a:lstStyle/>
          <a:p>
            <a:r>
              <a:rPr lang="en-US" altLang="en-US"/>
              <a:t>Data types</a:t>
            </a:r>
          </a:p>
        </p:txBody>
      </p:sp>
      <p:sp>
        <p:nvSpPr>
          <p:cNvPr id="372739" name="Rectangle 3"/>
          <p:cNvSpPr>
            <a:spLocks noGrp="1" noChangeArrowheads="1"/>
          </p:cNvSpPr>
          <p:nvPr>
            <p:ph idx="4294967295"/>
          </p:nvPr>
        </p:nvSpPr>
        <p:spPr/>
        <p:txBody>
          <a:bodyPr/>
          <a:lstStyle/>
          <a:p>
            <a:pPr marL="273050" indent="-273050"/>
            <a:r>
              <a:rPr lang="en-US" altLang="en-US" b="1" dirty="0"/>
              <a:t>type</a:t>
            </a:r>
            <a:r>
              <a:rPr lang="en-US" altLang="en-US" dirty="0"/>
              <a:t>: A category or set of data values.</a:t>
            </a:r>
          </a:p>
          <a:p>
            <a:pPr marL="639763" lvl="1" indent="-246063"/>
            <a:r>
              <a:rPr lang="en-US" altLang="en-US" dirty="0"/>
              <a:t>Constrains the operations that can be performed on data</a:t>
            </a:r>
          </a:p>
          <a:p>
            <a:pPr marL="639763" lvl="1" indent="-246063"/>
            <a:r>
              <a:rPr lang="en-US" altLang="en-US" dirty="0"/>
              <a:t>Many languages ask the programmer to specify types</a:t>
            </a:r>
            <a:endParaRPr lang="en-US" altLang="en-US" b="1" dirty="0"/>
          </a:p>
          <a:p>
            <a:pPr marL="639763" lvl="1" indent="-246063"/>
            <a:endParaRPr lang="en-US" altLang="en-US" dirty="0"/>
          </a:p>
          <a:p>
            <a:pPr marL="639763" lvl="1" indent="-246063"/>
            <a:r>
              <a:rPr lang="en-US" altLang="en-US" dirty="0"/>
              <a:t>Examples: integer, char, string</a:t>
            </a:r>
          </a:p>
          <a:p>
            <a:pPr marL="639763" lvl="1" indent="-246063"/>
            <a:endParaRPr lang="en-US" altLang="en-US" dirty="0"/>
          </a:p>
          <a:p>
            <a:pPr marL="639763" lvl="1" indent="-246063"/>
            <a:endParaRPr lang="en-US" altLang="en-US" dirty="0"/>
          </a:p>
          <a:p>
            <a:pPr marL="273050" indent="-273050"/>
            <a:r>
              <a:rPr lang="en-US" altLang="en-US" dirty="0"/>
              <a:t>Internally, computers store everything as 1s and 0s</a:t>
            </a:r>
          </a:p>
          <a:p>
            <a:pPr marL="639763" lvl="1" indent="-246063">
              <a:buFont typeface="Wingdings" panose="05000000000000000000" pitchFamily="2" charset="2"/>
              <a:buNone/>
            </a:pPr>
            <a:r>
              <a:rPr lang="en-US" altLang="en-US" dirty="0"/>
              <a:t>		</a:t>
            </a:r>
            <a:r>
              <a:rPr lang="en-US" altLang="en-US" dirty="0">
                <a:latin typeface="Courier New" panose="02070309020205020404" pitchFamily="49" charset="0"/>
              </a:rPr>
              <a:t>104</a:t>
            </a:r>
            <a:r>
              <a:rPr lang="en-US" altLang="en-US" dirty="0"/>
              <a:t>	</a:t>
            </a:r>
            <a:r>
              <a:rPr lang="en-US" altLang="en-US" dirty="0">
                <a:sym typeface="Wingdings" panose="05000000000000000000" pitchFamily="2" charset="2"/>
              </a:rPr>
              <a:t> </a:t>
            </a:r>
            <a:r>
              <a:rPr lang="en-US" altLang="en-US" dirty="0">
                <a:latin typeface="Courier New" panose="02070309020205020404" pitchFamily="49" charset="0"/>
              </a:rPr>
              <a:t>01101000</a:t>
            </a:r>
            <a:endParaRPr lang="en-US" altLang="en-US" dirty="0"/>
          </a:p>
          <a:p>
            <a:pPr marL="639763" lvl="1" indent="-246063">
              <a:buFontTx/>
              <a:buNone/>
            </a:pPr>
            <a:r>
              <a:rPr lang="en-US" altLang="en-US" dirty="0"/>
              <a:t>		</a:t>
            </a:r>
            <a:r>
              <a:rPr lang="en-US" altLang="en-US" dirty="0">
                <a:latin typeface="Courier New" panose="02070309020205020404" pitchFamily="49" charset="0"/>
              </a:rPr>
              <a:t>"hi"</a:t>
            </a:r>
            <a:r>
              <a:rPr lang="en-US" altLang="en-US" dirty="0"/>
              <a:t>	</a:t>
            </a:r>
            <a:r>
              <a:rPr lang="en-US" altLang="en-US" dirty="0">
                <a:sym typeface="Wingdings" panose="05000000000000000000" pitchFamily="2" charset="2"/>
              </a:rPr>
              <a:t> </a:t>
            </a:r>
            <a:r>
              <a:rPr lang="en-US" altLang="en-US" dirty="0">
                <a:latin typeface="Courier New" panose="02070309020205020404" pitchFamily="49" charset="0"/>
              </a:rPr>
              <a:t>01101000110101</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idx="4294967295"/>
          </p:nvPr>
        </p:nvSpPr>
        <p:spPr>
          <a:xfrm>
            <a:off x="457200" y="-252942"/>
            <a:ext cx="8229600" cy="1116542"/>
          </a:xfrm>
        </p:spPr>
        <p:txBody>
          <a:bodyPr lIns="0" rIns="0" bIns="0" anchor="b"/>
          <a:lstStyle/>
          <a:p>
            <a:r>
              <a:rPr lang="en-US" altLang="en-US" dirty="0"/>
              <a:t>Declaration</a:t>
            </a:r>
          </a:p>
        </p:txBody>
      </p:sp>
      <p:sp>
        <p:nvSpPr>
          <p:cNvPr id="398339" name="Rectangle 3"/>
          <p:cNvSpPr>
            <a:spLocks noGrp="1" noChangeArrowheads="1"/>
          </p:cNvSpPr>
          <p:nvPr>
            <p:ph idx="4294967295"/>
          </p:nvPr>
        </p:nvSpPr>
        <p:spPr/>
        <p:txBody>
          <a:bodyPr/>
          <a:lstStyle/>
          <a:p>
            <a:pPr marL="273050" indent="-273050"/>
            <a:r>
              <a:rPr lang="en-US" altLang="en-US" b="1" dirty="0"/>
              <a:t>variable declaration</a:t>
            </a:r>
            <a:r>
              <a:rPr lang="en-US" altLang="en-US" dirty="0"/>
              <a:t>: </a:t>
            </a:r>
            <a:r>
              <a:rPr lang="en-US" altLang="en-US" sz="2200" dirty="0"/>
              <a:t>Sets aside memory for storing a value.</a:t>
            </a:r>
          </a:p>
          <a:p>
            <a:pPr marL="639763" lvl="1" indent="-246063"/>
            <a:r>
              <a:rPr lang="en-US" altLang="en-US" dirty="0"/>
              <a:t>Variables must be declared</a:t>
            </a:r>
            <a:r>
              <a:rPr lang="en-US" altLang="en-US" i="1" dirty="0"/>
              <a:t> </a:t>
            </a:r>
            <a:r>
              <a:rPr lang="en-US" altLang="en-US" dirty="0"/>
              <a:t>before they can be used.</a:t>
            </a:r>
          </a:p>
          <a:p>
            <a:pPr marL="639763" lvl="1" indent="-246063"/>
            <a:endParaRPr lang="en-US" altLang="en-US" dirty="0"/>
          </a:p>
          <a:p>
            <a:pPr marL="273050" indent="-273050"/>
            <a:r>
              <a:rPr lang="en-US" altLang="en-US" dirty="0"/>
              <a:t>Syntax:</a:t>
            </a:r>
          </a:p>
          <a:p>
            <a:pPr marL="639763" lvl="1" indent="-246063">
              <a:buFontTx/>
              <a:buNone/>
            </a:pPr>
            <a:endParaRPr lang="en-US" altLang="en-US" sz="900" dirty="0"/>
          </a:p>
          <a:p>
            <a:pPr marL="639763" lvl="1" indent="-246063">
              <a:buFontTx/>
              <a:buNone/>
            </a:pPr>
            <a:r>
              <a:rPr lang="en-US" altLang="en-US" b="1" dirty="0"/>
              <a:t>	type</a:t>
            </a:r>
            <a:r>
              <a:rPr lang="en-US" altLang="en-US" b="1" i="1" dirty="0">
                <a:latin typeface="Courier New" panose="02070309020205020404" pitchFamily="49" charset="0"/>
              </a:rPr>
              <a:t> </a:t>
            </a:r>
            <a:r>
              <a:rPr lang="en-US" altLang="en-US" b="1" dirty="0"/>
              <a:t>name</a:t>
            </a:r>
            <a:r>
              <a:rPr lang="en-US" altLang="en-US" dirty="0">
                <a:latin typeface="Courier New" panose="02070309020205020404" pitchFamily="49" charset="0"/>
              </a:rPr>
              <a:t>;</a:t>
            </a:r>
          </a:p>
          <a:p>
            <a:pPr marL="639763" lvl="1" indent="-246063">
              <a:buFontTx/>
              <a:buNone/>
            </a:pPr>
            <a:endParaRPr lang="en-US" altLang="en-US" sz="900" dirty="0"/>
          </a:p>
          <a:p>
            <a:pPr marL="1143000" lvl="2" indent="-228600"/>
            <a:r>
              <a:rPr lang="en-US" altLang="en-US" dirty="0"/>
              <a:t>The name is an </a:t>
            </a:r>
            <a:r>
              <a:rPr lang="en-US" altLang="en-US" i="1" dirty="0"/>
              <a:t>identifier</a:t>
            </a:r>
            <a:r>
              <a:rPr lang="en-US" altLang="en-US" dirty="0"/>
              <a:t>.</a:t>
            </a:r>
          </a:p>
          <a:p>
            <a:pPr marL="639763" lvl="1" indent="-246063"/>
            <a:endParaRPr lang="en-US" altLang="en-US" dirty="0">
              <a:latin typeface="Courier New" panose="02070309020205020404" pitchFamily="49" charset="0"/>
            </a:endParaRPr>
          </a:p>
          <a:p>
            <a:pPr marL="393700" lvl="1" indent="0">
              <a:buNone/>
            </a:pPr>
            <a:r>
              <a:rPr lang="en-US" altLang="en-US" dirty="0">
                <a:latin typeface="Courier New" panose="02070309020205020404" pitchFamily="49" charset="0"/>
              </a:rPr>
              <a:t>int x;</a:t>
            </a:r>
            <a:br>
              <a:rPr lang="en-US" altLang="en-US" dirty="0">
                <a:latin typeface="Courier New" panose="02070309020205020404" pitchFamily="49" charset="0"/>
              </a:rPr>
            </a:br>
            <a:endParaRPr lang="en-US" altLang="en-US" dirty="0">
              <a:latin typeface="Courier New" panose="02070309020205020404" pitchFamily="49" charset="0"/>
            </a:endParaRPr>
          </a:p>
          <a:p>
            <a:pPr marL="639763" lvl="1" indent="-246063"/>
            <a:endParaRPr lang="en-US" altLang="en-US" dirty="0">
              <a:latin typeface="Courier New" panose="02070309020205020404" pitchFamily="49" charset="0"/>
            </a:endParaRPr>
          </a:p>
          <a:p>
            <a:pPr marL="393700" lvl="1" indent="0">
              <a:buNone/>
            </a:pPr>
            <a:r>
              <a:rPr lang="en-US" altLang="en-US" dirty="0">
                <a:latin typeface="Courier New" panose="02070309020205020404" pitchFamily="49" charset="0"/>
              </a:rPr>
              <a:t>double </a:t>
            </a:r>
            <a:r>
              <a:rPr lang="en-US" altLang="en-US" dirty="0" err="1">
                <a:latin typeface="Courier New" panose="02070309020205020404" pitchFamily="49" charset="0"/>
              </a:rPr>
              <a:t>myGPA</a:t>
            </a:r>
            <a:r>
              <a:rPr lang="en-US" altLang="en-US" dirty="0">
                <a:latin typeface="Courier New" panose="02070309020205020404" pitchFamily="49" charset="0"/>
              </a:rPr>
              <a:t>;</a:t>
            </a:r>
          </a:p>
          <a:p>
            <a:pPr marL="639763" lvl="1" indent="-246063"/>
            <a:endParaRPr lang="en-US" altLang="en-US" dirty="0"/>
          </a:p>
        </p:txBody>
      </p:sp>
      <p:graphicFrame>
        <p:nvGraphicFramePr>
          <p:cNvPr id="398340" name="Group 4"/>
          <p:cNvGraphicFramePr>
            <a:graphicFrameLocks noGrp="1"/>
          </p:cNvGraphicFramePr>
          <p:nvPr/>
        </p:nvGraphicFramePr>
        <p:xfrm>
          <a:off x="5562600" y="4114800"/>
          <a:ext cx="1981200" cy="660400"/>
        </p:xfrm>
        <a:graphic>
          <a:graphicData uri="http://schemas.openxmlformats.org/drawingml/2006/table">
            <a:tbl>
              <a:tblPr/>
              <a:tblGrid>
                <a:gridCol w="990600">
                  <a:extLst>
                    <a:ext uri="{9D8B030D-6E8A-4147-A177-3AD203B41FA5}">
                      <a16:colId xmlns:a16="http://schemas.microsoft.com/office/drawing/2014/main" val="2508120486"/>
                    </a:ext>
                  </a:extLst>
                </a:gridCol>
                <a:gridCol w="990600">
                  <a:extLst>
                    <a:ext uri="{9D8B030D-6E8A-4147-A177-3AD203B41FA5}">
                      <a16:colId xmlns:a16="http://schemas.microsoft.com/office/drawing/2014/main" val="4219484387"/>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Courier New" panose="02070309020205020404" pitchFamily="49"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9409640"/>
                  </a:ext>
                </a:extLst>
              </a:tr>
            </a:tbl>
          </a:graphicData>
        </a:graphic>
      </p:graphicFrame>
      <p:graphicFrame>
        <p:nvGraphicFramePr>
          <p:cNvPr id="398348" name="Group 12"/>
          <p:cNvGraphicFramePr>
            <a:graphicFrameLocks noGrp="1"/>
          </p:cNvGraphicFramePr>
          <p:nvPr/>
        </p:nvGraphicFramePr>
        <p:xfrm>
          <a:off x="5562600" y="5384800"/>
          <a:ext cx="3048000" cy="660400"/>
        </p:xfrm>
        <a:graphic>
          <a:graphicData uri="http://schemas.openxmlformats.org/drawingml/2006/table">
            <a:tbl>
              <a:tblPr/>
              <a:tblGrid>
                <a:gridCol w="990600">
                  <a:extLst>
                    <a:ext uri="{9D8B030D-6E8A-4147-A177-3AD203B41FA5}">
                      <a16:colId xmlns:a16="http://schemas.microsoft.com/office/drawing/2014/main" val="491482361"/>
                    </a:ext>
                  </a:extLst>
                </a:gridCol>
                <a:gridCol w="2057400">
                  <a:extLst>
                    <a:ext uri="{9D8B030D-6E8A-4147-A177-3AD203B41FA5}">
                      <a16:colId xmlns:a16="http://schemas.microsoft.com/office/drawing/2014/main" val="4134354550"/>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myGPA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Courier New" panose="02070309020205020404" pitchFamily="49"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0260849"/>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2"/>
          <p:cNvSpPr>
            <a:spLocks noGrp="1" noChangeArrowheads="1"/>
          </p:cNvSpPr>
          <p:nvPr>
            <p:ph type="title" idx="4294967295"/>
          </p:nvPr>
        </p:nvSpPr>
        <p:spPr>
          <a:xfrm>
            <a:off x="457200" y="0"/>
            <a:ext cx="8229600" cy="1037167"/>
          </a:xfrm>
        </p:spPr>
        <p:txBody>
          <a:bodyPr lIns="0" rIns="0" bIns="0" anchor="b"/>
          <a:lstStyle/>
          <a:p>
            <a:r>
              <a:rPr lang="en-US" altLang="en-US"/>
              <a:t>Assignment (or “Definition”)</a:t>
            </a:r>
          </a:p>
        </p:txBody>
      </p:sp>
      <p:sp>
        <p:nvSpPr>
          <p:cNvPr id="399365" name="Rectangle 3"/>
          <p:cNvSpPr>
            <a:spLocks noGrp="1" noChangeArrowheads="1"/>
          </p:cNvSpPr>
          <p:nvPr>
            <p:ph idx="4294967295"/>
          </p:nvPr>
        </p:nvSpPr>
        <p:spPr/>
        <p:txBody>
          <a:bodyPr/>
          <a:lstStyle/>
          <a:p>
            <a:pPr marL="273050" indent="-273050"/>
            <a:r>
              <a:rPr lang="en-US" altLang="en-US" b="1" dirty="0"/>
              <a:t>assignment</a:t>
            </a:r>
            <a:r>
              <a:rPr lang="en-US" altLang="en-US" dirty="0"/>
              <a:t>: Stores a value into a variable.</a:t>
            </a:r>
          </a:p>
          <a:p>
            <a:pPr marL="639445" lvl="1" indent="-245745"/>
            <a:r>
              <a:rPr lang="en-US" altLang="en-US" dirty="0"/>
              <a:t>The value can be an expression; the variable stores its result.</a:t>
            </a:r>
            <a:endParaRPr lang="en-US" altLang="en-US" dirty="0">
              <a:ea typeface="Tahoma"/>
              <a:cs typeface="Tahoma"/>
            </a:endParaRPr>
          </a:p>
          <a:p>
            <a:pPr marL="639445" lvl="1" indent="-245745"/>
            <a:r>
              <a:rPr lang="en-US" altLang="en-US" dirty="0"/>
              <a:t>This is often called “Definition” (as opposed to “Declaration”)</a:t>
            </a:r>
            <a:endParaRPr lang="en-US" altLang="en-US" dirty="0">
              <a:ea typeface="Tahoma"/>
              <a:cs typeface="Tahoma"/>
            </a:endParaRPr>
          </a:p>
          <a:p>
            <a:pPr marL="639445" lvl="1" indent="-245745"/>
            <a:endParaRPr lang="en-US" altLang="en-US" dirty="0">
              <a:ea typeface="Tahoma"/>
              <a:cs typeface="Tahoma"/>
            </a:endParaRPr>
          </a:p>
          <a:p>
            <a:pPr marL="273050" indent="-273050"/>
            <a:r>
              <a:rPr lang="en-US" altLang="en-US" dirty="0"/>
              <a:t>Syntax:</a:t>
            </a:r>
            <a:endParaRPr lang="en-US" altLang="en-US" dirty="0">
              <a:ea typeface="Tahoma"/>
              <a:cs typeface="Tahoma"/>
            </a:endParaRPr>
          </a:p>
          <a:p>
            <a:pPr marL="639445" lvl="1" indent="-245745">
              <a:buFontTx/>
              <a:buNone/>
            </a:pPr>
            <a:endParaRPr lang="en-US" altLang="en-US" sz="900" dirty="0">
              <a:ea typeface="Tahoma"/>
              <a:cs typeface="Tahoma"/>
            </a:endParaRPr>
          </a:p>
          <a:p>
            <a:pPr marL="639445" lvl="1" indent="-245745">
              <a:buFontTx/>
              <a:buNone/>
            </a:pPr>
            <a:r>
              <a:rPr lang="en-US" altLang="en-US" b="1" i="1" dirty="0"/>
              <a:t>	</a:t>
            </a:r>
            <a:r>
              <a:rPr lang="en-US" altLang="en-US" b="1" dirty="0"/>
              <a:t>name</a:t>
            </a:r>
            <a:r>
              <a:rPr lang="en-US" altLang="en-US" dirty="0">
                <a:latin typeface="Courier New"/>
                <a:cs typeface="Courier New"/>
              </a:rPr>
              <a:t> = </a:t>
            </a:r>
            <a:r>
              <a:rPr lang="en-US" altLang="en-US" b="1" dirty="0"/>
              <a:t>expression</a:t>
            </a:r>
            <a:r>
              <a:rPr lang="en-US" altLang="en-US" dirty="0">
                <a:latin typeface="Courier New"/>
                <a:cs typeface="Courier New"/>
              </a:rPr>
              <a:t>;</a:t>
            </a:r>
          </a:p>
          <a:p>
            <a:pPr marL="639445" lvl="1" indent="-245745"/>
            <a:endParaRPr lang="en-US" altLang="en-US" dirty="0">
              <a:latin typeface="Courier New" panose="02070309020205020404" pitchFamily="49" charset="0"/>
              <a:cs typeface="Courier New" panose="02070309020205020404" pitchFamily="49" charset="0"/>
            </a:endParaRPr>
          </a:p>
          <a:p>
            <a:pPr marL="393700" lvl="1" indent="0">
              <a:buNone/>
            </a:pPr>
            <a:r>
              <a:rPr lang="en-US" altLang="en-US" dirty="0">
                <a:latin typeface="Courier New"/>
                <a:cs typeface="Courier New"/>
              </a:rPr>
              <a:t>int x;</a:t>
            </a:r>
            <a:br>
              <a:rPr lang="en-US" altLang="en-US" dirty="0">
                <a:latin typeface="Courier New" panose="02070309020205020404" pitchFamily="49" charset="0"/>
                <a:cs typeface="Courier New" panose="02070309020205020404" pitchFamily="49" charset="0"/>
              </a:rPr>
            </a:br>
            <a:r>
              <a:rPr lang="en-US" altLang="en-US" b="1" dirty="0">
                <a:latin typeface="Courier New"/>
                <a:cs typeface="Courier New"/>
              </a:rPr>
              <a:t>x = 3;</a:t>
            </a:r>
          </a:p>
          <a:p>
            <a:pPr marL="639445" lvl="1" indent="-245745"/>
            <a:endParaRPr lang="en-US" altLang="en-US" dirty="0">
              <a:latin typeface="Courier New" panose="02070309020205020404" pitchFamily="49" charset="0"/>
              <a:cs typeface="Courier New" panose="02070309020205020404" pitchFamily="49" charset="0"/>
            </a:endParaRPr>
          </a:p>
          <a:p>
            <a:pPr marL="393700" lvl="1" indent="0">
              <a:buNone/>
            </a:pPr>
            <a:r>
              <a:rPr lang="en-US" altLang="en-US" dirty="0">
                <a:latin typeface="Courier New"/>
                <a:cs typeface="Courier New"/>
              </a:rPr>
              <a:t>double </a:t>
            </a:r>
            <a:r>
              <a:rPr lang="en-US" altLang="en-US" dirty="0" err="1">
                <a:latin typeface="Courier New"/>
                <a:cs typeface="Courier New"/>
              </a:rPr>
              <a:t>myGPA</a:t>
            </a:r>
            <a:r>
              <a:rPr lang="en-US" altLang="en-US" dirty="0">
                <a:latin typeface="Courier New"/>
                <a:cs typeface="Courier New"/>
              </a:rPr>
              <a:t>;</a:t>
            </a:r>
            <a:br>
              <a:rPr lang="en-US" altLang="en-US" dirty="0">
                <a:latin typeface="Courier New" panose="02070309020205020404" pitchFamily="49" charset="0"/>
                <a:cs typeface="Courier New" panose="02070309020205020404" pitchFamily="49" charset="0"/>
              </a:rPr>
            </a:br>
            <a:r>
              <a:rPr lang="en-US" altLang="en-US" b="1" dirty="0" err="1">
                <a:latin typeface="Courier New"/>
                <a:cs typeface="Courier New"/>
              </a:rPr>
              <a:t>myGPA</a:t>
            </a:r>
            <a:r>
              <a:rPr lang="en-US" altLang="en-US" b="1" dirty="0">
                <a:latin typeface="Courier New"/>
                <a:cs typeface="Courier New"/>
              </a:rPr>
              <a:t> = 1.0 + 2.25;</a:t>
            </a:r>
          </a:p>
        </p:txBody>
      </p:sp>
      <p:graphicFrame>
        <p:nvGraphicFramePr>
          <p:cNvPr id="399366" name="Group 6"/>
          <p:cNvGraphicFramePr>
            <a:graphicFrameLocks noGrp="1"/>
          </p:cNvGraphicFramePr>
          <p:nvPr/>
        </p:nvGraphicFramePr>
        <p:xfrm>
          <a:off x="5562600" y="4114800"/>
          <a:ext cx="1981200" cy="660400"/>
        </p:xfrm>
        <a:graphic>
          <a:graphicData uri="http://schemas.openxmlformats.org/drawingml/2006/table">
            <a:tbl>
              <a:tblPr/>
              <a:tblGrid>
                <a:gridCol w="990600">
                  <a:extLst>
                    <a:ext uri="{9D8B030D-6E8A-4147-A177-3AD203B41FA5}">
                      <a16:colId xmlns:a16="http://schemas.microsoft.com/office/drawing/2014/main" val="577617122"/>
                    </a:ext>
                  </a:extLst>
                </a:gridCol>
                <a:gridCol w="990600">
                  <a:extLst>
                    <a:ext uri="{9D8B030D-6E8A-4147-A177-3AD203B41FA5}">
                      <a16:colId xmlns:a16="http://schemas.microsoft.com/office/drawing/2014/main" val="1059254716"/>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3399"/>
                          </a:solidFill>
                          <a:effectLst/>
                          <a:latin typeface="Courier New" panose="02070309020205020404" pitchFamily="49" charset="0"/>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6647969"/>
                  </a:ext>
                </a:extLst>
              </a:tr>
            </a:tbl>
          </a:graphicData>
        </a:graphic>
      </p:graphicFrame>
      <p:graphicFrame>
        <p:nvGraphicFramePr>
          <p:cNvPr id="399374" name="Group 14"/>
          <p:cNvGraphicFramePr>
            <a:graphicFrameLocks noGrp="1"/>
          </p:cNvGraphicFramePr>
          <p:nvPr/>
        </p:nvGraphicFramePr>
        <p:xfrm>
          <a:off x="5562600" y="5410200"/>
          <a:ext cx="3048000" cy="660400"/>
        </p:xfrm>
        <a:graphic>
          <a:graphicData uri="http://schemas.openxmlformats.org/drawingml/2006/table">
            <a:tbl>
              <a:tblPr/>
              <a:tblGrid>
                <a:gridCol w="990600">
                  <a:extLst>
                    <a:ext uri="{9D8B030D-6E8A-4147-A177-3AD203B41FA5}">
                      <a16:colId xmlns:a16="http://schemas.microsoft.com/office/drawing/2014/main" val="562461261"/>
                    </a:ext>
                  </a:extLst>
                </a:gridCol>
                <a:gridCol w="2057400">
                  <a:extLst>
                    <a:ext uri="{9D8B030D-6E8A-4147-A177-3AD203B41FA5}">
                      <a16:colId xmlns:a16="http://schemas.microsoft.com/office/drawing/2014/main" val="2752754022"/>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myGPA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3399"/>
                          </a:solidFill>
                          <a:effectLst/>
                          <a:latin typeface="Courier New" panose="02070309020205020404" pitchFamily="49" charset="0"/>
                        </a:rPr>
                        <a:t>3.25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9895742"/>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9" name="Rectangle 2"/>
          <p:cNvSpPr>
            <a:spLocks noGrp="1" noChangeArrowheads="1"/>
          </p:cNvSpPr>
          <p:nvPr>
            <p:ph type="title" idx="4294967295"/>
          </p:nvPr>
        </p:nvSpPr>
        <p:spPr>
          <a:xfrm>
            <a:off x="457200" y="1"/>
            <a:ext cx="8229600" cy="889000"/>
          </a:xfrm>
        </p:spPr>
        <p:txBody>
          <a:bodyPr lIns="0" rIns="0" bIns="0" anchor="b"/>
          <a:lstStyle/>
          <a:p>
            <a:r>
              <a:rPr lang="en-US" altLang="en-US"/>
              <a:t>Using variables</a:t>
            </a:r>
          </a:p>
        </p:txBody>
      </p:sp>
      <p:sp>
        <p:nvSpPr>
          <p:cNvPr id="400390" name="Rectangle 3"/>
          <p:cNvSpPr>
            <a:spLocks noGrp="1" noChangeArrowheads="1"/>
          </p:cNvSpPr>
          <p:nvPr>
            <p:ph idx="4294967295"/>
          </p:nvPr>
        </p:nvSpPr>
        <p:spPr/>
        <p:txBody>
          <a:bodyPr/>
          <a:lstStyle/>
          <a:p>
            <a:pPr marL="273050" indent="-273050">
              <a:lnSpc>
                <a:spcPct val="110000"/>
              </a:lnSpc>
            </a:pPr>
            <a:r>
              <a:rPr lang="en-US" altLang="en-US"/>
              <a:t>Once given a value, a variable can be used in expressions: </a:t>
            </a:r>
            <a:endParaRPr lang="en-US" altLang="en-US" sz="900">
              <a:latin typeface="Courier New" panose="02070309020205020404" pitchFamily="49" charset="0"/>
            </a:endParaRPr>
          </a:p>
          <a:p>
            <a:pPr marL="639763" lvl="1" indent="-246063">
              <a:lnSpc>
                <a:spcPct val="90000"/>
              </a:lnSpc>
              <a:buFont typeface="Wingdings" panose="05000000000000000000" pitchFamily="2" charset="2"/>
              <a:buNone/>
            </a:pPr>
            <a:endParaRPr lang="en-US" altLang="en-US" sz="900">
              <a:latin typeface="Courier New" panose="02070309020205020404" pitchFamily="49" charset="0"/>
            </a:endParaRPr>
          </a:p>
          <a:p>
            <a:pPr marL="639763" lvl="1" indent="-246063">
              <a:lnSpc>
                <a:spcPct val="90000"/>
              </a:lnSpc>
              <a:buFont typeface="Wingdings" panose="05000000000000000000" pitchFamily="2" charset="2"/>
              <a:buNone/>
            </a:pPr>
            <a:r>
              <a:rPr lang="en-US" altLang="en-US" sz="2000">
                <a:latin typeface="Courier New" panose="02070309020205020404" pitchFamily="49" charset="0"/>
              </a:rPr>
              <a:t>	int x;</a:t>
            </a:r>
          </a:p>
          <a:p>
            <a:pPr marL="639763" lvl="1" indent="-246063">
              <a:lnSpc>
                <a:spcPct val="90000"/>
              </a:lnSpc>
              <a:buFont typeface="Wingdings" panose="05000000000000000000" pitchFamily="2" charset="2"/>
              <a:buNone/>
            </a:pPr>
            <a:r>
              <a:rPr lang="en-US" altLang="en-US" sz="2000">
                <a:latin typeface="Courier New" panose="02070309020205020404" pitchFamily="49" charset="0"/>
              </a:rPr>
              <a:t>	x = 3;</a:t>
            </a:r>
          </a:p>
          <a:p>
            <a:pPr marL="639763" lvl="1" indent="-246063">
              <a:lnSpc>
                <a:spcPct val="90000"/>
              </a:lnSpc>
              <a:buFont typeface="Wingdings" panose="05000000000000000000" pitchFamily="2" charset="2"/>
              <a:buNone/>
            </a:pPr>
            <a:r>
              <a:rPr lang="en-US" altLang="en-US" sz="2000">
                <a:latin typeface="Courier New" panose="02070309020205020404" pitchFamily="49" charset="0"/>
              </a:rPr>
              <a:t>	System.out.println("x is " + </a:t>
            </a:r>
            <a:r>
              <a:rPr lang="en-US" altLang="en-US" sz="2000" b="1">
                <a:latin typeface="Courier New" panose="02070309020205020404" pitchFamily="49" charset="0"/>
              </a:rPr>
              <a:t>x</a:t>
            </a:r>
            <a:r>
              <a:rPr lang="en-US" altLang="en-US" sz="2000">
                <a:latin typeface="Courier New" panose="02070309020205020404" pitchFamily="49" charset="0"/>
              </a:rPr>
              <a:t>);     </a:t>
            </a:r>
            <a:r>
              <a:rPr lang="en-US" altLang="en-US" sz="2000" b="1">
                <a:solidFill>
                  <a:srgbClr val="008080"/>
                </a:solidFill>
                <a:latin typeface="Courier New" panose="02070309020205020404" pitchFamily="49" charset="0"/>
              </a:rPr>
              <a:t>// x is 3</a:t>
            </a:r>
            <a:endParaRPr lang="en-US" altLang="en-US" sz="2000" b="1">
              <a:solidFill>
                <a:srgbClr val="008080"/>
              </a:solidFill>
            </a:endParaRPr>
          </a:p>
          <a:p>
            <a:pPr marL="639763" lvl="1" indent="-246063">
              <a:lnSpc>
                <a:spcPct val="90000"/>
              </a:lnSpc>
              <a:buFont typeface="Wingdings" panose="05000000000000000000" pitchFamily="2" charset="2"/>
              <a:buNone/>
            </a:pPr>
            <a:endParaRPr lang="en-US" altLang="en-US" sz="800">
              <a:latin typeface="Courier New" panose="02070309020205020404" pitchFamily="49" charset="0"/>
            </a:endParaRPr>
          </a:p>
          <a:p>
            <a:pPr marL="639763" lvl="1" indent="-246063">
              <a:lnSpc>
                <a:spcPct val="90000"/>
              </a:lnSpc>
              <a:buFont typeface="Wingdings" panose="05000000000000000000" pitchFamily="2" charset="2"/>
              <a:buNone/>
            </a:pPr>
            <a:r>
              <a:rPr lang="en-US" altLang="en-US" sz="2000">
                <a:latin typeface="Courier New" panose="02070309020205020404" pitchFamily="49" charset="0"/>
              </a:rPr>
              <a:t>	System.out.println(5 * </a:t>
            </a:r>
            <a:r>
              <a:rPr lang="en-US" altLang="en-US" sz="2000" b="1">
                <a:latin typeface="Courier New" panose="02070309020205020404" pitchFamily="49" charset="0"/>
              </a:rPr>
              <a:t>x</a:t>
            </a:r>
            <a:r>
              <a:rPr lang="en-US" altLang="en-US" sz="2000">
                <a:latin typeface="Courier New" panose="02070309020205020404" pitchFamily="49" charset="0"/>
              </a:rPr>
              <a:t> - 1);       </a:t>
            </a:r>
            <a:r>
              <a:rPr lang="en-US" altLang="en-US" sz="2000" b="1">
                <a:solidFill>
                  <a:srgbClr val="008080"/>
                </a:solidFill>
                <a:latin typeface="Courier New" panose="02070309020205020404" pitchFamily="49" charset="0"/>
              </a:rPr>
              <a:t>// 5 * 3 - 1</a:t>
            </a:r>
          </a:p>
          <a:p>
            <a:pPr marL="639763" lvl="1" indent="-246063">
              <a:lnSpc>
                <a:spcPct val="90000"/>
              </a:lnSpc>
              <a:buFont typeface="Wingdings" panose="05000000000000000000" pitchFamily="2" charset="2"/>
              <a:buNone/>
            </a:pPr>
            <a:endParaRPr lang="en-US" altLang="en-US" sz="2000" b="1">
              <a:solidFill>
                <a:srgbClr val="008080"/>
              </a:solidFill>
              <a:latin typeface="Courier New" panose="02070309020205020404" pitchFamily="49" charset="0"/>
            </a:endParaRPr>
          </a:p>
          <a:p>
            <a:pPr marL="273050" indent="-273050">
              <a:lnSpc>
                <a:spcPct val="90000"/>
              </a:lnSpc>
            </a:pPr>
            <a:r>
              <a:rPr lang="en-US" altLang="en-US"/>
              <a:t>You can assign a value more than once:</a:t>
            </a:r>
          </a:p>
          <a:p>
            <a:pPr marL="639763" lvl="1" indent="-246063">
              <a:buFontTx/>
              <a:buNone/>
            </a:pPr>
            <a:br>
              <a:rPr lang="en-US" altLang="en-US" sz="800"/>
            </a:br>
            <a:r>
              <a:rPr lang="en-US" altLang="en-US" sz="2000">
                <a:latin typeface="Courier New" panose="02070309020205020404" pitchFamily="49" charset="0"/>
              </a:rPr>
              <a:t>int x;</a:t>
            </a:r>
            <a:br>
              <a:rPr lang="en-US" altLang="en-US" sz="2000">
                <a:latin typeface="Courier New" panose="02070309020205020404" pitchFamily="49" charset="0"/>
              </a:rPr>
            </a:br>
            <a:r>
              <a:rPr lang="en-US" altLang="en-US" sz="2000">
                <a:latin typeface="Courier New" panose="02070309020205020404" pitchFamily="49" charset="0"/>
              </a:rPr>
              <a:t>x = 3;</a:t>
            </a:r>
            <a:br>
              <a:rPr lang="en-US" altLang="en-US" sz="2000">
                <a:latin typeface="Courier New" panose="02070309020205020404" pitchFamily="49" charset="0"/>
              </a:rPr>
            </a:br>
            <a:r>
              <a:rPr lang="en-US" altLang="en-US" sz="2000">
                <a:latin typeface="Courier New" panose="02070309020205020404" pitchFamily="49" charset="0"/>
              </a:rPr>
              <a:t>System.out.println(x + " here");     </a:t>
            </a:r>
            <a:r>
              <a:rPr lang="en-US" altLang="en-US" sz="2000" b="1">
                <a:solidFill>
                  <a:srgbClr val="008080"/>
                </a:solidFill>
                <a:latin typeface="Courier New" panose="02070309020205020404" pitchFamily="49" charset="0"/>
              </a:rPr>
              <a:t>// 3 here</a:t>
            </a:r>
            <a:br>
              <a:rPr lang="en-US" altLang="en-US" sz="2000" b="1">
                <a:solidFill>
                  <a:srgbClr val="008080"/>
                </a:solidFill>
                <a:latin typeface="Courier New" panose="02070309020205020404" pitchFamily="49" charset="0"/>
              </a:rPr>
            </a:br>
            <a:br>
              <a:rPr lang="en-US" altLang="en-US" sz="2000">
                <a:latin typeface="Courier New" panose="02070309020205020404" pitchFamily="49" charset="0"/>
              </a:rPr>
            </a:br>
            <a:r>
              <a:rPr lang="en-US" altLang="en-US" sz="2000" b="1">
                <a:latin typeface="Courier New" panose="02070309020205020404" pitchFamily="49" charset="0"/>
              </a:rPr>
              <a:t>x = 4 + 7;</a:t>
            </a:r>
            <a:br>
              <a:rPr lang="en-US" altLang="en-US" sz="2000">
                <a:latin typeface="Courier New" panose="02070309020205020404" pitchFamily="49" charset="0"/>
              </a:rPr>
            </a:br>
            <a:r>
              <a:rPr lang="en-US" altLang="en-US" sz="2000">
                <a:latin typeface="Courier New" panose="02070309020205020404" pitchFamily="49" charset="0"/>
              </a:rPr>
              <a:t>System.out.println("now x is " + x); </a:t>
            </a:r>
            <a:r>
              <a:rPr lang="en-US" altLang="en-US" sz="2000" b="1">
                <a:solidFill>
                  <a:srgbClr val="008080"/>
                </a:solidFill>
                <a:latin typeface="Courier New" panose="02070309020205020404" pitchFamily="49" charset="0"/>
              </a:rPr>
              <a:t>// now x is 11</a:t>
            </a:r>
          </a:p>
        </p:txBody>
      </p:sp>
      <p:graphicFrame>
        <p:nvGraphicFramePr>
          <p:cNvPr id="400391" name="Group 7"/>
          <p:cNvGraphicFramePr>
            <a:graphicFrameLocks noGrp="1"/>
          </p:cNvGraphicFramePr>
          <p:nvPr/>
        </p:nvGraphicFramePr>
        <p:xfrm>
          <a:off x="6705600" y="3962400"/>
          <a:ext cx="1981200" cy="660400"/>
        </p:xfrm>
        <a:graphic>
          <a:graphicData uri="http://schemas.openxmlformats.org/drawingml/2006/table">
            <a:tbl>
              <a:tblPr/>
              <a:tblGrid>
                <a:gridCol w="990600">
                  <a:extLst>
                    <a:ext uri="{9D8B030D-6E8A-4147-A177-3AD203B41FA5}">
                      <a16:colId xmlns:a16="http://schemas.microsoft.com/office/drawing/2014/main" val="1165697078"/>
                    </a:ext>
                  </a:extLst>
                </a:gridCol>
                <a:gridCol w="990600">
                  <a:extLst>
                    <a:ext uri="{9D8B030D-6E8A-4147-A177-3AD203B41FA5}">
                      <a16:colId xmlns:a16="http://schemas.microsoft.com/office/drawing/2014/main" val="398340722"/>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0192309"/>
                  </a:ext>
                </a:extLst>
              </a:tr>
            </a:tbl>
          </a:graphicData>
        </a:graphic>
      </p:graphicFrame>
      <p:graphicFrame>
        <p:nvGraphicFramePr>
          <p:cNvPr id="400399" name="Group 15"/>
          <p:cNvGraphicFramePr>
            <a:graphicFrameLocks noGrp="1"/>
          </p:cNvGraphicFramePr>
          <p:nvPr/>
        </p:nvGraphicFramePr>
        <p:xfrm>
          <a:off x="6705600" y="3962400"/>
          <a:ext cx="1981200" cy="660400"/>
        </p:xfrm>
        <a:graphic>
          <a:graphicData uri="http://schemas.openxmlformats.org/drawingml/2006/table">
            <a:tbl>
              <a:tblPr/>
              <a:tblGrid>
                <a:gridCol w="990600">
                  <a:extLst>
                    <a:ext uri="{9D8B030D-6E8A-4147-A177-3AD203B41FA5}">
                      <a16:colId xmlns:a16="http://schemas.microsoft.com/office/drawing/2014/main" val="2607474331"/>
                    </a:ext>
                  </a:extLst>
                </a:gridCol>
                <a:gridCol w="990600">
                  <a:extLst>
                    <a:ext uri="{9D8B030D-6E8A-4147-A177-3AD203B41FA5}">
                      <a16:colId xmlns:a16="http://schemas.microsoft.com/office/drawing/2014/main" val="1281322689"/>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3399"/>
                          </a:solidFill>
                          <a:effectLst/>
                          <a:latin typeface="Courier New" panose="02070309020205020404" pitchFamily="49" charset="0"/>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564539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00391"/>
                                        </p:tgtEl>
                                        <p:attrNameLst>
                                          <p:attrName>style.visibility</p:attrName>
                                        </p:attrNameLst>
                                      </p:cBhvr>
                                      <p:to>
                                        <p:strVal val="visible"/>
                                      </p:to>
                                    </p:set>
                                    <p:animEffect transition="in" filter="blinds(vertical)">
                                      <p:cBhvr>
                                        <p:cTn id="7" dur="500"/>
                                        <p:tgtEl>
                                          <p:spTgt spid="400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00399"/>
                                        </p:tgtEl>
                                        <p:attrNameLst>
                                          <p:attrName>style.visibility</p:attrName>
                                        </p:attrNameLst>
                                      </p:cBhvr>
                                      <p:to>
                                        <p:strVal val="visible"/>
                                      </p:to>
                                    </p:set>
                                    <p:animEffect transition="in" filter="dissolve">
                                      <p:cBhvr>
                                        <p:cTn id="12" dur="500"/>
                                        <p:tgtEl>
                                          <p:spTgt spid="400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idx="4294967295"/>
          </p:nvPr>
        </p:nvSpPr>
        <p:spPr>
          <a:xfrm>
            <a:off x="457200" y="0"/>
            <a:ext cx="8229600" cy="968375"/>
          </a:xfrm>
        </p:spPr>
        <p:txBody>
          <a:bodyPr lIns="0" rIns="0" bIns="0" anchor="b"/>
          <a:lstStyle/>
          <a:p>
            <a:r>
              <a:rPr lang="en-US" altLang="en-US"/>
              <a:t>Declaration/initialization</a:t>
            </a:r>
          </a:p>
        </p:txBody>
      </p:sp>
      <p:sp>
        <p:nvSpPr>
          <p:cNvPr id="401411" name="Rectangle 3"/>
          <p:cNvSpPr>
            <a:spLocks noGrp="1" noChangeArrowheads="1"/>
          </p:cNvSpPr>
          <p:nvPr>
            <p:ph idx="4294967295"/>
          </p:nvPr>
        </p:nvSpPr>
        <p:spPr/>
        <p:txBody>
          <a:bodyPr/>
          <a:lstStyle/>
          <a:p>
            <a:pPr marL="273050" indent="-273050"/>
            <a:r>
              <a:rPr lang="en-US" altLang="en-US" dirty="0"/>
              <a:t>A variable can be declared/initialized in one statement.</a:t>
            </a:r>
            <a:endParaRPr lang="en-US" altLang="en-US" sz="2200" dirty="0"/>
          </a:p>
          <a:p>
            <a:pPr marL="639763" lvl="1" indent="-246063"/>
            <a:endParaRPr lang="en-US" altLang="en-US" dirty="0"/>
          </a:p>
          <a:p>
            <a:pPr marL="639763" lvl="1" indent="-246063"/>
            <a:endParaRPr lang="en-US" altLang="en-US" dirty="0"/>
          </a:p>
          <a:p>
            <a:pPr marL="273050" indent="-273050"/>
            <a:r>
              <a:rPr lang="en-US" altLang="en-US" dirty="0"/>
              <a:t>Syntax:</a:t>
            </a:r>
          </a:p>
          <a:p>
            <a:pPr marL="639763" lvl="1" indent="-246063">
              <a:buFontTx/>
              <a:buNone/>
            </a:pPr>
            <a:endParaRPr lang="en-US" altLang="en-US" sz="900" dirty="0"/>
          </a:p>
          <a:p>
            <a:pPr marL="639763" lvl="1" indent="-246063">
              <a:buFontTx/>
              <a:buNone/>
            </a:pPr>
            <a:r>
              <a:rPr lang="en-US" altLang="en-US" b="1" dirty="0"/>
              <a:t>	type</a:t>
            </a:r>
            <a:r>
              <a:rPr lang="en-US" altLang="en-US" dirty="0">
                <a:latin typeface="Courier New" panose="02070309020205020404" pitchFamily="49" charset="0"/>
              </a:rPr>
              <a:t> </a:t>
            </a:r>
            <a:r>
              <a:rPr lang="en-US" altLang="en-US" b="1" dirty="0"/>
              <a:t>name</a:t>
            </a:r>
            <a:r>
              <a:rPr lang="en-US" altLang="en-US" dirty="0">
                <a:latin typeface="Courier New" panose="02070309020205020404" pitchFamily="49" charset="0"/>
              </a:rPr>
              <a:t> = </a:t>
            </a:r>
            <a:r>
              <a:rPr lang="en-US" altLang="en-US" b="1" dirty="0"/>
              <a:t>value</a:t>
            </a:r>
            <a:r>
              <a:rPr lang="en-US" altLang="en-US" dirty="0">
                <a:latin typeface="Courier New" panose="02070309020205020404" pitchFamily="49" charset="0"/>
              </a:rPr>
              <a:t>;</a:t>
            </a:r>
          </a:p>
          <a:p>
            <a:pPr marL="639763" lvl="1" indent="-246063">
              <a:buFontTx/>
              <a:buNone/>
            </a:pPr>
            <a:endParaRPr lang="en-US" altLang="en-US" sz="900" dirty="0"/>
          </a:p>
          <a:p>
            <a:pPr marL="1143000" lvl="2" indent="-228600"/>
            <a:endParaRPr lang="en-US" altLang="en-US" dirty="0"/>
          </a:p>
          <a:p>
            <a:pPr marL="639763" lvl="1" indent="-246063"/>
            <a:endParaRPr lang="en-US" altLang="en-US" dirty="0">
              <a:latin typeface="Courier New" panose="02070309020205020404" pitchFamily="49" charset="0"/>
            </a:endParaRPr>
          </a:p>
          <a:p>
            <a:pPr marL="393700" lvl="1" indent="0">
              <a:buNone/>
            </a:pPr>
            <a:r>
              <a:rPr lang="en-US" altLang="en-US" dirty="0">
                <a:latin typeface="Courier New" panose="02070309020205020404" pitchFamily="49" charset="0"/>
              </a:rPr>
              <a:t>double </a:t>
            </a:r>
            <a:r>
              <a:rPr lang="en-US" altLang="en-US" dirty="0" err="1">
                <a:latin typeface="Courier New" panose="02070309020205020404" pitchFamily="49" charset="0"/>
              </a:rPr>
              <a:t>myGPA</a:t>
            </a:r>
            <a:r>
              <a:rPr lang="en-US" altLang="en-US" dirty="0">
                <a:latin typeface="Courier New" panose="02070309020205020404" pitchFamily="49" charset="0"/>
              </a:rPr>
              <a:t> = 3.95;</a:t>
            </a:r>
            <a:br>
              <a:rPr lang="en-US" altLang="en-US" dirty="0">
                <a:latin typeface="Courier New" panose="02070309020205020404" pitchFamily="49" charset="0"/>
              </a:rPr>
            </a:br>
            <a:endParaRPr lang="en-US" altLang="en-US" dirty="0">
              <a:latin typeface="Courier New" panose="02070309020205020404" pitchFamily="49" charset="0"/>
            </a:endParaRPr>
          </a:p>
          <a:p>
            <a:pPr marL="639763" lvl="1" indent="-246063"/>
            <a:endParaRPr lang="en-US" altLang="en-US" dirty="0">
              <a:latin typeface="Courier New" panose="02070309020205020404" pitchFamily="49" charset="0"/>
            </a:endParaRPr>
          </a:p>
          <a:p>
            <a:pPr marL="393700" lvl="1" indent="0">
              <a:buNone/>
            </a:pPr>
            <a:r>
              <a:rPr lang="en-US" altLang="en-US" dirty="0">
                <a:latin typeface="Courier New" panose="02070309020205020404" pitchFamily="49" charset="0"/>
              </a:rPr>
              <a:t>int x = (11 % 3) + 12;</a:t>
            </a:r>
          </a:p>
          <a:p>
            <a:pPr marL="639763" lvl="1" indent="-246063"/>
            <a:endParaRPr lang="en-US" altLang="en-US" dirty="0"/>
          </a:p>
        </p:txBody>
      </p:sp>
      <p:graphicFrame>
        <p:nvGraphicFramePr>
          <p:cNvPr id="401412" name="Group 4"/>
          <p:cNvGraphicFramePr>
            <a:graphicFrameLocks noGrp="1"/>
          </p:cNvGraphicFramePr>
          <p:nvPr/>
        </p:nvGraphicFramePr>
        <p:xfrm>
          <a:off x="5562600" y="5387975"/>
          <a:ext cx="1981200" cy="660400"/>
        </p:xfrm>
        <a:graphic>
          <a:graphicData uri="http://schemas.openxmlformats.org/drawingml/2006/table">
            <a:tbl>
              <a:tblPr/>
              <a:tblGrid>
                <a:gridCol w="990600">
                  <a:extLst>
                    <a:ext uri="{9D8B030D-6E8A-4147-A177-3AD203B41FA5}">
                      <a16:colId xmlns:a16="http://schemas.microsoft.com/office/drawing/2014/main" val="3341816973"/>
                    </a:ext>
                  </a:extLst>
                </a:gridCol>
                <a:gridCol w="990600">
                  <a:extLst>
                    <a:ext uri="{9D8B030D-6E8A-4147-A177-3AD203B41FA5}">
                      <a16:colId xmlns:a16="http://schemas.microsoft.com/office/drawing/2014/main" val="1906264784"/>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0361320"/>
                  </a:ext>
                </a:extLst>
              </a:tr>
            </a:tbl>
          </a:graphicData>
        </a:graphic>
      </p:graphicFrame>
      <p:graphicFrame>
        <p:nvGraphicFramePr>
          <p:cNvPr id="401420" name="Group 12"/>
          <p:cNvGraphicFramePr>
            <a:graphicFrameLocks noGrp="1"/>
          </p:cNvGraphicFramePr>
          <p:nvPr/>
        </p:nvGraphicFramePr>
        <p:xfrm>
          <a:off x="5562600" y="4114800"/>
          <a:ext cx="3048000" cy="660400"/>
        </p:xfrm>
        <a:graphic>
          <a:graphicData uri="http://schemas.openxmlformats.org/drawingml/2006/table">
            <a:tbl>
              <a:tblPr/>
              <a:tblGrid>
                <a:gridCol w="990600">
                  <a:extLst>
                    <a:ext uri="{9D8B030D-6E8A-4147-A177-3AD203B41FA5}">
                      <a16:colId xmlns:a16="http://schemas.microsoft.com/office/drawing/2014/main" val="4170844754"/>
                    </a:ext>
                  </a:extLst>
                </a:gridCol>
                <a:gridCol w="2057400">
                  <a:extLst>
                    <a:ext uri="{9D8B030D-6E8A-4147-A177-3AD203B41FA5}">
                      <a16:colId xmlns:a16="http://schemas.microsoft.com/office/drawing/2014/main" val="143936076"/>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myGPA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3.95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7374849"/>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2435" name="Rectangle 2"/>
          <p:cNvSpPr>
            <a:spLocks noGrp="1" noChangeArrowheads="1"/>
          </p:cNvSpPr>
          <p:nvPr>
            <p:ph type="title" idx="4294967295"/>
          </p:nvPr>
        </p:nvSpPr>
        <p:spPr>
          <a:xfrm>
            <a:off x="457200" y="0"/>
            <a:ext cx="8229600" cy="978958"/>
          </a:xfrm>
        </p:spPr>
        <p:txBody>
          <a:bodyPr lIns="0" rIns="0" bIns="0" anchor="b"/>
          <a:lstStyle/>
          <a:p>
            <a:r>
              <a:rPr lang="en-US" altLang="en-US"/>
              <a:t>Assignment and algebra</a:t>
            </a:r>
          </a:p>
        </p:txBody>
      </p:sp>
      <p:sp>
        <p:nvSpPr>
          <p:cNvPr id="402436" name="Rectangle 3"/>
          <p:cNvSpPr>
            <a:spLocks noGrp="1" noChangeArrowheads="1"/>
          </p:cNvSpPr>
          <p:nvPr>
            <p:ph idx="4294967295"/>
          </p:nvPr>
        </p:nvSpPr>
        <p:spPr/>
        <p:txBody>
          <a:bodyPr/>
          <a:lstStyle/>
          <a:p>
            <a:pPr marL="273050" indent="-273050">
              <a:lnSpc>
                <a:spcPct val="110000"/>
              </a:lnSpc>
              <a:tabLst>
                <a:tab pos="1828800" algn="l"/>
              </a:tabLst>
            </a:pPr>
            <a:r>
              <a:rPr lang="en-US" altLang="en-US"/>
              <a:t>Assignment uses </a:t>
            </a:r>
            <a:r>
              <a:rPr lang="en-US" altLang="en-US">
                <a:latin typeface="Courier New" panose="02070309020205020404" pitchFamily="49" charset="0"/>
              </a:rPr>
              <a:t>=</a:t>
            </a:r>
            <a:r>
              <a:rPr lang="en-US" altLang="en-US"/>
              <a:t> , but it is not an algebraic equation.</a:t>
            </a:r>
          </a:p>
          <a:p>
            <a:pPr marL="639763" lvl="1" indent="-246063">
              <a:lnSpc>
                <a:spcPct val="110000"/>
              </a:lnSpc>
              <a:buFontTx/>
              <a:buNone/>
              <a:tabLst>
                <a:tab pos="1828800" algn="l"/>
              </a:tabLst>
            </a:pPr>
            <a:endParaRPr lang="en-US" altLang="en-US" sz="900">
              <a:latin typeface="Courier New" panose="02070309020205020404" pitchFamily="49" charset="0"/>
            </a:endParaRPr>
          </a:p>
          <a:p>
            <a:pPr marL="639763" lvl="1" indent="-246063">
              <a:lnSpc>
                <a:spcPct val="110000"/>
              </a:lnSpc>
              <a:buFontTx/>
              <a:buNone/>
              <a:tabLst>
                <a:tab pos="1828800" algn="l"/>
              </a:tabLst>
            </a:pPr>
            <a:r>
              <a:rPr lang="en-US" altLang="en-US">
                <a:latin typeface="Courier New" panose="02070309020205020404" pitchFamily="49" charset="0"/>
              </a:rPr>
              <a:t>	  =</a:t>
            </a:r>
            <a:r>
              <a:rPr lang="en-US" altLang="en-US"/>
              <a:t>	means,  </a:t>
            </a:r>
            <a:r>
              <a:rPr lang="en-US" altLang="en-US" i="1"/>
              <a:t>"store the value at right in variable at left"</a:t>
            </a:r>
          </a:p>
          <a:p>
            <a:pPr marL="639763" lvl="1" indent="-246063">
              <a:lnSpc>
                <a:spcPct val="110000"/>
              </a:lnSpc>
              <a:tabLst>
                <a:tab pos="1828800" algn="l"/>
              </a:tabLst>
            </a:pPr>
            <a:endParaRPr lang="en-US" altLang="en-US" i="1"/>
          </a:p>
          <a:p>
            <a:pPr marL="1143000" lvl="2" indent="-228600">
              <a:lnSpc>
                <a:spcPct val="110000"/>
              </a:lnSpc>
              <a:tabLst>
                <a:tab pos="1828800" algn="l"/>
              </a:tabLst>
            </a:pPr>
            <a:r>
              <a:rPr lang="en-US" altLang="en-US"/>
              <a:t>The right side expression is evaluated first,</a:t>
            </a:r>
            <a:br>
              <a:rPr lang="en-US" altLang="en-US"/>
            </a:br>
            <a:r>
              <a:rPr lang="en-US" altLang="en-US"/>
              <a:t>and then its result is stored in the variable at left.</a:t>
            </a:r>
          </a:p>
          <a:p>
            <a:pPr marL="639763" lvl="1" indent="-246063">
              <a:lnSpc>
                <a:spcPct val="110000"/>
              </a:lnSpc>
              <a:tabLst>
                <a:tab pos="1828800" algn="l"/>
              </a:tabLst>
            </a:pPr>
            <a:endParaRPr lang="en-US" altLang="en-US"/>
          </a:p>
          <a:p>
            <a:pPr marL="273050" indent="-273050">
              <a:lnSpc>
                <a:spcPct val="110000"/>
              </a:lnSpc>
              <a:tabLst>
                <a:tab pos="1828800" algn="l"/>
              </a:tabLst>
            </a:pPr>
            <a:r>
              <a:rPr lang="en-US" altLang="en-US"/>
              <a:t>What happens here?</a:t>
            </a:r>
          </a:p>
          <a:p>
            <a:pPr marL="639763" lvl="1" indent="-246063">
              <a:lnSpc>
                <a:spcPct val="110000"/>
              </a:lnSpc>
              <a:buFontTx/>
              <a:buNone/>
              <a:tabLst>
                <a:tab pos="1828800" algn="l"/>
              </a:tabLst>
            </a:pPr>
            <a:endParaRPr lang="en-US" altLang="en-US" sz="900">
              <a:latin typeface="Courier New" panose="02070309020205020404" pitchFamily="49" charset="0"/>
              <a:cs typeface="Courier New" panose="02070309020205020404" pitchFamily="49" charset="0"/>
            </a:endParaRPr>
          </a:p>
          <a:p>
            <a:pPr marL="639763" lvl="1" indent="-246063">
              <a:lnSpc>
                <a:spcPct val="90000"/>
              </a:lnSpc>
              <a:buFontTx/>
              <a:buNone/>
              <a:tabLst>
                <a:tab pos="1828800" algn="l"/>
              </a:tabLst>
            </a:pPr>
            <a:r>
              <a:rPr lang="en-US" altLang="en-US">
                <a:latin typeface="Courier New" panose="02070309020205020404" pitchFamily="49" charset="0"/>
                <a:cs typeface="Courier New" panose="02070309020205020404" pitchFamily="49" charset="0"/>
              </a:rPr>
              <a:t>int x = 3;</a:t>
            </a:r>
          </a:p>
          <a:p>
            <a:pPr marL="639763" lvl="1" indent="-246063">
              <a:lnSpc>
                <a:spcPct val="90000"/>
              </a:lnSpc>
              <a:buFontTx/>
              <a:buNone/>
              <a:tabLst>
                <a:tab pos="1828800" algn="l"/>
              </a:tabLst>
            </a:pPr>
            <a:r>
              <a:rPr lang="en-US" altLang="en-US" b="1">
                <a:latin typeface="Courier New" panose="02070309020205020404" pitchFamily="49" charset="0"/>
                <a:cs typeface="Courier New" panose="02070309020205020404" pitchFamily="49" charset="0"/>
              </a:rPr>
              <a:t>x = x + 2;   </a:t>
            </a:r>
            <a:r>
              <a:rPr lang="en-US" altLang="en-US" b="1">
                <a:solidFill>
                  <a:srgbClr val="008080"/>
                </a:solidFill>
                <a:latin typeface="Courier New" panose="02070309020205020404" pitchFamily="49" charset="0"/>
                <a:cs typeface="Courier New" panose="02070309020205020404" pitchFamily="49" charset="0"/>
              </a:rPr>
              <a:t>// ???</a:t>
            </a:r>
          </a:p>
        </p:txBody>
      </p:sp>
      <p:graphicFrame>
        <p:nvGraphicFramePr>
          <p:cNvPr id="402437" name="Group 5"/>
          <p:cNvGraphicFramePr>
            <a:graphicFrameLocks noGrp="1"/>
          </p:cNvGraphicFramePr>
          <p:nvPr/>
        </p:nvGraphicFramePr>
        <p:xfrm>
          <a:off x="5791200" y="4638675"/>
          <a:ext cx="1981200" cy="660400"/>
        </p:xfrm>
        <a:graphic>
          <a:graphicData uri="http://schemas.openxmlformats.org/drawingml/2006/table">
            <a:tbl>
              <a:tblPr/>
              <a:tblGrid>
                <a:gridCol w="990600">
                  <a:extLst>
                    <a:ext uri="{9D8B030D-6E8A-4147-A177-3AD203B41FA5}">
                      <a16:colId xmlns:a16="http://schemas.microsoft.com/office/drawing/2014/main" val="2881710269"/>
                    </a:ext>
                  </a:extLst>
                </a:gridCol>
                <a:gridCol w="990600">
                  <a:extLst>
                    <a:ext uri="{9D8B030D-6E8A-4147-A177-3AD203B41FA5}">
                      <a16:colId xmlns:a16="http://schemas.microsoft.com/office/drawing/2014/main" val="4081345432"/>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570051"/>
                  </a:ext>
                </a:extLst>
              </a:tr>
            </a:tbl>
          </a:graphicData>
        </a:graphic>
      </p:graphicFrame>
      <p:graphicFrame>
        <p:nvGraphicFramePr>
          <p:cNvPr id="402445" name="Group 13"/>
          <p:cNvGraphicFramePr>
            <a:graphicFrameLocks noGrp="1"/>
          </p:cNvGraphicFramePr>
          <p:nvPr/>
        </p:nvGraphicFramePr>
        <p:xfrm>
          <a:off x="5791200" y="4638675"/>
          <a:ext cx="1981200" cy="660400"/>
        </p:xfrm>
        <a:graphic>
          <a:graphicData uri="http://schemas.openxmlformats.org/drawingml/2006/table">
            <a:tbl>
              <a:tblPr/>
              <a:tblGrid>
                <a:gridCol w="990600">
                  <a:extLst>
                    <a:ext uri="{9D8B030D-6E8A-4147-A177-3AD203B41FA5}">
                      <a16:colId xmlns:a16="http://schemas.microsoft.com/office/drawing/2014/main" val="2934249117"/>
                    </a:ext>
                  </a:extLst>
                </a:gridCol>
                <a:gridCol w="990600">
                  <a:extLst>
                    <a:ext uri="{9D8B030D-6E8A-4147-A177-3AD203B41FA5}">
                      <a16:colId xmlns:a16="http://schemas.microsoft.com/office/drawing/2014/main" val="2406211801"/>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3399"/>
                          </a:solidFill>
                          <a:effectLst/>
                          <a:latin typeface="Courier New" panose="02070309020205020404" pitchFamily="49" charset="0"/>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5513872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2445"/>
                                        </p:tgtEl>
                                        <p:attrNameLst>
                                          <p:attrName>style.visibility</p:attrName>
                                        </p:attrNameLst>
                                      </p:cBhvr>
                                      <p:to>
                                        <p:strVal val="visible"/>
                                      </p:to>
                                    </p:set>
                                    <p:animEffect transition="in" filter="dissolve">
                                      <p:cBhvr>
                                        <p:cTn id="7" dur="500"/>
                                        <p:tgtEl>
                                          <p:spTgt spid="402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idx="4294967295"/>
          </p:nvPr>
        </p:nvSpPr>
        <p:spPr>
          <a:xfrm>
            <a:off x="457200" y="0"/>
            <a:ext cx="8229600" cy="939800"/>
          </a:xfrm>
        </p:spPr>
        <p:txBody>
          <a:bodyPr lIns="0" rIns="0" bIns="0" anchor="b"/>
          <a:lstStyle/>
          <a:p>
            <a:r>
              <a:rPr lang="en-US" altLang="en-US"/>
              <a:t>Assignment and types</a:t>
            </a:r>
          </a:p>
        </p:txBody>
      </p:sp>
      <p:sp>
        <p:nvSpPr>
          <p:cNvPr id="404483" name="Rectangle 3"/>
          <p:cNvSpPr>
            <a:spLocks noGrp="1" noChangeArrowheads="1"/>
          </p:cNvSpPr>
          <p:nvPr>
            <p:ph idx="4294967295"/>
          </p:nvPr>
        </p:nvSpPr>
        <p:spPr/>
        <p:txBody>
          <a:bodyPr/>
          <a:lstStyle/>
          <a:p>
            <a:pPr marL="342900" indent="-342900">
              <a:tabLst>
                <a:tab pos="2290763" algn="l"/>
              </a:tabLst>
            </a:pPr>
            <a:r>
              <a:rPr lang="en-US" altLang="en-US" dirty="0"/>
              <a:t>A variable can only store a value of its own type.</a:t>
            </a:r>
          </a:p>
          <a:p>
            <a:pPr marL="742950" lvl="1" indent="-285750">
              <a:buFontTx/>
              <a:buNone/>
              <a:tabLst>
                <a:tab pos="2290763" algn="l"/>
              </a:tabLst>
            </a:pPr>
            <a:endParaRPr lang="en-US" altLang="en-US" sz="900" dirty="0">
              <a:solidFill>
                <a:srgbClr val="800000"/>
              </a:solidFill>
              <a:latin typeface="Courier New" panose="02070309020205020404" pitchFamily="49" charset="0"/>
            </a:endParaRPr>
          </a:p>
          <a:p>
            <a:pPr marL="457200" lvl="1" indent="0">
              <a:buNone/>
              <a:tabLst>
                <a:tab pos="2290763" algn="l"/>
              </a:tabLst>
            </a:pPr>
            <a:r>
              <a:rPr lang="en-US" altLang="en-US" dirty="0">
                <a:solidFill>
                  <a:srgbClr val="800000"/>
                </a:solidFill>
                <a:latin typeface="Courier New" panose="02070309020205020404" pitchFamily="49" charset="0"/>
              </a:rPr>
              <a:t>int x = 2.5;    </a:t>
            </a:r>
            <a:r>
              <a:rPr lang="en-US" altLang="en-US" b="1" dirty="0">
                <a:solidFill>
                  <a:srgbClr val="800000"/>
                </a:solidFill>
                <a:latin typeface="Courier New" panose="02070309020205020404" pitchFamily="49" charset="0"/>
              </a:rPr>
              <a:t>// ERROR: incompatible types</a:t>
            </a:r>
            <a:endParaRPr lang="en-US" altLang="en-US" b="1" dirty="0">
              <a:solidFill>
                <a:srgbClr val="800000"/>
              </a:solidFill>
            </a:endParaRPr>
          </a:p>
          <a:p>
            <a:pPr marL="742950" lvl="1" indent="-285750">
              <a:tabLst>
                <a:tab pos="2290763" algn="l"/>
              </a:tabLst>
            </a:pPr>
            <a:endParaRPr lang="en-US" altLang="en-US" b="1" dirty="0">
              <a:solidFill>
                <a:srgbClr val="800000"/>
              </a:solidFill>
            </a:endParaRPr>
          </a:p>
          <a:p>
            <a:pPr marL="342900" indent="-342900">
              <a:tabLst>
                <a:tab pos="2290763" algn="l"/>
              </a:tabLst>
            </a:pPr>
            <a:r>
              <a:rPr lang="en-US" altLang="en-US" dirty="0"/>
              <a:t>An </a:t>
            </a:r>
            <a:r>
              <a:rPr lang="en-US" altLang="en-US" dirty="0">
                <a:latin typeface="Courier New" panose="02070309020205020404" pitchFamily="49" charset="0"/>
              </a:rPr>
              <a:t>int</a:t>
            </a:r>
            <a:r>
              <a:rPr lang="en-US" altLang="en-US" dirty="0"/>
              <a:t> value can be stored in a </a:t>
            </a:r>
            <a:r>
              <a:rPr lang="en-US" altLang="en-US" dirty="0">
                <a:latin typeface="Courier New" panose="02070309020205020404" pitchFamily="49" charset="0"/>
              </a:rPr>
              <a:t>double</a:t>
            </a:r>
            <a:r>
              <a:rPr lang="en-US" altLang="en-US" dirty="0"/>
              <a:t> variable.</a:t>
            </a:r>
            <a:endParaRPr lang="en-US" altLang="en-US" sz="900" dirty="0"/>
          </a:p>
          <a:p>
            <a:pPr marL="457200" lvl="1" indent="0">
              <a:buNone/>
              <a:tabLst>
                <a:tab pos="2290763" algn="l"/>
              </a:tabLst>
            </a:pPr>
            <a:r>
              <a:rPr lang="en-US" altLang="en-US" dirty="0"/>
              <a:t>The value is converted into the equivalent real number.</a:t>
            </a:r>
          </a:p>
          <a:p>
            <a:pPr marL="742950" lvl="1" indent="-285750">
              <a:buFontTx/>
              <a:buNone/>
              <a:tabLst>
                <a:tab pos="2290763" algn="l"/>
              </a:tabLst>
            </a:pPr>
            <a:endParaRPr lang="en-US" altLang="en-US" dirty="0"/>
          </a:p>
          <a:p>
            <a:pPr marL="457200" lvl="1" indent="0">
              <a:buNone/>
              <a:tabLst>
                <a:tab pos="2290763" algn="l"/>
              </a:tabLst>
            </a:pPr>
            <a:r>
              <a:rPr lang="en-US" altLang="en-US" dirty="0">
                <a:latin typeface="Courier New" panose="02070309020205020404" pitchFamily="49" charset="0"/>
              </a:rPr>
              <a:t>double </a:t>
            </a:r>
            <a:r>
              <a:rPr lang="en-US" altLang="en-US" dirty="0" err="1">
                <a:latin typeface="Courier New" panose="02070309020205020404" pitchFamily="49" charset="0"/>
              </a:rPr>
              <a:t>myGPA</a:t>
            </a:r>
            <a:r>
              <a:rPr lang="en-US" altLang="en-US" dirty="0">
                <a:latin typeface="Courier New" panose="02070309020205020404" pitchFamily="49" charset="0"/>
              </a:rPr>
              <a:t> = 4;</a:t>
            </a:r>
          </a:p>
          <a:p>
            <a:pPr marL="742950" lvl="1" indent="-285750">
              <a:lnSpc>
                <a:spcPct val="70000"/>
              </a:lnSpc>
              <a:tabLst>
                <a:tab pos="2290763" algn="l"/>
              </a:tabLst>
            </a:pPr>
            <a:endParaRPr lang="en-US" altLang="en-US" dirty="0">
              <a:latin typeface="Courier New" panose="02070309020205020404" pitchFamily="49" charset="0"/>
            </a:endParaRPr>
          </a:p>
          <a:p>
            <a:pPr marL="742950" lvl="1" indent="-285750">
              <a:lnSpc>
                <a:spcPct val="70000"/>
              </a:lnSpc>
              <a:tabLst>
                <a:tab pos="2290763" algn="l"/>
              </a:tabLst>
            </a:pPr>
            <a:endParaRPr lang="en-US" altLang="en-US" dirty="0">
              <a:latin typeface="Courier New" panose="02070309020205020404" pitchFamily="49" charset="0"/>
            </a:endParaRPr>
          </a:p>
          <a:p>
            <a:pPr marL="457200" lvl="1" indent="0">
              <a:buNone/>
              <a:tabLst>
                <a:tab pos="2290763" algn="l"/>
              </a:tabLst>
            </a:pPr>
            <a:r>
              <a:rPr lang="en-US" altLang="en-US" dirty="0">
                <a:latin typeface="Courier New" panose="02070309020205020404" pitchFamily="49" charset="0"/>
              </a:rPr>
              <a:t>double avg = </a:t>
            </a:r>
            <a:r>
              <a:rPr lang="en-US" altLang="en-US" b="1" dirty="0">
                <a:latin typeface="Courier New" panose="02070309020205020404" pitchFamily="49" charset="0"/>
              </a:rPr>
              <a:t>11 / 2</a:t>
            </a:r>
            <a:r>
              <a:rPr lang="en-US" altLang="en-US" dirty="0">
                <a:latin typeface="Courier New" panose="02070309020205020404" pitchFamily="49" charset="0"/>
              </a:rPr>
              <a:t>;</a:t>
            </a:r>
          </a:p>
          <a:p>
            <a:pPr marL="1143000" lvl="2" indent="-228600">
              <a:tabLst>
                <a:tab pos="2290763" algn="l"/>
              </a:tabLst>
            </a:pPr>
            <a:endParaRPr lang="en-US" altLang="en-US" sz="900" dirty="0"/>
          </a:p>
          <a:p>
            <a:pPr marL="1143000" lvl="2" indent="-228600">
              <a:tabLst>
                <a:tab pos="2290763" algn="l"/>
              </a:tabLst>
            </a:pPr>
            <a:r>
              <a:rPr lang="en-US" altLang="en-US" dirty="0"/>
              <a:t>Why does </a:t>
            </a:r>
            <a:r>
              <a:rPr lang="en-US" altLang="en-US" dirty="0">
                <a:latin typeface="Courier New" panose="02070309020205020404" pitchFamily="49" charset="0"/>
              </a:rPr>
              <a:t>avg</a:t>
            </a:r>
            <a:r>
              <a:rPr lang="en-US" altLang="en-US" dirty="0"/>
              <a:t> store </a:t>
            </a:r>
            <a:r>
              <a:rPr lang="en-US" altLang="en-US" dirty="0">
                <a:latin typeface="Courier New" panose="02070309020205020404" pitchFamily="49" charset="0"/>
              </a:rPr>
              <a:t>5.0</a:t>
            </a:r>
            <a:br>
              <a:rPr lang="en-US" altLang="en-US" dirty="0"/>
            </a:br>
            <a:r>
              <a:rPr lang="en-US" altLang="en-US" dirty="0"/>
              <a:t>and not </a:t>
            </a:r>
            <a:r>
              <a:rPr lang="en-US" altLang="en-US" dirty="0">
                <a:latin typeface="Courier New" panose="02070309020205020404" pitchFamily="49" charset="0"/>
              </a:rPr>
              <a:t>5.5</a:t>
            </a:r>
            <a:r>
              <a:rPr lang="en-US" altLang="en-US" dirty="0"/>
              <a:t> ?</a:t>
            </a:r>
          </a:p>
        </p:txBody>
      </p:sp>
      <p:graphicFrame>
        <p:nvGraphicFramePr>
          <p:cNvPr id="404484" name="Group 4"/>
          <p:cNvGraphicFramePr>
            <a:graphicFrameLocks noGrp="1"/>
          </p:cNvGraphicFramePr>
          <p:nvPr/>
        </p:nvGraphicFramePr>
        <p:xfrm>
          <a:off x="5791200" y="3733800"/>
          <a:ext cx="3048000" cy="660400"/>
        </p:xfrm>
        <a:graphic>
          <a:graphicData uri="http://schemas.openxmlformats.org/drawingml/2006/table">
            <a:tbl>
              <a:tblPr/>
              <a:tblGrid>
                <a:gridCol w="990600">
                  <a:extLst>
                    <a:ext uri="{9D8B030D-6E8A-4147-A177-3AD203B41FA5}">
                      <a16:colId xmlns:a16="http://schemas.microsoft.com/office/drawing/2014/main" val="1314285950"/>
                    </a:ext>
                  </a:extLst>
                </a:gridCol>
                <a:gridCol w="2057400">
                  <a:extLst>
                    <a:ext uri="{9D8B030D-6E8A-4147-A177-3AD203B41FA5}">
                      <a16:colId xmlns:a16="http://schemas.microsoft.com/office/drawing/2014/main" val="2917292734"/>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myGPA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4.0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1366833"/>
                  </a:ext>
                </a:extLst>
              </a:tr>
            </a:tbl>
          </a:graphicData>
        </a:graphic>
      </p:graphicFrame>
      <p:graphicFrame>
        <p:nvGraphicFramePr>
          <p:cNvPr id="404492" name="Group 12"/>
          <p:cNvGraphicFramePr>
            <a:graphicFrameLocks noGrp="1"/>
          </p:cNvGraphicFramePr>
          <p:nvPr/>
        </p:nvGraphicFramePr>
        <p:xfrm>
          <a:off x="5791200" y="4749800"/>
          <a:ext cx="3048000" cy="660400"/>
        </p:xfrm>
        <a:graphic>
          <a:graphicData uri="http://schemas.openxmlformats.org/drawingml/2006/table">
            <a:tbl>
              <a:tblPr/>
              <a:tblGrid>
                <a:gridCol w="990600">
                  <a:extLst>
                    <a:ext uri="{9D8B030D-6E8A-4147-A177-3AD203B41FA5}">
                      <a16:colId xmlns:a16="http://schemas.microsoft.com/office/drawing/2014/main" val="3872265679"/>
                    </a:ext>
                  </a:extLst>
                </a:gridCol>
                <a:gridCol w="2057400">
                  <a:extLst>
                    <a:ext uri="{9D8B030D-6E8A-4147-A177-3AD203B41FA5}">
                      <a16:colId xmlns:a16="http://schemas.microsoft.com/office/drawing/2014/main" val="3289101450"/>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anose="02070309020205020404" pitchFamily="49" charset="0"/>
                        </a:rPr>
                        <a:t>avg</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rPr>
                        <a:t>5.0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4238852"/>
                  </a:ext>
                </a:extLst>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idx="4294967295"/>
          </p:nvPr>
        </p:nvSpPr>
        <p:spPr>
          <a:xfrm>
            <a:off x="457200" y="0"/>
            <a:ext cx="8229600" cy="1005417"/>
          </a:xfrm>
        </p:spPr>
        <p:txBody>
          <a:bodyPr lIns="0" rIns="0" bIns="0" anchor="b"/>
          <a:lstStyle/>
          <a:p>
            <a:r>
              <a:rPr lang="en-US" altLang="en-US"/>
              <a:t>Compiler errors</a:t>
            </a:r>
          </a:p>
        </p:txBody>
      </p:sp>
      <p:sp>
        <p:nvSpPr>
          <p:cNvPr id="405507" name="Rectangle 3"/>
          <p:cNvSpPr>
            <a:spLocks noGrp="1" noChangeArrowheads="1"/>
          </p:cNvSpPr>
          <p:nvPr>
            <p:ph idx="4294967295"/>
          </p:nvPr>
        </p:nvSpPr>
        <p:spPr/>
        <p:txBody>
          <a:bodyPr/>
          <a:lstStyle/>
          <a:p>
            <a:pPr marL="273050" indent="-273050"/>
            <a:r>
              <a:rPr lang="en-US" altLang="en-US" dirty="0"/>
              <a:t>A variable can't be used until it is assigned a value.</a:t>
            </a:r>
          </a:p>
          <a:p>
            <a:pPr marL="639763" lvl="1" indent="-246063">
              <a:buFontTx/>
              <a:buNone/>
            </a:pPr>
            <a:endParaRPr lang="en-US" altLang="en-US" sz="900" dirty="0">
              <a:latin typeface="Courier New" panose="02070309020205020404" pitchFamily="49" charset="0"/>
            </a:endParaRPr>
          </a:p>
          <a:p>
            <a:pPr marL="393700" lvl="1" indent="0">
              <a:buNone/>
            </a:pPr>
            <a:r>
              <a:rPr lang="en-US" altLang="en-US" sz="2000" dirty="0">
                <a:latin typeface="Courier New" panose="02070309020205020404" pitchFamily="49" charset="0"/>
              </a:rPr>
              <a:t>int x;</a:t>
            </a:r>
          </a:p>
          <a:p>
            <a:pPr marL="639763" lvl="1" indent="-246063">
              <a:buFont typeface="Wingdings" panose="05000000000000000000" pitchFamily="2" charset="2"/>
              <a:buNone/>
            </a:pPr>
            <a:r>
              <a:rPr lang="en-US" altLang="en-US" sz="2000" dirty="0">
                <a:solidFill>
                  <a:srgbClr val="800000"/>
                </a:solidFill>
                <a:latin typeface="Courier New" panose="02070309020205020404" pitchFamily="49" charset="0"/>
              </a:rPr>
              <a:t>	</a:t>
            </a:r>
            <a:r>
              <a:rPr lang="en-US" altLang="en-US" sz="2000" dirty="0" err="1">
                <a:solidFill>
                  <a:srgbClr val="800000"/>
                </a:solidFill>
                <a:latin typeface="Courier New" panose="02070309020205020404" pitchFamily="49" charset="0"/>
              </a:rPr>
              <a:t>System.out.println</a:t>
            </a:r>
            <a:r>
              <a:rPr lang="en-US" altLang="en-US" sz="2000" dirty="0">
                <a:solidFill>
                  <a:srgbClr val="800000"/>
                </a:solidFill>
                <a:latin typeface="Courier New" panose="02070309020205020404" pitchFamily="49" charset="0"/>
              </a:rPr>
              <a:t>(x);   </a:t>
            </a:r>
            <a:r>
              <a:rPr lang="en-US" altLang="en-US" sz="2000" b="1" dirty="0">
                <a:solidFill>
                  <a:srgbClr val="800000"/>
                </a:solidFill>
                <a:latin typeface="Courier New" panose="02070309020205020404" pitchFamily="49" charset="0"/>
              </a:rPr>
              <a:t>// ERROR: x has no value</a:t>
            </a:r>
            <a:endParaRPr lang="en-US" altLang="en-US" sz="2000" i="1" dirty="0">
              <a:cs typeface="Times New Roman" panose="02020603050405020304" pitchFamily="18" charset="0"/>
            </a:endParaRPr>
          </a:p>
          <a:p>
            <a:pPr marL="639763" lvl="1" indent="-246063">
              <a:lnSpc>
                <a:spcPct val="90000"/>
              </a:lnSpc>
              <a:buFontTx/>
              <a:buNone/>
            </a:pPr>
            <a:endParaRPr lang="en-US" altLang="en-US" sz="2000" dirty="0"/>
          </a:p>
          <a:p>
            <a:pPr marL="639763" lvl="1" indent="-246063">
              <a:lnSpc>
                <a:spcPct val="90000"/>
              </a:lnSpc>
              <a:buFontTx/>
              <a:buNone/>
            </a:pPr>
            <a:endParaRPr lang="en-US" altLang="en-US" dirty="0"/>
          </a:p>
          <a:p>
            <a:pPr marL="273050" indent="-273050">
              <a:lnSpc>
                <a:spcPct val="90000"/>
              </a:lnSpc>
            </a:pPr>
            <a:r>
              <a:rPr lang="en-US" altLang="en-US" dirty="0"/>
              <a:t>You may not declare the same variable twice.</a:t>
            </a:r>
          </a:p>
          <a:p>
            <a:pPr marL="639763" lvl="1" indent="-246063">
              <a:lnSpc>
                <a:spcPct val="90000"/>
              </a:lnSpc>
              <a:buFontTx/>
              <a:buNone/>
            </a:pPr>
            <a:endParaRPr lang="en-US" altLang="en-US" sz="900" dirty="0">
              <a:latin typeface="Courier New" panose="02070309020205020404" pitchFamily="49" charset="0"/>
            </a:endParaRPr>
          </a:p>
          <a:p>
            <a:pPr marL="393700" lvl="1" indent="0">
              <a:lnSpc>
                <a:spcPct val="90000"/>
              </a:lnSpc>
              <a:buNone/>
            </a:pPr>
            <a:r>
              <a:rPr lang="en-US" altLang="en-US" sz="2000" dirty="0">
                <a:latin typeface="Courier New" panose="02070309020205020404" pitchFamily="49" charset="0"/>
              </a:rPr>
              <a:t>int x;</a:t>
            </a:r>
            <a:br>
              <a:rPr lang="en-US" altLang="en-US" sz="2000" dirty="0">
                <a:latin typeface="Courier New" panose="02070309020205020404" pitchFamily="49" charset="0"/>
              </a:rPr>
            </a:br>
            <a:r>
              <a:rPr lang="en-US" altLang="en-US" sz="2000" dirty="0">
                <a:solidFill>
                  <a:srgbClr val="800000"/>
                </a:solidFill>
                <a:latin typeface="Courier New" panose="02070309020205020404" pitchFamily="49" charset="0"/>
              </a:rPr>
              <a:t>int x;</a:t>
            </a:r>
            <a:r>
              <a:rPr lang="en-US" altLang="en-US" sz="2000" dirty="0">
                <a:solidFill>
                  <a:srgbClr val="A50021"/>
                </a:solidFill>
                <a:latin typeface="Courier New" panose="02070309020205020404" pitchFamily="49" charset="0"/>
              </a:rPr>
              <a:t>                   </a:t>
            </a:r>
            <a:r>
              <a:rPr lang="en-US" altLang="en-US" sz="2000" b="1" dirty="0">
                <a:solidFill>
                  <a:srgbClr val="800000"/>
                </a:solidFill>
                <a:latin typeface="Courier New" panose="02070309020205020404" pitchFamily="49" charset="0"/>
              </a:rPr>
              <a:t>// ERROR: x already exists</a:t>
            </a:r>
            <a:endParaRPr lang="en-US" altLang="en-US" sz="2000" b="1" dirty="0">
              <a:solidFill>
                <a:srgbClr val="A50021"/>
              </a:solidFill>
              <a:latin typeface="Courier New" panose="02070309020205020404" pitchFamily="49" charset="0"/>
            </a:endParaRPr>
          </a:p>
          <a:p>
            <a:pPr marL="639763" lvl="1" indent="-246063">
              <a:lnSpc>
                <a:spcPct val="90000"/>
              </a:lnSpc>
              <a:buFontTx/>
              <a:buNone/>
            </a:pPr>
            <a:endParaRPr lang="en-US" altLang="en-US" sz="2000" dirty="0"/>
          </a:p>
          <a:p>
            <a:pPr marL="393700" lvl="1" indent="0">
              <a:buNone/>
            </a:pPr>
            <a:r>
              <a:rPr lang="en-US" altLang="en-US" sz="2000" dirty="0">
                <a:latin typeface="Courier New" panose="02070309020205020404" pitchFamily="49" charset="0"/>
              </a:rPr>
              <a:t>int x = 3;</a:t>
            </a:r>
            <a:br>
              <a:rPr lang="en-US" altLang="en-US" sz="2000" dirty="0">
                <a:latin typeface="Courier New" panose="02070309020205020404" pitchFamily="49" charset="0"/>
              </a:rPr>
            </a:br>
            <a:r>
              <a:rPr lang="en-US" altLang="en-US" sz="2000" dirty="0">
                <a:solidFill>
                  <a:srgbClr val="800000"/>
                </a:solidFill>
                <a:latin typeface="Courier New" panose="02070309020205020404" pitchFamily="49" charset="0"/>
              </a:rPr>
              <a:t>int x = 5;               </a:t>
            </a:r>
            <a:r>
              <a:rPr lang="en-US" altLang="en-US" sz="2000" b="1" dirty="0">
                <a:solidFill>
                  <a:srgbClr val="800000"/>
                </a:solidFill>
                <a:latin typeface="Courier New" panose="02070309020205020404" pitchFamily="49" charset="0"/>
              </a:rPr>
              <a:t>// ERROR: x already exists</a:t>
            </a:r>
            <a:endParaRPr lang="en-US" altLang="en-US" sz="2000" dirty="0"/>
          </a:p>
          <a:p>
            <a:pPr marL="1143000" lvl="2" indent="-228600"/>
            <a:endParaRPr lang="en-US" altLang="en-US" sz="800" dirty="0"/>
          </a:p>
          <a:p>
            <a:pPr marL="1143000" lvl="2" indent="-228600"/>
            <a:r>
              <a:rPr lang="en-US" altLang="en-US" dirty="0"/>
              <a:t>How can this code be fixed?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2"/>
          <p:cNvSpPr>
            <a:spLocks noGrp="1" noChangeArrowheads="1"/>
          </p:cNvSpPr>
          <p:nvPr>
            <p:ph type="title" idx="4294967295"/>
          </p:nvPr>
        </p:nvSpPr>
        <p:spPr>
          <a:xfrm>
            <a:off x="457200" y="0"/>
            <a:ext cx="8229600" cy="973667"/>
          </a:xfrm>
        </p:spPr>
        <p:txBody>
          <a:bodyPr lIns="0" rIns="0" bIns="0" anchor="b"/>
          <a:lstStyle/>
          <a:p>
            <a:r>
              <a:rPr lang="en-US" altLang="en-US"/>
              <a:t>Printing a variable's value</a:t>
            </a:r>
          </a:p>
        </p:txBody>
      </p:sp>
      <p:sp>
        <p:nvSpPr>
          <p:cNvPr id="406532" name="Rectangle 3"/>
          <p:cNvSpPr>
            <a:spLocks noGrp="1" noChangeArrowheads="1"/>
          </p:cNvSpPr>
          <p:nvPr>
            <p:ph idx="4294967295"/>
          </p:nvPr>
        </p:nvSpPr>
        <p:spPr/>
        <p:txBody>
          <a:bodyPr/>
          <a:lstStyle/>
          <a:p>
            <a:pPr marL="273050" indent="-273050">
              <a:lnSpc>
                <a:spcPct val="110000"/>
              </a:lnSpc>
            </a:pPr>
            <a:r>
              <a:rPr lang="en-US" altLang="en-US"/>
              <a:t>Use </a:t>
            </a:r>
            <a:r>
              <a:rPr lang="en-US" altLang="en-US">
                <a:latin typeface="Courier New" panose="02070309020205020404" pitchFamily="49" charset="0"/>
              </a:rPr>
              <a:t>+</a:t>
            </a:r>
            <a:r>
              <a:rPr lang="en-US" altLang="en-US"/>
              <a:t> to print a string and a variable's value on one line.</a:t>
            </a:r>
          </a:p>
          <a:p>
            <a:pPr marL="639763" lvl="1" indent="-246063">
              <a:lnSpc>
                <a:spcPct val="90000"/>
              </a:lnSpc>
              <a:buFont typeface="Wingdings" panose="05000000000000000000" pitchFamily="2" charset="2"/>
              <a:buNone/>
            </a:pPr>
            <a:endParaRPr lang="en-US" altLang="en-US" sz="900">
              <a:latin typeface="Courier New" panose="02070309020205020404" pitchFamily="49" charset="0"/>
            </a:endParaRPr>
          </a:p>
          <a:p>
            <a:pPr marL="639763" lvl="1" indent="-246063">
              <a:lnSpc>
                <a:spcPct val="90000"/>
              </a:lnSpc>
            </a:pPr>
            <a:r>
              <a:rPr lang="en-US" altLang="en-US">
                <a:latin typeface="Courier New" panose="02070309020205020404" pitchFamily="49" charset="0"/>
              </a:rPr>
              <a:t>double grade = (95.1 + 71.9 + 82.6) / 3.0;</a:t>
            </a:r>
          </a:p>
          <a:p>
            <a:pPr marL="639763" lvl="1" indent="-246063">
              <a:lnSpc>
                <a:spcPct val="90000"/>
              </a:lnSpc>
              <a:buFont typeface="Wingdings" panose="05000000000000000000" pitchFamily="2" charset="2"/>
              <a:buNone/>
            </a:pPr>
            <a:r>
              <a:rPr lang="en-US" altLang="en-US">
                <a:latin typeface="Courier New" panose="02070309020205020404" pitchFamily="49" charset="0"/>
              </a:rPr>
              <a:t>	System.out.println(</a:t>
            </a:r>
            <a:r>
              <a:rPr lang="en-US" altLang="en-US" b="1">
                <a:latin typeface="Courier New" panose="02070309020205020404" pitchFamily="49" charset="0"/>
              </a:rPr>
              <a:t>"Your grade was " + grade</a:t>
            </a:r>
            <a:r>
              <a:rPr lang="en-US" altLang="en-US">
                <a:latin typeface="Courier New" panose="02070309020205020404" pitchFamily="49" charset="0"/>
              </a:rPr>
              <a:t>);</a:t>
            </a:r>
          </a:p>
          <a:p>
            <a:pPr marL="639763" lvl="1" indent="-246063">
              <a:lnSpc>
                <a:spcPct val="90000"/>
              </a:lnSpc>
            </a:pPr>
            <a:endParaRPr lang="en-US" altLang="en-US">
              <a:latin typeface="Courier New" panose="02070309020205020404" pitchFamily="49" charset="0"/>
            </a:endParaRPr>
          </a:p>
          <a:p>
            <a:pPr marL="639763" lvl="1" indent="-246063">
              <a:lnSpc>
                <a:spcPct val="90000"/>
              </a:lnSpc>
              <a:buFont typeface="Wingdings" panose="05000000000000000000" pitchFamily="2" charset="2"/>
              <a:buNone/>
            </a:pPr>
            <a:r>
              <a:rPr lang="en-US" altLang="en-US">
                <a:latin typeface="Courier New" panose="02070309020205020404" pitchFamily="49" charset="0"/>
              </a:rPr>
              <a:t>	int students = 11 + 17 + 4 + 19 + 14;</a:t>
            </a:r>
          </a:p>
          <a:p>
            <a:pPr marL="639763" lvl="1" indent="-246063">
              <a:lnSpc>
                <a:spcPct val="90000"/>
              </a:lnSpc>
              <a:buFont typeface="Wingdings" panose="05000000000000000000" pitchFamily="2" charset="2"/>
              <a:buNone/>
            </a:pPr>
            <a:r>
              <a:rPr lang="en-US" altLang="en-US">
                <a:latin typeface="Courier New" panose="02070309020205020404" pitchFamily="49" charset="0"/>
              </a:rPr>
              <a:t>	System.out.println(</a:t>
            </a:r>
            <a:r>
              <a:rPr lang="en-US" altLang="en-US" b="1">
                <a:latin typeface="Courier New" panose="02070309020205020404" pitchFamily="49" charset="0"/>
              </a:rPr>
              <a:t>"There are " + students +</a:t>
            </a:r>
          </a:p>
          <a:p>
            <a:pPr marL="639763" lvl="1" indent="-246063">
              <a:lnSpc>
                <a:spcPct val="90000"/>
              </a:lnSpc>
              <a:buFont typeface="Wingdings" panose="05000000000000000000" pitchFamily="2" charset="2"/>
              <a:buNone/>
            </a:pPr>
            <a:r>
              <a:rPr lang="en-US" altLang="en-US" b="1">
                <a:latin typeface="Courier New" panose="02070309020205020404" pitchFamily="49" charset="0"/>
              </a:rPr>
              <a:t>	                   " students in the course."</a:t>
            </a:r>
            <a:r>
              <a:rPr lang="en-US" altLang="en-US">
                <a:latin typeface="Courier New" panose="02070309020205020404" pitchFamily="49" charset="0"/>
              </a:rPr>
              <a:t>);</a:t>
            </a:r>
          </a:p>
          <a:p>
            <a:pPr marL="639763" lvl="1" indent="-246063">
              <a:lnSpc>
                <a:spcPct val="90000"/>
              </a:lnSpc>
              <a:buFont typeface="Wingdings" panose="05000000000000000000" pitchFamily="2" charset="2"/>
              <a:buNone/>
            </a:pPr>
            <a:endParaRPr lang="en-US" altLang="en-US">
              <a:latin typeface="Courier New" panose="02070309020205020404" pitchFamily="49" charset="0"/>
            </a:endParaRPr>
          </a:p>
          <a:p>
            <a:pPr marL="639763" lvl="1" indent="-246063">
              <a:lnSpc>
                <a:spcPct val="110000"/>
              </a:lnSpc>
              <a:buFontTx/>
              <a:buChar char="•"/>
            </a:pPr>
            <a:r>
              <a:rPr lang="en-US" altLang="en-US"/>
              <a:t>Output:</a:t>
            </a:r>
          </a:p>
          <a:p>
            <a:pPr marL="639763" lvl="1" indent="-246063">
              <a:lnSpc>
                <a:spcPct val="90000"/>
              </a:lnSpc>
              <a:buFont typeface="Wingdings" panose="05000000000000000000" pitchFamily="2" charset="2"/>
              <a:buNone/>
            </a:pPr>
            <a:endParaRPr lang="en-US" altLang="en-US" sz="900">
              <a:latin typeface="Courier New" panose="02070309020205020404" pitchFamily="49" charset="0"/>
            </a:endParaRPr>
          </a:p>
          <a:p>
            <a:pPr marL="639763" lvl="1" indent="-246063">
              <a:lnSpc>
                <a:spcPct val="90000"/>
              </a:lnSpc>
              <a:buFont typeface="Wingdings" panose="05000000000000000000" pitchFamily="2" charset="2"/>
              <a:buNone/>
            </a:pPr>
            <a:r>
              <a:rPr lang="en-US" altLang="en-US">
                <a:latin typeface="Courier New" panose="02070309020205020404" pitchFamily="49" charset="0"/>
              </a:rPr>
              <a:t>	Your grade was 83.2</a:t>
            </a:r>
          </a:p>
          <a:p>
            <a:pPr marL="639763" lvl="1" indent="-246063">
              <a:lnSpc>
                <a:spcPct val="90000"/>
              </a:lnSpc>
              <a:buFont typeface="Wingdings" panose="05000000000000000000" pitchFamily="2" charset="2"/>
              <a:buNone/>
            </a:pPr>
            <a:r>
              <a:rPr lang="en-US" altLang="en-US">
                <a:latin typeface="Courier New" panose="02070309020205020404" pitchFamily="49" charset="0"/>
              </a:rPr>
              <a:t>	There are 65 students in the course.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en-US"/>
              <a:t>Receipt question</a:t>
            </a:r>
          </a:p>
        </p:txBody>
      </p:sp>
      <p:sp>
        <p:nvSpPr>
          <p:cNvPr id="407555" name="Rectangle 3"/>
          <p:cNvSpPr>
            <a:spLocks noGrp="1" noChangeArrowheads="1"/>
          </p:cNvSpPr>
          <p:nvPr>
            <p:ph type="body" idx="1"/>
          </p:nvPr>
        </p:nvSpPr>
        <p:spPr/>
        <p:txBody>
          <a:bodyPr/>
          <a:lstStyle/>
          <a:p>
            <a:pPr>
              <a:lnSpc>
                <a:spcPct val="90000"/>
              </a:lnSpc>
              <a:spcBef>
                <a:spcPct val="0"/>
              </a:spcBef>
              <a:buFontTx/>
              <a:buNone/>
            </a:pPr>
            <a:r>
              <a:rPr lang="en-US" altLang="en-US">
                <a:cs typeface="Courier New" panose="02070309020205020404" pitchFamily="49" charset="0"/>
              </a:rPr>
              <a:t>Improve the receipt program using variables.</a:t>
            </a:r>
          </a:p>
          <a:p>
            <a:pPr>
              <a:lnSpc>
                <a:spcPct val="90000"/>
              </a:lnSpc>
              <a:spcBef>
                <a:spcPct val="0"/>
              </a:spcBef>
              <a:buFontTx/>
              <a:buNone/>
            </a:pPr>
            <a:endParaRPr lang="en-US" altLang="en-US">
              <a:cs typeface="Courier New" panose="02070309020205020404" pitchFamily="49" charset="0"/>
            </a:endParaRP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public class Receipt {</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public static void main(String[] args) {</a:t>
            </a:r>
          </a:p>
          <a:p>
            <a:pPr>
              <a:lnSpc>
                <a:spcPct val="90000"/>
              </a:lnSpc>
              <a:spcBef>
                <a:spcPct val="0"/>
              </a:spcBef>
              <a:buFontTx/>
              <a:buNone/>
            </a:pPr>
            <a:r>
              <a:rPr lang="en-US" altLang="en-US" sz="1800" b="1">
                <a:solidFill>
                  <a:srgbClr val="008080"/>
                </a:solidFill>
                <a:latin typeface="Courier New" panose="02070309020205020404" pitchFamily="49" charset="0"/>
                <a:cs typeface="Courier New" panose="02070309020205020404" pitchFamily="49" charset="0"/>
              </a:rPr>
              <a:t>        // Calculate total owed, assuming 8% tax / 15% tip</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System.out.println("Subtotal:");</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System.out.println(38 + 40 + 30);</a:t>
            </a:r>
          </a:p>
          <a:p>
            <a:pPr>
              <a:lnSpc>
                <a:spcPct val="90000"/>
              </a:lnSpc>
              <a:spcBef>
                <a:spcPct val="0"/>
              </a:spcBef>
              <a:buFontTx/>
              <a:buNone/>
            </a:pPr>
            <a:endParaRPr lang="en-US" altLang="en-US" sz="800">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System.out.println("Tax:");</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System.out.println((38 + 40 + 30) * .08);</a:t>
            </a:r>
          </a:p>
          <a:p>
            <a:pPr>
              <a:lnSpc>
                <a:spcPct val="90000"/>
              </a:lnSpc>
              <a:spcBef>
                <a:spcPct val="0"/>
              </a:spcBef>
              <a:buFontTx/>
              <a:buNone/>
            </a:pPr>
            <a:endParaRPr lang="en-US" altLang="en-US" sz="800">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System.out.println("Tip:");</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System.out.println((38 + 40 + 30) * .15);</a:t>
            </a:r>
          </a:p>
          <a:p>
            <a:pPr>
              <a:lnSpc>
                <a:spcPct val="90000"/>
              </a:lnSpc>
              <a:spcBef>
                <a:spcPct val="0"/>
              </a:spcBef>
              <a:buFontTx/>
              <a:buNone/>
            </a:pPr>
            <a:endParaRPr lang="en-US" altLang="en-US" sz="800">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System.out.println("Total:");</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System.out.println(38 + 40 + 30 +</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(38 + 40 + 30) * .15 +</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(38 + 40 + 30) * .08);</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en-US"/>
              <a:t>Receipt answer</a:t>
            </a:r>
          </a:p>
        </p:txBody>
      </p:sp>
      <p:sp>
        <p:nvSpPr>
          <p:cNvPr id="408579" name="Rectangle 3"/>
          <p:cNvSpPr>
            <a:spLocks noGrp="1" noChangeArrowheads="1"/>
          </p:cNvSpPr>
          <p:nvPr>
            <p:ph type="body" idx="1"/>
          </p:nvPr>
        </p:nvSpPr>
        <p:spPr/>
        <p:txBody>
          <a:bodyPr/>
          <a:lstStyle/>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public class Receipt {</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public static void main(String[] args) {</a:t>
            </a:r>
          </a:p>
          <a:p>
            <a:pPr>
              <a:lnSpc>
                <a:spcPct val="90000"/>
              </a:lnSpc>
              <a:spcBef>
                <a:spcPct val="0"/>
              </a:spcBef>
              <a:buFontTx/>
              <a:buNone/>
            </a:pPr>
            <a:r>
              <a:rPr lang="en-US" altLang="en-US" sz="1800" b="1">
                <a:solidFill>
                  <a:srgbClr val="008080"/>
                </a:solidFill>
                <a:latin typeface="Courier New" panose="02070309020205020404" pitchFamily="49" charset="0"/>
                <a:cs typeface="Courier New" panose="02070309020205020404" pitchFamily="49" charset="0"/>
              </a:rPr>
              <a:t>        // Calculate total owed, assuming 8% tax / 15% tip</a:t>
            </a:r>
          </a:p>
          <a:p>
            <a:pPr>
              <a:lnSpc>
                <a:spcPct val="90000"/>
              </a:lnSpc>
              <a:spcBef>
                <a:spcPct val="0"/>
              </a:spcBef>
              <a:buFontTx/>
              <a:buNone/>
            </a:pPr>
            <a:r>
              <a:rPr lang="en-US" altLang="en-US" sz="1800" b="1">
                <a:latin typeface="Courier New" panose="02070309020205020404" pitchFamily="49" charset="0"/>
                <a:cs typeface="Courier New" panose="02070309020205020404" pitchFamily="49" charset="0"/>
              </a:rPr>
              <a:t>        int subtotal = 38 + 40 + 30;</a:t>
            </a:r>
          </a:p>
          <a:p>
            <a:pPr>
              <a:lnSpc>
                <a:spcPct val="90000"/>
              </a:lnSpc>
              <a:spcBef>
                <a:spcPct val="0"/>
              </a:spcBef>
              <a:buFontTx/>
              <a:buNone/>
            </a:pPr>
            <a:r>
              <a:rPr lang="en-US" altLang="en-US" sz="1800" b="1">
                <a:latin typeface="Courier New" panose="02070309020205020404" pitchFamily="49" charset="0"/>
                <a:cs typeface="Courier New" panose="02070309020205020404" pitchFamily="49" charset="0"/>
              </a:rPr>
              <a:t>        double tax = subtotal * .08;</a:t>
            </a:r>
          </a:p>
          <a:p>
            <a:pPr>
              <a:lnSpc>
                <a:spcPct val="90000"/>
              </a:lnSpc>
              <a:spcBef>
                <a:spcPct val="0"/>
              </a:spcBef>
              <a:buFontTx/>
              <a:buNone/>
            </a:pPr>
            <a:r>
              <a:rPr lang="en-US" altLang="en-US" sz="1800" b="1">
                <a:latin typeface="Courier New" panose="02070309020205020404" pitchFamily="49" charset="0"/>
                <a:cs typeface="Courier New" panose="02070309020205020404" pitchFamily="49" charset="0"/>
              </a:rPr>
              <a:t>        double tip = subtotal * .15;</a:t>
            </a:r>
          </a:p>
          <a:p>
            <a:pPr>
              <a:lnSpc>
                <a:spcPct val="90000"/>
              </a:lnSpc>
              <a:spcBef>
                <a:spcPct val="0"/>
              </a:spcBef>
              <a:buFontTx/>
              <a:buNone/>
            </a:pPr>
            <a:r>
              <a:rPr lang="en-US" altLang="en-US" sz="1800" b="1">
                <a:latin typeface="Courier New" panose="02070309020205020404" pitchFamily="49" charset="0"/>
                <a:cs typeface="Courier New" panose="02070309020205020404" pitchFamily="49" charset="0"/>
              </a:rPr>
              <a:t>        double total = subtotal + tax + tip;</a:t>
            </a:r>
          </a:p>
          <a:p>
            <a:pPr>
              <a:lnSpc>
                <a:spcPct val="90000"/>
              </a:lnSpc>
              <a:spcBef>
                <a:spcPct val="0"/>
              </a:spcBef>
              <a:buFontTx/>
              <a:buNone/>
            </a:pPr>
            <a:endParaRPr lang="en-US" altLang="en-US" sz="1800" b="1">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System.out.println("Subtotal: " </a:t>
            </a:r>
            <a:r>
              <a:rPr lang="en-US" altLang="en-US" sz="1800" b="1">
                <a:latin typeface="Courier New" panose="02070309020205020404" pitchFamily="49" charset="0"/>
                <a:cs typeface="Courier New" panose="02070309020205020404" pitchFamily="49" charset="0"/>
              </a:rPr>
              <a:t>+ subtotal</a:t>
            </a:r>
            <a:r>
              <a:rPr lang="en-US" altLang="en-US" sz="1800">
                <a:latin typeface="Courier New" panose="02070309020205020404" pitchFamily="49" charset="0"/>
                <a:cs typeface="Courier New" panose="02070309020205020404" pitchFamily="49" charset="0"/>
              </a:rPr>
              <a:t>);</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System.out.println("Tax: " </a:t>
            </a:r>
            <a:r>
              <a:rPr lang="en-US" altLang="en-US" sz="1800" b="1">
                <a:latin typeface="Courier New" panose="02070309020205020404" pitchFamily="49" charset="0"/>
                <a:cs typeface="Courier New" panose="02070309020205020404" pitchFamily="49" charset="0"/>
              </a:rPr>
              <a:t>+ tax</a:t>
            </a:r>
            <a:r>
              <a:rPr lang="en-US" altLang="en-US" sz="1800">
                <a:latin typeface="Courier New" panose="02070309020205020404" pitchFamily="49" charset="0"/>
                <a:cs typeface="Courier New" panose="02070309020205020404" pitchFamily="49" charset="0"/>
              </a:rPr>
              <a:t>);</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System.out.println("Tip: " </a:t>
            </a:r>
            <a:r>
              <a:rPr lang="en-US" altLang="en-US" sz="1800" b="1">
                <a:latin typeface="Courier New" panose="02070309020205020404" pitchFamily="49" charset="0"/>
                <a:cs typeface="Courier New" panose="02070309020205020404" pitchFamily="49" charset="0"/>
              </a:rPr>
              <a:t>+ tip</a:t>
            </a:r>
            <a:r>
              <a:rPr lang="en-US" altLang="en-US" sz="1800">
                <a:latin typeface="Courier New" panose="02070309020205020404" pitchFamily="49" charset="0"/>
                <a:cs typeface="Courier New" panose="02070309020205020404" pitchFamily="49" charset="0"/>
              </a:rPr>
              <a:t>);</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System.out.println("Total: " </a:t>
            </a:r>
            <a:r>
              <a:rPr lang="en-US" altLang="en-US" sz="1800" b="1">
                <a:latin typeface="Courier New" panose="02070309020205020404" pitchFamily="49" charset="0"/>
                <a:cs typeface="Courier New" panose="02070309020205020404" pitchFamily="49" charset="0"/>
              </a:rPr>
              <a:t>+ total</a:t>
            </a:r>
            <a:r>
              <a:rPr lang="en-US" altLang="en-US" sz="1800">
                <a:latin typeface="Courier New" panose="02070309020205020404" pitchFamily="49" charset="0"/>
                <a:cs typeface="Courier New" panose="02070309020205020404" pitchFamily="49" charset="0"/>
              </a:rPr>
              <a:t>);</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    }</a:t>
            </a:r>
          </a:p>
          <a:p>
            <a:pPr>
              <a:lnSpc>
                <a:spcPct val="90000"/>
              </a:lnSpc>
              <a:spcBef>
                <a:spcPct val="0"/>
              </a:spcBef>
              <a:buFontTx/>
              <a:buNone/>
            </a:pPr>
            <a:r>
              <a:rPr lang="en-US" altLang="en-US" sz="1800">
                <a:latin typeface="Courier New" panose="02070309020205020404" pitchFamily="49" charset="0"/>
                <a:cs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lIns="0" rIns="0" bIns="0" anchor="b"/>
          <a:lstStyle/>
          <a:p>
            <a:r>
              <a:rPr lang="en-US" altLang="en-US"/>
              <a:t>Java's primitive types</a:t>
            </a:r>
          </a:p>
        </p:txBody>
      </p:sp>
      <p:sp>
        <p:nvSpPr>
          <p:cNvPr id="1408003" name="Rectangle 3"/>
          <p:cNvSpPr>
            <a:spLocks noGrp="1" noChangeArrowheads="1"/>
          </p:cNvSpPr>
          <p:nvPr>
            <p:ph idx="1"/>
          </p:nvPr>
        </p:nvSpPr>
        <p:spPr>
          <a:xfrm>
            <a:off x="152400" y="1295400"/>
            <a:ext cx="8991600" cy="3249642"/>
          </a:xfrm>
        </p:spPr>
        <p:txBody>
          <a:bodyPr/>
          <a:lstStyle/>
          <a:p>
            <a:pPr marL="342900" indent="-342900">
              <a:lnSpc>
                <a:spcPct val="120000"/>
              </a:lnSpc>
              <a:tabLst>
                <a:tab pos="2286000" algn="l"/>
                <a:tab pos="4114800" algn="l"/>
                <a:tab pos="5834063" algn="l"/>
              </a:tabLst>
            </a:pPr>
            <a:r>
              <a:rPr lang="en-US" altLang="en-US" b="1" dirty="0"/>
              <a:t>primitive types</a:t>
            </a:r>
            <a:r>
              <a:rPr lang="en-US" altLang="en-US" dirty="0"/>
              <a:t>: </a:t>
            </a:r>
            <a:r>
              <a:rPr lang="en-US" altLang="en-US" b="1" dirty="0"/>
              <a:t>8 simple types </a:t>
            </a:r>
            <a:r>
              <a:rPr lang="en-US" altLang="en-US" dirty="0"/>
              <a:t>for numbers, text, etc.</a:t>
            </a:r>
          </a:p>
          <a:p>
            <a:pPr marL="742950" lvl="1" indent="-285750">
              <a:lnSpc>
                <a:spcPct val="120000"/>
              </a:lnSpc>
              <a:tabLst>
                <a:tab pos="2286000" algn="l"/>
                <a:tab pos="4114800" algn="l"/>
                <a:tab pos="5834063" algn="l"/>
              </a:tabLst>
            </a:pPr>
            <a:r>
              <a:rPr lang="en-US" altLang="en-US" dirty="0"/>
              <a:t>Java also has object types, which we'll talk about later</a:t>
            </a:r>
          </a:p>
          <a:p>
            <a:pPr marL="742950" lvl="1" indent="-285750">
              <a:lnSpc>
                <a:spcPct val="120000"/>
              </a:lnSpc>
              <a:tabLst>
                <a:tab pos="2286000" algn="l"/>
                <a:tab pos="4114800" algn="l"/>
                <a:tab pos="5834063" algn="l"/>
              </a:tabLst>
            </a:pPr>
            <a:r>
              <a:rPr lang="en-US" altLang="en-US" dirty="0"/>
              <a:t>Here are the 4 most commonly used:</a:t>
            </a:r>
          </a:p>
          <a:p>
            <a:pPr marL="742950" lvl="1" indent="-285750">
              <a:lnSpc>
                <a:spcPct val="120000"/>
              </a:lnSpc>
              <a:buFont typeface="Wingdings" panose="05000000000000000000" pitchFamily="2" charset="2"/>
              <a:buNone/>
              <a:tabLst>
                <a:tab pos="2286000" algn="l"/>
                <a:tab pos="4114800" algn="l"/>
                <a:tab pos="5834063" algn="l"/>
              </a:tabLst>
            </a:pPr>
            <a:r>
              <a:rPr lang="en-US" altLang="en-US" sz="2000" b="1" dirty="0"/>
              <a:t>	Name	Description		Examples</a:t>
            </a:r>
          </a:p>
          <a:p>
            <a:pPr marL="742950" lvl="1" indent="-285750">
              <a:lnSpc>
                <a:spcPct val="120000"/>
              </a:lnSpc>
              <a:buClr>
                <a:schemeClr val="bg1"/>
              </a:buClr>
              <a:tabLst>
                <a:tab pos="2286000" algn="l"/>
                <a:tab pos="4114800" algn="l"/>
                <a:tab pos="5834063" algn="l"/>
              </a:tabLst>
            </a:pPr>
            <a:r>
              <a:rPr lang="en-US" altLang="en-US" sz="2000" dirty="0">
                <a:latin typeface="Courier New" panose="02070309020205020404" pitchFamily="49" charset="0"/>
              </a:rPr>
              <a:t>int</a:t>
            </a:r>
            <a:r>
              <a:rPr lang="en-US" altLang="en-US" sz="2000" dirty="0"/>
              <a:t>	integers	</a:t>
            </a:r>
            <a:r>
              <a:rPr lang="en-US" altLang="en-US" sz="1100" dirty="0"/>
              <a:t>(up to 2</a:t>
            </a:r>
            <a:r>
              <a:rPr lang="en-US" altLang="en-US" sz="1100" baseline="30000" dirty="0"/>
              <a:t>31</a:t>
            </a:r>
            <a:r>
              <a:rPr lang="en-US" altLang="en-US" sz="1100" dirty="0"/>
              <a:t> - 1)</a:t>
            </a:r>
            <a:r>
              <a:rPr lang="en-US" altLang="en-US" sz="2000" dirty="0"/>
              <a:t>	</a:t>
            </a:r>
            <a:r>
              <a:rPr lang="en-US" altLang="en-US" sz="2000" dirty="0">
                <a:latin typeface="Courier New" panose="02070309020205020404" pitchFamily="49" charset="0"/>
              </a:rPr>
              <a:t>42</a:t>
            </a:r>
            <a:r>
              <a:rPr lang="en-US" altLang="en-US" sz="2000" dirty="0"/>
              <a:t>,  </a:t>
            </a:r>
            <a:r>
              <a:rPr lang="en-US" altLang="en-US" sz="2000" dirty="0">
                <a:latin typeface="Courier New" panose="02070309020205020404" pitchFamily="49" charset="0"/>
              </a:rPr>
              <a:t>-3</a:t>
            </a:r>
            <a:r>
              <a:rPr lang="en-US" altLang="en-US" sz="2000" dirty="0"/>
              <a:t>,  </a:t>
            </a:r>
            <a:r>
              <a:rPr lang="en-US" altLang="en-US" sz="2000" dirty="0">
                <a:latin typeface="Courier New" panose="02070309020205020404" pitchFamily="49" charset="0"/>
              </a:rPr>
              <a:t>0</a:t>
            </a:r>
            <a:r>
              <a:rPr lang="en-US" altLang="en-US" sz="2000" dirty="0"/>
              <a:t>,  </a:t>
            </a:r>
            <a:r>
              <a:rPr lang="en-US" altLang="en-US" sz="2000" dirty="0">
                <a:latin typeface="Courier New" panose="02070309020205020404" pitchFamily="49" charset="0"/>
              </a:rPr>
              <a:t>926394</a:t>
            </a:r>
          </a:p>
          <a:p>
            <a:pPr marL="742950" lvl="1" indent="-285750">
              <a:lnSpc>
                <a:spcPct val="120000"/>
              </a:lnSpc>
              <a:buClr>
                <a:schemeClr val="bg1"/>
              </a:buClr>
              <a:tabLst>
                <a:tab pos="2286000" algn="l"/>
                <a:tab pos="4114800" algn="l"/>
                <a:tab pos="5834063" algn="l"/>
              </a:tabLst>
            </a:pPr>
            <a:r>
              <a:rPr lang="en-US" altLang="en-US" sz="2000" dirty="0">
                <a:latin typeface="Courier New" panose="02070309020205020404" pitchFamily="49" charset="0"/>
              </a:rPr>
              <a:t>double</a:t>
            </a:r>
            <a:r>
              <a:rPr lang="en-US" altLang="en-US" sz="2000" dirty="0"/>
              <a:t>	real numbers	</a:t>
            </a:r>
            <a:r>
              <a:rPr lang="en-US" altLang="en-US" sz="1100" dirty="0"/>
              <a:t>(up to 10</a:t>
            </a:r>
            <a:r>
              <a:rPr lang="en-US" altLang="en-US" sz="1100" baseline="30000" dirty="0"/>
              <a:t>308</a:t>
            </a:r>
            <a:r>
              <a:rPr lang="en-US" altLang="en-US" sz="1100" dirty="0"/>
              <a:t>)</a:t>
            </a:r>
            <a:r>
              <a:rPr lang="en-US" altLang="en-US" sz="2000" dirty="0"/>
              <a:t>	</a:t>
            </a:r>
            <a:r>
              <a:rPr lang="en-US" altLang="en-US" sz="2000" dirty="0">
                <a:latin typeface="Courier New" panose="02070309020205020404" pitchFamily="49" charset="0"/>
              </a:rPr>
              <a:t>3.1</a:t>
            </a:r>
            <a:r>
              <a:rPr lang="en-US" altLang="en-US" sz="2000" dirty="0"/>
              <a:t>,  </a:t>
            </a:r>
            <a:r>
              <a:rPr lang="en-US" altLang="en-US" sz="2000" dirty="0">
                <a:latin typeface="Courier New" panose="02070309020205020404" pitchFamily="49" charset="0"/>
              </a:rPr>
              <a:t>-0.25</a:t>
            </a:r>
            <a:r>
              <a:rPr lang="en-US" altLang="en-US" sz="2000" dirty="0"/>
              <a:t>,  </a:t>
            </a:r>
            <a:r>
              <a:rPr lang="en-US" altLang="en-US" sz="2000" dirty="0">
                <a:latin typeface="Courier New" panose="02070309020205020404" pitchFamily="49" charset="0"/>
              </a:rPr>
              <a:t>9.4e3</a:t>
            </a:r>
          </a:p>
          <a:p>
            <a:pPr marL="742950" lvl="1" indent="-285750">
              <a:lnSpc>
                <a:spcPct val="120000"/>
              </a:lnSpc>
              <a:buClr>
                <a:schemeClr val="bg1"/>
              </a:buClr>
              <a:tabLst>
                <a:tab pos="2286000" algn="l"/>
                <a:tab pos="4114800" algn="l"/>
                <a:tab pos="5834063" algn="l"/>
              </a:tabLst>
            </a:pPr>
            <a:r>
              <a:rPr lang="en-US" altLang="en-US" sz="2000" dirty="0">
                <a:solidFill>
                  <a:schemeClr val="bg1">
                    <a:lumMod val="10000"/>
                  </a:schemeClr>
                </a:solidFill>
                <a:latin typeface="Courier New" panose="02070309020205020404" pitchFamily="49" charset="0"/>
              </a:rPr>
              <a:t>char</a:t>
            </a:r>
            <a:r>
              <a:rPr lang="en-US" altLang="en-US" sz="2000" dirty="0">
                <a:solidFill>
                  <a:schemeClr val="bg1">
                    <a:lumMod val="10000"/>
                  </a:schemeClr>
                </a:solidFill>
              </a:rPr>
              <a:t>	single text characters	</a:t>
            </a:r>
            <a:r>
              <a:rPr lang="en-US" altLang="en-US" sz="2000" dirty="0">
                <a:solidFill>
                  <a:schemeClr val="bg1">
                    <a:lumMod val="10000"/>
                  </a:schemeClr>
                </a:solidFill>
                <a:latin typeface="Courier New" panose="02070309020205020404" pitchFamily="49" charset="0"/>
              </a:rPr>
              <a:t>'a'</a:t>
            </a:r>
            <a:r>
              <a:rPr lang="en-US" altLang="en-US" sz="2000" dirty="0">
                <a:solidFill>
                  <a:schemeClr val="bg1">
                    <a:lumMod val="10000"/>
                  </a:schemeClr>
                </a:solidFill>
              </a:rPr>
              <a:t>,  </a:t>
            </a:r>
            <a:r>
              <a:rPr lang="en-US" altLang="en-US" sz="2000" dirty="0">
                <a:solidFill>
                  <a:schemeClr val="bg1">
                    <a:lumMod val="10000"/>
                  </a:schemeClr>
                </a:solidFill>
                <a:latin typeface="Courier New" panose="02070309020205020404" pitchFamily="49" charset="0"/>
              </a:rPr>
              <a:t>'X'</a:t>
            </a:r>
            <a:r>
              <a:rPr lang="en-US" altLang="en-US" sz="2000" dirty="0">
                <a:solidFill>
                  <a:schemeClr val="bg1">
                    <a:lumMod val="10000"/>
                  </a:schemeClr>
                </a:solidFill>
              </a:rPr>
              <a:t>,  </a:t>
            </a:r>
            <a:r>
              <a:rPr lang="en-US" altLang="en-US" sz="2000" dirty="0">
                <a:solidFill>
                  <a:schemeClr val="bg1">
                    <a:lumMod val="10000"/>
                  </a:schemeClr>
                </a:solidFill>
                <a:latin typeface="Courier New" panose="02070309020205020404" pitchFamily="49" charset="0"/>
              </a:rPr>
              <a:t>'?'</a:t>
            </a:r>
            <a:r>
              <a:rPr lang="en-US" altLang="en-US" sz="2000" dirty="0">
                <a:solidFill>
                  <a:schemeClr val="bg1">
                    <a:lumMod val="10000"/>
                  </a:schemeClr>
                </a:solidFill>
              </a:rPr>
              <a:t>,  </a:t>
            </a:r>
            <a:r>
              <a:rPr lang="en-US" altLang="en-US" sz="2000" dirty="0">
                <a:solidFill>
                  <a:schemeClr val="bg1">
                    <a:lumMod val="10000"/>
                  </a:schemeClr>
                </a:solidFill>
                <a:latin typeface="Courier New" panose="02070309020205020404" pitchFamily="49" charset="0"/>
              </a:rPr>
              <a:t>'\n'</a:t>
            </a:r>
          </a:p>
          <a:p>
            <a:pPr marL="742950" lvl="1" indent="-285750">
              <a:lnSpc>
                <a:spcPct val="120000"/>
              </a:lnSpc>
              <a:buClr>
                <a:schemeClr val="bg1"/>
              </a:buClr>
              <a:tabLst>
                <a:tab pos="2286000" algn="l"/>
                <a:tab pos="4114800" algn="l"/>
                <a:tab pos="5834063" algn="l"/>
              </a:tabLst>
            </a:pPr>
            <a:r>
              <a:rPr lang="en-US" altLang="en-US" sz="2000" dirty="0" err="1">
                <a:solidFill>
                  <a:schemeClr val="bg1">
                    <a:lumMod val="10000"/>
                  </a:schemeClr>
                </a:solidFill>
                <a:latin typeface="Courier New" panose="02070309020205020404" pitchFamily="49" charset="0"/>
              </a:rPr>
              <a:t>boolean</a:t>
            </a:r>
            <a:r>
              <a:rPr lang="en-US" altLang="en-US" sz="2000" dirty="0">
                <a:solidFill>
                  <a:schemeClr val="bg1">
                    <a:lumMod val="10000"/>
                  </a:schemeClr>
                </a:solidFill>
              </a:rPr>
              <a:t>	logical values		</a:t>
            </a:r>
            <a:r>
              <a:rPr lang="en-US" altLang="en-US" sz="2000" dirty="0">
                <a:solidFill>
                  <a:schemeClr val="bg1">
                    <a:lumMod val="10000"/>
                  </a:schemeClr>
                </a:solidFill>
                <a:latin typeface="Courier New" panose="02070309020205020404" pitchFamily="49" charset="0"/>
              </a:rPr>
              <a:t>true</a:t>
            </a:r>
            <a:r>
              <a:rPr lang="en-US" altLang="en-US" sz="2000" dirty="0">
                <a:solidFill>
                  <a:schemeClr val="bg1">
                    <a:lumMod val="10000"/>
                  </a:schemeClr>
                </a:solidFill>
              </a:rPr>
              <a:t>,  </a:t>
            </a:r>
            <a:r>
              <a:rPr lang="en-US" altLang="en-US" sz="2000" dirty="0">
                <a:solidFill>
                  <a:schemeClr val="bg1">
                    <a:lumMod val="10000"/>
                  </a:schemeClr>
                </a:solidFill>
                <a:latin typeface="Courier New" panose="02070309020205020404" pitchFamily="49" charset="0"/>
              </a:rPr>
              <a:t>false</a:t>
            </a:r>
            <a:endParaRPr lang="en-US" altLang="en-US" sz="2000" dirty="0">
              <a:solidFill>
                <a:srgbClr val="909090"/>
              </a:solidFill>
              <a:latin typeface="Courier New" panose="02070309020205020404" pitchFamily="49" charset="0"/>
            </a:endParaRPr>
          </a:p>
          <a:p>
            <a:pPr marL="742950" lvl="1" indent="-285750">
              <a:buClr>
                <a:schemeClr val="tx1"/>
              </a:buClr>
              <a:buFontTx/>
              <a:buChar char="•"/>
              <a:tabLst>
                <a:tab pos="2286000" algn="l"/>
                <a:tab pos="4114800" algn="l"/>
                <a:tab pos="5834063" algn="l"/>
              </a:tabLst>
            </a:pPr>
            <a:r>
              <a:rPr lang="en-US" altLang="en-US" dirty="0"/>
              <a:t>Why does Java distinguish integers vs. real numbers?</a:t>
            </a:r>
          </a:p>
          <a:p>
            <a:pPr marL="742950" lvl="1" indent="-285750">
              <a:buClr>
                <a:schemeClr val="tx1"/>
              </a:buClr>
              <a:buFontTx/>
              <a:buChar char="•"/>
              <a:tabLst>
                <a:tab pos="2286000" algn="l"/>
                <a:tab pos="4114800" algn="l"/>
                <a:tab pos="5834063" algn="l"/>
              </a:tabLst>
            </a:pPr>
            <a:endParaRPr lang="en-US" altLang="en-US" dirty="0"/>
          </a:p>
          <a:p>
            <a:pPr marL="349250" indent="-285750">
              <a:buClr>
                <a:schemeClr val="tx1"/>
              </a:buClr>
              <a:tabLst>
                <a:tab pos="2286000" algn="l"/>
                <a:tab pos="4114800" algn="l"/>
                <a:tab pos="5834063" algn="l"/>
              </a:tabLst>
            </a:pPr>
            <a:r>
              <a:rPr lang="en-US" altLang="en-US" dirty="0"/>
              <a:t>“</a:t>
            </a:r>
            <a:r>
              <a:rPr lang="en-US" altLang="en-US" b="1" dirty="0"/>
              <a:t>Composite</a:t>
            </a:r>
            <a:r>
              <a:rPr lang="en-US" altLang="en-US" dirty="0"/>
              <a:t> </a:t>
            </a:r>
            <a:r>
              <a:rPr lang="en-US" altLang="en-US" b="1" dirty="0"/>
              <a:t>Types</a:t>
            </a:r>
            <a:r>
              <a:rPr lang="en-US" altLang="en-US" dirty="0"/>
              <a:t>”: built from classes in Java </a:t>
            </a:r>
            <a:r>
              <a:rPr lang="en-US" altLang="en-US" sz="1200" dirty="0"/>
              <a:t>(and many others)</a:t>
            </a:r>
            <a:endParaRPr lang="en-US" altLang="en-US" sz="1200" dirty="0">
              <a:solidFill>
                <a:schemeClr val="bg1">
                  <a:lumMod val="10000"/>
                </a:schemeClr>
              </a:solidFill>
              <a:latin typeface="Courier New" panose="02070309020205020404" pitchFamily="49" charset="0"/>
            </a:endParaRPr>
          </a:p>
          <a:p>
            <a:pPr marL="63500" indent="0">
              <a:buClr>
                <a:schemeClr val="tx1"/>
              </a:buClr>
              <a:buNone/>
              <a:tabLst>
                <a:tab pos="2286000" algn="l"/>
                <a:tab pos="4114800" algn="l"/>
                <a:tab pos="5834063" algn="l"/>
              </a:tabLst>
            </a:pPr>
            <a:r>
              <a:rPr lang="en-US" altLang="en-US" sz="2400" dirty="0">
                <a:solidFill>
                  <a:schemeClr val="bg1">
                    <a:lumMod val="10000"/>
                  </a:schemeClr>
                </a:solidFill>
                <a:latin typeface="Courier New" panose="02070309020205020404" pitchFamily="49" charset="0"/>
              </a:rPr>
              <a:t>    String</a:t>
            </a:r>
            <a:r>
              <a:rPr lang="en-US" altLang="en-US" sz="2400" dirty="0">
                <a:solidFill>
                  <a:schemeClr val="bg1">
                    <a:lumMod val="10000"/>
                  </a:schemeClr>
                </a:solidFill>
              </a:rPr>
              <a:t>	 a sequence of </a:t>
            </a:r>
            <a:r>
              <a:rPr lang="en-US" altLang="en-US" sz="2000" dirty="0">
                <a:solidFill>
                  <a:schemeClr val="bg1">
                    <a:lumMod val="10000"/>
                  </a:schemeClr>
                </a:solidFill>
                <a:latin typeface="Courier New" panose="02070309020205020404" pitchFamily="49" charset="0"/>
              </a:rPr>
              <a:t>chars</a:t>
            </a:r>
            <a:r>
              <a:rPr lang="en-US" altLang="en-US" sz="2400" dirty="0">
                <a:solidFill>
                  <a:schemeClr val="bg1">
                    <a:lumMod val="10000"/>
                  </a:schemeClr>
                </a:solidFill>
              </a:rPr>
              <a:t>		</a:t>
            </a:r>
            <a:r>
              <a:rPr lang="en-US" altLang="en-US" dirty="0">
                <a:solidFill>
                  <a:schemeClr val="bg1">
                    <a:lumMod val="10000"/>
                  </a:schemeClr>
                </a:solidFill>
                <a:latin typeface="Courier New" panose="02070309020205020404" pitchFamily="49" charset="0"/>
              </a:rPr>
              <a:t>“hello”</a:t>
            </a:r>
            <a:endParaRPr lang="en-US" altLang="en-US" dirty="0"/>
          </a:p>
          <a:p>
            <a:pPr marL="742950" lvl="1" indent="-285750">
              <a:buClr>
                <a:schemeClr val="tx1"/>
              </a:buClr>
              <a:buFontTx/>
              <a:buChar char="•"/>
              <a:tabLst>
                <a:tab pos="2286000" algn="l"/>
                <a:tab pos="4114800" algn="l"/>
                <a:tab pos="5834063" algn="l"/>
              </a:tabLst>
            </a:pPr>
            <a:endParaRPr lang="en-US"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ctrTitle" idx="4294967295"/>
          </p:nvPr>
        </p:nvSpPr>
        <p:spPr>
          <a:xfrm>
            <a:off x="685800" y="1219200"/>
            <a:ext cx="7772400" cy="1470025"/>
          </a:xfrm>
        </p:spPr>
        <p:txBody>
          <a:bodyPr lIns="0" rIns="0" bIns="0" anchor="b"/>
          <a:lstStyle/>
          <a:p>
            <a:r>
              <a:rPr lang="en-US" altLang="en-US">
                <a:solidFill>
                  <a:schemeClr val="tx1"/>
                </a:solidFill>
              </a:rPr>
              <a:t>The </a:t>
            </a:r>
            <a:r>
              <a:rPr lang="en-US" altLang="en-US">
                <a:solidFill>
                  <a:schemeClr val="tx1"/>
                </a:solidFill>
                <a:latin typeface="Courier New" panose="02070309020205020404" pitchFamily="49" charset="0"/>
              </a:rPr>
              <a:t>for</a:t>
            </a:r>
            <a:r>
              <a:rPr lang="en-US" altLang="en-US">
                <a:solidFill>
                  <a:schemeClr val="tx1"/>
                </a:solidFill>
              </a:rPr>
              <a:t> loop</a:t>
            </a:r>
          </a:p>
        </p:txBody>
      </p:sp>
      <p:sp>
        <p:nvSpPr>
          <p:cNvPr id="409603" name="Rectangle 3"/>
          <p:cNvSpPr>
            <a:spLocks noGrp="1" noChangeArrowheads="1"/>
          </p:cNvSpPr>
          <p:nvPr>
            <p:ph type="subTitle" idx="4294967295"/>
          </p:nvPr>
        </p:nvSpPr>
        <p:spPr>
          <a:xfrm>
            <a:off x="539750" y="3016250"/>
            <a:ext cx="7905750" cy="1851025"/>
          </a:xfrm>
        </p:spPr>
        <p:txBody>
          <a:bodyPr/>
          <a:lstStyle/>
          <a:p>
            <a:pPr marL="0" indent="0" algn="ctr">
              <a:buFont typeface="Wingdings" panose="05000000000000000000" pitchFamily="2" charset="2"/>
              <a:buNone/>
            </a:pPr>
            <a:endParaRPr lang="en-US" altLang="en-US"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en-US"/>
              <a:t>Repetition with </a:t>
            </a:r>
            <a:r>
              <a:rPr lang="en-US" altLang="en-US">
                <a:latin typeface="Courier New" panose="02070309020205020404" pitchFamily="49" charset="0"/>
              </a:rPr>
              <a:t>for</a:t>
            </a:r>
            <a:r>
              <a:rPr lang="en-US" altLang="en-US"/>
              <a:t> loops</a:t>
            </a:r>
          </a:p>
        </p:txBody>
      </p:sp>
      <p:sp>
        <p:nvSpPr>
          <p:cNvPr id="411651" name="Rectangle 3"/>
          <p:cNvSpPr>
            <a:spLocks noGrp="1" noChangeArrowheads="1"/>
          </p:cNvSpPr>
          <p:nvPr>
            <p:ph type="body" idx="1"/>
          </p:nvPr>
        </p:nvSpPr>
        <p:spPr/>
        <p:txBody>
          <a:bodyPr/>
          <a:lstStyle/>
          <a:p>
            <a:pPr>
              <a:lnSpc>
                <a:spcPct val="80000"/>
              </a:lnSpc>
            </a:pPr>
            <a:r>
              <a:rPr lang="en-US" altLang="en-US"/>
              <a:t>So far, repeating a statement is redundant:</a:t>
            </a:r>
          </a:p>
          <a:p>
            <a:pPr lvl="1">
              <a:lnSpc>
                <a:spcPct val="80000"/>
              </a:lnSpc>
            </a:pPr>
            <a:endParaRPr lang="en-US" altLang="en-US" sz="800"/>
          </a:p>
          <a:p>
            <a:pPr lvl="1">
              <a:lnSpc>
                <a:spcPct val="75000"/>
              </a:lnSpc>
              <a:buFontTx/>
              <a:buNone/>
            </a:pPr>
            <a:r>
              <a:rPr lang="en-US" altLang="en-US" sz="2000">
                <a:solidFill>
                  <a:srgbClr val="800000"/>
                </a:solidFill>
                <a:latin typeface="Courier New" panose="02070309020205020404" pitchFamily="49" charset="0"/>
              </a:rPr>
              <a:t>	System.out.println("Homer says:");</a:t>
            </a:r>
          </a:p>
          <a:p>
            <a:pPr lvl="1">
              <a:lnSpc>
                <a:spcPct val="75000"/>
              </a:lnSpc>
              <a:buFontTx/>
              <a:buNone/>
            </a:pPr>
            <a:r>
              <a:rPr lang="en-US" altLang="en-US" sz="2000">
                <a:solidFill>
                  <a:srgbClr val="800000"/>
                </a:solidFill>
                <a:latin typeface="Courier New" panose="02070309020205020404" pitchFamily="49" charset="0"/>
              </a:rPr>
              <a:t>	System.out.println("I am so smart");</a:t>
            </a:r>
          </a:p>
          <a:p>
            <a:pPr lvl="1">
              <a:lnSpc>
                <a:spcPct val="75000"/>
              </a:lnSpc>
              <a:buFontTx/>
              <a:buNone/>
            </a:pPr>
            <a:r>
              <a:rPr lang="en-US" altLang="en-US" sz="2000">
                <a:solidFill>
                  <a:srgbClr val="800000"/>
                </a:solidFill>
                <a:latin typeface="Courier New" panose="02070309020205020404" pitchFamily="49" charset="0"/>
              </a:rPr>
              <a:t>	System.out.println("I am so smart");</a:t>
            </a:r>
          </a:p>
          <a:p>
            <a:pPr lvl="1">
              <a:lnSpc>
                <a:spcPct val="75000"/>
              </a:lnSpc>
              <a:buFontTx/>
              <a:buNone/>
            </a:pPr>
            <a:r>
              <a:rPr lang="en-US" altLang="en-US" sz="2000">
                <a:solidFill>
                  <a:srgbClr val="800000"/>
                </a:solidFill>
                <a:latin typeface="Courier New" panose="02070309020205020404" pitchFamily="49" charset="0"/>
              </a:rPr>
              <a:t>	System.out.println("I am so smart");</a:t>
            </a:r>
          </a:p>
          <a:p>
            <a:pPr lvl="1">
              <a:lnSpc>
                <a:spcPct val="75000"/>
              </a:lnSpc>
              <a:buFontTx/>
              <a:buNone/>
            </a:pPr>
            <a:r>
              <a:rPr lang="en-US" altLang="en-US" sz="2000">
                <a:solidFill>
                  <a:srgbClr val="800000"/>
                </a:solidFill>
                <a:latin typeface="Courier New" panose="02070309020205020404" pitchFamily="49" charset="0"/>
              </a:rPr>
              <a:t>	System.out.println("I am so smart");</a:t>
            </a:r>
          </a:p>
          <a:p>
            <a:pPr lvl="1">
              <a:lnSpc>
                <a:spcPct val="75000"/>
              </a:lnSpc>
              <a:buFontTx/>
              <a:buNone/>
            </a:pPr>
            <a:r>
              <a:rPr lang="en-US" altLang="en-US" sz="2000">
                <a:latin typeface="Courier New" panose="02070309020205020404" pitchFamily="49" charset="0"/>
              </a:rPr>
              <a:t>	System.out.println("S-M-R-T... I mean S-M-A-R-T");</a:t>
            </a:r>
            <a:endParaRPr lang="en-US" altLang="en-US" sz="800">
              <a:latin typeface="Courier New" panose="02070309020205020404" pitchFamily="49" charset="0"/>
            </a:endParaRPr>
          </a:p>
          <a:p>
            <a:pPr lvl="1">
              <a:lnSpc>
                <a:spcPct val="75000"/>
              </a:lnSpc>
              <a:buFontTx/>
              <a:buNone/>
            </a:pPr>
            <a:endParaRPr lang="en-US" altLang="en-US" sz="1800"/>
          </a:p>
          <a:p>
            <a:pPr lvl="1">
              <a:lnSpc>
                <a:spcPct val="75000"/>
              </a:lnSpc>
              <a:buFontTx/>
              <a:buNone/>
            </a:pPr>
            <a:endParaRPr lang="en-US" altLang="en-US" sz="2000"/>
          </a:p>
          <a:p>
            <a:pPr>
              <a:lnSpc>
                <a:spcPct val="80000"/>
              </a:lnSpc>
            </a:pPr>
            <a:r>
              <a:rPr lang="en-US" altLang="en-US"/>
              <a:t>Java's </a:t>
            </a:r>
            <a:r>
              <a:rPr lang="en-US" altLang="en-US" b="1">
                <a:latin typeface="Courier New" panose="02070309020205020404" pitchFamily="49" charset="0"/>
              </a:rPr>
              <a:t>for</a:t>
            </a:r>
            <a:r>
              <a:rPr lang="en-US" altLang="en-US" b="1"/>
              <a:t> loop</a:t>
            </a:r>
            <a:r>
              <a:rPr lang="en-US" altLang="en-US"/>
              <a:t> statement performs a task many times.</a:t>
            </a:r>
          </a:p>
          <a:p>
            <a:pPr lvl="1">
              <a:lnSpc>
                <a:spcPct val="70000"/>
              </a:lnSpc>
              <a:buFontTx/>
              <a:buNone/>
            </a:pPr>
            <a:endParaRPr lang="en-US" altLang="en-US" sz="900">
              <a:latin typeface="Courier New" panose="02070309020205020404" pitchFamily="49" charset="0"/>
            </a:endParaRPr>
          </a:p>
          <a:p>
            <a:pPr lvl="1">
              <a:lnSpc>
                <a:spcPct val="75000"/>
              </a:lnSpc>
              <a:buFontTx/>
              <a:buNone/>
            </a:pPr>
            <a:r>
              <a:rPr lang="en-US" altLang="en-US" sz="2000">
                <a:latin typeface="Courier New" panose="02070309020205020404" pitchFamily="49" charset="0"/>
              </a:rPr>
              <a:t>	System.out.println("Homer says:");</a:t>
            </a:r>
          </a:p>
          <a:p>
            <a:pPr lvl="1">
              <a:lnSpc>
                <a:spcPct val="75000"/>
              </a:lnSpc>
              <a:buFontTx/>
              <a:buNone/>
            </a:pPr>
            <a:endParaRPr lang="en-US" altLang="en-US" sz="800" b="1">
              <a:latin typeface="Courier New" panose="02070309020205020404" pitchFamily="49" charset="0"/>
            </a:endParaRPr>
          </a:p>
          <a:p>
            <a:pPr lvl="1">
              <a:lnSpc>
                <a:spcPct val="75000"/>
              </a:lnSpc>
              <a:buFontTx/>
              <a:buNone/>
            </a:pPr>
            <a:r>
              <a:rPr lang="en-US" altLang="en-US" sz="2000" b="1">
                <a:latin typeface="Courier New" panose="02070309020205020404" pitchFamily="49" charset="0"/>
              </a:rPr>
              <a:t>	</a:t>
            </a:r>
            <a:r>
              <a:rPr lang="en-US" altLang="en-US" sz="2000" b="1">
                <a:solidFill>
                  <a:srgbClr val="003399"/>
                </a:solidFill>
                <a:latin typeface="Courier New" panose="02070309020205020404" pitchFamily="49" charset="0"/>
              </a:rPr>
              <a:t>for (int i = 1; i &lt;= 4; i++) {</a:t>
            </a:r>
            <a:r>
              <a:rPr lang="en-US" altLang="en-US" sz="2000" b="1">
                <a:latin typeface="Courier New" panose="02070309020205020404" pitchFamily="49" charset="0"/>
              </a:rPr>
              <a:t>   </a:t>
            </a:r>
            <a:r>
              <a:rPr lang="en-US" altLang="en-US" sz="2000" b="1">
                <a:solidFill>
                  <a:srgbClr val="008000"/>
                </a:solidFill>
                <a:latin typeface="Courier New" panose="02070309020205020404" pitchFamily="49" charset="0"/>
              </a:rPr>
              <a:t>// repeat 4 times</a:t>
            </a:r>
          </a:p>
          <a:p>
            <a:pPr lvl="1">
              <a:lnSpc>
                <a:spcPct val="75000"/>
              </a:lnSpc>
              <a:buFontTx/>
              <a:buNone/>
            </a:pPr>
            <a:r>
              <a:rPr lang="en-US" altLang="en-US" sz="2000" b="1">
                <a:solidFill>
                  <a:srgbClr val="003399"/>
                </a:solidFill>
                <a:latin typeface="Courier New" panose="02070309020205020404" pitchFamily="49" charset="0"/>
              </a:rPr>
              <a:t>	    System.out.println("I am so smart");</a:t>
            </a:r>
          </a:p>
          <a:p>
            <a:pPr lvl="1">
              <a:lnSpc>
                <a:spcPct val="75000"/>
              </a:lnSpc>
              <a:buFontTx/>
              <a:buNone/>
            </a:pPr>
            <a:r>
              <a:rPr lang="en-US" altLang="en-US" sz="2000" b="1">
                <a:solidFill>
                  <a:srgbClr val="003399"/>
                </a:solidFill>
                <a:latin typeface="Courier New" panose="02070309020205020404" pitchFamily="49" charset="0"/>
              </a:rPr>
              <a:t>	}</a:t>
            </a:r>
          </a:p>
          <a:p>
            <a:pPr lvl="1">
              <a:lnSpc>
                <a:spcPct val="75000"/>
              </a:lnSpc>
              <a:buFontTx/>
              <a:buNone/>
            </a:pPr>
            <a:endParaRPr lang="en-US" altLang="en-US" sz="800">
              <a:latin typeface="Courier New" panose="02070309020205020404" pitchFamily="49" charset="0"/>
            </a:endParaRPr>
          </a:p>
          <a:p>
            <a:pPr lvl="1">
              <a:lnSpc>
                <a:spcPct val="75000"/>
              </a:lnSpc>
              <a:buFontTx/>
              <a:buNone/>
            </a:pPr>
            <a:r>
              <a:rPr lang="en-US" altLang="en-US" sz="2000">
                <a:latin typeface="Courier New" panose="02070309020205020404" pitchFamily="49" charset="0"/>
              </a:rPr>
              <a:t>	System.out.println("S-M-R-T... I mean S-M-A-R-T");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1651">
                                            <p:txEl>
                                              <p:pRg st="10" end="10"/>
                                            </p:txEl>
                                          </p:spTgt>
                                        </p:tgtEl>
                                        <p:attrNameLst>
                                          <p:attrName>style.visibility</p:attrName>
                                        </p:attrNameLst>
                                      </p:cBhvr>
                                      <p:to>
                                        <p:strVal val="visible"/>
                                      </p:to>
                                    </p:set>
                                    <p:animEffect transition="in" filter="fade">
                                      <p:cBhvr>
                                        <p:cTn id="7" dur="1000"/>
                                        <p:tgtEl>
                                          <p:spTgt spid="411651">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1651">
                                            <p:txEl>
                                              <p:pRg st="12" end="12"/>
                                            </p:txEl>
                                          </p:spTgt>
                                        </p:tgtEl>
                                        <p:attrNameLst>
                                          <p:attrName>style.visibility</p:attrName>
                                        </p:attrNameLst>
                                      </p:cBhvr>
                                      <p:to>
                                        <p:strVal val="visible"/>
                                      </p:to>
                                    </p:set>
                                    <p:animEffect transition="in" filter="fade">
                                      <p:cBhvr>
                                        <p:cTn id="10" dur="1000"/>
                                        <p:tgtEl>
                                          <p:spTgt spid="411651">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1651">
                                            <p:txEl>
                                              <p:pRg st="14" end="14"/>
                                            </p:txEl>
                                          </p:spTgt>
                                        </p:tgtEl>
                                        <p:attrNameLst>
                                          <p:attrName>style.visibility</p:attrName>
                                        </p:attrNameLst>
                                      </p:cBhvr>
                                      <p:to>
                                        <p:strVal val="visible"/>
                                      </p:to>
                                    </p:set>
                                    <p:animEffect transition="in" filter="fade">
                                      <p:cBhvr>
                                        <p:cTn id="13" dur="1000"/>
                                        <p:tgtEl>
                                          <p:spTgt spid="411651">
                                            <p:txEl>
                                              <p:pRg st="14" end="1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11651">
                                            <p:txEl>
                                              <p:pRg st="15" end="15"/>
                                            </p:txEl>
                                          </p:spTgt>
                                        </p:tgtEl>
                                        <p:attrNameLst>
                                          <p:attrName>style.visibility</p:attrName>
                                        </p:attrNameLst>
                                      </p:cBhvr>
                                      <p:to>
                                        <p:strVal val="visible"/>
                                      </p:to>
                                    </p:set>
                                    <p:animEffect transition="in" filter="fade">
                                      <p:cBhvr>
                                        <p:cTn id="16" dur="1000"/>
                                        <p:tgtEl>
                                          <p:spTgt spid="411651">
                                            <p:txEl>
                                              <p:pRg st="15" end="1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11651">
                                            <p:txEl>
                                              <p:pRg st="16" end="16"/>
                                            </p:txEl>
                                          </p:spTgt>
                                        </p:tgtEl>
                                        <p:attrNameLst>
                                          <p:attrName>style.visibility</p:attrName>
                                        </p:attrNameLst>
                                      </p:cBhvr>
                                      <p:to>
                                        <p:strVal val="visible"/>
                                      </p:to>
                                    </p:set>
                                    <p:animEffect transition="in" filter="fade">
                                      <p:cBhvr>
                                        <p:cTn id="19" dur="1000"/>
                                        <p:tgtEl>
                                          <p:spTgt spid="411651">
                                            <p:txEl>
                                              <p:pRg st="16" end="1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11651">
                                            <p:txEl>
                                              <p:pRg st="18" end="18"/>
                                            </p:txEl>
                                          </p:spTgt>
                                        </p:tgtEl>
                                        <p:attrNameLst>
                                          <p:attrName>style.visibility</p:attrName>
                                        </p:attrNameLst>
                                      </p:cBhvr>
                                      <p:to>
                                        <p:strVal val="visible"/>
                                      </p:to>
                                    </p:set>
                                    <p:animEffect transition="in" filter="fade">
                                      <p:cBhvr>
                                        <p:cTn id="22" dur="1000"/>
                                        <p:tgtEl>
                                          <p:spTgt spid="411651">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idx="4294967295"/>
          </p:nvPr>
        </p:nvSpPr>
        <p:spPr>
          <a:xfrm>
            <a:off x="457200" y="0"/>
            <a:ext cx="8229600" cy="1063625"/>
          </a:xfrm>
        </p:spPr>
        <p:txBody>
          <a:bodyPr lIns="0" rIns="0" bIns="0" anchor="b"/>
          <a:lstStyle/>
          <a:p>
            <a:r>
              <a:rPr lang="en-US" altLang="en-US">
                <a:latin typeface="Courier New" panose="02070309020205020404" pitchFamily="49" charset="0"/>
              </a:rPr>
              <a:t>for</a:t>
            </a:r>
            <a:r>
              <a:rPr lang="en-US" altLang="en-US"/>
              <a:t> loop syntax</a:t>
            </a:r>
          </a:p>
        </p:txBody>
      </p:sp>
      <p:sp>
        <p:nvSpPr>
          <p:cNvPr id="413699" name="Rectangle 3"/>
          <p:cNvSpPr>
            <a:spLocks noGrp="1" noChangeArrowheads="1"/>
          </p:cNvSpPr>
          <p:nvPr>
            <p:ph idx="4294967295"/>
          </p:nvPr>
        </p:nvSpPr>
        <p:spPr/>
        <p:txBody>
          <a:bodyPr/>
          <a:lstStyle/>
          <a:p>
            <a:pPr marL="639763" lvl="1" indent="-246063">
              <a:lnSpc>
                <a:spcPct val="90000"/>
              </a:lnSpc>
              <a:buFont typeface="Wingdings" panose="05000000000000000000" pitchFamily="2" charset="2"/>
              <a:buNone/>
            </a:pPr>
            <a:r>
              <a:rPr lang="en-US" altLang="en-US">
                <a:latin typeface="Courier New" panose="02070309020205020404" pitchFamily="49" charset="0"/>
              </a:rPr>
              <a:t>	for (</a:t>
            </a:r>
            <a:r>
              <a:rPr lang="en-US" altLang="en-US" b="1"/>
              <a:t>initialization</a:t>
            </a:r>
            <a:r>
              <a:rPr lang="en-US" altLang="en-US">
                <a:latin typeface="Courier New" panose="02070309020205020404" pitchFamily="49" charset="0"/>
              </a:rPr>
              <a:t>; </a:t>
            </a:r>
            <a:r>
              <a:rPr lang="en-US" altLang="en-US" b="1"/>
              <a:t>test</a:t>
            </a:r>
            <a:r>
              <a:rPr lang="en-US" altLang="en-US">
                <a:latin typeface="Courier New" panose="02070309020205020404" pitchFamily="49" charset="0"/>
              </a:rPr>
              <a:t>; </a:t>
            </a:r>
            <a:r>
              <a:rPr lang="en-US" altLang="en-US" b="1"/>
              <a:t>update</a:t>
            </a:r>
            <a:r>
              <a:rPr lang="en-US" altLang="en-US">
                <a:latin typeface="Courier New" panose="02070309020205020404" pitchFamily="49" charset="0"/>
              </a:rPr>
              <a:t>) {</a:t>
            </a:r>
          </a:p>
          <a:p>
            <a:pPr marL="639763" lvl="1" indent="-246063">
              <a:lnSpc>
                <a:spcPct val="90000"/>
              </a:lnSpc>
              <a:buFont typeface="Wingdings" panose="05000000000000000000" pitchFamily="2" charset="2"/>
              <a:buNone/>
            </a:pPr>
            <a:r>
              <a:rPr lang="en-US" altLang="en-US">
                <a:latin typeface="Courier New" panose="02070309020205020404" pitchFamily="49" charset="0"/>
              </a:rPr>
              <a:t>	    </a:t>
            </a:r>
            <a:r>
              <a:rPr lang="en-US" altLang="en-US" b="1"/>
              <a:t>statement</a:t>
            </a:r>
            <a:r>
              <a:rPr lang="en-US" altLang="en-US">
                <a:latin typeface="Courier New" panose="02070309020205020404" pitchFamily="49" charset="0"/>
              </a:rPr>
              <a:t>;</a:t>
            </a:r>
          </a:p>
          <a:p>
            <a:pPr marL="639763" lvl="1" indent="-246063">
              <a:lnSpc>
                <a:spcPct val="90000"/>
              </a:lnSpc>
              <a:buFont typeface="Wingdings" panose="05000000000000000000" pitchFamily="2" charset="2"/>
              <a:buNone/>
            </a:pPr>
            <a:r>
              <a:rPr lang="en-US" altLang="en-US">
                <a:latin typeface="Courier New" panose="02070309020205020404" pitchFamily="49" charset="0"/>
              </a:rPr>
              <a:t>	    </a:t>
            </a:r>
            <a:r>
              <a:rPr lang="en-US" altLang="en-US" b="1"/>
              <a:t>statement</a:t>
            </a:r>
            <a:r>
              <a:rPr lang="en-US" altLang="en-US">
                <a:latin typeface="Courier New" panose="02070309020205020404" pitchFamily="49" charset="0"/>
              </a:rPr>
              <a:t>;</a:t>
            </a:r>
          </a:p>
          <a:p>
            <a:pPr marL="639763" lvl="1" indent="-246063">
              <a:lnSpc>
                <a:spcPct val="90000"/>
              </a:lnSpc>
              <a:buFont typeface="Wingdings" panose="05000000000000000000" pitchFamily="2" charset="2"/>
              <a:buNone/>
            </a:pPr>
            <a:r>
              <a:rPr lang="en-US" altLang="en-US">
                <a:latin typeface="Courier New" panose="02070309020205020404" pitchFamily="49" charset="0"/>
              </a:rPr>
              <a:t>	    </a:t>
            </a:r>
            <a:r>
              <a:rPr lang="en-US" altLang="en-US"/>
              <a:t>...</a:t>
            </a:r>
          </a:p>
          <a:p>
            <a:pPr marL="639763" lvl="1" indent="-246063">
              <a:lnSpc>
                <a:spcPct val="90000"/>
              </a:lnSpc>
              <a:buFont typeface="Wingdings" panose="05000000000000000000" pitchFamily="2" charset="2"/>
              <a:buNone/>
            </a:pPr>
            <a:r>
              <a:rPr lang="en-US" altLang="en-US">
                <a:latin typeface="Courier New" panose="02070309020205020404" pitchFamily="49" charset="0"/>
              </a:rPr>
              <a:t>	    </a:t>
            </a:r>
            <a:r>
              <a:rPr lang="en-US" altLang="en-US" b="1"/>
              <a:t>statement</a:t>
            </a:r>
            <a:r>
              <a:rPr lang="en-US" altLang="en-US">
                <a:latin typeface="Courier New" panose="02070309020205020404" pitchFamily="49" charset="0"/>
              </a:rPr>
              <a:t>;</a:t>
            </a:r>
          </a:p>
          <a:p>
            <a:pPr marL="639763" lvl="1" indent="-246063">
              <a:lnSpc>
                <a:spcPct val="90000"/>
              </a:lnSpc>
              <a:buFont typeface="Wingdings" panose="05000000000000000000" pitchFamily="2" charset="2"/>
              <a:buNone/>
            </a:pPr>
            <a:r>
              <a:rPr lang="en-US" altLang="en-US">
                <a:latin typeface="Courier New" panose="02070309020205020404" pitchFamily="49" charset="0"/>
              </a:rPr>
              <a:t>	}</a:t>
            </a:r>
          </a:p>
          <a:p>
            <a:pPr marL="639763" lvl="1" indent="-246063">
              <a:lnSpc>
                <a:spcPct val="90000"/>
              </a:lnSpc>
              <a:buFont typeface="Wingdings" panose="05000000000000000000" pitchFamily="2" charset="2"/>
              <a:buNone/>
            </a:pPr>
            <a:endParaRPr lang="en-US" altLang="en-US">
              <a:latin typeface="Courier New" panose="02070309020205020404" pitchFamily="49" charset="0"/>
            </a:endParaRPr>
          </a:p>
          <a:p>
            <a:pPr marL="639763" lvl="1" indent="-246063">
              <a:lnSpc>
                <a:spcPct val="90000"/>
              </a:lnSpc>
              <a:buFont typeface="Wingdings" panose="05000000000000000000" pitchFamily="2" charset="2"/>
              <a:buNone/>
            </a:pPr>
            <a:endParaRPr lang="en-US" altLang="en-US">
              <a:latin typeface="Courier New" panose="02070309020205020404" pitchFamily="49" charset="0"/>
            </a:endParaRPr>
          </a:p>
          <a:p>
            <a:pPr marL="639763" lvl="1" indent="-246063">
              <a:lnSpc>
                <a:spcPct val="110000"/>
              </a:lnSpc>
            </a:pPr>
            <a:r>
              <a:rPr lang="en-US" altLang="en-US"/>
              <a:t>Perform </a:t>
            </a:r>
            <a:r>
              <a:rPr lang="en-US" altLang="en-US" b="1"/>
              <a:t>initialization</a:t>
            </a:r>
            <a:r>
              <a:rPr lang="en-US" altLang="en-US"/>
              <a:t> once.</a:t>
            </a:r>
          </a:p>
          <a:p>
            <a:pPr marL="639763" lvl="1" indent="-246063">
              <a:lnSpc>
                <a:spcPct val="110000"/>
              </a:lnSpc>
            </a:pPr>
            <a:r>
              <a:rPr lang="en-US" altLang="en-US"/>
              <a:t>Repeat the following:</a:t>
            </a:r>
          </a:p>
          <a:p>
            <a:pPr marL="1143000" lvl="2" indent="-228600">
              <a:lnSpc>
                <a:spcPct val="110000"/>
              </a:lnSpc>
            </a:pPr>
            <a:r>
              <a:rPr lang="en-US" altLang="en-US"/>
              <a:t>Check if the </a:t>
            </a:r>
            <a:r>
              <a:rPr lang="en-US" altLang="en-US" b="1"/>
              <a:t>test</a:t>
            </a:r>
            <a:r>
              <a:rPr lang="en-US" altLang="en-US"/>
              <a:t> is true.  If not, stop.</a:t>
            </a:r>
          </a:p>
          <a:p>
            <a:pPr marL="1143000" lvl="2" indent="-228600">
              <a:lnSpc>
                <a:spcPct val="110000"/>
              </a:lnSpc>
            </a:pPr>
            <a:r>
              <a:rPr lang="en-US" altLang="en-US"/>
              <a:t>Execute the </a:t>
            </a:r>
            <a:r>
              <a:rPr lang="en-US" altLang="en-US" b="1"/>
              <a:t>statement</a:t>
            </a:r>
            <a:r>
              <a:rPr lang="en-US" altLang="en-US"/>
              <a:t>s.</a:t>
            </a:r>
          </a:p>
          <a:p>
            <a:pPr marL="1143000" lvl="2" indent="-228600">
              <a:lnSpc>
                <a:spcPct val="110000"/>
              </a:lnSpc>
            </a:pPr>
            <a:r>
              <a:rPr lang="en-US" altLang="en-US"/>
              <a:t>Perform the </a:t>
            </a:r>
            <a:r>
              <a:rPr lang="en-US" altLang="en-US" b="1"/>
              <a:t>update</a:t>
            </a:r>
            <a:r>
              <a:rPr lang="en-US" altLang="en-US"/>
              <a:t>.</a:t>
            </a:r>
          </a:p>
        </p:txBody>
      </p:sp>
      <p:grpSp>
        <p:nvGrpSpPr>
          <p:cNvPr id="413700" name="Group 4"/>
          <p:cNvGrpSpPr>
            <a:grpSpLocks/>
          </p:cNvGrpSpPr>
          <p:nvPr/>
        </p:nvGrpSpPr>
        <p:grpSpPr bwMode="auto">
          <a:xfrm>
            <a:off x="6781800" y="1403350"/>
            <a:ext cx="457200" cy="1905000"/>
            <a:chOff x="4512" y="1632"/>
            <a:chExt cx="288" cy="1056"/>
          </a:xfrm>
        </p:grpSpPr>
        <p:sp>
          <p:nvSpPr>
            <p:cNvPr id="413701" name="AutoShape 5"/>
            <p:cNvSpPr>
              <a:spLocks/>
            </p:cNvSpPr>
            <p:nvPr/>
          </p:nvSpPr>
          <p:spPr bwMode="auto">
            <a:xfrm>
              <a:off x="4512" y="1920"/>
              <a:ext cx="288" cy="768"/>
            </a:xfrm>
            <a:prstGeom prst="rightBrace">
              <a:avLst>
                <a:gd name="adj1" fmla="val 22222"/>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imes New Roman" panose="02020603050405020304" pitchFamily="18" charset="0"/>
                </a:rPr>
                <a:t>      body</a:t>
              </a:r>
            </a:p>
          </p:txBody>
        </p:sp>
        <p:sp>
          <p:nvSpPr>
            <p:cNvPr id="413702" name="AutoShape 6"/>
            <p:cNvSpPr>
              <a:spLocks/>
            </p:cNvSpPr>
            <p:nvPr/>
          </p:nvSpPr>
          <p:spPr bwMode="auto">
            <a:xfrm>
              <a:off x="4512" y="1632"/>
              <a:ext cx="288" cy="240"/>
            </a:xfrm>
            <a:prstGeom prst="rightBrace">
              <a:avLst>
                <a:gd name="adj1" fmla="val 8333"/>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sz="2000">
                  <a:latin typeface="Tahoma" panose="020B0604030504040204" pitchFamily="34" charset="0"/>
                  <a:cs typeface="Times New Roman" panose="02020603050405020304" pitchFamily="18" charset="0"/>
                </a:rPr>
                <a:t>      header</a:t>
              </a: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Title 1"/>
          <p:cNvSpPr>
            <a:spLocks noGrp="1"/>
          </p:cNvSpPr>
          <p:nvPr>
            <p:ph type="title" idx="4294967295"/>
          </p:nvPr>
        </p:nvSpPr>
        <p:spPr>
          <a:xfrm>
            <a:off x="457200" y="0"/>
            <a:ext cx="8229600" cy="1042458"/>
          </a:xfrm>
        </p:spPr>
        <p:txBody>
          <a:bodyPr lIns="0" rIns="0" bIns="0" anchor="b"/>
          <a:lstStyle/>
          <a:p>
            <a:r>
              <a:rPr lang="en-US" altLang="en-US"/>
              <a:t>Initialization	</a:t>
            </a:r>
          </a:p>
        </p:txBody>
      </p:sp>
      <p:sp>
        <p:nvSpPr>
          <p:cNvPr id="414724" name="Content Placeholder 2"/>
          <p:cNvSpPr>
            <a:spLocks noGrp="1"/>
          </p:cNvSpPr>
          <p:nvPr>
            <p:ph idx="4294967295"/>
          </p:nvPr>
        </p:nvSpPr>
        <p:spPr/>
        <p:txBody>
          <a:bodyPr/>
          <a:lstStyle/>
          <a:p>
            <a:pPr marL="639763" lvl="1" indent="-246063">
              <a:lnSpc>
                <a:spcPct val="80000"/>
              </a:lnSpc>
              <a:buFont typeface="Wingdings" panose="05000000000000000000" pitchFamily="2" charset="2"/>
              <a:buNone/>
            </a:pPr>
            <a:r>
              <a:rPr lang="en-US" altLang="en-US">
                <a:latin typeface="Courier New" panose="02070309020205020404" pitchFamily="49" charset="0"/>
              </a:rPr>
              <a:t>	for (</a:t>
            </a:r>
            <a:r>
              <a:rPr lang="en-US" altLang="en-US" b="1">
                <a:latin typeface="Courier New" panose="02070309020205020404" pitchFamily="49" charset="0"/>
              </a:rPr>
              <a:t>int i = 1</a:t>
            </a:r>
            <a:r>
              <a:rPr lang="en-US" altLang="en-US">
                <a:latin typeface="Courier New" panose="02070309020205020404" pitchFamily="49" charset="0"/>
              </a:rPr>
              <a:t>; i &lt;= 6; i++)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System.out.println("I am so smart");</a:t>
            </a:r>
          </a:p>
          <a:p>
            <a:pPr marL="639763" lvl="1" indent="-246063">
              <a:lnSpc>
                <a:spcPct val="80000"/>
              </a:lnSpc>
              <a:buFont typeface="Wingdings" panose="05000000000000000000" pitchFamily="2" charset="2"/>
              <a:buNone/>
            </a:pPr>
            <a:r>
              <a:rPr lang="en-US" altLang="en-US">
                <a:latin typeface="Courier New" panose="02070309020205020404" pitchFamily="49" charset="0"/>
              </a:rPr>
              <a:t>	}</a:t>
            </a:r>
          </a:p>
          <a:p>
            <a:pPr marL="639763" lvl="1" indent="-246063">
              <a:lnSpc>
                <a:spcPct val="80000"/>
              </a:lnSpc>
              <a:buFont typeface="Wingdings" panose="05000000000000000000" pitchFamily="2" charset="2"/>
              <a:buNone/>
            </a:pPr>
            <a:endParaRPr lang="en-US" altLang="en-US">
              <a:solidFill>
                <a:srgbClr val="800000"/>
              </a:solidFill>
              <a:latin typeface="Courier New" panose="02070309020205020404" pitchFamily="49" charset="0"/>
            </a:endParaRPr>
          </a:p>
          <a:p>
            <a:pPr marL="639763" lvl="1" indent="-246063">
              <a:lnSpc>
                <a:spcPct val="80000"/>
              </a:lnSpc>
              <a:buFont typeface="Wingdings" panose="05000000000000000000" pitchFamily="2" charset="2"/>
              <a:buNone/>
            </a:pPr>
            <a:endParaRPr lang="en-US" altLang="en-US">
              <a:solidFill>
                <a:srgbClr val="800000"/>
              </a:solidFill>
              <a:latin typeface="Courier New" panose="02070309020205020404" pitchFamily="49" charset="0"/>
            </a:endParaRPr>
          </a:p>
          <a:p>
            <a:pPr marL="639763" lvl="1" indent="-246063">
              <a:lnSpc>
                <a:spcPct val="80000"/>
              </a:lnSpc>
              <a:buFont typeface="Wingdings" panose="05000000000000000000" pitchFamily="2" charset="2"/>
              <a:buNone/>
            </a:pPr>
            <a:endParaRPr lang="en-US" altLang="en-US" b="1">
              <a:solidFill>
                <a:srgbClr val="008080"/>
              </a:solidFill>
              <a:latin typeface="Courier New" panose="02070309020205020404" pitchFamily="49" charset="0"/>
            </a:endParaRPr>
          </a:p>
          <a:p>
            <a:pPr marL="273050" indent="-273050"/>
            <a:r>
              <a:rPr lang="en-US" altLang="en-US"/>
              <a:t>Tells Java what variable to use in the loop</a:t>
            </a:r>
          </a:p>
          <a:p>
            <a:pPr marL="639763" lvl="1" indent="-246063"/>
            <a:endParaRPr lang="en-US" altLang="en-US" sz="900"/>
          </a:p>
          <a:p>
            <a:pPr marL="639763" lvl="1" indent="-246063"/>
            <a:r>
              <a:rPr lang="en-US" altLang="en-US"/>
              <a:t>Performed once as the loop begins</a:t>
            </a:r>
          </a:p>
          <a:p>
            <a:pPr marL="639763" lvl="1" indent="-246063"/>
            <a:endParaRPr lang="en-US" altLang="en-US"/>
          </a:p>
          <a:p>
            <a:pPr marL="639763" lvl="1" indent="-246063"/>
            <a:r>
              <a:rPr lang="en-US" altLang="en-US"/>
              <a:t>The variable is called a </a:t>
            </a:r>
            <a:r>
              <a:rPr lang="en-US" altLang="en-US" i="1"/>
              <a:t>loop counter</a:t>
            </a:r>
            <a:endParaRPr lang="en-US" altLang="en-US"/>
          </a:p>
          <a:p>
            <a:pPr marL="1143000" lvl="2" indent="-228600"/>
            <a:endParaRPr lang="en-US" altLang="en-US" sz="900"/>
          </a:p>
          <a:p>
            <a:pPr marL="1143000" lvl="2" indent="-228600"/>
            <a:r>
              <a:rPr lang="en-US" altLang="en-US"/>
              <a:t>can use any name, not just </a:t>
            </a:r>
            <a:r>
              <a:rPr lang="en-US" altLang="en-US">
                <a:latin typeface="Courier New" panose="02070309020205020404" pitchFamily="49" charset="0"/>
              </a:rPr>
              <a:t>i</a:t>
            </a:r>
          </a:p>
          <a:p>
            <a:pPr marL="1143000" lvl="2" indent="-228600"/>
            <a:r>
              <a:rPr lang="en-US" altLang="en-US"/>
              <a:t>can start at any value, not just </a:t>
            </a:r>
            <a:r>
              <a:rPr lang="en-US" altLang="en-US">
                <a:latin typeface="Courier New" panose="02070309020205020404" pitchFamily="49" charset="0"/>
              </a:rPr>
              <a:t>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Title 1"/>
          <p:cNvSpPr>
            <a:spLocks noGrp="1"/>
          </p:cNvSpPr>
          <p:nvPr>
            <p:ph type="title" idx="4294967295"/>
          </p:nvPr>
        </p:nvSpPr>
        <p:spPr>
          <a:xfrm>
            <a:off x="457200" y="0"/>
            <a:ext cx="8229600" cy="1005417"/>
          </a:xfrm>
        </p:spPr>
        <p:txBody>
          <a:bodyPr lIns="0" rIns="0" bIns="0" anchor="b"/>
          <a:lstStyle/>
          <a:p>
            <a:r>
              <a:rPr lang="en-US" altLang="en-US"/>
              <a:t>Test</a:t>
            </a:r>
          </a:p>
        </p:txBody>
      </p:sp>
      <p:sp>
        <p:nvSpPr>
          <p:cNvPr id="3" name="Content Placeholder 2"/>
          <p:cNvSpPr>
            <a:spLocks noGrp="1"/>
          </p:cNvSpPr>
          <p:nvPr>
            <p:ph idx="4294967295"/>
          </p:nvPr>
        </p:nvSpPr>
        <p:spPr/>
        <p:txBody>
          <a:bodyPr/>
          <a:lstStyle/>
          <a:p>
            <a:pPr marL="639763" lvl="1" indent="-246063">
              <a:lnSpc>
                <a:spcPct val="80000"/>
              </a:lnSpc>
              <a:buFont typeface="Wingdings" panose="05000000000000000000" pitchFamily="2" charset="2"/>
              <a:buNone/>
              <a:tabLst>
                <a:tab pos="1371600" algn="l"/>
              </a:tabLst>
            </a:pPr>
            <a:r>
              <a:rPr lang="en-US" altLang="en-US">
                <a:latin typeface="Courier New" panose="02070309020205020404" pitchFamily="49" charset="0"/>
              </a:rPr>
              <a:t>	for (int i = 1; </a:t>
            </a:r>
            <a:r>
              <a:rPr lang="en-US" altLang="en-US" b="1">
                <a:latin typeface="Courier New" panose="02070309020205020404" pitchFamily="49" charset="0"/>
              </a:rPr>
              <a:t>i &lt;= 6</a:t>
            </a:r>
            <a:r>
              <a:rPr lang="en-US" altLang="en-US">
                <a:latin typeface="Courier New" panose="02070309020205020404" pitchFamily="49" charset="0"/>
              </a:rPr>
              <a:t>; i++) {</a:t>
            </a:r>
          </a:p>
          <a:p>
            <a:pPr marL="639763" lvl="1" indent="-246063">
              <a:lnSpc>
                <a:spcPct val="80000"/>
              </a:lnSpc>
              <a:buFont typeface="Wingdings" panose="05000000000000000000" pitchFamily="2" charset="2"/>
              <a:buNone/>
              <a:tabLst>
                <a:tab pos="1371600" algn="l"/>
              </a:tabLst>
            </a:pPr>
            <a:r>
              <a:rPr lang="en-US" altLang="en-US">
                <a:latin typeface="Courier New" panose="02070309020205020404" pitchFamily="49" charset="0"/>
              </a:rPr>
              <a:t>	    System.out.println("I am so smart");</a:t>
            </a:r>
          </a:p>
          <a:p>
            <a:pPr marL="639763" lvl="1" indent="-246063">
              <a:lnSpc>
                <a:spcPct val="80000"/>
              </a:lnSpc>
              <a:buFont typeface="Wingdings" panose="05000000000000000000" pitchFamily="2" charset="2"/>
              <a:buNone/>
              <a:tabLst>
                <a:tab pos="1371600" algn="l"/>
              </a:tabLst>
            </a:pPr>
            <a:r>
              <a:rPr lang="en-US" altLang="en-US">
                <a:latin typeface="Courier New" panose="02070309020205020404" pitchFamily="49" charset="0"/>
              </a:rPr>
              <a:t>	}</a:t>
            </a:r>
          </a:p>
          <a:p>
            <a:pPr marL="639763" lvl="1" indent="-246063">
              <a:lnSpc>
                <a:spcPct val="80000"/>
              </a:lnSpc>
              <a:buFont typeface="Wingdings" panose="05000000000000000000" pitchFamily="2" charset="2"/>
              <a:buNone/>
              <a:tabLst>
                <a:tab pos="1371600" algn="l"/>
              </a:tabLst>
            </a:pPr>
            <a:endParaRPr lang="en-US" altLang="en-US">
              <a:latin typeface="Courier New" panose="02070309020205020404" pitchFamily="49" charset="0"/>
            </a:endParaRPr>
          </a:p>
          <a:p>
            <a:pPr marL="639763" lvl="1" indent="-246063">
              <a:lnSpc>
                <a:spcPct val="80000"/>
              </a:lnSpc>
              <a:buFont typeface="Wingdings" panose="05000000000000000000" pitchFamily="2" charset="2"/>
              <a:buNone/>
              <a:tabLst>
                <a:tab pos="1371600" algn="l"/>
              </a:tabLst>
            </a:pPr>
            <a:endParaRPr lang="en-US" altLang="en-US">
              <a:latin typeface="Courier New" panose="02070309020205020404" pitchFamily="49" charset="0"/>
            </a:endParaRPr>
          </a:p>
          <a:p>
            <a:pPr marL="639763" lvl="1" indent="-246063">
              <a:lnSpc>
                <a:spcPct val="80000"/>
              </a:lnSpc>
              <a:buFontTx/>
              <a:buNone/>
              <a:tabLst>
                <a:tab pos="1371600" algn="l"/>
              </a:tabLst>
            </a:pPr>
            <a:endParaRPr lang="en-US" altLang="en-US">
              <a:latin typeface="Courier New" panose="02070309020205020404" pitchFamily="49" charset="0"/>
              <a:cs typeface="Courier New" panose="02070309020205020404" pitchFamily="49" charset="0"/>
            </a:endParaRPr>
          </a:p>
          <a:p>
            <a:pPr marL="273050" indent="-273050">
              <a:tabLst>
                <a:tab pos="1371600" algn="l"/>
              </a:tabLst>
            </a:pPr>
            <a:r>
              <a:rPr lang="en-US" altLang="en-US"/>
              <a:t>Tests the loop counter variable against a limit</a:t>
            </a:r>
          </a:p>
          <a:p>
            <a:pPr marL="639763" lvl="1" indent="-246063">
              <a:tabLst>
                <a:tab pos="1371600" algn="l"/>
              </a:tabLst>
            </a:pPr>
            <a:endParaRPr lang="en-US" altLang="en-US" sz="900"/>
          </a:p>
          <a:p>
            <a:pPr marL="639763" lvl="1" indent="-246063">
              <a:tabLst>
                <a:tab pos="1371600" algn="l"/>
              </a:tabLst>
            </a:pPr>
            <a:r>
              <a:rPr lang="en-US" altLang="en-US"/>
              <a:t>Uses comparison operators:</a:t>
            </a:r>
          </a:p>
          <a:p>
            <a:pPr marL="639763" lvl="1" indent="-246063">
              <a:buFontTx/>
              <a:buNone/>
              <a:tabLst>
                <a:tab pos="1371600" algn="l"/>
              </a:tabLst>
            </a:pPr>
            <a:r>
              <a:rPr lang="en-US" altLang="en-US">
                <a:latin typeface="Courier New" panose="02070309020205020404" pitchFamily="49" charset="0"/>
                <a:cs typeface="Courier New" panose="02070309020205020404" pitchFamily="49" charset="0"/>
              </a:rPr>
              <a:t>	&lt;	</a:t>
            </a:r>
            <a:r>
              <a:rPr lang="en-US" altLang="en-US">
                <a:cs typeface="Courier New" panose="02070309020205020404" pitchFamily="49" charset="0"/>
              </a:rPr>
              <a:t>less than</a:t>
            </a:r>
          </a:p>
          <a:p>
            <a:pPr marL="639763" lvl="1" indent="-246063">
              <a:buFontTx/>
              <a:buNone/>
              <a:tabLst>
                <a:tab pos="1371600" algn="l"/>
              </a:tabLst>
            </a:pPr>
            <a:r>
              <a:rPr lang="en-US" altLang="en-US">
                <a:latin typeface="Courier New" panose="02070309020205020404" pitchFamily="49" charset="0"/>
                <a:cs typeface="Courier New" panose="02070309020205020404" pitchFamily="49" charset="0"/>
              </a:rPr>
              <a:t>	&lt;=	</a:t>
            </a:r>
            <a:r>
              <a:rPr lang="en-US" altLang="en-US">
                <a:cs typeface="Courier New" panose="02070309020205020404" pitchFamily="49" charset="0"/>
              </a:rPr>
              <a:t>less than or equal to</a:t>
            </a:r>
          </a:p>
          <a:p>
            <a:pPr marL="639763" lvl="1" indent="-246063">
              <a:buFontTx/>
              <a:buNone/>
              <a:tabLst>
                <a:tab pos="1371600" algn="l"/>
              </a:tabLst>
            </a:pPr>
            <a:r>
              <a:rPr lang="en-US" altLang="en-US">
                <a:latin typeface="Courier New" panose="02070309020205020404" pitchFamily="49" charset="0"/>
                <a:cs typeface="Courier New" panose="02070309020205020404" pitchFamily="49" charset="0"/>
              </a:rPr>
              <a:t>	&gt;	</a:t>
            </a:r>
            <a:r>
              <a:rPr lang="en-US" altLang="en-US">
                <a:cs typeface="Courier New" panose="02070309020205020404" pitchFamily="49" charset="0"/>
              </a:rPr>
              <a:t>greater than</a:t>
            </a:r>
          </a:p>
          <a:p>
            <a:pPr marL="639763" lvl="1" indent="-246063">
              <a:buFontTx/>
              <a:buNone/>
              <a:tabLst>
                <a:tab pos="1371600" algn="l"/>
              </a:tabLst>
            </a:pPr>
            <a:r>
              <a:rPr lang="en-US" altLang="en-US">
                <a:latin typeface="Courier New" panose="02070309020205020404" pitchFamily="49" charset="0"/>
                <a:cs typeface="Courier New" panose="02070309020205020404" pitchFamily="49" charset="0"/>
              </a:rPr>
              <a:t>	&gt;=	</a:t>
            </a:r>
            <a:r>
              <a:rPr lang="en-US" altLang="en-US">
                <a:cs typeface="Courier New" panose="02070309020205020404" pitchFamily="49" charset="0"/>
              </a:rPr>
              <a:t>greater than or equal to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2" name="Rectangle 2"/>
          <p:cNvSpPr>
            <a:spLocks noGrp="1" noChangeArrowheads="1"/>
          </p:cNvSpPr>
          <p:nvPr>
            <p:ph type="title" idx="4294967295"/>
          </p:nvPr>
        </p:nvSpPr>
        <p:spPr>
          <a:xfrm>
            <a:off x="457200" y="0"/>
            <a:ext cx="8229600" cy="1042458"/>
          </a:xfrm>
        </p:spPr>
        <p:txBody>
          <a:bodyPr lIns="0" rIns="0" bIns="0" anchor="b"/>
          <a:lstStyle/>
          <a:p>
            <a:r>
              <a:rPr lang="en-US" altLang="en-US"/>
              <a:t>Increment and decrement</a:t>
            </a:r>
          </a:p>
        </p:txBody>
      </p:sp>
      <p:sp>
        <p:nvSpPr>
          <p:cNvPr id="416773" name="Rectangle 3"/>
          <p:cNvSpPr>
            <a:spLocks noGrp="1" noChangeArrowheads="1"/>
          </p:cNvSpPr>
          <p:nvPr>
            <p:ph idx="4294967295"/>
          </p:nvPr>
        </p:nvSpPr>
        <p:spPr/>
        <p:txBody>
          <a:bodyPr/>
          <a:lstStyle/>
          <a:p>
            <a:pPr marL="342900" indent="-342900" algn="ctr">
              <a:lnSpc>
                <a:spcPct val="90000"/>
              </a:lnSpc>
              <a:buFontTx/>
              <a:buNone/>
              <a:tabLst>
                <a:tab pos="4113213" algn="l"/>
              </a:tabLst>
            </a:pPr>
            <a:r>
              <a:rPr lang="en-US" altLang="en-US" i="1"/>
              <a:t>shortcuts to increase or decrease a variable's value by 1</a:t>
            </a:r>
          </a:p>
          <a:p>
            <a:pPr marL="342900" indent="-342900">
              <a:lnSpc>
                <a:spcPct val="90000"/>
              </a:lnSpc>
              <a:buFontTx/>
              <a:buNone/>
              <a:tabLst>
                <a:tab pos="4113213" algn="l"/>
              </a:tabLst>
            </a:pPr>
            <a:endParaRPr lang="en-US" altLang="en-US"/>
          </a:p>
          <a:p>
            <a:pPr marL="742950" lvl="1" indent="-285750">
              <a:lnSpc>
                <a:spcPct val="90000"/>
              </a:lnSpc>
              <a:buFont typeface="Wingdings" panose="05000000000000000000" pitchFamily="2" charset="2"/>
              <a:buNone/>
              <a:tabLst>
                <a:tab pos="4113213" algn="l"/>
              </a:tabLst>
            </a:pPr>
            <a:r>
              <a:rPr lang="en-US" altLang="en-US" u="sng"/>
              <a:t>Shorthand</a:t>
            </a:r>
            <a:r>
              <a:rPr lang="en-US" altLang="en-US" b="1" i="1"/>
              <a:t>	</a:t>
            </a:r>
            <a:r>
              <a:rPr lang="en-US" altLang="en-US" u="sng"/>
              <a:t>Equivalent longer version</a:t>
            </a:r>
          </a:p>
          <a:p>
            <a:pPr marL="742950" lvl="1" indent="-285750">
              <a:lnSpc>
                <a:spcPct val="90000"/>
              </a:lnSpc>
              <a:buFont typeface="Wingdings" panose="05000000000000000000" pitchFamily="2" charset="2"/>
              <a:buNone/>
              <a:tabLst>
                <a:tab pos="4113213" algn="l"/>
              </a:tabLst>
            </a:pPr>
            <a:r>
              <a:rPr lang="en-US" altLang="en-US" b="1"/>
              <a:t>variable</a:t>
            </a:r>
            <a:r>
              <a:rPr lang="en-US" altLang="en-US">
                <a:latin typeface="Courier New" panose="02070309020205020404" pitchFamily="49" charset="0"/>
              </a:rPr>
              <a:t>++;	</a:t>
            </a:r>
            <a:r>
              <a:rPr lang="en-US" altLang="en-US" b="1"/>
              <a:t>variable</a:t>
            </a:r>
            <a:r>
              <a:rPr lang="en-US" altLang="en-US">
                <a:latin typeface="Courier New" panose="02070309020205020404" pitchFamily="49" charset="0"/>
              </a:rPr>
              <a:t> = </a:t>
            </a:r>
            <a:r>
              <a:rPr lang="en-US" altLang="en-US" b="1"/>
              <a:t>variable</a:t>
            </a:r>
            <a:r>
              <a:rPr lang="en-US" altLang="en-US">
                <a:latin typeface="Courier New" panose="02070309020205020404" pitchFamily="49" charset="0"/>
              </a:rPr>
              <a:t> + 1;</a:t>
            </a:r>
          </a:p>
          <a:p>
            <a:pPr marL="742950" lvl="1" indent="-285750">
              <a:lnSpc>
                <a:spcPct val="90000"/>
              </a:lnSpc>
              <a:buFont typeface="Wingdings" panose="05000000000000000000" pitchFamily="2" charset="2"/>
              <a:buNone/>
              <a:tabLst>
                <a:tab pos="4113213" algn="l"/>
              </a:tabLst>
            </a:pPr>
            <a:r>
              <a:rPr lang="en-US" altLang="en-US" b="1"/>
              <a:t>variable</a:t>
            </a:r>
            <a:r>
              <a:rPr lang="en-US" altLang="en-US">
                <a:latin typeface="Courier New" panose="02070309020205020404" pitchFamily="49" charset="0"/>
              </a:rPr>
              <a:t>--;	</a:t>
            </a:r>
            <a:r>
              <a:rPr lang="en-US" altLang="en-US" b="1"/>
              <a:t>variable</a:t>
            </a:r>
            <a:r>
              <a:rPr lang="en-US" altLang="en-US">
                <a:latin typeface="Courier New" panose="02070309020205020404" pitchFamily="49" charset="0"/>
              </a:rPr>
              <a:t> = </a:t>
            </a:r>
            <a:r>
              <a:rPr lang="en-US" altLang="en-US" b="1"/>
              <a:t>variable</a:t>
            </a:r>
            <a:r>
              <a:rPr lang="en-US" altLang="en-US">
                <a:latin typeface="Courier New" panose="02070309020205020404" pitchFamily="49" charset="0"/>
              </a:rPr>
              <a:t> - 1;</a:t>
            </a:r>
            <a:endParaRPr lang="en-US" altLang="en-US" sz="3100"/>
          </a:p>
          <a:p>
            <a:pPr marL="742950" lvl="1" indent="-285750">
              <a:lnSpc>
                <a:spcPct val="80000"/>
              </a:lnSpc>
              <a:buFont typeface="Wingdings" panose="05000000000000000000" pitchFamily="2" charset="2"/>
              <a:buNone/>
              <a:tabLst>
                <a:tab pos="4113213" algn="l"/>
              </a:tabLst>
            </a:pPr>
            <a:endParaRPr lang="en-US" altLang="en-US">
              <a:latin typeface="Courier New" panose="02070309020205020404" pitchFamily="49" charset="0"/>
            </a:endParaRPr>
          </a:p>
          <a:p>
            <a:pPr marL="742950" lvl="1" indent="-285750">
              <a:lnSpc>
                <a:spcPct val="80000"/>
              </a:lnSpc>
              <a:buFont typeface="Wingdings" panose="05000000000000000000" pitchFamily="2" charset="2"/>
              <a:buNone/>
              <a:tabLst>
                <a:tab pos="4113213" algn="l"/>
              </a:tabLst>
            </a:pPr>
            <a:endParaRPr lang="en-US" altLang="en-US">
              <a:latin typeface="Courier New" panose="02070309020205020404" pitchFamily="49" charset="0"/>
            </a:endParaRPr>
          </a:p>
          <a:p>
            <a:pPr marL="742950" lvl="1" indent="-285750">
              <a:lnSpc>
                <a:spcPct val="80000"/>
              </a:lnSpc>
              <a:buFont typeface="Wingdings" panose="05000000000000000000" pitchFamily="2" charset="2"/>
              <a:buNone/>
              <a:tabLst>
                <a:tab pos="4113213" algn="l"/>
              </a:tabLst>
            </a:pPr>
            <a:r>
              <a:rPr lang="en-US" altLang="en-US">
                <a:latin typeface="Courier New" panose="02070309020205020404" pitchFamily="49" charset="0"/>
              </a:rPr>
              <a:t>int x = 2;</a:t>
            </a:r>
          </a:p>
          <a:p>
            <a:pPr marL="742950" lvl="1" indent="-285750">
              <a:lnSpc>
                <a:spcPct val="80000"/>
              </a:lnSpc>
              <a:buFont typeface="Wingdings" panose="05000000000000000000" pitchFamily="2" charset="2"/>
              <a:buNone/>
              <a:tabLst>
                <a:tab pos="4113213" algn="l"/>
              </a:tabLst>
            </a:pPr>
            <a:r>
              <a:rPr lang="en-US" altLang="en-US" b="1">
                <a:latin typeface="Courier New" panose="02070309020205020404" pitchFamily="49" charset="0"/>
              </a:rPr>
              <a:t>x++;</a:t>
            </a:r>
            <a:r>
              <a:rPr lang="en-US" altLang="en-US">
                <a:latin typeface="Courier New" panose="02070309020205020404" pitchFamily="49" charset="0"/>
              </a:rPr>
              <a:t>	</a:t>
            </a:r>
            <a:r>
              <a:rPr lang="en-US" altLang="en-US" b="1">
                <a:solidFill>
                  <a:srgbClr val="008080"/>
                </a:solidFill>
                <a:latin typeface="Courier New" panose="02070309020205020404" pitchFamily="49" charset="0"/>
              </a:rPr>
              <a:t>// x = x + 1;</a:t>
            </a:r>
          </a:p>
          <a:p>
            <a:pPr marL="742950" lvl="1" indent="-285750">
              <a:lnSpc>
                <a:spcPct val="80000"/>
              </a:lnSpc>
              <a:buFont typeface="Wingdings" panose="05000000000000000000" pitchFamily="2" charset="2"/>
              <a:buNone/>
              <a:tabLst>
                <a:tab pos="4113213" algn="l"/>
              </a:tabLst>
            </a:pPr>
            <a:r>
              <a:rPr lang="en-US" altLang="en-US">
                <a:latin typeface="Courier New" panose="02070309020205020404" pitchFamily="49" charset="0"/>
              </a:rPr>
              <a:t>		</a:t>
            </a:r>
            <a:r>
              <a:rPr lang="en-US" altLang="en-US" b="1">
                <a:solidFill>
                  <a:srgbClr val="008080"/>
                </a:solidFill>
                <a:latin typeface="Courier New" panose="02070309020205020404" pitchFamily="49" charset="0"/>
              </a:rPr>
              <a:t>// x now stores 3</a:t>
            </a:r>
          </a:p>
          <a:p>
            <a:pPr marL="742950" lvl="1" indent="-285750">
              <a:lnSpc>
                <a:spcPct val="80000"/>
              </a:lnSpc>
              <a:buFont typeface="Wingdings" panose="05000000000000000000" pitchFamily="2" charset="2"/>
              <a:buNone/>
              <a:tabLst>
                <a:tab pos="4113213" algn="l"/>
              </a:tabLst>
            </a:pPr>
            <a:endParaRPr lang="en-US" altLang="en-US" sz="900" b="1">
              <a:solidFill>
                <a:srgbClr val="008080"/>
              </a:solidFill>
              <a:latin typeface="Courier New" panose="02070309020205020404" pitchFamily="49" charset="0"/>
            </a:endParaRPr>
          </a:p>
          <a:p>
            <a:pPr marL="742950" lvl="1" indent="-285750">
              <a:lnSpc>
                <a:spcPct val="80000"/>
              </a:lnSpc>
              <a:buFont typeface="Wingdings" panose="05000000000000000000" pitchFamily="2" charset="2"/>
              <a:buNone/>
              <a:tabLst>
                <a:tab pos="4113213" algn="l"/>
              </a:tabLst>
            </a:pPr>
            <a:r>
              <a:rPr lang="en-US" altLang="en-US">
                <a:latin typeface="Courier New" panose="02070309020205020404" pitchFamily="49" charset="0"/>
              </a:rPr>
              <a:t>double gpa = 2.5;</a:t>
            </a:r>
          </a:p>
          <a:p>
            <a:pPr marL="742950" lvl="1" indent="-285750">
              <a:lnSpc>
                <a:spcPct val="80000"/>
              </a:lnSpc>
              <a:buFont typeface="Wingdings" panose="05000000000000000000" pitchFamily="2" charset="2"/>
              <a:buNone/>
              <a:tabLst>
                <a:tab pos="4113213" algn="l"/>
              </a:tabLst>
            </a:pPr>
            <a:r>
              <a:rPr lang="en-US" altLang="en-US" b="1">
                <a:latin typeface="Courier New" panose="02070309020205020404" pitchFamily="49" charset="0"/>
              </a:rPr>
              <a:t>gpa--;</a:t>
            </a:r>
            <a:r>
              <a:rPr lang="en-US" altLang="en-US">
                <a:latin typeface="Courier New" panose="02070309020205020404" pitchFamily="49" charset="0"/>
              </a:rPr>
              <a:t>	</a:t>
            </a:r>
            <a:r>
              <a:rPr lang="en-US" altLang="en-US" b="1">
                <a:solidFill>
                  <a:srgbClr val="008080"/>
                </a:solidFill>
                <a:latin typeface="Courier New" panose="02070309020205020404" pitchFamily="49" charset="0"/>
              </a:rPr>
              <a:t>// gpa = gpa - 1;</a:t>
            </a:r>
          </a:p>
          <a:p>
            <a:pPr marL="742950" lvl="1" indent="-285750">
              <a:lnSpc>
                <a:spcPct val="80000"/>
              </a:lnSpc>
              <a:buFont typeface="Wingdings" panose="05000000000000000000" pitchFamily="2" charset="2"/>
              <a:buNone/>
              <a:tabLst>
                <a:tab pos="4113213" algn="l"/>
              </a:tabLst>
            </a:pPr>
            <a:r>
              <a:rPr lang="en-US" altLang="en-US">
                <a:latin typeface="Courier New" panose="02070309020205020404" pitchFamily="49" charset="0"/>
              </a:rPr>
              <a:t>		</a:t>
            </a:r>
            <a:r>
              <a:rPr lang="en-US" altLang="en-US" b="1">
                <a:solidFill>
                  <a:srgbClr val="008080"/>
                </a:solidFill>
                <a:latin typeface="Courier New" panose="02070309020205020404" pitchFamily="49" charset="0"/>
              </a:rPr>
              <a:t>// gpa now stores 1.5</a:t>
            </a:r>
            <a:endParaRPr lang="en-US" altLang="en-US" b="1">
              <a:solidFill>
                <a:srgbClr val="008080"/>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a:t>Modify-and-assign</a:t>
            </a:r>
          </a:p>
        </p:txBody>
      </p:sp>
      <p:sp>
        <p:nvSpPr>
          <p:cNvPr id="417795" name="Rectangle 3"/>
          <p:cNvSpPr>
            <a:spLocks noGrp="1" noChangeArrowheads="1"/>
          </p:cNvSpPr>
          <p:nvPr>
            <p:ph type="body" idx="1"/>
          </p:nvPr>
        </p:nvSpPr>
        <p:spPr/>
        <p:txBody>
          <a:bodyPr/>
          <a:lstStyle/>
          <a:p>
            <a:pPr marL="342900" indent="-342900" algn="ctr">
              <a:buFontTx/>
              <a:buNone/>
              <a:tabLst>
                <a:tab pos="4113213" algn="l"/>
              </a:tabLst>
            </a:pPr>
            <a:r>
              <a:rPr lang="en-US" altLang="en-US" sz="2500" i="1"/>
              <a:t>shortcuts to modify a variable's value</a:t>
            </a:r>
          </a:p>
          <a:p>
            <a:pPr marL="742950" lvl="1" indent="-285750">
              <a:buFontTx/>
              <a:buNone/>
              <a:tabLst>
                <a:tab pos="4113213" algn="l"/>
              </a:tabLst>
            </a:pPr>
            <a:endParaRPr lang="en-US" altLang="en-US" sz="1800" b="1" i="1"/>
          </a:p>
          <a:p>
            <a:pPr marL="742950" lvl="1" indent="-285750">
              <a:lnSpc>
                <a:spcPct val="90000"/>
              </a:lnSpc>
              <a:buFont typeface="Wingdings" panose="05000000000000000000" pitchFamily="2" charset="2"/>
              <a:buNone/>
              <a:tabLst>
                <a:tab pos="4113213" algn="l"/>
              </a:tabLst>
            </a:pPr>
            <a:r>
              <a:rPr lang="en-US" altLang="en-US" u="sng"/>
              <a:t>Shorthand</a:t>
            </a:r>
            <a:r>
              <a:rPr lang="en-US" altLang="en-US" b="1" i="1"/>
              <a:t>	</a:t>
            </a:r>
            <a:r>
              <a:rPr lang="en-US" altLang="en-US" u="sng"/>
              <a:t>Equivalent longer version</a:t>
            </a:r>
          </a:p>
          <a:p>
            <a:pPr marL="742950" lvl="1" indent="-285750">
              <a:lnSpc>
                <a:spcPct val="90000"/>
              </a:lnSpc>
              <a:buFont typeface="Wingdings" panose="05000000000000000000" pitchFamily="2" charset="2"/>
              <a:buNone/>
              <a:tabLst>
                <a:tab pos="4113213" algn="l"/>
              </a:tabLst>
            </a:pPr>
            <a:r>
              <a:rPr lang="en-US" altLang="en-US" b="1"/>
              <a:t>variable</a:t>
            </a:r>
            <a:r>
              <a:rPr lang="en-US" altLang="en-US">
                <a:latin typeface="Courier New" panose="02070309020205020404" pitchFamily="49" charset="0"/>
              </a:rPr>
              <a:t> += </a:t>
            </a:r>
            <a:r>
              <a:rPr lang="en-US" altLang="en-US" b="1"/>
              <a:t>value</a:t>
            </a:r>
            <a:r>
              <a:rPr lang="en-US" altLang="en-US">
                <a:latin typeface="Courier New" panose="02070309020205020404" pitchFamily="49" charset="0"/>
              </a:rPr>
              <a:t>;	</a:t>
            </a:r>
            <a:r>
              <a:rPr lang="en-US" altLang="en-US" b="1"/>
              <a:t>variable</a:t>
            </a:r>
            <a:r>
              <a:rPr lang="en-US" altLang="en-US">
                <a:latin typeface="Courier New" panose="02070309020205020404" pitchFamily="49" charset="0"/>
              </a:rPr>
              <a:t> = </a:t>
            </a:r>
            <a:r>
              <a:rPr lang="en-US" altLang="en-US" b="1"/>
              <a:t>variable</a:t>
            </a:r>
            <a:r>
              <a:rPr lang="en-US" altLang="en-US">
                <a:latin typeface="Courier New" panose="02070309020205020404" pitchFamily="49" charset="0"/>
              </a:rPr>
              <a:t> + </a:t>
            </a:r>
            <a:r>
              <a:rPr lang="en-US" altLang="en-US" b="1"/>
              <a:t>value</a:t>
            </a:r>
            <a:r>
              <a:rPr lang="en-US" altLang="en-US">
                <a:latin typeface="Courier New" panose="02070309020205020404" pitchFamily="49" charset="0"/>
              </a:rPr>
              <a:t>;</a:t>
            </a:r>
          </a:p>
          <a:p>
            <a:pPr marL="742950" lvl="1" indent="-285750">
              <a:lnSpc>
                <a:spcPct val="90000"/>
              </a:lnSpc>
              <a:buFont typeface="Wingdings" panose="05000000000000000000" pitchFamily="2" charset="2"/>
              <a:buNone/>
              <a:tabLst>
                <a:tab pos="4113213" algn="l"/>
              </a:tabLst>
            </a:pPr>
            <a:r>
              <a:rPr lang="en-US" altLang="en-US" b="1"/>
              <a:t>variable</a:t>
            </a:r>
            <a:r>
              <a:rPr lang="en-US" altLang="en-US">
                <a:latin typeface="Courier New" panose="02070309020205020404" pitchFamily="49" charset="0"/>
              </a:rPr>
              <a:t> -= </a:t>
            </a:r>
            <a:r>
              <a:rPr lang="en-US" altLang="en-US" b="1"/>
              <a:t>value</a:t>
            </a:r>
            <a:r>
              <a:rPr lang="en-US" altLang="en-US">
                <a:latin typeface="Courier New" panose="02070309020205020404" pitchFamily="49" charset="0"/>
              </a:rPr>
              <a:t>;	</a:t>
            </a:r>
            <a:r>
              <a:rPr lang="en-US" altLang="en-US" b="1"/>
              <a:t>variable</a:t>
            </a:r>
            <a:r>
              <a:rPr lang="en-US" altLang="en-US">
                <a:latin typeface="Courier New" panose="02070309020205020404" pitchFamily="49" charset="0"/>
              </a:rPr>
              <a:t> = </a:t>
            </a:r>
            <a:r>
              <a:rPr lang="en-US" altLang="en-US" b="1"/>
              <a:t>variable</a:t>
            </a:r>
            <a:r>
              <a:rPr lang="en-US" altLang="en-US">
                <a:latin typeface="Courier New" panose="02070309020205020404" pitchFamily="49" charset="0"/>
              </a:rPr>
              <a:t> - </a:t>
            </a:r>
            <a:r>
              <a:rPr lang="en-US" altLang="en-US" b="1"/>
              <a:t>value</a:t>
            </a:r>
            <a:r>
              <a:rPr lang="en-US" altLang="en-US">
                <a:latin typeface="Courier New" panose="02070309020205020404" pitchFamily="49" charset="0"/>
              </a:rPr>
              <a:t>;</a:t>
            </a:r>
          </a:p>
          <a:p>
            <a:pPr marL="742950" lvl="1" indent="-285750">
              <a:lnSpc>
                <a:spcPct val="90000"/>
              </a:lnSpc>
              <a:buFont typeface="Wingdings" panose="05000000000000000000" pitchFamily="2" charset="2"/>
              <a:buNone/>
              <a:tabLst>
                <a:tab pos="4113213" algn="l"/>
              </a:tabLst>
            </a:pPr>
            <a:r>
              <a:rPr lang="en-US" altLang="en-US" b="1"/>
              <a:t>variable</a:t>
            </a:r>
            <a:r>
              <a:rPr lang="en-US" altLang="en-US">
                <a:latin typeface="Courier New" panose="02070309020205020404" pitchFamily="49" charset="0"/>
              </a:rPr>
              <a:t> *= </a:t>
            </a:r>
            <a:r>
              <a:rPr lang="en-US" altLang="en-US" b="1"/>
              <a:t>value</a:t>
            </a:r>
            <a:r>
              <a:rPr lang="en-US" altLang="en-US">
                <a:latin typeface="Courier New" panose="02070309020205020404" pitchFamily="49" charset="0"/>
              </a:rPr>
              <a:t>;	</a:t>
            </a:r>
            <a:r>
              <a:rPr lang="en-US" altLang="en-US" b="1"/>
              <a:t>variable</a:t>
            </a:r>
            <a:r>
              <a:rPr lang="en-US" altLang="en-US">
                <a:latin typeface="Courier New" panose="02070309020205020404" pitchFamily="49" charset="0"/>
              </a:rPr>
              <a:t> = </a:t>
            </a:r>
            <a:r>
              <a:rPr lang="en-US" altLang="en-US" b="1"/>
              <a:t>variable</a:t>
            </a:r>
            <a:r>
              <a:rPr lang="en-US" altLang="en-US">
                <a:latin typeface="Courier New" panose="02070309020205020404" pitchFamily="49" charset="0"/>
              </a:rPr>
              <a:t> * </a:t>
            </a:r>
            <a:r>
              <a:rPr lang="en-US" altLang="en-US" b="1"/>
              <a:t>value</a:t>
            </a:r>
            <a:r>
              <a:rPr lang="en-US" altLang="en-US">
                <a:latin typeface="Courier New" panose="02070309020205020404" pitchFamily="49" charset="0"/>
              </a:rPr>
              <a:t>;</a:t>
            </a:r>
          </a:p>
          <a:p>
            <a:pPr marL="742950" lvl="1" indent="-285750">
              <a:lnSpc>
                <a:spcPct val="90000"/>
              </a:lnSpc>
              <a:buFont typeface="Wingdings" panose="05000000000000000000" pitchFamily="2" charset="2"/>
              <a:buNone/>
              <a:tabLst>
                <a:tab pos="4113213" algn="l"/>
              </a:tabLst>
            </a:pPr>
            <a:r>
              <a:rPr lang="en-US" altLang="en-US" b="1"/>
              <a:t>variable</a:t>
            </a:r>
            <a:r>
              <a:rPr lang="en-US" altLang="en-US">
                <a:latin typeface="Courier New" panose="02070309020205020404" pitchFamily="49" charset="0"/>
              </a:rPr>
              <a:t> /= </a:t>
            </a:r>
            <a:r>
              <a:rPr lang="en-US" altLang="en-US" b="1"/>
              <a:t>value</a:t>
            </a:r>
            <a:r>
              <a:rPr lang="en-US" altLang="en-US">
                <a:latin typeface="Courier New" panose="02070309020205020404" pitchFamily="49" charset="0"/>
              </a:rPr>
              <a:t>;	</a:t>
            </a:r>
            <a:r>
              <a:rPr lang="en-US" altLang="en-US" b="1"/>
              <a:t>variable</a:t>
            </a:r>
            <a:r>
              <a:rPr lang="en-US" altLang="en-US">
                <a:latin typeface="Courier New" panose="02070309020205020404" pitchFamily="49" charset="0"/>
              </a:rPr>
              <a:t> = </a:t>
            </a:r>
            <a:r>
              <a:rPr lang="en-US" altLang="en-US" b="1"/>
              <a:t>variable</a:t>
            </a:r>
            <a:r>
              <a:rPr lang="en-US" altLang="en-US">
                <a:latin typeface="Courier New" panose="02070309020205020404" pitchFamily="49" charset="0"/>
              </a:rPr>
              <a:t> / </a:t>
            </a:r>
            <a:r>
              <a:rPr lang="en-US" altLang="en-US" b="1"/>
              <a:t>value</a:t>
            </a:r>
            <a:r>
              <a:rPr lang="en-US" altLang="en-US">
                <a:latin typeface="Courier New" panose="02070309020205020404" pitchFamily="49" charset="0"/>
              </a:rPr>
              <a:t>;</a:t>
            </a:r>
          </a:p>
          <a:p>
            <a:pPr marL="742950" lvl="1" indent="-285750">
              <a:lnSpc>
                <a:spcPct val="90000"/>
              </a:lnSpc>
              <a:buFont typeface="Wingdings" panose="05000000000000000000" pitchFamily="2" charset="2"/>
              <a:buNone/>
              <a:tabLst>
                <a:tab pos="4113213" algn="l"/>
              </a:tabLst>
            </a:pPr>
            <a:r>
              <a:rPr lang="en-US" altLang="en-US" b="1"/>
              <a:t>variable</a:t>
            </a:r>
            <a:r>
              <a:rPr lang="en-US" altLang="en-US">
                <a:latin typeface="Courier New" panose="02070309020205020404" pitchFamily="49" charset="0"/>
              </a:rPr>
              <a:t> %= </a:t>
            </a:r>
            <a:r>
              <a:rPr lang="en-US" altLang="en-US" b="1"/>
              <a:t>value</a:t>
            </a:r>
            <a:r>
              <a:rPr lang="en-US" altLang="en-US">
                <a:latin typeface="Courier New" panose="02070309020205020404" pitchFamily="49" charset="0"/>
              </a:rPr>
              <a:t>;	</a:t>
            </a:r>
            <a:r>
              <a:rPr lang="en-US" altLang="en-US" b="1"/>
              <a:t>variable</a:t>
            </a:r>
            <a:r>
              <a:rPr lang="en-US" altLang="en-US">
                <a:latin typeface="Courier New" panose="02070309020205020404" pitchFamily="49" charset="0"/>
              </a:rPr>
              <a:t> = </a:t>
            </a:r>
            <a:r>
              <a:rPr lang="en-US" altLang="en-US" b="1"/>
              <a:t>variable</a:t>
            </a:r>
            <a:r>
              <a:rPr lang="en-US" altLang="en-US">
                <a:latin typeface="Courier New" panose="02070309020205020404" pitchFamily="49" charset="0"/>
              </a:rPr>
              <a:t> % </a:t>
            </a:r>
            <a:r>
              <a:rPr lang="en-US" altLang="en-US" b="1"/>
              <a:t>value</a:t>
            </a:r>
            <a:r>
              <a:rPr lang="en-US" altLang="en-US">
                <a:latin typeface="Courier New" panose="02070309020205020404" pitchFamily="49" charset="0"/>
              </a:rPr>
              <a:t>;</a:t>
            </a:r>
          </a:p>
          <a:p>
            <a:pPr marL="742950" lvl="1" indent="-285750">
              <a:lnSpc>
                <a:spcPct val="60000"/>
              </a:lnSpc>
              <a:buFont typeface="Wingdings" panose="05000000000000000000" pitchFamily="2" charset="2"/>
              <a:buNone/>
              <a:tabLst>
                <a:tab pos="4113213" algn="l"/>
              </a:tabLst>
            </a:pPr>
            <a:endParaRPr lang="en-US" altLang="en-US">
              <a:latin typeface="Courier New" panose="02070309020205020404" pitchFamily="49" charset="0"/>
            </a:endParaRPr>
          </a:p>
          <a:p>
            <a:pPr marL="742950" lvl="1" indent="-285750">
              <a:lnSpc>
                <a:spcPct val="60000"/>
              </a:lnSpc>
              <a:buFont typeface="Wingdings" panose="05000000000000000000" pitchFamily="2" charset="2"/>
              <a:buNone/>
              <a:tabLst>
                <a:tab pos="4113213" algn="l"/>
              </a:tabLst>
            </a:pPr>
            <a:endParaRPr lang="en-US" altLang="en-US">
              <a:latin typeface="Courier New" panose="02070309020205020404" pitchFamily="49" charset="0"/>
            </a:endParaRPr>
          </a:p>
          <a:p>
            <a:pPr marL="742950" lvl="1" indent="-285750">
              <a:lnSpc>
                <a:spcPct val="90000"/>
              </a:lnSpc>
              <a:buFont typeface="Wingdings" panose="05000000000000000000" pitchFamily="2" charset="2"/>
              <a:buNone/>
              <a:tabLst>
                <a:tab pos="4113213" algn="l"/>
              </a:tabLst>
            </a:pPr>
            <a:r>
              <a:rPr lang="en-US" altLang="en-US">
                <a:latin typeface="Courier New" panose="02070309020205020404" pitchFamily="49" charset="0"/>
              </a:rPr>
              <a:t>x += 3;	</a:t>
            </a:r>
            <a:r>
              <a:rPr lang="en-US" altLang="en-US" b="1">
                <a:solidFill>
                  <a:srgbClr val="008080"/>
                </a:solidFill>
                <a:latin typeface="Courier New" panose="02070309020205020404" pitchFamily="49" charset="0"/>
              </a:rPr>
              <a:t>// x = x + 3;</a:t>
            </a:r>
          </a:p>
          <a:p>
            <a:pPr marL="742950" lvl="1" indent="-285750">
              <a:lnSpc>
                <a:spcPct val="90000"/>
              </a:lnSpc>
              <a:buFontTx/>
              <a:buNone/>
              <a:tabLst>
                <a:tab pos="4113213" algn="l"/>
              </a:tabLst>
            </a:pPr>
            <a:endParaRPr lang="en-US" altLang="en-US" sz="900">
              <a:latin typeface="Courier New" panose="02070309020205020404" pitchFamily="49" charset="0"/>
            </a:endParaRPr>
          </a:p>
          <a:p>
            <a:pPr marL="742950" lvl="1" indent="-285750">
              <a:lnSpc>
                <a:spcPct val="90000"/>
              </a:lnSpc>
              <a:buFontTx/>
              <a:buNone/>
              <a:tabLst>
                <a:tab pos="4113213" algn="l"/>
              </a:tabLst>
            </a:pPr>
            <a:r>
              <a:rPr lang="en-US" altLang="en-US">
                <a:latin typeface="Courier New" panose="02070309020205020404" pitchFamily="49" charset="0"/>
              </a:rPr>
              <a:t>gpa -= 0.5;	</a:t>
            </a:r>
            <a:r>
              <a:rPr lang="en-US" altLang="en-US" b="1">
                <a:solidFill>
                  <a:srgbClr val="008080"/>
                </a:solidFill>
                <a:latin typeface="Courier New" panose="02070309020205020404" pitchFamily="49" charset="0"/>
              </a:rPr>
              <a:t>// gpa = gpa - 0.5;</a:t>
            </a:r>
          </a:p>
          <a:p>
            <a:pPr marL="742950" lvl="1" indent="-285750">
              <a:lnSpc>
                <a:spcPct val="90000"/>
              </a:lnSpc>
              <a:buFontTx/>
              <a:buNone/>
              <a:tabLst>
                <a:tab pos="4113213" algn="l"/>
              </a:tabLst>
            </a:pPr>
            <a:endParaRPr lang="en-US" altLang="en-US" sz="900" b="1">
              <a:solidFill>
                <a:srgbClr val="008080"/>
              </a:solidFill>
              <a:latin typeface="Courier New" panose="02070309020205020404" pitchFamily="49" charset="0"/>
            </a:endParaRPr>
          </a:p>
          <a:p>
            <a:pPr marL="742950" lvl="1" indent="-285750">
              <a:lnSpc>
                <a:spcPct val="90000"/>
              </a:lnSpc>
              <a:buFontTx/>
              <a:buNone/>
              <a:tabLst>
                <a:tab pos="4113213" algn="l"/>
              </a:tabLst>
            </a:pPr>
            <a:r>
              <a:rPr lang="en-US" altLang="en-US">
                <a:latin typeface="Courier New" panose="02070309020205020404" pitchFamily="49" charset="0"/>
              </a:rPr>
              <a:t>number *= 2;	</a:t>
            </a:r>
            <a:r>
              <a:rPr lang="en-US" altLang="en-US" b="1">
                <a:solidFill>
                  <a:srgbClr val="008080"/>
                </a:solidFill>
                <a:latin typeface="Courier New" panose="02070309020205020404" pitchFamily="49" charset="0"/>
              </a:rPr>
              <a:t>// number = number * 2;</a:t>
            </a:r>
          </a:p>
        </p:txBody>
      </p:sp>
      <p:sp>
        <p:nvSpPr>
          <p:cNvPr id="417796" name="Line 4"/>
          <p:cNvSpPr>
            <a:spLocks noChangeShapeType="1"/>
          </p:cNvSpPr>
          <p:nvPr/>
        </p:nvSpPr>
        <p:spPr bwMode="auto">
          <a:xfrm>
            <a:off x="3886200" y="2133600"/>
            <a:ext cx="0" cy="1905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itle 5"/>
          <p:cNvSpPr>
            <a:spLocks noGrp="1"/>
          </p:cNvSpPr>
          <p:nvPr>
            <p:ph type="title" idx="4294967295"/>
          </p:nvPr>
        </p:nvSpPr>
        <p:spPr>
          <a:xfrm>
            <a:off x="457200" y="0"/>
            <a:ext cx="8229600" cy="1010708"/>
          </a:xfrm>
        </p:spPr>
        <p:txBody>
          <a:bodyPr lIns="0" rIns="0" bIns="0" anchor="b"/>
          <a:lstStyle/>
          <a:p>
            <a:r>
              <a:rPr lang="en-US" altLang="en-US"/>
              <a:t>Repetition over a range</a:t>
            </a:r>
          </a:p>
        </p:txBody>
      </p:sp>
      <p:sp>
        <p:nvSpPr>
          <p:cNvPr id="7" name="Content Placeholder 6"/>
          <p:cNvSpPr>
            <a:spLocks noGrp="1"/>
          </p:cNvSpPr>
          <p:nvPr>
            <p:ph idx="4294967295"/>
          </p:nvPr>
        </p:nvSpPr>
        <p:spPr/>
        <p:txBody>
          <a:bodyPr/>
          <a:lstStyle/>
          <a:p>
            <a:pPr marL="639763" lvl="1" indent="-246063">
              <a:lnSpc>
                <a:spcPct val="90000"/>
              </a:lnSpc>
              <a:spcBef>
                <a:spcPct val="0"/>
              </a:spcBef>
              <a:buFontTx/>
              <a:buNone/>
            </a:pPr>
            <a:r>
              <a:rPr lang="en-US" altLang="en-US" sz="2000">
                <a:latin typeface="Courier New" panose="02070309020205020404" pitchFamily="49" charset="0"/>
                <a:cs typeface="Courier New" panose="02070309020205020404" pitchFamily="49" charset="0"/>
              </a:rPr>
              <a:t>	System.out.println("1 squared = " + 1 * 1);</a:t>
            </a:r>
          </a:p>
          <a:p>
            <a:pPr marL="639763" lvl="1" indent="-246063">
              <a:lnSpc>
                <a:spcPct val="90000"/>
              </a:lnSpc>
              <a:spcBef>
                <a:spcPct val="0"/>
              </a:spcBef>
              <a:buFontTx/>
              <a:buNone/>
            </a:pPr>
            <a:r>
              <a:rPr lang="en-US" altLang="en-US" sz="2000">
                <a:latin typeface="Courier New" panose="02070309020205020404" pitchFamily="49" charset="0"/>
                <a:cs typeface="Courier New" panose="02070309020205020404" pitchFamily="49" charset="0"/>
              </a:rPr>
              <a:t>	System.out.println("2 squared = " + 2 * 2);</a:t>
            </a:r>
          </a:p>
          <a:p>
            <a:pPr marL="639763" lvl="1" indent="-246063">
              <a:lnSpc>
                <a:spcPct val="90000"/>
              </a:lnSpc>
              <a:spcBef>
                <a:spcPct val="0"/>
              </a:spcBef>
              <a:buFontTx/>
              <a:buNone/>
            </a:pPr>
            <a:r>
              <a:rPr lang="en-US" altLang="en-US" sz="2000">
                <a:latin typeface="Courier New" panose="02070309020205020404" pitchFamily="49" charset="0"/>
                <a:cs typeface="Courier New" panose="02070309020205020404" pitchFamily="49" charset="0"/>
              </a:rPr>
              <a:t>	System.out.println("3 squared = " + 3 * 3);</a:t>
            </a:r>
          </a:p>
          <a:p>
            <a:pPr marL="639763" lvl="1" indent="-246063">
              <a:lnSpc>
                <a:spcPct val="90000"/>
              </a:lnSpc>
              <a:spcBef>
                <a:spcPct val="0"/>
              </a:spcBef>
              <a:buFontTx/>
              <a:buNone/>
            </a:pPr>
            <a:r>
              <a:rPr lang="en-US" altLang="en-US" sz="2000">
                <a:latin typeface="Courier New" panose="02070309020205020404" pitchFamily="49" charset="0"/>
                <a:cs typeface="Courier New" panose="02070309020205020404" pitchFamily="49" charset="0"/>
              </a:rPr>
              <a:t>	System.out.println("4 squared = " + 4 * 4);</a:t>
            </a:r>
          </a:p>
          <a:p>
            <a:pPr marL="639763" lvl="1" indent="-246063">
              <a:lnSpc>
                <a:spcPct val="90000"/>
              </a:lnSpc>
              <a:spcBef>
                <a:spcPct val="0"/>
              </a:spcBef>
              <a:buFontTx/>
              <a:buNone/>
            </a:pPr>
            <a:r>
              <a:rPr lang="en-US" altLang="en-US" sz="2000">
                <a:latin typeface="Courier New" panose="02070309020205020404" pitchFamily="49" charset="0"/>
                <a:cs typeface="Courier New" panose="02070309020205020404" pitchFamily="49" charset="0"/>
              </a:rPr>
              <a:t>	System.out.println("5 squared = " + 5 * 5);</a:t>
            </a:r>
          </a:p>
          <a:p>
            <a:pPr marL="639763" lvl="1" indent="-246063">
              <a:lnSpc>
                <a:spcPct val="90000"/>
              </a:lnSpc>
              <a:spcBef>
                <a:spcPct val="0"/>
              </a:spcBef>
              <a:buFontTx/>
              <a:buNone/>
            </a:pPr>
            <a:r>
              <a:rPr lang="en-US" altLang="en-US" sz="2000">
                <a:latin typeface="Courier New" panose="02070309020205020404" pitchFamily="49" charset="0"/>
                <a:cs typeface="Courier New" panose="02070309020205020404" pitchFamily="49" charset="0"/>
              </a:rPr>
              <a:t>	System.out.println("6 squared = " + 6 * 6);</a:t>
            </a:r>
          </a:p>
          <a:p>
            <a:pPr marL="273050" indent="-273050">
              <a:spcBef>
                <a:spcPct val="0"/>
              </a:spcBef>
              <a:buFontTx/>
              <a:buNone/>
            </a:pPr>
            <a:endParaRPr lang="en-US" altLang="en-US" sz="900">
              <a:latin typeface="Courier New" panose="02070309020205020404" pitchFamily="49" charset="0"/>
              <a:cs typeface="Courier New" panose="02070309020205020404" pitchFamily="49" charset="0"/>
            </a:endParaRPr>
          </a:p>
          <a:p>
            <a:pPr marL="639763" lvl="1" indent="-246063">
              <a:spcBef>
                <a:spcPct val="0"/>
              </a:spcBef>
            </a:pPr>
            <a:r>
              <a:rPr lang="en-US" altLang="en-US">
                <a:cs typeface="Courier New" panose="02070309020205020404" pitchFamily="49" charset="0"/>
              </a:rPr>
              <a:t>Intuition: "I want to print a line for each number from 1 to 6"</a:t>
            </a:r>
          </a:p>
          <a:p>
            <a:pPr marL="639763" lvl="1" indent="-246063">
              <a:lnSpc>
                <a:spcPct val="160000"/>
              </a:lnSpc>
              <a:spcBef>
                <a:spcPct val="0"/>
              </a:spcBef>
            </a:pPr>
            <a:endParaRPr lang="en-US" altLang="en-US">
              <a:cs typeface="Courier New" panose="02070309020205020404" pitchFamily="49" charset="0"/>
            </a:endParaRPr>
          </a:p>
          <a:p>
            <a:pPr marL="273050" indent="-273050">
              <a:lnSpc>
                <a:spcPct val="130000"/>
              </a:lnSpc>
              <a:spcBef>
                <a:spcPct val="0"/>
              </a:spcBef>
            </a:pPr>
            <a:r>
              <a:rPr lang="en-US" altLang="en-US">
                <a:cs typeface="Courier New" panose="02070309020205020404" pitchFamily="49" charset="0"/>
              </a:rPr>
              <a:t>The </a:t>
            </a:r>
            <a:r>
              <a:rPr lang="en-US" altLang="en-US">
                <a:latin typeface="Courier New" panose="02070309020205020404" pitchFamily="49" charset="0"/>
                <a:cs typeface="Courier New" panose="02070309020205020404" pitchFamily="49" charset="0"/>
              </a:rPr>
              <a:t>for</a:t>
            </a:r>
            <a:r>
              <a:rPr lang="en-US" altLang="en-US">
                <a:cs typeface="Courier New" panose="02070309020205020404" pitchFamily="49" charset="0"/>
              </a:rPr>
              <a:t> loop does exactly that!</a:t>
            </a:r>
          </a:p>
          <a:p>
            <a:pPr marL="639763" lvl="1" indent="-246063">
              <a:lnSpc>
                <a:spcPct val="80000"/>
              </a:lnSpc>
              <a:buFont typeface="Wingdings" panose="05000000000000000000" pitchFamily="2" charset="2"/>
              <a:buNone/>
            </a:pPr>
            <a:endParaRPr lang="en-US" altLang="en-US" sz="900" b="1">
              <a:latin typeface="Courier New" panose="02070309020205020404" pitchFamily="49" charset="0"/>
            </a:endParaRPr>
          </a:p>
          <a:p>
            <a:pPr marL="639763" lvl="1" indent="-246063">
              <a:lnSpc>
                <a:spcPct val="80000"/>
              </a:lnSpc>
              <a:buFont typeface="Wingdings" panose="05000000000000000000" pitchFamily="2" charset="2"/>
              <a:buNone/>
            </a:pPr>
            <a:r>
              <a:rPr lang="en-US" altLang="en-US" sz="2000" b="1">
                <a:latin typeface="Courier New" panose="02070309020205020404" pitchFamily="49" charset="0"/>
              </a:rPr>
              <a:t>	</a:t>
            </a:r>
            <a:r>
              <a:rPr lang="en-US" altLang="en-US" sz="2000">
                <a:latin typeface="Courier New" panose="02070309020205020404" pitchFamily="49" charset="0"/>
              </a:rPr>
              <a:t>for (int i = 1; i &lt;= 6; i++) {</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System.out.println(</a:t>
            </a:r>
            <a:r>
              <a:rPr lang="en-US" altLang="en-US" sz="2000" b="1">
                <a:solidFill>
                  <a:srgbClr val="003399"/>
                </a:solidFill>
                <a:latin typeface="Courier New" panose="02070309020205020404" pitchFamily="49" charset="0"/>
              </a:rPr>
              <a:t>i</a:t>
            </a:r>
            <a:r>
              <a:rPr lang="en-US" altLang="en-US" sz="2000">
                <a:latin typeface="Courier New" panose="02070309020205020404" pitchFamily="49" charset="0"/>
              </a:rPr>
              <a:t> + " squared = " + </a:t>
            </a:r>
            <a:r>
              <a:rPr lang="en-US" altLang="en-US" sz="2000" b="1">
                <a:solidFill>
                  <a:srgbClr val="003399"/>
                </a:solidFill>
                <a:latin typeface="Courier New" panose="02070309020205020404" pitchFamily="49" charset="0"/>
              </a:rPr>
              <a:t>(i * i)</a:t>
            </a:r>
            <a:r>
              <a:rPr lang="en-US" altLang="en-US" sz="2000">
                <a:latin typeface="Courier New" panose="02070309020205020404" pitchFamily="49" charset="0"/>
              </a:rPr>
              <a:t>);</a:t>
            </a:r>
          </a:p>
          <a:p>
            <a:pPr marL="639763" lvl="1" indent="-246063">
              <a:lnSpc>
                <a:spcPct val="80000"/>
              </a:lnSpc>
              <a:buFont typeface="Wingdings" panose="05000000000000000000" pitchFamily="2" charset="2"/>
              <a:buNone/>
            </a:pPr>
            <a:r>
              <a:rPr lang="en-US" altLang="en-US" sz="2000" b="1">
                <a:latin typeface="Courier New" panose="02070309020205020404" pitchFamily="49" charset="0"/>
              </a:rPr>
              <a:t>	</a:t>
            </a:r>
            <a:r>
              <a:rPr lang="en-US" altLang="en-US" sz="2000">
                <a:latin typeface="Courier New" panose="02070309020205020404" pitchFamily="49" charset="0"/>
              </a:rPr>
              <a:t>}</a:t>
            </a:r>
          </a:p>
          <a:p>
            <a:pPr marL="639763" lvl="1" indent="-246063">
              <a:lnSpc>
                <a:spcPct val="80000"/>
              </a:lnSpc>
              <a:buFontTx/>
              <a:buNone/>
            </a:pPr>
            <a:endParaRPr lang="en-US" altLang="en-US" sz="2000"/>
          </a:p>
          <a:p>
            <a:pPr marL="639763" lvl="1" indent="-246063"/>
            <a:r>
              <a:rPr lang="en-US" altLang="en-US"/>
              <a:t>"For each integer </a:t>
            </a:r>
            <a:r>
              <a:rPr lang="en-US" altLang="en-US" b="1"/>
              <a:t>i</a:t>
            </a:r>
            <a:r>
              <a:rPr lang="en-US" altLang="en-US"/>
              <a:t> from 1 through 6, print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animEffect transition="in" filter="fade">
                                      <p:cBhvr>
                                        <p:cTn id="7" dur="1000"/>
                                        <p:tgtEl>
                                          <p:spTgt spid="7">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1" end="11"/>
                                            </p:txEl>
                                          </p:spTgt>
                                        </p:tgtEl>
                                        <p:attrNameLst>
                                          <p:attrName>style.visibility</p:attrName>
                                        </p:attrNameLst>
                                      </p:cBhvr>
                                      <p:to>
                                        <p:strVal val="visible"/>
                                      </p:to>
                                    </p:set>
                                    <p:animEffect transition="in" filter="fade">
                                      <p:cBhvr>
                                        <p:cTn id="10" dur="1000"/>
                                        <p:tgtEl>
                                          <p:spTgt spid="7">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12" end="12"/>
                                            </p:txEl>
                                          </p:spTgt>
                                        </p:tgtEl>
                                        <p:attrNameLst>
                                          <p:attrName>style.visibility</p:attrName>
                                        </p:attrNameLst>
                                      </p:cBhvr>
                                      <p:to>
                                        <p:strVal val="visible"/>
                                      </p:to>
                                    </p:set>
                                    <p:animEffect transition="in" filter="fade">
                                      <p:cBhvr>
                                        <p:cTn id="13" dur="1000"/>
                                        <p:tgtEl>
                                          <p:spTgt spid="7">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3" end="13"/>
                                            </p:txEl>
                                          </p:spTgt>
                                        </p:tgtEl>
                                        <p:attrNameLst>
                                          <p:attrName>style.visibility</p:attrName>
                                        </p:attrNameLst>
                                      </p:cBhvr>
                                      <p:to>
                                        <p:strVal val="visible"/>
                                      </p:to>
                                    </p:set>
                                    <p:animEffect transition="in" filter="fade">
                                      <p:cBhvr>
                                        <p:cTn id="16" dur="1000"/>
                                        <p:tgtEl>
                                          <p:spTgt spid="7">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15" end="15"/>
                                            </p:txEl>
                                          </p:spTgt>
                                        </p:tgtEl>
                                        <p:attrNameLst>
                                          <p:attrName>style.visibility</p:attrName>
                                        </p:attrNameLst>
                                      </p:cBhvr>
                                      <p:to>
                                        <p:strVal val="visible"/>
                                      </p:to>
                                    </p:set>
                                    <p:animEffect transition="in" filter="fade">
                                      <p:cBhvr>
                                        <p:cTn id="19" dur="1000"/>
                                        <p:tgtEl>
                                          <p:spTgt spid="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42" name="Picture 2" descr="for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544763"/>
            <a:ext cx="4724400"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43" name="Rectangle 15"/>
          <p:cNvSpPr>
            <a:spLocks noGrp="1" noChangeArrowheads="1"/>
          </p:cNvSpPr>
          <p:nvPr>
            <p:ph type="title" idx="4294967295"/>
          </p:nvPr>
        </p:nvSpPr>
        <p:spPr>
          <a:xfrm>
            <a:off x="457200" y="0"/>
            <a:ext cx="8229600" cy="949325"/>
          </a:xfrm>
        </p:spPr>
        <p:txBody>
          <a:bodyPr lIns="0" rIns="0" bIns="0" anchor="b"/>
          <a:lstStyle/>
          <a:p>
            <a:r>
              <a:rPr lang="en-US" altLang="en-US"/>
              <a:t>Loop walkthrough</a:t>
            </a:r>
          </a:p>
        </p:txBody>
      </p:sp>
      <p:sp>
        <p:nvSpPr>
          <p:cNvPr id="1459204" name="Rectangle 4"/>
          <p:cNvSpPr>
            <a:spLocks noGrp="1" noChangeArrowheads="1"/>
          </p:cNvSpPr>
          <p:nvPr>
            <p:ph idx="4294967295"/>
          </p:nvPr>
        </p:nvSpPr>
        <p:spPr/>
        <p:txBody>
          <a:bodyPr/>
          <a:lstStyle/>
          <a:p>
            <a:pPr marL="742950" lvl="1" indent="-285750">
              <a:lnSpc>
                <a:spcPct val="90000"/>
              </a:lnSpc>
              <a:buFont typeface="Wingdings" panose="05000000000000000000" pitchFamily="2" charset="2"/>
              <a:buNone/>
              <a:tabLst>
                <a:tab pos="5943600" algn="l"/>
              </a:tabLst>
            </a:pPr>
            <a:r>
              <a:rPr lang="en-US" altLang="en-US" sz="2000">
                <a:latin typeface="Courier New" panose="02070309020205020404" pitchFamily="49" charset="0"/>
              </a:rPr>
              <a:t>for (int i = 1; i &lt;= 4; i++) {</a:t>
            </a:r>
          </a:p>
          <a:p>
            <a:pPr marL="742950" lvl="1" indent="-285750">
              <a:lnSpc>
                <a:spcPct val="70000"/>
              </a:lnSpc>
              <a:buFont typeface="Wingdings" panose="05000000000000000000" pitchFamily="2" charset="2"/>
              <a:buNone/>
              <a:tabLst>
                <a:tab pos="5943600" algn="l"/>
              </a:tabLst>
            </a:pPr>
            <a:r>
              <a:rPr lang="en-US" altLang="en-US" sz="2000">
                <a:latin typeface="Courier New" panose="02070309020205020404" pitchFamily="49" charset="0"/>
              </a:rPr>
              <a:t>    System.out.println(i + " squared = " + (i * i));</a:t>
            </a:r>
          </a:p>
          <a:p>
            <a:pPr marL="742950" lvl="1" indent="-285750">
              <a:lnSpc>
                <a:spcPct val="70000"/>
              </a:lnSpc>
              <a:buFont typeface="Wingdings" panose="05000000000000000000" pitchFamily="2" charset="2"/>
              <a:buNone/>
              <a:tabLst>
                <a:tab pos="5943600" algn="l"/>
              </a:tabLst>
            </a:pPr>
            <a:r>
              <a:rPr lang="en-US" altLang="en-US" sz="2000">
                <a:latin typeface="Courier New" panose="02070309020205020404" pitchFamily="49" charset="0"/>
              </a:rPr>
              <a:t>}</a:t>
            </a:r>
          </a:p>
          <a:p>
            <a:pPr marL="742950" lvl="1" indent="-285750">
              <a:lnSpc>
                <a:spcPct val="70000"/>
              </a:lnSpc>
              <a:buFont typeface="Wingdings" panose="05000000000000000000" pitchFamily="2" charset="2"/>
              <a:buNone/>
              <a:tabLst>
                <a:tab pos="5943600" algn="l"/>
              </a:tabLst>
            </a:pPr>
            <a:r>
              <a:rPr lang="en-US" altLang="en-US" sz="2000">
                <a:latin typeface="Courier New" panose="02070309020205020404" pitchFamily="49" charset="0"/>
              </a:rPr>
              <a:t>System.out.println("Whoo!");</a:t>
            </a:r>
            <a:endParaRPr lang="en-US" altLang="en-US" sz="900"/>
          </a:p>
          <a:p>
            <a:pPr marL="742950" lvl="1" indent="-285750">
              <a:lnSpc>
                <a:spcPct val="70000"/>
              </a:lnSpc>
              <a:buFont typeface="Wingdings" panose="05000000000000000000" pitchFamily="2" charset="2"/>
              <a:buNone/>
              <a:tabLst>
                <a:tab pos="5943600" algn="l"/>
              </a:tabLst>
            </a:pPr>
            <a:endParaRPr lang="en-US" altLang="en-US" sz="2000">
              <a:latin typeface="Courier New" panose="02070309020205020404" pitchFamily="49" charset="0"/>
            </a:endParaRPr>
          </a:p>
          <a:p>
            <a:pPr marL="742950" lvl="1" indent="-285750">
              <a:lnSpc>
                <a:spcPct val="70000"/>
              </a:lnSpc>
              <a:buFont typeface="Wingdings" panose="05000000000000000000" pitchFamily="2" charset="2"/>
              <a:buNone/>
              <a:tabLst>
                <a:tab pos="5943600" algn="l"/>
              </a:tabLst>
            </a:pPr>
            <a:endParaRPr lang="en-US" altLang="en-US">
              <a:latin typeface="Courier New" panose="02070309020205020404" pitchFamily="49" charset="0"/>
            </a:endParaRPr>
          </a:p>
          <a:p>
            <a:pPr marL="342900" indent="-342900">
              <a:lnSpc>
                <a:spcPct val="90000"/>
              </a:lnSpc>
              <a:buFont typeface="Wingdings" panose="05000000000000000000" pitchFamily="2" charset="2"/>
              <a:buNone/>
              <a:tabLst>
                <a:tab pos="5943600" algn="l"/>
              </a:tabLst>
            </a:pPr>
            <a:r>
              <a:rPr lang="en-US" altLang="en-US" sz="2200"/>
              <a:t>	Output:</a:t>
            </a:r>
            <a:br>
              <a:rPr lang="en-US" altLang="en-US" sz="2200"/>
            </a:br>
            <a:endParaRPr lang="en-US" altLang="en-US" sz="800"/>
          </a:p>
          <a:p>
            <a:pPr marL="342900" indent="-342900">
              <a:lnSpc>
                <a:spcPct val="70000"/>
              </a:lnSpc>
              <a:buFont typeface="Wingdings" panose="05000000000000000000" pitchFamily="2" charset="2"/>
              <a:buNone/>
              <a:tabLst>
                <a:tab pos="5943600" algn="l"/>
              </a:tabLst>
            </a:pPr>
            <a:r>
              <a:rPr lang="en-US" altLang="en-US" sz="2200">
                <a:latin typeface="Courier New" panose="02070309020205020404" pitchFamily="49" charset="0"/>
              </a:rPr>
              <a:t>	1 squared = 1</a:t>
            </a:r>
          </a:p>
          <a:p>
            <a:pPr marL="342900" indent="-342900">
              <a:lnSpc>
                <a:spcPct val="70000"/>
              </a:lnSpc>
              <a:buFont typeface="Wingdings" panose="05000000000000000000" pitchFamily="2" charset="2"/>
              <a:buNone/>
              <a:tabLst>
                <a:tab pos="5943600" algn="l"/>
              </a:tabLst>
            </a:pPr>
            <a:r>
              <a:rPr lang="en-US" altLang="en-US" sz="2200">
                <a:latin typeface="Courier New" panose="02070309020205020404" pitchFamily="49" charset="0"/>
              </a:rPr>
              <a:t>	2 squared = 4</a:t>
            </a:r>
          </a:p>
          <a:p>
            <a:pPr marL="342900" indent="-342900">
              <a:lnSpc>
                <a:spcPct val="70000"/>
              </a:lnSpc>
              <a:buFont typeface="Wingdings" panose="05000000000000000000" pitchFamily="2" charset="2"/>
              <a:buNone/>
              <a:tabLst>
                <a:tab pos="5943600" algn="l"/>
              </a:tabLst>
            </a:pPr>
            <a:r>
              <a:rPr lang="en-US" altLang="en-US" sz="2200">
                <a:latin typeface="Courier New" panose="02070309020205020404" pitchFamily="49" charset="0"/>
              </a:rPr>
              <a:t>	3 squared = 9</a:t>
            </a:r>
          </a:p>
          <a:p>
            <a:pPr marL="342900" indent="-342900">
              <a:lnSpc>
                <a:spcPct val="70000"/>
              </a:lnSpc>
              <a:buFont typeface="Wingdings" panose="05000000000000000000" pitchFamily="2" charset="2"/>
              <a:buNone/>
              <a:tabLst>
                <a:tab pos="5943600" algn="l"/>
              </a:tabLst>
            </a:pPr>
            <a:r>
              <a:rPr lang="en-US" altLang="en-US" sz="2200">
                <a:latin typeface="Courier New" panose="02070309020205020404" pitchFamily="49" charset="0"/>
              </a:rPr>
              <a:t>	4 squared = 16</a:t>
            </a:r>
          </a:p>
          <a:p>
            <a:pPr marL="342900" indent="-342900">
              <a:lnSpc>
                <a:spcPct val="70000"/>
              </a:lnSpc>
              <a:buFont typeface="Wingdings" panose="05000000000000000000" pitchFamily="2" charset="2"/>
              <a:buNone/>
              <a:tabLst>
                <a:tab pos="5943600" algn="l"/>
              </a:tabLst>
            </a:pPr>
            <a:r>
              <a:rPr lang="en-US" altLang="en-US" sz="2200">
                <a:latin typeface="Courier New" panose="02070309020205020404" pitchFamily="49" charset="0"/>
              </a:rPr>
              <a:t>	Whoo!</a:t>
            </a:r>
            <a:endParaRPr lang="en-US" altLang="en-US" sz="2200"/>
          </a:p>
        </p:txBody>
      </p:sp>
      <p:sp>
        <p:nvSpPr>
          <p:cNvPr id="419845" name="TextBox 5"/>
          <p:cNvSpPr txBox="1">
            <a:spLocks noChangeArrowheads="1"/>
          </p:cNvSpPr>
          <p:nvPr/>
        </p:nvSpPr>
        <p:spPr bwMode="auto">
          <a:xfrm>
            <a:off x="2203107" y="1002699"/>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b="1">
                <a:solidFill>
                  <a:schemeClr val="accent1"/>
                </a:solidFill>
                <a:latin typeface="Verdana" panose="020B0604030504040204" pitchFamily="34" charset="0"/>
                <a:cs typeface="Times New Roman" panose="02020603050405020304" pitchFamily="18" charset="0"/>
              </a:rPr>
              <a:t>1</a:t>
            </a:r>
          </a:p>
        </p:txBody>
      </p:sp>
      <p:sp>
        <p:nvSpPr>
          <p:cNvPr id="419846" name="TextBox 6"/>
          <p:cNvSpPr txBox="1">
            <a:spLocks noChangeArrowheads="1"/>
          </p:cNvSpPr>
          <p:nvPr/>
        </p:nvSpPr>
        <p:spPr bwMode="auto">
          <a:xfrm>
            <a:off x="4762500" y="2743200"/>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b="1">
                <a:solidFill>
                  <a:schemeClr val="accent1"/>
                </a:solidFill>
                <a:latin typeface="Verdana" panose="020B0604030504040204" pitchFamily="34" charset="0"/>
                <a:cs typeface="Times New Roman" panose="02020603050405020304" pitchFamily="18" charset="0"/>
              </a:rPr>
              <a:t>1</a:t>
            </a:r>
          </a:p>
        </p:txBody>
      </p:sp>
      <p:sp>
        <p:nvSpPr>
          <p:cNvPr id="419847" name="TextBox 7"/>
          <p:cNvSpPr txBox="1">
            <a:spLocks noChangeArrowheads="1"/>
          </p:cNvSpPr>
          <p:nvPr/>
        </p:nvSpPr>
        <p:spPr bwMode="auto">
          <a:xfrm>
            <a:off x="3517042" y="1002699"/>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b="1">
                <a:solidFill>
                  <a:schemeClr val="accent2"/>
                </a:solidFill>
                <a:latin typeface="Verdana" panose="020B0604030504040204" pitchFamily="34" charset="0"/>
                <a:cs typeface="Times New Roman" panose="02020603050405020304" pitchFamily="18" charset="0"/>
              </a:rPr>
              <a:t>2</a:t>
            </a:r>
          </a:p>
        </p:txBody>
      </p:sp>
      <p:sp>
        <p:nvSpPr>
          <p:cNvPr id="419848" name="TextBox 8"/>
          <p:cNvSpPr txBox="1">
            <a:spLocks noChangeArrowheads="1"/>
          </p:cNvSpPr>
          <p:nvPr/>
        </p:nvSpPr>
        <p:spPr bwMode="auto">
          <a:xfrm>
            <a:off x="5765800" y="3417888"/>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b="1">
                <a:solidFill>
                  <a:schemeClr val="accent2"/>
                </a:solidFill>
                <a:latin typeface="Verdana" panose="020B0604030504040204" pitchFamily="34" charset="0"/>
                <a:cs typeface="Times New Roman" panose="02020603050405020304" pitchFamily="18" charset="0"/>
              </a:rPr>
              <a:t>2</a:t>
            </a:r>
          </a:p>
        </p:txBody>
      </p:sp>
      <p:sp>
        <p:nvSpPr>
          <p:cNvPr id="10" name="TextBox 9"/>
          <p:cNvSpPr txBox="1"/>
          <p:nvPr/>
        </p:nvSpPr>
        <p:spPr>
          <a:xfrm>
            <a:off x="4458215" y="1002699"/>
            <a:ext cx="228600" cy="396875"/>
          </a:xfrm>
          <a:prstGeom prst="rect">
            <a:avLst/>
          </a:prstGeom>
          <a:noFill/>
        </p:spPr>
        <p:txBody>
          <a:bodyPr>
            <a:spAutoFit/>
          </a:bodyPr>
          <a:lstStyle/>
          <a:p>
            <a:pPr algn="l">
              <a:spcBef>
                <a:spcPts val="500"/>
              </a:spcBef>
              <a:buClr>
                <a:srgbClr val="800080"/>
              </a:buClr>
              <a:buSzPct val="55000"/>
              <a:buFont typeface="Wingdings" pitchFamily="2" charset="2"/>
              <a:buNone/>
              <a:defRPr/>
            </a:pPr>
            <a:r>
              <a:rPr lang="en-US" sz="2000" b="1">
                <a:solidFill>
                  <a:schemeClr val="accent6"/>
                </a:solidFill>
                <a:latin typeface="Verdana" pitchFamily="34" charset="0"/>
                <a:cs typeface="Times New Roman" pitchFamily="18" charset="0"/>
              </a:rPr>
              <a:t>3</a:t>
            </a:r>
          </a:p>
        </p:txBody>
      </p:sp>
      <p:sp>
        <p:nvSpPr>
          <p:cNvPr id="11" name="TextBox 10"/>
          <p:cNvSpPr txBox="1"/>
          <p:nvPr/>
        </p:nvSpPr>
        <p:spPr>
          <a:xfrm>
            <a:off x="6873875" y="4841875"/>
            <a:ext cx="228600" cy="396875"/>
          </a:xfrm>
          <a:prstGeom prst="rect">
            <a:avLst/>
          </a:prstGeom>
          <a:noFill/>
        </p:spPr>
        <p:txBody>
          <a:bodyPr>
            <a:spAutoFit/>
          </a:bodyPr>
          <a:lstStyle/>
          <a:p>
            <a:pPr algn="l">
              <a:spcBef>
                <a:spcPts val="500"/>
              </a:spcBef>
              <a:buClr>
                <a:srgbClr val="800080"/>
              </a:buClr>
              <a:buSzPct val="55000"/>
              <a:buFont typeface="Wingdings" pitchFamily="2" charset="2"/>
              <a:buNone/>
              <a:defRPr/>
            </a:pPr>
            <a:r>
              <a:rPr lang="en-US" sz="2000" b="1">
                <a:solidFill>
                  <a:schemeClr val="accent6"/>
                </a:solidFill>
                <a:latin typeface="Verdana" pitchFamily="34" charset="0"/>
                <a:cs typeface="Times New Roman" pitchFamily="18" charset="0"/>
              </a:rPr>
              <a:t>3</a:t>
            </a:r>
          </a:p>
        </p:txBody>
      </p:sp>
      <p:sp>
        <p:nvSpPr>
          <p:cNvPr id="12" name="TextBox 11"/>
          <p:cNvSpPr txBox="1"/>
          <p:nvPr/>
        </p:nvSpPr>
        <p:spPr>
          <a:xfrm>
            <a:off x="1006475" y="1624013"/>
            <a:ext cx="228600" cy="396875"/>
          </a:xfrm>
          <a:prstGeom prst="rect">
            <a:avLst/>
          </a:prstGeom>
          <a:noFill/>
        </p:spPr>
        <p:txBody>
          <a:bodyPr>
            <a:spAutoFit/>
          </a:bodyPr>
          <a:lstStyle/>
          <a:p>
            <a:pPr algn="l">
              <a:spcBef>
                <a:spcPts val="500"/>
              </a:spcBef>
              <a:buClr>
                <a:srgbClr val="800080"/>
              </a:buClr>
              <a:buSzPct val="55000"/>
              <a:buFont typeface="Wingdings" pitchFamily="2" charset="2"/>
              <a:buNone/>
              <a:defRPr/>
            </a:pPr>
            <a:r>
              <a:rPr lang="en-US" sz="2000" b="1">
                <a:solidFill>
                  <a:schemeClr val="accent3"/>
                </a:solidFill>
                <a:latin typeface="Verdana" pitchFamily="34" charset="0"/>
                <a:cs typeface="Times New Roman" pitchFamily="18" charset="0"/>
              </a:rPr>
              <a:t>4</a:t>
            </a:r>
          </a:p>
        </p:txBody>
      </p:sp>
      <p:sp>
        <p:nvSpPr>
          <p:cNvPr id="13" name="TextBox 12"/>
          <p:cNvSpPr txBox="1"/>
          <p:nvPr/>
        </p:nvSpPr>
        <p:spPr>
          <a:xfrm>
            <a:off x="6781800" y="4098925"/>
            <a:ext cx="228600" cy="396875"/>
          </a:xfrm>
          <a:prstGeom prst="rect">
            <a:avLst/>
          </a:prstGeom>
          <a:noFill/>
        </p:spPr>
        <p:txBody>
          <a:bodyPr>
            <a:spAutoFit/>
          </a:bodyPr>
          <a:lstStyle/>
          <a:p>
            <a:pPr algn="l">
              <a:spcBef>
                <a:spcPts val="500"/>
              </a:spcBef>
              <a:buClr>
                <a:srgbClr val="800080"/>
              </a:buClr>
              <a:buSzPct val="55000"/>
              <a:buFont typeface="Wingdings" pitchFamily="2" charset="2"/>
              <a:buNone/>
              <a:defRPr/>
            </a:pPr>
            <a:r>
              <a:rPr lang="en-US" sz="2000" b="1">
                <a:solidFill>
                  <a:schemeClr val="accent3"/>
                </a:solidFill>
                <a:latin typeface="Verdana" pitchFamily="34" charset="0"/>
                <a:cs typeface="Times New Roman" pitchFamily="18" charset="0"/>
              </a:rPr>
              <a:t>4</a:t>
            </a:r>
          </a:p>
        </p:txBody>
      </p:sp>
      <p:sp>
        <p:nvSpPr>
          <p:cNvPr id="419853" name="TextBox 13"/>
          <p:cNvSpPr txBox="1">
            <a:spLocks noChangeArrowheads="1"/>
          </p:cNvSpPr>
          <p:nvPr/>
        </p:nvSpPr>
        <p:spPr bwMode="auto">
          <a:xfrm>
            <a:off x="109151" y="2092411"/>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b="1">
                <a:solidFill>
                  <a:srgbClr val="00B050"/>
                </a:solidFill>
                <a:latin typeface="Verdana"/>
                <a:ea typeface="Verdana"/>
                <a:cs typeface="Times New Roman"/>
              </a:rPr>
              <a:t>4</a:t>
            </a:r>
            <a:endParaRPr lang="en-US" altLang="en-US" sz="2000" b="1">
              <a:solidFill>
                <a:srgbClr val="00B050"/>
              </a:solidFill>
              <a:latin typeface="Verdana" panose="020B0604030504040204" pitchFamily="34" charset="0"/>
              <a:cs typeface="Times New Roman" panose="02020603050405020304" pitchFamily="18" charset="0"/>
            </a:endParaRPr>
          </a:p>
        </p:txBody>
      </p:sp>
      <p:sp>
        <p:nvSpPr>
          <p:cNvPr id="419854" name="TextBox 15"/>
          <p:cNvSpPr txBox="1">
            <a:spLocks noChangeArrowheads="1"/>
          </p:cNvSpPr>
          <p:nvPr/>
        </p:nvSpPr>
        <p:spPr bwMode="auto">
          <a:xfrm>
            <a:off x="5334000" y="5429250"/>
            <a:ext cx="228600" cy="77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b="1">
                <a:solidFill>
                  <a:srgbClr val="00B050"/>
                </a:solidFill>
                <a:latin typeface="Verdana"/>
                <a:ea typeface="Verdana"/>
                <a:cs typeface="Times New Roman"/>
              </a:rPr>
              <a:t>4</a:t>
            </a:r>
          </a:p>
          <a:p>
            <a:pPr>
              <a:spcBef>
                <a:spcPts val="500"/>
              </a:spcBef>
              <a:buClr>
                <a:srgbClr val="800080"/>
              </a:buClr>
              <a:buSzPct val="55000"/>
            </a:pPr>
            <a:endParaRPr lang="en-US" altLang="en-US" sz="2000" b="1">
              <a:solidFill>
                <a:srgbClr val="00B050"/>
              </a:solidFill>
              <a:latin typeface="Verdana" panose="020B0604030504040204" pitchFamily="34" charset="0"/>
              <a:ea typeface="Verdan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9204">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9204">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9204">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59204">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5920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4"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2"/>
          <p:cNvSpPr>
            <a:spLocks noGrp="1" noChangeArrowheads="1"/>
          </p:cNvSpPr>
          <p:nvPr>
            <p:ph type="title" idx="4294967295"/>
          </p:nvPr>
        </p:nvSpPr>
        <p:spPr>
          <a:xfrm>
            <a:off x="457200" y="0"/>
            <a:ext cx="8229600" cy="989542"/>
          </a:xfrm>
        </p:spPr>
        <p:txBody>
          <a:bodyPr lIns="0" rIns="0" bIns="0" anchor="b"/>
          <a:lstStyle/>
          <a:p>
            <a:r>
              <a:rPr lang="en-US" altLang="en-US"/>
              <a:t>Multi-line loop body</a:t>
            </a:r>
          </a:p>
        </p:txBody>
      </p:sp>
      <p:sp>
        <p:nvSpPr>
          <p:cNvPr id="420868" name="Rectangle 3"/>
          <p:cNvSpPr>
            <a:spLocks noGrp="1" noChangeArrowheads="1"/>
          </p:cNvSpPr>
          <p:nvPr>
            <p:ph idx="4294967295"/>
          </p:nvPr>
        </p:nvSpPr>
        <p:spPr/>
        <p:txBody>
          <a:bodyPr/>
          <a:lstStyle/>
          <a:p>
            <a:pPr marL="639763" lvl="1" indent="-246063">
              <a:lnSpc>
                <a:spcPct val="80000"/>
              </a:lnSpc>
              <a:buFont typeface="Wingdings" panose="05000000000000000000" pitchFamily="2" charset="2"/>
              <a:buNone/>
            </a:pPr>
            <a:r>
              <a:rPr lang="en-US" altLang="en-US">
                <a:latin typeface="Courier New" panose="02070309020205020404" pitchFamily="49" charset="0"/>
              </a:rPr>
              <a:t>	System.out.println("+----+");</a:t>
            </a:r>
          </a:p>
          <a:p>
            <a:pPr marL="639763" lvl="1" indent="-246063">
              <a:lnSpc>
                <a:spcPct val="80000"/>
              </a:lnSpc>
              <a:buFont typeface="Wingdings" panose="05000000000000000000" pitchFamily="2" charset="2"/>
              <a:buNone/>
            </a:pPr>
            <a:r>
              <a:rPr lang="en-US" altLang="en-US">
                <a:latin typeface="Courier New" panose="02070309020205020404" pitchFamily="49" charset="0"/>
              </a:rPr>
              <a:t>	for (int i = 1; i &lt;= 3; i++) {</a:t>
            </a:r>
          </a:p>
          <a:p>
            <a:pPr marL="639763" lvl="1" indent="-246063">
              <a:lnSpc>
                <a:spcPct val="80000"/>
              </a:lnSpc>
              <a:buFont typeface="Wingdings" panose="05000000000000000000" pitchFamily="2" charset="2"/>
              <a:buNone/>
            </a:pPr>
            <a:r>
              <a:rPr lang="en-US" altLang="en-US" b="1">
                <a:latin typeface="Courier New" panose="02070309020205020404" pitchFamily="49" charset="0"/>
              </a:rPr>
              <a:t>	    System.out.println("\\    /");</a:t>
            </a:r>
          </a:p>
          <a:p>
            <a:pPr marL="639763" lvl="1" indent="-246063">
              <a:lnSpc>
                <a:spcPct val="80000"/>
              </a:lnSpc>
              <a:buFont typeface="Wingdings" panose="05000000000000000000" pitchFamily="2" charset="2"/>
              <a:buNone/>
            </a:pPr>
            <a:r>
              <a:rPr lang="en-US" altLang="en-US" b="1">
                <a:latin typeface="Courier New" panose="02070309020205020404" pitchFamily="49" charset="0"/>
              </a:rPr>
              <a:t>	    System.out.println("/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System.out.println("+----+");</a:t>
            </a:r>
          </a:p>
          <a:p>
            <a:pPr marL="639763" lvl="1" indent="-246063">
              <a:lnSpc>
                <a:spcPct val="80000"/>
              </a:lnSpc>
              <a:buFont typeface="Wingdings" panose="05000000000000000000" pitchFamily="2" charset="2"/>
              <a:buNone/>
            </a:pPr>
            <a:endParaRPr lang="en-US" altLang="en-US">
              <a:latin typeface="Courier New" panose="02070309020205020404" pitchFamily="49" charset="0"/>
            </a:endParaRPr>
          </a:p>
          <a:p>
            <a:pPr marL="639763" lvl="1" indent="-246063"/>
            <a:r>
              <a:rPr lang="en-US" altLang="en-US"/>
              <a:t>Output:</a:t>
            </a:r>
          </a:p>
          <a:p>
            <a:pPr marL="639763" lvl="1" indent="-246063">
              <a:lnSpc>
                <a:spcPct val="75000"/>
              </a:lnSpc>
              <a:buFont typeface="Wingdings" panose="05000000000000000000" pitchFamily="2" charset="2"/>
              <a:buNone/>
            </a:pPr>
            <a:r>
              <a:rPr lang="en-US" altLang="en-US">
                <a:latin typeface="Courier New" panose="02070309020205020404" pitchFamily="49" charset="0"/>
              </a:rPr>
              <a:t>	+----+</a:t>
            </a:r>
          </a:p>
          <a:p>
            <a:pPr marL="639763" lvl="1" indent="-246063">
              <a:lnSpc>
                <a:spcPct val="75000"/>
              </a:lnSpc>
              <a:buFont typeface="Wingdings" panose="05000000000000000000" pitchFamily="2" charset="2"/>
              <a:buNone/>
            </a:pPr>
            <a:r>
              <a:rPr lang="en-US" altLang="en-US">
                <a:latin typeface="Courier New" panose="02070309020205020404" pitchFamily="49" charset="0"/>
              </a:rPr>
              <a:t>	\    /</a:t>
            </a:r>
          </a:p>
          <a:p>
            <a:pPr marL="639763" lvl="1" indent="-246063">
              <a:lnSpc>
                <a:spcPct val="75000"/>
              </a:lnSpc>
              <a:buFont typeface="Wingdings" panose="05000000000000000000" pitchFamily="2" charset="2"/>
              <a:buNone/>
            </a:pPr>
            <a:r>
              <a:rPr lang="en-US" altLang="en-US">
                <a:latin typeface="Courier New" panose="02070309020205020404" pitchFamily="49" charset="0"/>
              </a:rPr>
              <a:t>	/    \</a:t>
            </a:r>
          </a:p>
          <a:p>
            <a:pPr marL="639763" lvl="1" indent="-246063">
              <a:lnSpc>
                <a:spcPct val="75000"/>
              </a:lnSpc>
              <a:buFont typeface="Wingdings" panose="05000000000000000000" pitchFamily="2" charset="2"/>
              <a:buNone/>
            </a:pPr>
            <a:r>
              <a:rPr lang="en-US" altLang="en-US">
                <a:latin typeface="Courier New" panose="02070309020205020404" pitchFamily="49" charset="0"/>
              </a:rPr>
              <a:t>	\    /</a:t>
            </a:r>
          </a:p>
          <a:p>
            <a:pPr marL="639763" lvl="1" indent="-246063">
              <a:lnSpc>
                <a:spcPct val="75000"/>
              </a:lnSpc>
              <a:buFont typeface="Wingdings" panose="05000000000000000000" pitchFamily="2" charset="2"/>
              <a:buNone/>
            </a:pPr>
            <a:r>
              <a:rPr lang="en-US" altLang="en-US">
                <a:latin typeface="Courier New" panose="02070309020205020404" pitchFamily="49" charset="0"/>
              </a:rPr>
              <a:t>	/    \</a:t>
            </a:r>
          </a:p>
          <a:p>
            <a:pPr marL="639763" lvl="1" indent="-246063">
              <a:lnSpc>
                <a:spcPct val="75000"/>
              </a:lnSpc>
              <a:buFont typeface="Wingdings" panose="05000000000000000000" pitchFamily="2" charset="2"/>
              <a:buNone/>
            </a:pPr>
            <a:r>
              <a:rPr lang="en-US" altLang="en-US">
                <a:latin typeface="Courier New" panose="02070309020205020404" pitchFamily="49" charset="0"/>
              </a:rPr>
              <a:t>	\    /</a:t>
            </a:r>
          </a:p>
          <a:p>
            <a:pPr marL="639763" lvl="1" indent="-246063">
              <a:lnSpc>
                <a:spcPct val="75000"/>
              </a:lnSpc>
              <a:buFont typeface="Wingdings" panose="05000000000000000000" pitchFamily="2" charset="2"/>
              <a:buNone/>
            </a:pPr>
            <a:r>
              <a:rPr lang="en-US" altLang="en-US">
                <a:latin typeface="Courier New" panose="02070309020205020404" pitchFamily="49" charset="0"/>
              </a:rPr>
              <a:t>	/    \</a:t>
            </a:r>
          </a:p>
          <a:p>
            <a:pPr marL="639763" lvl="1" indent="-246063">
              <a:lnSpc>
                <a:spcPct val="75000"/>
              </a:lnSpc>
              <a:buFont typeface="Wingdings" panose="05000000000000000000" pitchFamily="2" charset="2"/>
              <a:buNone/>
            </a:pPr>
            <a:r>
              <a:rPr lang="en-US" altLang="en-US">
                <a:latin typeface="Courier New" panose="02070309020205020404" pitchFamily="49" charset="0"/>
              </a:rPr>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idx="4294967295"/>
          </p:nvPr>
        </p:nvSpPr>
        <p:spPr>
          <a:xfrm>
            <a:off x="457200" y="0"/>
            <a:ext cx="8229600" cy="1016000"/>
          </a:xfrm>
        </p:spPr>
        <p:txBody>
          <a:bodyPr lIns="0" rIns="0" bIns="0" anchor="b"/>
          <a:lstStyle/>
          <a:p>
            <a:r>
              <a:rPr lang="en-US" altLang="en-US"/>
              <a:t>Expressions</a:t>
            </a:r>
          </a:p>
        </p:txBody>
      </p:sp>
      <p:sp>
        <p:nvSpPr>
          <p:cNvPr id="376835" name="Rectangle 4"/>
          <p:cNvSpPr>
            <a:spLocks noGrp="1" noChangeArrowheads="1"/>
          </p:cNvSpPr>
          <p:nvPr>
            <p:ph idx="4294967295"/>
          </p:nvPr>
        </p:nvSpPr>
        <p:spPr>
          <a:xfrm>
            <a:off x="157692" y="1078442"/>
            <a:ext cx="8991600" cy="5181600"/>
          </a:xfrm>
        </p:spPr>
        <p:txBody>
          <a:bodyPr/>
          <a:lstStyle/>
          <a:p>
            <a:pPr marL="273050" indent="-273050">
              <a:tabLst>
                <a:tab pos="1376363" algn="l"/>
                <a:tab pos="2514600" algn="l"/>
              </a:tabLst>
            </a:pPr>
            <a:r>
              <a:rPr lang="en-US" altLang="en-US" b="1"/>
              <a:t>expression</a:t>
            </a:r>
            <a:r>
              <a:rPr lang="en-US" altLang="en-US"/>
              <a:t>: A value or operation that computes a value.</a:t>
            </a:r>
          </a:p>
          <a:p>
            <a:pPr marL="639763" lvl="1" indent="-246063">
              <a:tabLst>
                <a:tab pos="1376363" algn="l"/>
                <a:tab pos="2514600" algn="l"/>
              </a:tabLst>
            </a:pPr>
            <a:endParaRPr lang="en-US" altLang="en-US" sz="900"/>
          </a:p>
          <a:p>
            <a:pPr marL="639763" lvl="1" indent="-246063">
              <a:buFontTx/>
              <a:buChar char="•"/>
              <a:tabLst>
                <a:tab pos="1376363" algn="l"/>
                <a:tab pos="2514600" algn="l"/>
              </a:tabLst>
            </a:pPr>
            <a:r>
              <a:rPr lang="en-US" altLang="en-US"/>
              <a:t>Examples:	</a:t>
            </a:r>
            <a:r>
              <a:rPr lang="en-US" altLang="en-US">
                <a:latin typeface="Courier New" panose="02070309020205020404" pitchFamily="49" charset="0"/>
              </a:rPr>
              <a:t>1 + 4 * 5</a:t>
            </a:r>
          </a:p>
          <a:p>
            <a:pPr marL="639763" lvl="1" indent="-246063">
              <a:buFont typeface="Wingdings" panose="05000000000000000000" pitchFamily="2" charset="2"/>
              <a:buNone/>
              <a:tabLst>
                <a:tab pos="1376363" algn="l"/>
                <a:tab pos="2514600" algn="l"/>
              </a:tabLst>
            </a:pPr>
            <a:r>
              <a:rPr lang="en-US" altLang="en-US">
                <a:latin typeface="Courier New" panose="02070309020205020404" pitchFamily="49" charset="0"/>
              </a:rPr>
              <a:t>			(7 + 2) * 6 / 3</a:t>
            </a:r>
          </a:p>
          <a:p>
            <a:pPr marL="639763" lvl="1" indent="-246063">
              <a:buFont typeface="Wingdings" panose="05000000000000000000" pitchFamily="2" charset="2"/>
              <a:buNone/>
              <a:tabLst>
                <a:tab pos="1376363" algn="l"/>
                <a:tab pos="2514600" algn="l"/>
              </a:tabLst>
            </a:pPr>
            <a:r>
              <a:rPr lang="en-US" altLang="en-US">
                <a:latin typeface="Courier New" panose="02070309020205020404" pitchFamily="49" charset="0"/>
              </a:rPr>
              <a:t>			42</a:t>
            </a:r>
          </a:p>
          <a:p>
            <a:pPr marL="639763" lvl="1" indent="-246063">
              <a:tabLst>
                <a:tab pos="1376363" algn="l"/>
                <a:tab pos="2514600" algn="l"/>
              </a:tabLst>
            </a:pPr>
            <a:endParaRPr lang="en-US" altLang="en-US" sz="900"/>
          </a:p>
          <a:p>
            <a:pPr marL="639763" lvl="1" indent="-246063">
              <a:tabLst>
                <a:tab pos="1376363" algn="l"/>
                <a:tab pos="2514600" algn="l"/>
              </a:tabLst>
            </a:pPr>
            <a:r>
              <a:rPr lang="en-US" altLang="en-US"/>
              <a:t>The simplest expression is a </a:t>
            </a:r>
            <a:r>
              <a:rPr lang="en-US" altLang="en-US" i="1"/>
              <a:t>literal value</a:t>
            </a:r>
            <a:r>
              <a:rPr lang="en-US" altLang="en-US"/>
              <a:t>.</a:t>
            </a:r>
          </a:p>
          <a:p>
            <a:pPr marL="639763" lvl="1" indent="-246063">
              <a:tabLst>
                <a:tab pos="1376363" algn="l"/>
                <a:tab pos="2514600" algn="l"/>
              </a:tabLst>
            </a:pPr>
            <a:r>
              <a:rPr lang="en-US" altLang="en-US"/>
              <a:t>A complex expression can use operators and parentheses.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2" name="Rectangle 2"/>
          <p:cNvSpPr>
            <a:spLocks noGrp="1" noChangeArrowheads="1"/>
          </p:cNvSpPr>
          <p:nvPr>
            <p:ph type="title" idx="4294967295"/>
          </p:nvPr>
        </p:nvSpPr>
        <p:spPr>
          <a:xfrm>
            <a:off x="457200" y="0"/>
            <a:ext cx="8229600" cy="1037167"/>
          </a:xfrm>
        </p:spPr>
        <p:txBody>
          <a:bodyPr lIns="0" rIns="0" bIns="0" anchor="b"/>
          <a:lstStyle/>
          <a:p>
            <a:r>
              <a:rPr lang="en-US" altLang="en-US"/>
              <a:t>Expressions for counter</a:t>
            </a:r>
          </a:p>
        </p:txBody>
      </p:sp>
      <p:sp>
        <p:nvSpPr>
          <p:cNvPr id="421893" name="Rectangle 3"/>
          <p:cNvSpPr>
            <a:spLocks noGrp="1" noChangeArrowheads="1"/>
          </p:cNvSpPr>
          <p:nvPr>
            <p:ph idx="4294967295"/>
          </p:nvPr>
        </p:nvSpPr>
        <p:spPr/>
        <p:txBody>
          <a:bodyPr/>
          <a:lstStyle/>
          <a:p>
            <a:pPr marL="639763" lvl="1" indent="-246063">
              <a:lnSpc>
                <a:spcPct val="90000"/>
              </a:lnSpc>
              <a:buFont typeface="Wingdings" panose="05000000000000000000" pitchFamily="2" charset="2"/>
              <a:buNone/>
            </a:pPr>
            <a:r>
              <a:rPr lang="en-US" altLang="en-US">
                <a:latin typeface="Courier New" panose="02070309020205020404" pitchFamily="49" charset="0"/>
              </a:rPr>
              <a:t>	int highTemp = 5;</a:t>
            </a:r>
          </a:p>
          <a:p>
            <a:pPr marL="639763" lvl="1" indent="-246063">
              <a:lnSpc>
                <a:spcPct val="90000"/>
              </a:lnSpc>
              <a:buFont typeface="Wingdings" panose="05000000000000000000" pitchFamily="2" charset="2"/>
              <a:buNone/>
            </a:pPr>
            <a:r>
              <a:rPr lang="en-US" altLang="en-US">
                <a:latin typeface="Courier New" panose="02070309020205020404" pitchFamily="49" charset="0"/>
              </a:rPr>
              <a:t>	for (int i = </a:t>
            </a:r>
            <a:r>
              <a:rPr lang="en-US" altLang="en-US" b="1">
                <a:latin typeface="Courier New" panose="02070309020205020404" pitchFamily="49" charset="0"/>
              </a:rPr>
              <a:t>-3</a:t>
            </a:r>
            <a:r>
              <a:rPr lang="en-US" altLang="en-US">
                <a:latin typeface="Courier New" panose="02070309020205020404" pitchFamily="49" charset="0"/>
              </a:rPr>
              <a:t>; i &lt;= </a:t>
            </a:r>
            <a:r>
              <a:rPr lang="en-US" altLang="en-US" b="1">
                <a:latin typeface="Courier New" panose="02070309020205020404" pitchFamily="49" charset="0"/>
              </a:rPr>
              <a:t>highTemp / 2</a:t>
            </a:r>
            <a:r>
              <a:rPr lang="en-US" altLang="en-US">
                <a:latin typeface="Courier New" panose="02070309020205020404" pitchFamily="49" charset="0"/>
              </a:rPr>
              <a:t>; i++) {</a:t>
            </a:r>
          </a:p>
          <a:p>
            <a:pPr marL="639763" lvl="1" indent="-246063">
              <a:lnSpc>
                <a:spcPct val="90000"/>
              </a:lnSpc>
              <a:buFont typeface="Wingdings" panose="05000000000000000000" pitchFamily="2" charset="2"/>
              <a:buNone/>
            </a:pPr>
            <a:r>
              <a:rPr lang="en-US" altLang="en-US">
                <a:latin typeface="Courier New" panose="02070309020205020404" pitchFamily="49" charset="0"/>
              </a:rPr>
              <a:t>	    System.out.println(i * 1.8 + 32);</a:t>
            </a:r>
          </a:p>
          <a:p>
            <a:pPr marL="639763" lvl="1" indent="-246063">
              <a:lnSpc>
                <a:spcPct val="90000"/>
              </a:lnSpc>
              <a:buFont typeface="Wingdings" panose="05000000000000000000" pitchFamily="2" charset="2"/>
              <a:buNone/>
            </a:pPr>
            <a:r>
              <a:rPr lang="en-US" altLang="en-US">
                <a:latin typeface="Courier New" panose="02070309020205020404" pitchFamily="49" charset="0"/>
              </a:rPr>
              <a:t>	}</a:t>
            </a:r>
          </a:p>
          <a:p>
            <a:pPr marL="639763" lvl="1" indent="-246063">
              <a:lnSpc>
                <a:spcPct val="90000"/>
              </a:lnSpc>
              <a:buFont typeface="Wingdings" panose="05000000000000000000" pitchFamily="2" charset="2"/>
              <a:buNone/>
            </a:pPr>
            <a:endParaRPr lang="en-US" altLang="en-US">
              <a:latin typeface="Courier New" panose="02070309020205020404" pitchFamily="49" charset="0"/>
            </a:endParaRPr>
          </a:p>
          <a:p>
            <a:pPr marL="639763" lvl="1" indent="-246063">
              <a:lnSpc>
                <a:spcPct val="90000"/>
              </a:lnSpc>
              <a:buFontTx/>
              <a:buNone/>
            </a:pPr>
            <a:endParaRPr lang="en-US" altLang="en-US">
              <a:latin typeface="Courier New" panose="02070309020205020404" pitchFamily="49" charset="0"/>
            </a:endParaRPr>
          </a:p>
          <a:p>
            <a:pPr marL="639763" lvl="1" indent="-246063"/>
            <a:r>
              <a:rPr lang="en-US" altLang="en-US"/>
              <a:t>Output:</a:t>
            </a:r>
          </a:p>
          <a:p>
            <a:pPr marL="639763" lvl="1" indent="-246063">
              <a:lnSpc>
                <a:spcPct val="90000"/>
              </a:lnSpc>
              <a:buFontTx/>
              <a:buNone/>
            </a:pPr>
            <a:r>
              <a:rPr lang="en-US" altLang="en-US"/>
              <a:t>	</a:t>
            </a:r>
            <a:r>
              <a:rPr lang="en-US" altLang="en-US">
                <a:latin typeface="Courier New" panose="02070309020205020404" pitchFamily="49" charset="0"/>
                <a:cs typeface="Courier New" panose="02070309020205020404" pitchFamily="49" charset="0"/>
              </a:rPr>
              <a:t>26.6</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28.4</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30.2</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32.0</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33.8</a:t>
            </a:r>
            <a:br>
              <a:rPr lang="en-US" altLang="en-US">
                <a:latin typeface="Courier New" panose="02070309020205020404" pitchFamily="49" charset="0"/>
                <a:cs typeface="Courier New" panose="02070309020205020404" pitchFamily="49" charset="0"/>
              </a:rPr>
            </a:br>
            <a:r>
              <a:rPr lang="en-US" altLang="en-US">
                <a:latin typeface="Courier New" panose="02070309020205020404" pitchFamily="49" charset="0"/>
                <a:cs typeface="Courier New" panose="02070309020205020404" pitchFamily="49" charset="0"/>
              </a:rPr>
              <a:t>35.6</a:t>
            </a:r>
            <a:endParaRPr lang="en-US"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2"/>
          <p:cNvSpPr>
            <a:spLocks noGrp="1" noChangeArrowheads="1"/>
          </p:cNvSpPr>
          <p:nvPr>
            <p:ph type="title" idx="4294967295"/>
          </p:nvPr>
        </p:nvSpPr>
        <p:spPr>
          <a:xfrm>
            <a:off x="457200" y="0"/>
            <a:ext cx="8229600" cy="1053042"/>
          </a:xfrm>
        </p:spPr>
        <p:txBody>
          <a:bodyPr lIns="0" rIns="0" bIns="0" anchor="b"/>
          <a:lstStyle/>
          <a:p>
            <a:r>
              <a:rPr lang="en-US" altLang="en-US">
                <a:latin typeface="Courier New" panose="02070309020205020404" pitchFamily="49" charset="0"/>
              </a:rPr>
              <a:t>System.out.print</a:t>
            </a:r>
            <a:r>
              <a:rPr lang="en-US" altLang="en-US"/>
              <a:t> </a:t>
            </a:r>
          </a:p>
        </p:txBody>
      </p:sp>
      <p:sp>
        <p:nvSpPr>
          <p:cNvPr id="422916" name="Rectangle 3"/>
          <p:cNvSpPr>
            <a:spLocks noGrp="1" noChangeArrowheads="1"/>
          </p:cNvSpPr>
          <p:nvPr>
            <p:ph idx="4294967295"/>
          </p:nvPr>
        </p:nvSpPr>
        <p:spPr/>
        <p:txBody>
          <a:bodyPr/>
          <a:lstStyle/>
          <a:p>
            <a:pPr marL="273050" indent="-273050">
              <a:lnSpc>
                <a:spcPct val="90000"/>
              </a:lnSpc>
            </a:pPr>
            <a:r>
              <a:rPr lang="en-US" altLang="en-US"/>
              <a:t>Prints without moving to a new line</a:t>
            </a:r>
          </a:p>
          <a:p>
            <a:pPr marL="639763" lvl="1" indent="-246063">
              <a:lnSpc>
                <a:spcPct val="90000"/>
              </a:lnSpc>
            </a:pPr>
            <a:r>
              <a:rPr lang="en-US" altLang="en-US"/>
              <a:t>allows you to print partial messages on the same line</a:t>
            </a:r>
          </a:p>
          <a:p>
            <a:pPr marL="639763" lvl="1" indent="-246063">
              <a:lnSpc>
                <a:spcPct val="90000"/>
              </a:lnSpc>
              <a:buFontTx/>
              <a:buNone/>
            </a:pPr>
            <a:endParaRPr lang="en-US" altLang="en-US"/>
          </a:p>
          <a:p>
            <a:pPr marL="639763" lvl="1" indent="-246063">
              <a:lnSpc>
                <a:spcPct val="80000"/>
              </a:lnSpc>
              <a:buFont typeface="Wingdings" panose="05000000000000000000" pitchFamily="2" charset="2"/>
              <a:buNone/>
            </a:pPr>
            <a:r>
              <a:rPr lang="en-US" altLang="en-US">
                <a:latin typeface="Courier New" panose="02070309020205020404" pitchFamily="49" charset="0"/>
              </a:rPr>
              <a:t>	int highestTemp = 5;</a:t>
            </a:r>
          </a:p>
          <a:p>
            <a:pPr marL="639763" lvl="1" indent="-246063">
              <a:lnSpc>
                <a:spcPct val="80000"/>
              </a:lnSpc>
              <a:buFont typeface="Wingdings" panose="05000000000000000000" pitchFamily="2" charset="2"/>
              <a:buNone/>
            </a:pPr>
            <a:r>
              <a:rPr lang="en-US" altLang="en-US">
                <a:latin typeface="Courier New" panose="02070309020205020404" pitchFamily="49" charset="0"/>
              </a:rPr>
              <a:t>	for (int i = -3; i &lt;= highestTemp / 2; i++)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a:t>
            </a:r>
            <a:r>
              <a:rPr lang="en-US" altLang="en-US" b="1">
                <a:latin typeface="Courier New" panose="02070309020205020404" pitchFamily="49" charset="0"/>
              </a:rPr>
              <a:t>System.out.print</a:t>
            </a:r>
            <a:r>
              <a:rPr lang="en-US" altLang="en-US">
                <a:latin typeface="Courier New" panose="02070309020205020404" pitchFamily="49" charset="0"/>
              </a:rPr>
              <a:t>((i * 1.8 + 32) + "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a:t>
            </a:r>
          </a:p>
          <a:p>
            <a:pPr marL="639763" lvl="1" indent="-246063">
              <a:lnSpc>
                <a:spcPct val="80000"/>
              </a:lnSpc>
              <a:buFont typeface="Wingdings" panose="05000000000000000000" pitchFamily="2" charset="2"/>
              <a:buNone/>
            </a:pPr>
            <a:endParaRPr lang="en-US" altLang="en-US">
              <a:latin typeface="Courier New" panose="02070309020205020404" pitchFamily="49" charset="0"/>
            </a:endParaRPr>
          </a:p>
          <a:p>
            <a:pPr marL="639763" lvl="1" indent="-246063">
              <a:buFontTx/>
              <a:buChar char="•"/>
            </a:pPr>
            <a:r>
              <a:rPr lang="en-US" altLang="en-US"/>
              <a:t>Output:</a:t>
            </a:r>
          </a:p>
          <a:p>
            <a:pPr marL="639763" lvl="1" indent="-246063">
              <a:lnSpc>
                <a:spcPct val="8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	26.6  28.4  30.2  32.0  33.8  35.6</a:t>
            </a:r>
          </a:p>
          <a:p>
            <a:pPr marL="639763" lvl="1" indent="-246063">
              <a:lnSpc>
                <a:spcPct val="80000"/>
              </a:lnSpc>
              <a:buFont typeface="Wingdings" panose="05000000000000000000" pitchFamily="2" charset="2"/>
              <a:buNone/>
            </a:pPr>
            <a:endParaRPr lang="en-US" altLang="en-US">
              <a:latin typeface="Courier New" panose="02070309020205020404" pitchFamily="49" charset="0"/>
              <a:cs typeface="Courier New" panose="02070309020205020404" pitchFamily="49" charset="0"/>
            </a:endParaRPr>
          </a:p>
          <a:p>
            <a:pPr marL="1143000" lvl="2" indent="-228600"/>
            <a:r>
              <a:rPr lang="en-US" altLang="en-US"/>
              <a:t>Concatenate  </a:t>
            </a:r>
            <a:r>
              <a:rPr lang="en-US" altLang="en-US">
                <a:latin typeface="Courier New" panose="02070309020205020404" pitchFamily="49" charset="0"/>
              </a:rPr>
              <a:t>"  "</a:t>
            </a:r>
            <a:r>
              <a:rPr lang="en-US" altLang="en-US"/>
              <a:t>  to separate the numbers</a:t>
            </a:r>
          </a:p>
          <a:p>
            <a:pPr marL="639763" lvl="1" indent="-246063">
              <a:lnSpc>
                <a:spcPct val="80000"/>
              </a:lnSpc>
              <a:buFont typeface="Wingdings" panose="05000000000000000000" pitchFamily="2" charset="2"/>
              <a:buNone/>
            </a:pPr>
            <a:endParaRPr lang="en-US" altLang="en-US">
              <a:latin typeface="Courier New" panose="02070309020205020404" pitchFamily="49" charset="0"/>
              <a:cs typeface="Courier New" panose="02070309020205020404" pitchFamily="49"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2"/>
          <p:cNvSpPr>
            <a:spLocks noGrp="1" noChangeArrowheads="1"/>
          </p:cNvSpPr>
          <p:nvPr>
            <p:ph type="title" idx="4294967295"/>
          </p:nvPr>
        </p:nvSpPr>
        <p:spPr/>
        <p:txBody>
          <a:bodyPr lIns="0" rIns="0" bIns="0" anchor="b"/>
          <a:lstStyle/>
          <a:p>
            <a:r>
              <a:rPr lang="en-US" altLang="en-US"/>
              <a:t>Counting down</a:t>
            </a:r>
          </a:p>
        </p:txBody>
      </p:sp>
      <p:sp>
        <p:nvSpPr>
          <p:cNvPr id="423941" name="Rectangle 3"/>
          <p:cNvSpPr>
            <a:spLocks noGrp="1" noChangeArrowheads="1"/>
          </p:cNvSpPr>
          <p:nvPr>
            <p:ph idx="4294967295"/>
          </p:nvPr>
        </p:nvSpPr>
        <p:spPr/>
        <p:txBody>
          <a:bodyPr/>
          <a:lstStyle/>
          <a:p>
            <a:pPr marL="273050" indent="-273050"/>
            <a:r>
              <a:rPr lang="en-US" altLang="en-US"/>
              <a:t>The </a:t>
            </a:r>
            <a:r>
              <a:rPr lang="en-US" altLang="en-US" b="1"/>
              <a:t>update</a:t>
            </a:r>
            <a:r>
              <a:rPr lang="en-US" altLang="en-US"/>
              <a:t> can use </a:t>
            </a:r>
            <a:r>
              <a:rPr lang="en-US" altLang="en-US">
                <a:latin typeface="Courier New" panose="02070309020205020404" pitchFamily="49" charset="0"/>
              </a:rPr>
              <a:t>--</a:t>
            </a:r>
            <a:r>
              <a:rPr lang="en-US" altLang="en-US"/>
              <a:t> to make the loop count down.</a:t>
            </a:r>
          </a:p>
          <a:p>
            <a:pPr marL="639763" lvl="1" indent="-246063"/>
            <a:r>
              <a:rPr lang="en-US" altLang="en-US"/>
              <a:t>The </a:t>
            </a:r>
            <a:r>
              <a:rPr lang="en-US" altLang="en-US" b="1"/>
              <a:t>test</a:t>
            </a:r>
            <a:r>
              <a:rPr lang="en-US" altLang="en-US"/>
              <a:t> must say </a:t>
            </a:r>
            <a:r>
              <a:rPr lang="en-US" altLang="en-US">
                <a:latin typeface="Courier New" panose="02070309020205020404" pitchFamily="49" charset="0"/>
              </a:rPr>
              <a:t>&gt;</a:t>
            </a:r>
            <a:r>
              <a:rPr lang="en-US" altLang="en-US"/>
              <a:t> instead of </a:t>
            </a:r>
            <a:r>
              <a:rPr lang="en-US" altLang="en-US">
                <a:latin typeface="Courier New" panose="02070309020205020404" pitchFamily="49" charset="0"/>
              </a:rPr>
              <a:t>&lt;</a:t>
            </a:r>
            <a:endParaRPr lang="en-US" altLang="en-US"/>
          </a:p>
          <a:p>
            <a:pPr marL="639763" lvl="1" indent="-246063">
              <a:buFont typeface="Wingdings" panose="05000000000000000000" pitchFamily="2" charset="2"/>
              <a:buNone/>
            </a:pPr>
            <a:endParaRPr lang="en-US" altLang="en-US"/>
          </a:p>
          <a:p>
            <a:pPr marL="639763" lvl="1" indent="-246063">
              <a:lnSpc>
                <a:spcPct val="80000"/>
              </a:lnSpc>
              <a:buFont typeface="Wingdings" panose="05000000000000000000" pitchFamily="2" charset="2"/>
              <a:buNone/>
            </a:pPr>
            <a:r>
              <a:rPr lang="en-US" altLang="en-US">
                <a:latin typeface="Courier New" panose="02070309020205020404" pitchFamily="49" charset="0"/>
              </a:rPr>
              <a:t>	System.out.print("T-minus ");</a:t>
            </a:r>
            <a:endParaRPr lang="en-US" altLang="en-US"/>
          </a:p>
          <a:p>
            <a:pPr marL="639763" lvl="1" indent="-246063">
              <a:lnSpc>
                <a:spcPct val="80000"/>
              </a:lnSpc>
              <a:buFont typeface="Wingdings" panose="05000000000000000000" pitchFamily="2" charset="2"/>
              <a:buNone/>
            </a:pPr>
            <a:r>
              <a:rPr lang="en-US" altLang="en-US">
                <a:latin typeface="Courier New" panose="02070309020205020404" pitchFamily="49" charset="0"/>
              </a:rPr>
              <a:t>	for (int i = 10; i </a:t>
            </a:r>
            <a:r>
              <a:rPr lang="en-US" altLang="en-US" b="1">
                <a:latin typeface="Courier New" panose="02070309020205020404" pitchFamily="49" charset="0"/>
              </a:rPr>
              <a:t>&gt;=</a:t>
            </a:r>
            <a:r>
              <a:rPr lang="en-US" altLang="en-US">
                <a:latin typeface="Courier New" panose="02070309020205020404" pitchFamily="49" charset="0"/>
              </a:rPr>
              <a:t> 1; i</a:t>
            </a:r>
            <a:r>
              <a:rPr lang="en-US" altLang="en-US" b="1">
                <a:latin typeface="Courier New" panose="02070309020205020404" pitchFamily="49" charset="0"/>
              </a:rPr>
              <a:t>--</a:t>
            </a:r>
            <a:r>
              <a:rPr lang="en-US" altLang="en-US">
                <a:latin typeface="Courier New" panose="02070309020205020404" pitchFamily="49" charset="0"/>
              </a:rPr>
              <a:t>)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System.out.print(i + ",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System.out.println("blastoff!");</a:t>
            </a:r>
          </a:p>
          <a:p>
            <a:pPr marL="639763" lvl="1" indent="-246063">
              <a:lnSpc>
                <a:spcPct val="80000"/>
              </a:lnSpc>
              <a:buFont typeface="Wingdings" panose="05000000000000000000" pitchFamily="2" charset="2"/>
              <a:buNone/>
            </a:pPr>
            <a:r>
              <a:rPr lang="en-US" altLang="en-US">
                <a:latin typeface="Courier New" panose="02070309020205020404" pitchFamily="49" charset="0"/>
              </a:rPr>
              <a:t>	System.out.println("The end.");</a:t>
            </a:r>
          </a:p>
          <a:p>
            <a:pPr marL="639763" lvl="1" indent="-246063">
              <a:lnSpc>
                <a:spcPct val="80000"/>
              </a:lnSpc>
              <a:buFont typeface="Wingdings" panose="05000000000000000000" pitchFamily="2" charset="2"/>
              <a:buNone/>
            </a:pPr>
            <a:endParaRPr lang="en-US" altLang="en-US">
              <a:latin typeface="Courier New" panose="02070309020205020404" pitchFamily="49" charset="0"/>
            </a:endParaRPr>
          </a:p>
          <a:p>
            <a:pPr marL="639763" lvl="1" indent="-246063"/>
            <a:r>
              <a:rPr lang="en-US" altLang="en-US"/>
              <a:t>Output:</a:t>
            </a:r>
          </a:p>
          <a:p>
            <a:pPr marL="639763" lvl="1" indent="-246063">
              <a:lnSpc>
                <a:spcPct val="80000"/>
              </a:lnSpc>
              <a:buFont typeface="Wingdings" panose="05000000000000000000" pitchFamily="2" charset="2"/>
              <a:buNone/>
            </a:pPr>
            <a:endParaRPr lang="en-US" altLang="en-US" sz="900">
              <a:latin typeface="Courier New" panose="02070309020205020404" pitchFamily="49" charset="0"/>
            </a:endParaRPr>
          </a:p>
          <a:p>
            <a:pPr marL="639763" lvl="1" indent="-246063">
              <a:lnSpc>
                <a:spcPct val="80000"/>
              </a:lnSpc>
              <a:buFont typeface="Wingdings" panose="05000000000000000000" pitchFamily="2" charset="2"/>
              <a:buNone/>
            </a:pPr>
            <a:r>
              <a:rPr lang="en-US" altLang="en-US">
                <a:latin typeface="Courier New" panose="02070309020205020404" pitchFamily="49" charset="0"/>
              </a:rPr>
              <a:t>	T-minus 10, 9, 8, 7, 6, 5, 4, 3, 2, 1, blastoff!</a:t>
            </a:r>
          </a:p>
          <a:p>
            <a:pPr marL="639763" lvl="1" indent="-246063">
              <a:lnSpc>
                <a:spcPct val="80000"/>
              </a:lnSpc>
              <a:buFont typeface="Wingdings" panose="05000000000000000000" pitchFamily="2" charset="2"/>
              <a:buNone/>
            </a:pPr>
            <a:r>
              <a:rPr lang="en-US" altLang="en-US">
                <a:latin typeface="Courier New" panose="02070309020205020404" pitchFamily="49" charset="0"/>
              </a:rPr>
              <a:t>	The end.</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Title 4"/>
          <p:cNvSpPr>
            <a:spLocks noGrp="1"/>
          </p:cNvSpPr>
          <p:nvPr>
            <p:ph type="ctrTitle" idx="4294967295"/>
          </p:nvPr>
        </p:nvSpPr>
        <p:spPr>
          <a:xfrm>
            <a:off x="685800" y="1219200"/>
            <a:ext cx="7772400" cy="1470025"/>
          </a:xfrm>
        </p:spPr>
        <p:txBody>
          <a:bodyPr lIns="0" rIns="0" bIns="0" anchor="b"/>
          <a:lstStyle/>
          <a:p>
            <a:r>
              <a:rPr lang="en-US" altLang="en-US">
                <a:solidFill>
                  <a:schemeClr val="tx1"/>
                </a:solidFill>
              </a:rPr>
              <a:t>Nested </a:t>
            </a:r>
            <a:r>
              <a:rPr lang="en-US" altLang="en-US">
                <a:solidFill>
                  <a:schemeClr val="tx1"/>
                </a:solidFill>
                <a:latin typeface="Courier New" panose="02070309020205020404" pitchFamily="49" charset="0"/>
              </a:rPr>
              <a:t>for</a:t>
            </a:r>
            <a:r>
              <a:rPr lang="en-US" altLang="en-US">
                <a:solidFill>
                  <a:schemeClr val="tx1"/>
                </a:solidFill>
              </a:rPr>
              <a:t> loops</a:t>
            </a:r>
          </a:p>
        </p:txBody>
      </p:sp>
      <p:sp>
        <p:nvSpPr>
          <p:cNvPr id="424963" name="Subtitle 5"/>
          <p:cNvSpPr>
            <a:spLocks noGrp="1"/>
          </p:cNvSpPr>
          <p:nvPr>
            <p:ph type="subTitle" idx="4294967295"/>
          </p:nvPr>
        </p:nvSpPr>
        <p:spPr>
          <a:xfrm>
            <a:off x="539750" y="3016250"/>
            <a:ext cx="7905750" cy="1851025"/>
          </a:xfrm>
          <a:ln/>
        </p:spPr>
        <p:txBody>
          <a:bodyPr/>
          <a:lstStyle/>
          <a:p>
            <a:pPr marL="0" indent="0" algn="ctr">
              <a:buFontTx/>
              <a:buNone/>
            </a:pP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p:txBody>
          <a:bodyPr lIns="0" rIns="0" bIns="0" anchor="b"/>
          <a:lstStyle/>
          <a:p>
            <a:r>
              <a:rPr lang="en-US" altLang="en-US"/>
              <a:t>Nested loops</a:t>
            </a:r>
          </a:p>
        </p:txBody>
      </p:sp>
      <p:sp>
        <p:nvSpPr>
          <p:cNvPr id="21507" name="Rectangle 3"/>
          <p:cNvSpPr>
            <a:spLocks noGrp="1" noChangeArrowheads="1"/>
          </p:cNvSpPr>
          <p:nvPr>
            <p:ph idx="4294967295"/>
          </p:nvPr>
        </p:nvSpPr>
        <p:spPr/>
        <p:txBody>
          <a:bodyPr/>
          <a:lstStyle/>
          <a:p>
            <a:pPr marL="273050" indent="-273050">
              <a:lnSpc>
                <a:spcPct val="90000"/>
              </a:lnSpc>
            </a:pPr>
            <a:r>
              <a:rPr lang="en-US" altLang="en-US" b="1"/>
              <a:t>nested loop</a:t>
            </a:r>
            <a:r>
              <a:rPr lang="en-US" altLang="en-US"/>
              <a:t>: A loop placed inside another loop.</a:t>
            </a:r>
          </a:p>
          <a:p>
            <a:pPr marL="639763" lvl="1" indent="-246063">
              <a:lnSpc>
                <a:spcPct val="80000"/>
              </a:lnSpc>
              <a:buFontTx/>
              <a:buNone/>
            </a:pPr>
            <a:endParaRPr lang="en-US" altLang="en-US" sz="900"/>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for (int i = 1; i &lt;= 5; i++) {</a:t>
            </a:r>
          </a:p>
          <a:p>
            <a:pPr marL="639763" lvl="1" indent="-246063">
              <a:lnSpc>
                <a:spcPct val="80000"/>
              </a:lnSpc>
              <a:buFont typeface="Wingdings" panose="05000000000000000000" pitchFamily="2" charset="2"/>
              <a:buNone/>
            </a:pPr>
            <a:r>
              <a:rPr lang="en-US" altLang="en-US" sz="2000" b="1">
                <a:latin typeface="Courier New" panose="02070309020205020404" pitchFamily="49" charset="0"/>
              </a:rPr>
              <a:t>	    for (int j = 1; j &lt;= 10; j++) {</a:t>
            </a:r>
          </a:p>
          <a:p>
            <a:pPr marL="639763" lvl="1" indent="-246063">
              <a:lnSpc>
                <a:spcPct val="80000"/>
              </a:lnSpc>
              <a:buFont typeface="Wingdings" panose="05000000000000000000" pitchFamily="2" charset="2"/>
              <a:buNone/>
            </a:pPr>
            <a:r>
              <a:rPr lang="en-US" altLang="en-US" sz="2000" b="1">
                <a:latin typeface="Courier New" panose="02070309020205020404" pitchFamily="49" charset="0"/>
              </a:rPr>
              <a:t>	        System.out.print("*");</a:t>
            </a:r>
          </a:p>
          <a:p>
            <a:pPr marL="639763" lvl="1" indent="-246063">
              <a:lnSpc>
                <a:spcPct val="80000"/>
              </a:lnSpc>
              <a:buFont typeface="Wingdings" panose="05000000000000000000" pitchFamily="2" charset="2"/>
              <a:buNone/>
            </a:pPr>
            <a:r>
              <a:rPr lang="en-US" altLang="en-US" sz="2000" b="1">
                <a:latin typeface="Courier New" panose="02070309020205020404" pitchFamily="49" charset="0"/>
              </a:rPr>
              <a:t>	    }</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System.out.println();   </a:t>
            </a:r>
            <a:r>
              <a:rPr lang="en-US" altLang="en-US" sz="2000" b="1">
                <a:solidFill>
                  <a:srgbClr val="008080"/>
                </a:solidFill>
                <a:latin typeface="Courier New" panose="02070309020205020404" pitchFamily="49" charset="0"/>
              </a:rPr>
              <a:t>// to end the line</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a:t>
            </a:r>
            <a:endParaRPr lang="en-US" altLang="en-US" sz="900"/>
          </a:p>
          <a:p>
            <a:pPr marL="639763" lvl="1" indent="-246063">
              <a:lnSpc>
                <a:spcPct val="80000"/>
              </a:lnSpc>
              <a:buFont typeface="Wingdings" panose="05000000000000000000" pitchFamily="2" charset="2"/>
              <a:buNone/>
            </a:pPr>
            <a:endParaRPr lang="en-US" altLang="en-US" sz="2000"/>
          </a:p>
          <a:p>
            <a:pPr marL="273050" indent="-273050"/>
            <a:r>
              <a:rPr lang="en-US" altLang="en-US"/>
              <a:t>Output:</a:t>
            </a:r>
          </a:p>
          <a:p>
            <a:pPr marL="639763" lvl="1" indent="-246063">
              <a:lnSpc>
                <a:spcPct val="70000"/>
              </a:lnSpc>
              <a:buFontTx/>
              <a:buNone/>
            </a:pPr>
            <a:r>
              <a:rPr lang="en-US" altLang="en-US" sz="900">
                <a:latin typeface="Courier New" panose="02070309020205020404" pitchFamily="49" charset="0"/>
                <a:cs typeface="Courier New" panose="02070309020205020404" pitchFamily="49" charset="0"/>
              </a:rPr>
              <a:t>	</a:t>
            </a:r>
          </a:p>
          <a:p>
            <a:pPr marL="639763" lvl="1" indent="-246063">
              <a:lnSpc>
                <a:spcPct val="60000"/>
              </a:lnSpc>
              <a:buFontTx/>
              <a:buNone/>
            </a:pPr>
            <a:r>
              <a:rPr lang="en-US" altLang="en-US" sz="2000">
                <a:latin typeface="Courier New" panose="02070309020205020404" pitchFamily="49" charset="0"/>
                <a:cs typeface="Courier New" panose="02070309020205020404" pitchFamily="49" charset="0"/>
              </a:rPr>
              <a:t>	**********</a:t>
            </a:r>
          </a:p>
          <a:p>
            <a:pPr marL="639763" lvl="1" indent="-246063">
              <a:lnSpc>
                <a:spcPct val="60000"/>
              </a:lnSpc>
              <a:buFontTx/>
              <a:buNone/>
            </a:pPr>
            <a:r>
              <a:rPr lang="en-US" altLang="en-US" sz="2000">
                <a:latin typeface="Courier New" panose="02070309020205020404" pitchFamily="49" charset="0"/>
                <a:cs typeface="Courier New" panose="02070309020205020404" pitchFamily="49" charset="0"/>
              </a:rPr>
              <a:t>	**********</a:t>
            </a:r>
          </a:p>
          <a:p>
            <a:pPr marL="639763" lvl="1" indent="-246063">
              <a:lnSpc>
                <a:spcPct val="60000"/>
              </a:lnSpc>
              <a:buFontTx/>
              <a:buNone/>
            </a:pPr>
            <a:r>
              <a:rPr lang="en-US" altLang="en-US" sz="2000">
                <a:latin typeface="Courier New" panose="02070309020205020404" pitchFamily="49" charset="0"/>
                <a:cs typeface="Courier New" panose="02070309020205020404" pitchFamily="49" charset="0"/>
              </a:rPr>
              <a:t>	**********</a:t>
            </a:r>
          </a:p>
          <a:p>
            <a:pPr marL="639763" lvl="1" indent="-246063">
              <a:lnSpc>
                <a:spcPct val="60000"/>
              </a:lnSpc>
              <a:buFontTx/>
              <a:buNone/>
            </a:pPr>
            <a:r>
              <a:rPr lang="en-US" altLang="en-US" sz="2000">
                <a:latin typeface="Courier New" panose="02070309020205020404" pitchFamily="49" charset="0"/>
                <a:cs typeface="Courier New" panose="02070309020205020404" pitchFamily="49" charset="0"/>
              </a:rPr>
              <a:t>	**********</a:t>
            </a:r>
          </a:p>
          <a:p>
            <a:pPr marL="639763" lvl="1" indent="-246063">
              <a:lnSpc>
                <a:spcPct val="60000"/>
              </a:lnSpc>
              <a:buFontTx/>
              <a:buNone/>
            </a:pPr>
            <a:r>
              <a:rPr lang="en-US" altLang="en-US" sz="2000">
                <a:latin typeface="Courier New" panose="02070309020205020404" pitchFamily="49" charset="0"/>
                <a:cs typeface="Courier New" panose="02070309020205020404" pitchFamily="49" charset="0"/>
              </a:rPr>
              <a:t>	**********</a:t>
            </a:r>
          </a:p>
          <a:p>
            <a:pPr marL="639763" lvl="1" indent="-246063">
              <a:lnSpc>
                <a:spcPct val="60000"/>
              </a:lnSpc>
              <a:buFontTx/>
              <a:buNone/>
            </a:pPr>
            <a:endParaRPr lang="en-US" altLang="en-US" sz="2000">
              <a:latin typeface="Courier New" panose="02070309020205020404" pitchFamily="49" charset="0"/>
              <a:cs typeface="Courier New" panose="02070309020205020404" pitchFamily="49" charset="0"/>
            </a:endParaRPr>
          </a:p>
          <a:p>
            <a:pPr marL="273050" indent="-273050"/>
            <a:r>
              <a:rPr lang="en-US" altLang="en-US"/>
              <a:t>The outer loop repeats 5 times; the inner one 10 times.</a:t>
            </a:r>
          </a:p>
          <a:p>
            <a:pPr marL="639763" lvl="1" indent="-246063"/>
            <a:r>
              <a:rPr lang="en-US" altLang="en-US" sz="2000"/>
              <a:t>"sets and reps" exercise analogy</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p:txBody>
          <a:bodyPr lIns="0" rIns="0" bIns="0" anchor="b"/>
          <a:lstStyle/>
          <a:p>
            <a:r>
              <a:rPr lang="en-US" altLang="en-US"/>
              <a:t>Nested </a:t>
            </a:r>
            <a:r>
              <a:rPr lang="en-US" altLang="en-US">
                <a:latin typeface="Courier New" panose="02070309020205020404" pitchFamily="49" charset="0"/>
              </a:rPr>
              <a:t>for</a:t>
            </a:r>
            <a:r>
              <a:rPr lang="en-US" altLang="en-US"/>
              <a:t> loop exercise</a:t>
            </a:r>
          </a:p>
        </p:txBody>
      </p:sp>
      <p:sp>
        <p:nvSpPr>
          <p:cNvPr id="1473539" name="Rectangle 3"/>
          <p:cNvSpPr>
            <a:spLocks noGrp="1" noChangeArrowheads="1"/>
          </p:cNvSpPr>
          <p:nvPr>
            <p:ph idx="4294967295"/>
          </p:nvPr>
        </p:nvSpPr>
        <p:spPr/>
        <p:txBody>
          <a:bodyPr/>
          <a:lstStyle/>
          <a:p>
            <a:pPr marL="273050" indent="-273050"/>
            <a:r>
              <a:rPr lang="en-US" altLang="en-US"/>
              <a:t>What is the output of the following nested </a:t>
            </a:r>
            <a:r>
              <a:rPr lang="en-US" altLang="en-US">
                <a:latin typeface="Courier New" panose="02070309020205020404" pitchFamily="49" charset="0"/>
              </a:rPr>
              <a:t>for</a:t>
            </a:r>
            <a:r>
              <a:rPr lang="en-US" altLang="en-US"/>
              <a:t> loops?</a:t>
            </a:r>
          </a:p>
          <a:p>
            <a:pPr marL="639763" lvl="1" indent="-246063">
              <a:lnSpc>
                <a:spcPct val="80000"/>
              </a:lnSpc>
              <a:buFont typeface="Wingdings" panose="05000000000000000000" pitchFamily="2" charset="2"/>
              <a:buNone/>
            </a:pPr>
            <a:endParaRPr lang="en-US" altLang="en-US" sz="800"/>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for (</a:t>
            </a:r>
            <a:r>
              <a:rPr lang="en-US" altLang="en-US" sz="2000" err="1">
                <a:latin typeface="Courier New" panose="02070309020205020404" pitchFamily="49" charset="0"/>
              </a:rPr>
              <a:t>int</a:t>
            </a:r>
            <a:r>
              <a:rPr lang="en-US" altLang="en-US" sz="2000">
                <a:latin typeface="Courier New" panose="02070309020205020404" pitchFamily="49" charset="0"/>
              </a:rPr>
              <a:t> </a:t>
            </a:r>
            <a:r>
              <a:rPr lang="en-US" altLang="en-US" sz="2000" err="1">
                <a:latin typeface="Courier New" panose="02070309020205020404" pitchFamily="49" charset="0"/>
              </a:rPr>
              <a:t>i</a:t>
            </a:r>
            <a:r>
              <a:rPr lang="en-US" altLang="en-US" sz="2000">
                <a:latin typeface="Courier New" panose="02070309020205020404" pitchFamily="49" charset="0"/>
              </a:rPr>
              <a:t> = 0; </a:t>
            </a:r>
            <a:r>
              <a:rPr lang="en-US" altLang="en-US" sz="2000" err="1">
                <a:latin typeface="Courier New" panose="02070309020205020404" pitchFamily="49" charset="0"/>
              </a:rPr>
              <a:t>i</a:t>
            </a:r>
            <a:r>
              <a:rPr lang="en-US" altLang="en-US" sz="2000">
                <a:latin typeface="Courier New" panose="02070309020205020404" pitchFamily="49" charset="0"/>
              </a:rPr>
              <a:t> &lt; 5; </a:t>
            </a:r>
            <a:r>
              <a:rPr lang="en-US" altLang="en-US" sz="2000" err="1">
                <a:latin typeface="Courier New" panose="02070309020205020404" pitchFamily="49" charset="0"/>
              </a:rPr>
              <a:t>i</a:t>
            </a:r>
            <a:r>
              <a:rPr lang="en-US" altLang="en-US" sz="2000">
                <a:latin typeface="Courier New" panose="02070309020205020404" pitchFamily="49" charset="0"/>
              </a:rPr>
              <a:t>++) {</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for (</a:t>
            </a:r>
            <a:r>
              <a:rPr lang="en-US" altLang="en-US" sz="2000" err="1">
                <a:latin typeface="Courier New" panose="02070309020205020404" pitchFamily="49" charset="0"/>
              </a:rPr>
              <a:t>int</a:t>
            </a:r>
            <a:r>
              <a:rPr lang="en-US" altLang="en-US" sz="2000">
                <a:latin typeface="Courier New" panose="02070309020205020404" pitchFamily="49" charset="0"/>
              </a:rPr>
              <a:t> j = 0; j &lt; </a:t>
            </a:r>
            <a:r>
              <a:rPr lang="en-US" altLang="en-US" sz="2000" b="1">
                <a:latin typeface="Courier New" panose="02070309020205020404" pitchFamily="49" charset="0"/>
              </a:rPr>
              <a:t>i+1</a:t>
            </a:r>
            <a:r>
              <a:rPr lang="en-US" altLang="en-US" sz="2000">
                <a:latin typeface="Courier New" panose="02070309020205020404" pitchFamily="49" charset="0"/>
              </a:rPr>
              <a:t>; </a:t>
            </a:r>
            <a:r>
              <a:rPr lang="en-US" altLang="en-US" sz="2000" err="1">
                <a:latin typeface="Courier New" panose="02070309020205020404" pitchFamily="49" charset="0"/>
              </a:rPr>
              <a:t>j++</a:t>
            </a:r>
            <a:r>
              <a:rPr lang="en-US" altLang="en-US" sz="2000">
                <a:latin typeface="Courier New" panose="02070309020205020404" pitchFamily="49" charset="0"/>
              </a:rPr>
              <a:t>) {</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a:t>
            </a:r>
            <a:r>
              <a:rPr lang="en-US" altLang="en-US" sz="2000" err="1">
                <a:latin typeface="Courier New" panose="02070309020205020404" pitchFamily="49" charset="0"/>
              </a:rPr>
              <a:t>System.out.print</a:t>
            </a:r>
            <a:r>
              <a:rPr lang="en-US" altLang="en-US" sz="2000">
                <a:latin typeface="Courier New" panose="02070309020205020404" pitchFamily="49" charset="0"/>
              </a:rPr>
              <a:t>("*");</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a:t>
            </a:r>
            <a:r>
              <a:rPr lang="en-US" altLang="en-US" sz="2000" err="1">
                <a:latin typeface="Courier New" panose="02070309020205020404" pitchFamily="49" charset="0"/>
              </a:rPr>
              <a:t>System.out.println</a:t>
            </a:r>
            <a:r>
              <a:rPr lang="en-US" altLang="en-US" sz="2000">
                <a:latin typeface="Courier New" panose="02070309020205020404" pitchFamily="49" charset="0"/>
              </a:rPr>
              <a:t>();</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a:t>
            </a:r>
          </a:p>
          <a:p>
            <a:pPr marL="639763" lvl="1" indent="-246063">
              <a:lnSpc>
                <a:spcPct val="80000"/>
              </a:lnSpc>
              <a:buFont typeface="Wingdings" panose="05000000000000000000" pitchFamily="2" charset="2"/>
              <a:buNone/>
            </a:pPr>
            <a:endParaRPr lang="en-US" altLang="en-US" sz="2000"/>
          </a:p>
          <a:p>
            <a:pPr marL="273050" indent="-273050"/>
            <a:r>
              <a:rPr lang="en-US" altLang="en-US"/>
              <a:t>Output:</a:t>
            </a:r>
          </a:p>
          <a:p>
            <a:pPr marL="639763" lvl="1" indent="-246063">
              <a:lnSpc>
                <a:spcPct val="70000"/>
              </a:lnSpc>
              <a:buFont typeface="Wingdings" panose="05000000000000000000" pitchFamily="2" charset="2"/>
              <a:buNone/>
            </a:pPr>
            <a:endParaRPr lang="en-US" altLang="en-US" sz="900">
              <a:latin typeface="Courier New" panose="02070309020205020404" pitchFamily="49" charset="0"/>
            </a:endParaRPr>
          </a:p>
          <a:p>
            <a:pPr marL="639763" lvl="1" indent="-246063">
              <a:lnSpc>
                <a:spcPct val="70000"/>
              </a:lnSpc>
              <a:buFont typeface="Wingdings" panose="05000000000000000000" pitchFamily="2" charset="2"/>
              <a:buNone/>
            </a:pPr>
            <a:r>
              <a:rPr lang="en-US" altLang="en-US" sz="2000">
                <a:latin typeface="Courier New" panose="02070309020205020404" pitchFamily="49" charset="0"/>
              </a:rPr>
              <a:t>	*</a:t>
            </a:r>
          </a:p>
          <a:p>
            <a:pPr marL="639763" lvl="1" indent="-246063">
              <a:lnSpc>
                <a:spcPct val="70000"/>
              </a:lnSpc>
              <a:buFont typeface="Wingdings" panose="05000000000000000000" pitchFamily="2" charset="2"/>
              <a:buNone/>
            </a:pPr>
            <a:r>
              <a:rPr lang="en-US" altLang="en-US" sz="2000">
                <a:latin typeface="Courier New" panose="02070309020205020404" pitchFamily="49" charset="0"/>
              </a:rPr>
              <a:t>	**</a:t>
            </a:r>
          </a:p>
          <a:p>
            <a:pPr marL="639763" lvl="1" indent="-246063">
              <a:lnSpc>
                <a:spcPct val="70000"/>
              </a:lnSpc>
              <a:buFont typeface="Wingdings" panose="05000000000000000000" pitchFamily="2" charset="2"/>
              <a:buNone/>
            </a:pPr>
            <a:r>
              <a:rPr lang="en-US" altLang="en-US" sz="2000">
                <a:latin typeface="Courier New" panose="02070309020205020404" pitchFamily="49" charset="0"/>
              </a:rPr>
              <a:t>	***</a:t>
            </a:r>
          </a:p>
          <a:p>
            <a:pPr marL="639763" lvl="1" indent="-246063">
              <a:lnSpc>
                <a:spcPct val="70000"/>
              </a:lnSpc>
              <a:buFont typeface="Wingdings" panose="05000000000000000000" pitchFamily="2" charset="2"/>
              <a:buNone/>
            </a:pPr>
            <a:r>
              <a:rPr lang="en-US" altLang="en-US" sz="2000">
                <a:latin typeface="Courier New" panose="02070309020205020404" pitchFamily="49" charset="0"/>
              </a:rPr>
              <a:t>	****</a:t>
            </a:r>
          </a:p>
          <a:p>
            <a:pPr marL="639763" lvl="1" indent="-246063">
              <a:lnSpc>
                <a:spcPct val="70000"/>
              </a:lnSpc>
              <a:buFont typeface="Wingdings" panose="05000000000000000000" pitchFamily="2" charset="2"/>
              <a:buNone/>
            </a:pPr>
            <a:r>
              <a:rPr lang="en-US" altLang="en-US" sz="2000">
                <a:latin typeface="Courier New" panose="02070309020205020404"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73539">
                                            <p:txEl>
                                              <p:pRg st="9" end="9"/>
                                            </p:txEl>
                                          </p:spTgt>
                                        </p:tgtEl>
                                        <p:attrNameLst>
                                          <p:attrName>style.visibility</p:attrName>
                                        </p:attrNameLst>
                                      </p:cBhvr>
                                      <p:to>
                                        <p:strVal val="visible"/>
                                      </p:to>
                                    </p:set>
                                    <p:animEffect transition="in" filter="fade">
                                      <p:cBhvr>
                                        <p:cTn id="7" dur="1000"/>
                                        <p:tgtEl>
                                          <p:spTgt spid="1473539">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73539">
                                            <p:txEl>
                                              <p:pRg st="11" end="11"/>
                                            </p:txEl>
                                          </p:spTgt>
                                        </p:tgtEl>
                                        <p:attrNameLst>
                                          <p:attrName>style.visibility</p:attrName>
                                        </p:attrNameLst>
                                      </p:cBhvr>
                                      <p:to>
                                        <p:strVal val="visible"/>
                                      </p:to>
                                    </p:set>
                                    <p:animEffect transition="in" filter="fade">
                                      <p:cBhvr>
                                        <p:cTn id="10" dur="1000"/>
                                        <p:tgtEl>
                                          <p:spTgt spid="1473539">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73539">
                                            <p:txEl>
                                              <p:pRg st="12" end="12"/>
                                            </p:txEl>
                                          </p:spTgt>
                                        </p:tgtEl>
                                        <p:attrNameLst>
                                          <p:attrName>style.visibility</p:attrName>
                                        </p:attrNameLst>
                                      </p:cBhvr>
                                      <p:to>
                                        <p:strVal val="visible"/>
                                      </p:to>
                                    </p:set>
                                    <p:animEffect transition="in" filter="fade">
                                      <p:cBhvr>
                                        <p:cTn id="13" dur="1000"/>
                                        <p:tgtEl>
                                          <p:spTgt spid="1473539">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73539">
                                            <p:txEl>
                                              <p:pRg st="13" end="13"/>
                                            </p:txEl>
                                          </p:spTgt>
                                        </p:tgtEl>
                                        <p:attrNameLst>
                                          <p:attrName>style.visibility</p:attrName>
                                        </p:attrNameLst>
                                      </p:cBhvr>
                                      <p:to>
                                        <p:strVal val="visible"/>
                                      </p:to>
                                    </p:set>
                                    <p:animEffect transition="in" filter="fade">
                                      <p:cBhvr>
                                        <p:cTn id="16" dur="1000"/>
                                        <p:tgtEl>
                                          <p:spTgt spid="1473539">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73539">
                                            <p:txEl>
                                              <p:pRg st="14" end="14"/>
                                            </p:txEl>
                                          </p:spTgt>
                                        </p:tgtEl>
                                        <p:attrNameLst>
                                          <p:attrName>style.visibility</p:attrName>
                                        </p:attrNameLst>
                                      </p:cBhvr>
                                      <p:to>
                                        <p:strVal val="visible"/>
                                      </p:to>
                                    </p:set>
                                    <p:animEffect transition="in" filter="fade">
                                      <p:cBhvr>
                                        <p:cTn id="19" dur="1000"/>
                                        <p:tgtEl>
                                          <p:spTgt spid="1473539">
                                            <p:txEl>
                                              <p:pRg st="14" end="1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73539">
                                            <p:txEl>
                                              <p:pRg st="15" end="15"/>
                                            </p:txEl>
                                          </p:spTgt>
                                        </p:tgtEl>
                                        <p:attrNameLst>
                                          <p:attrName>style.visibility</p:attrName>
                                        </p:attrNameLst>
                                      </p:cBhvr>
                                      <p:to>
                                        <p:strVal val="visible"/>
                                      </p:to>
                                    </p:set>
                                    <p:animEffect transition="in" filter="fade">
                                      <p:cBhvr>
                                        <p:cTn id="22" dur="1000"/>
                                        <p:tgtEl>
                                          <p:spTgt spid="147353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p:txBody>
          <a:bodyPr lIns="0" rIns="0" bIns="0" anchor="b"/>
          <a:lstStyle/>
          <a:p>
            <a:r>
              <a:rPr lang="en-US" altLang="en-US"/>
              <a:t>Nested </a:t>
            </a:r>
            <a:r>
              <a:rPr lang="en-US" altLang="en-US">
                <a:latin typeface="Courier New" panose="02070309020205020404" pitchFamily="49" charset="0"/>
              </a:rPr>
              <a:t>for</a:t>
            </a:r>
            <a:r>
              <a:rPr lang="en-US" altLang="en-US"/>
              <a:t> loop exercise</a:t>
            </a:r>
          </a:p>
        </p:txBody>
      </p:sp>
      <p:sp>
        <p:nvSpPr>
          <p:cNvPr id="1473539" name="Rectangle 3"/>
          <p:cNvSpPr>
            <a:spLocks noGrp="1" noChangeArrowheads="1"/>
          </p:cNvSpPr>
          <p:nvPr>
            <p:ph idx="4294967295"/>
          </p:nvPr>
        </p:nvSpPr>
        <p:spPr/>
        <p:txBody>
          <a:bodyPr/>
          <a:lstStyle/>
          <a:p>
            <a:pPr marL="273050" indent="-273050"/>
            <a:r>
              <a:rPr lang="en-US" altLang="en-US"/>
              <a:t>What is the output of the following nested </a:t>
            </a:r>
            <a:r>
              <a:rPr lang="en-US" altLang="en-US">
                <a:latin typeface="Courier New" panose="02070309020205020404" pitchFamily="49" charset="0"/>
              </a:rPr>
              <a:t>for</a:t>
            </a:r>
            <a:r>
              <a:rPr lang="en-US" altLang="en-US"/>
              <a:t> loops?</a:t>
            </a:r>
          </a:p>
          <a:p>
            <a:pPr marL="639763" lvl="1" indent="-246063">
              <a:lnSpc>
                <a:spcPct val="80000"/>
              </a:lnSpc>
              <a:buFont typeface="Wingdings" panose="05000000000000000000" pitchFamily="2" charset="2"/>
              <a:buNone/>
            </a:pPr>
            <a:endParaRPr lang="en-US" altLang="en-US" sz="800"/>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for (int i = 1; i &lt;= 5; i++) {</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for (int j = 1; j &lt;= </a:t>
            </a:r>
            <a:r>
              <a:rPr lang="en-US" altLang="en-US" sz="2000" b="1">
                <a:latin typeface="Courier New" panose="02070309020205020404" pitchFamily="49" charset="0"/>
              </a:rPr>
              <a:t>i</a:t>
            </a:r>
            <a:r>
              <a:rPr lang="en-US" altLang="en-US" sz="2000">
                <a:latin typeface="Courier New" panose="02070309020205020404" pitchFamily="49" charset="0"/>
              </a:rPr>
              <a:t>; j++) {</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System.out.print(i);</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System.out.println();</a:t>
            </a: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a:t>
            </a:r>
          </a:p>
          <a:p>
            <a:pPr marL="639763" lvl="1" indent="-246063">
              <a:lnSpc>
                <a:spcPct val="80000"/>
              </a:lnSpc>
              <a:buFont typeface="Wingdings" panose="05000000000000000000" pitchFamily="2" charset="2"/>
              <a:buNone/>
            </a:pPr>
            <a:endParaRPr lang="en-US" altLang="en-US" sz="2000"/>
          </a:p>
          <a:p>
            <a:pPr marL="273050" indent="-273050"/>
            <a:r>
              <a:rPr lang="en-US" altLang="en-US"/>
              <a:t>Output:</a:t>
            </a:r>
          </a:p>
          <a:p>
            <a:pPr marL="639763" lvl="1" indent="-246063">
              <a:lnSpc>
                <a:spcPct val="70000"/>
              </a:lnSpc>
              <a:buFont typeface="Wingdings" panose="05000000000000000000" pitchFamily="2" charset="2"/>
              <a:buNone/>
            </a:pPr>
            <a:endParaRPr lang="en-US" altLang="en-US" sz="900">
              <a:latin typeface="Courier New" panose="02070309020205020404" pitchFamily="49" charset="0"/>
            </a:endParaRPr>
          </a:p>
          <a:p>
            <a:pPr marL="639763" lvl="1" indent="-246063">
              <a:lnSpc>
                <a:spcPct val="70000"/>
              </a:lnSpc>
              <a:buFont typeface="Wingdings" panose="05000000000000000000" pitchFamily="2" charset="2"/>
              <a:buNone/>
            </a:pPr>
            <a:r>
              <a:rPr lang="en-US" altLang="en-US" sz="2000">
                <a:latin typeface="Courier New" panose="02070309020205020404" pitchFamily="49" charset="0"/>
              </a:rPr>
              <a:t>	1</a:t>
            </a:r>
          </a:p>
          <a:p>
            <a:pPr marL="639763" lvl="1" indent="-246063">
              <a:lnSpc>
                <a:spcPct val="70000"/>
              </a:lnSpc>
              <a:buFont typeface="Wingdings" panose="05000000000000000000" pitchFamily="2" charset="2"/>
              <a:buNone/>
            </a:pPr>
            <a:r>
              <a:rPr lang="en-US" altLang="en-US" sz="2000">
                <a:latin typeface="Courier New" panose="02070309020205020404" pitchFamily="49" charset="0"/>
              </a:rPr>
              <a:t>	22</a:t>
            </a:r>
          </a:p>
          <a:p>
            <a:pPr marL="639763" lvl="1" indent="-246063">
              <a:lnSpc>
                <a:spcPct val="70000"/>
              </a:lnSpc>
              <a:buFont typeface="Wingdings" panose="05000000000000000000" pitchFamily="2" charset="2"/>
              <a:buNone/>
            </a:pPr>
            <a:r>
              <a:rPr lang="en-US" altLang="en-US" sz="2000">
                <a:latin typeface="Courier New" panose="02070309020205020404" pitchFamily="49" charset="0"/>
              </a:rPr>
              <a:t>	333</a:t>
            </a:r>
          </a:p>
          <a:p>
            <a:pPr marL="639763" lvl="1" indent="-246063">
              <a:lnSpc>
                <a:spcPct val="70000"/>
              </a:lnSpc>
              <a:buFont typeface="Wingdings" panose="05000000000000000000" pitchFamily="2" charset="2"/>
              <a:buNone/>
            </a:pPr>
            <a:r>
              <a:rPr lang="en-US" altLang="en-US" sz="2000">
                <a:latin typeface="Courier New" panose="02070309020205020404" pitchFamily="49" charset="0"/>
              </a:rPr>
              <a:t>	4444</a:t>
            </a:r>
          </a:p>
          <a:p>
            <a:pPr marL="639763" lvl="1" indent="-246063">
              <a:lnSpc>
                <a:spcPct val="70000"/>
              </a:lnSpc>
              <a:buFont typeface="Wingdings" panose="05000000000000000000" pitchFamily="2" charset="2"/>
              <a:buNone/>
            </a:pPr>
            <a:r>
              <a:rPr lang="en-US" altLang="en-US" sz="2000">
                <a:latin typeface="Courier New" panose="02070309020205020404" pitchFamily="49" charset="0"/>
              </a:rPr>
              <a:t>	55555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73539">
                                            <p:txEl>
                                              <p:pRg st="9" end="9"/>
                                            </p:txEl>
                                          </p:spTgt>
                                        </p:tgtEl>
                                        <p:attrNameLst>
                                          <p:attrName>style.visibility</p:attrName>
                                        </p:attrNameLst>
                                      </p:cBhvr>
                                      <p:to>
                                        <p:strVal val="visible"/>
                                      </p:to>
                                    </p:set>
                                    <p:animEffect transition="in" filter="fade">
                                      <p:cBhvr>
                                        <p:cTn id="7" dur="1000"/>
                                        <p:tgtEl>
                                          <p:spTgt spid="1473539">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73539">
                                            <p:txEl>
                                              <p:pRg st="11" end="11"/>
                                            </p:txEl>
                                          </p:spTgt>
                                        </p:tgtEl>
                                        <p:attrNameLst>
                                          <p:attrName>style.visibility</p:attrName>
                                        </p:attrNameLst>
                                      </p:cBhvr>
                                      <p:to>
                                        <p:strVal val="visible"/>
                                      </p:to>
                                    </p:set>
                                    <p:animEffect transition="in" filter="fade">
                                      <p:cBhvr>
                                        <p:cTn id="10" dur="1000"/>
                                        <p:tgtEl>
                                          <p:spTgt spid="1473539">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73539">
                                            <p:txEl>
                                              <p:pRg st="12" end="12"/>
                                            </p:txEl>
                                          </p:spTgt>
                                        </p:tgtEl>
                                        <p:attrNameLst>
                                          <p:attrName>style.visibility</p:attrName>
                                        </p:attrNameLst>
                                      </p:cBhvr>
                                      <p:to>
                                        <p:strVal val="visible"/>
                                      </p:to>
                                    </p:set>
                                    <p:animEffect transition="in" filter="fade">
                                      <p:cBhvr>
                                        <p:cTn id="13" dur="1000"/>
                                        <p:tgtEl>
                                          <p:spTgt spid="1473539">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73539">
                                            <p:txEl>
                                              <p:pRg st="13" end="13"/>
                                            </p:txEl>
                                          </p:spTgt>
                                        </p:tgtEl>
                                        <p:attrNameLst>
                                          <p:attrName>style.visibility</p:attrName>
                                        </p:attrNameLst>
                                      </p:cBhvr>
                                      <p:to>
                                        <p:strVal val="visible"/>
                                      </p:to>
                                    </p:set>
                                    <p:animEffect transition="in" filter="fade">
                                      <p:cBhvr>
                                        <p:cTn id="16" dur="1000"/>
                                        <p:tgtEl>
                                          <p:spTgt spid="1473539">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73539">
                                            <p:txEl>
                                              <p:pRg st="14" end="14"/>
                                            </p:txEl>
                                          </p:spTgt>
                                        </p:tgtEl>
                                        <p:attrNameLst>
                                          <p:attrName>style.visibility</p:attrName>
                                        </p:attrNameLst>
                                      </p:cBhvr>
                                      <p:to>
                                        <p:strVal val="visible"/>
                                      </p:to>
                                    </p:set>
                                    <p:animEffect transition="in" filter="fade">
                                      <p:cBhvr>
                                        <p:cTn id="19" dur="1000"/>
                                        <p:tgtEl>
                                          <p:spTgt spid="1473539">
                                            <p:txEl>
                                              <p:pRg st="14" end="1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73539">
                                            <p:txEl>
                                              <p:pRg st="15" end="15"/>
                                            </p:txEl>
                                          </p:spTgt>
                                        </p:tgtEl>
                                        <p:attrNameLst>
                                          <p:attrName>style.visibility</p:attrName>
                                        </p:attrNameLst>
                                      </p:cBhvr>
                                      <p:to>
                                        <p:strVal val="visible"/>
                                      </p:to>
                                    </p:set>
                                    <p:animEffect transition="in" filter="fade">
                                      <p:cBhvr>
                                        <p:cTn id="22" dur="1000"/>
                                        <p:tgtEl>
                                          <p:spTgt spid="147353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4" name="Rectangle 2"/>
          <p:cNvSpPr>
            <a:spLocks noGrp="1" noChangeArrowheads="1"/>
          </p:cNvSpPr>
          <p:nvPr>
            <p:ph type="title" idx="4294967295"/>
          </p:nvPr>
        </p:nvSpPr>
        <p:spPr/>
        <p:txBody>
          <a:bodyPr lIns="0" rIns="0" bIns="0" anchor="b"/>
          <a:lstStyle/>
          <a:p>
            <a:r>
              <a:rPr lang="en-US" altLang="en-US"/>
              <a:t>Common errors</a:t>
            </a:r>
          </a:p>
        </p:txBody>
      </p:sp>
      <p:sp>
        <p:nvSpPr>
          <p:cNvPr id="430085" name="Rectangle 3"/>
          <p:cNvSpPr>
            <a:spLocks noGrp="1" noChangeArrowheads="1"/>
          </p:cNvSpPr>
          <p:nvPr>
            <p:ph idx="4294967295"/>
          </p:nvPr>
        </p:nvSpPr>
        <p:spPr/>
        <p:txBody>
          <a:bodyPr/>
          <a:lstStyle/>
          <a:p>
            <a:pPr marL="273050" indent="-273050"/>
            <a:r>
              <a:rPr lang="en-US" altLang="en-US"/>
              <a:t>Both of the following sets of code produce </a:t>
            </a:r>
            <a:r>
              <a:rPr lang="en-US" altLang="en-US" i="1"/>
              <a:t>infinite loops</a:t>
            </a:r>
            <a:r>
              <a:rPr lang="en-US" altLang="en-US"/>
              <a:t>:</a:t>
            </a:r>
          </a:p>
          <a:p>
            <a:pPr marL="639763" lvl="1" indent="-246063">
              <a:spcBef>
                <a:spcPts val="200"/>
              </a:spcBef>
              <a:buFont typeface="Wingdings" panose="05000000000000000000" pitchFamily="2" charset="2"/>
              <a:buNone/>
            </a:pPr>
            <a:endParaRPr lang="en-US" altLang="en-US" sz="900">
              <a:latin typeface="Courier New" panose="02070309020205020404" pitchFamily="49" charset="0"/>
            </a:endParaRPr>
          </a:p>
          <a:p>
            <a:pPr marL="639763" lvl="1" indent="-246063">
              <a:lnSpc>
                <a:spcPct val="80000"/>
              </a:lnSpc>
              <a:spcBef>
                <a:spcPts val="200"/>
              </a:spcBef>
              <a:buFont typeface="Wingdings" panose="05000000000000000000" pitchFamily="2" charset="2"/>
              <a:buNone/>
            </a:pPr>
            <a:r>
              <a:rPr lang="en-US" altLang="en-US" sz="2000">
                <a:latin typeface="Courier New" panose="02070309020205020404" pitchFamily="49" charset="0"/>
              </a:rPr>
              <a:t>	for (int i = 1; i &lt;= 5; i++) {</a:t>
            </a:r>
          </a:p>
          <a:p>
            <a:pPr marL="639763" lvl="1" indent="-246063">
              <a:lnSpc>
                <a:spcPct val="80000"/>
              </a:lnSpc>
              <a:spcBef>
                <a:spcPts val="200"/>
              </a:spcBef>
              <a:buFont typeface="Wingdings" panose="05000000000000000000" pitchFamily="2" charset="2"/>
              <a:buNone/>
            </a:pPr>
            <a:r>
              <a:rPr lang="en-US" altLang="en-US" sz="2000">
                <a:latin typeface="Courier New" panose="02070309020205020404" pitchFamily="49" charset="0"/>
              </a:rPr>
              <a:t>	    for (int j = 1; </a:t>
            </a:r>
            <a:r>
              <a:rPr lang="en-US" altLang="en-US" sz="2000" b="1">
                <a:solidFill>
                  <a:srgbClr val="A50021"/>
                </a:solidFill>
                <a:latin typeface="Courier New" panose="02070309020205020404" pitchFamily="49" charset="0"/>
              </a:rPr>
              <a:t>i &lt;= 10</a:t>
            </a:r>
            <a:r>
              <a:rPr lang="en-US" altLang="en-US" sz="2000">
                <a:latin typeface="Courier New" panose="02070309020205020404" pitchFamily="49" charset="0"/>
              </a:rPr>
              <a:t>; j++) {</a:t>
            </a:r>
          </a:p>
          <a:p>
            <a:pPr marL="639763" lvl="1" indent="-246063">
              <a:lnSpc>
                <a:spcPct val="80000"/>
              </a:lnSpc>
              <a:spcBef>
                <a:spcPts val="200"/>
              </a:spcBef>
              <a:buFont typeface="Wingdings" panose="05000000000000000000" pitchFamily="2" charset="2"/>
              <a:buNone/>
            </a:pPr>
            <a:r>
              <a:rPr lang="en-US" altLang="en-US" sz="2000">
                <a:latin typeface="Courier New" panose="02070309020205020404" pitchFamily="49" charset="0"/>
              </a:rPr>
              <a:t>	        System.out.print("*");</a:t>
            </a:r>
          </a:p>
          <a:p>
            <a:pPr marL="639763" lvl="1" indent="-246063">
              <a:lnSpc>
                <a:spcPct val="80000"/>
              </a:lnSpc>
              <a:spcBef>
                <a:spcPts val="200"/>
              </a:spcBef>
              <a:buFont typeface="Wingdings" panose="05000000000000000000" pitchFamily="2" charset="2"/>
              <a:buNone/>
            </a:pPr>
            <a:r>
              <a:rPr lang="en-US" altLang="en-US" sz="2000">
                <a:latin typeface="Courier New" panose="02070309020205020404" pitchFamily="49" charset="0"/>
              </a:rPr>
              <a:t>	    }</a:t>
            </a:r>
          </a:p>
          <a:p>
            <a:pPr marL="639763" lvl="1" indent="-246063">
              <a:lnSpc>
                <a:spcPct val="80000"/>
              </a:lnSpc>
              <a:spcBef>
                <a:spcPts val="200"/>
              </a:spcBef>
              <a:buFont typeface="Wingdings" panose="05000000000000000000" pitchFamily="2" charset="2"/>
              <a:buNone/>
            </a:pPr>
            <a:r>
              <a:rPr lang="en-US" altLang="en-US" sz="2000">
                <a:latin typeface="Courier New" panose="02070309020205020404" pitchFamily="49" charset="0"/>
              </a:rPr>
              <a:t>	    System.out.println();</a:t>
            </a:r>
          </a:p>
          <a:p>
            <a:pPr marL="639763" lvl="1" indent="-246063">
              <a:lnSpc>
                <a:spcPct val="80000"/>
              </a:lnSpc>
              <a:spcBef>
                <a:spcPts val="200"/>
              </a:spcBef>
              <a:buFont typeface="Wingdings" panose="05000000000000000000" pitchFamily="2" charset="2"/>
              <a:buNone/>
            </a:pPr>
            <a:r>
              <a:rPr lang="en-US" altLang="en-US" sz="2000">
                <a:latin typeface="Courier New" panose="02070309020205020404" pitchFamily="49" charset="0"/>
              </a:rPr>
              <a:t>	}</a:t>
            </a:r>
          </a:p>
          <a:p>
            <a:pPr marL="639763" lvl="1" indent="-246063">
              <a:lnSpc>
                <a:spcPct val="80000"/>
              </a:lnSpc>
              <a:spcBef>
                <a:spcPts val="200"/>
              </a:spcBef>
              <a:buFont typeface="Wingdings" panose="05000000000000000000" pitchFamily="2" charset="2"/>
              <a:buNone/>
            </a:pPr>
            <a:endParaRPr lang="en-US" altLang="en-US" sz="2000">
              <a:latin typeface="Courier New" panose="02070309020205020404" pitchFamily="49" charset="0"/>
            </a:endParaRPr>
          </a:p>
          <a:p>
            <a:pPr marL="639763" lvl="1" indent="-246063">
              <a:lnSpc>
                <a:spcPct val="80000"/>
              </a:lnSpc>
              <a:buFont typeface="Wingdings" panose="05000000000000000000" pitchFamily="2" charset="2"/>
              <a:buNone/>
            </a:pPr>
            <a:r>
              <a:rPr lang="en-US" altLang="en-US" sz="2000">
                <a:latin typeface="Courier New" panose="02070309020205020404" pitchFamily="49" charset="0"/>
              </a:rPr>
              <a:t>	for (int i = 1; i &lt;= 5; i++) {</a:t>
            </a:r>
          </a:p>
          <a:p>
            <a:pPr marL="639763" lvl="1" indent="-246063">
              <a:lnSpc>
                <a:spcPct val="80000"/>
              </a:lnSpc>
              <a:spcBef>
                <a:spcPts val="200"/>
              </a:spcBef>
              <a:buFont typeface="Wingdings" panose="05000000000000000000" pitchFamily="2" charset="2"/>
              <a:buNone/>
            </a:pPr>
            <a:r>
              <a:rPr lang="en-US" altLang="en-US" sz="2000">
                <a:latin typeface="Courier New" panose="02070309020205020404" pitchFamily="49" charset="0"/>
              </a:rPr>
              <a:t>	    for (int j = 1; j &lt;= 10; </a:t>
            </a:r>
            <a:r>
              <a:rPr lang="en-US" altLang="en-US" sz="2000" b="1">
                <a:solidFill>
                  <a:srgbClr val="A50021"/>
                </a:solidFill>
                <a:latin typeface="Courier New" panose="02070309020205020404" pitchFamily="49" charset="0"/>
              </a:rPr>
              <a:t>i++</a:t>
            </a:r>
            <a:r>
              <a:rPr lang="en-US" altLang="en-US" sz="2000">
                <a:latin typeface="Courier New" panose="02070309020205020404" pitchFamily="49" charset="0"/>
              </a:rPr>
              <a:t>) {</a:t>
            </a:r>
          </a:p>
          <a:p>
            <a:pPr marL="639763" lvl="1" indent="-246063">
              <a:lnSpc>
                <a:spcPct val="80000"/>
              </a:lnSpc>
              <a:spcBef>
                <a:spcPts val="200"/>
              </a:spcBef>
              <a:buFont typeface="Wingdings" panose="05000000000000000000" pitchFamily="2" charset="2"/>
              <a:buNone/>
            </a:pPr>
            <a:r>
              <a:rPr lang="en-US" altLang="en-US" sz="2000">
                <a:latin typeface="Courier New" panose="02070309020205020404" pitchFamily="49" charset="0"/>
              </a:rPr>
              <a:t>	        System.out.print("*");</a:t>
            </a:r>
          </a:p>
          <a:p>
            <a:pPr marL="639763" lvl="1" indent="-246063">
              <a:lnSpc>
                <a:spcPct val="80000"/>
              </a:lnSpc>
              <a:spcBef>
                <a:spcPts val="200"/>
              </a:spcBef>
              <a:buFont typeface="Wingdings" panose="05000000000000000000" pitchFamily="2" charset="2"/>
              <a:buNone/>
            </a:pPr>
            <a:r>
              <a:rPr lang="en-US" altLang="en-US" sz="2000">
                <a:latin typeface="Courier New" panose="02070309020205020404" pitchFamily="49" charset="0"/>
              </a:rPr>
              <a:t>	    }</a:t>
            </a:r>
          </a:p>
          <a:p>
            <a:pPr marL="639763" lvl="1" indent="-246063">
              <a:lnSpc>
                <a:spcPct val="80000"/>
              </a:lnSpc>
              <a:spcBef>
                <a:spcPts val="200"/>
              </a:spcBef>
              <a:buFont typeface="Wingdings" panose="05000000000000000000" pitchFamily="2" charset="2"/>
              <a:buNone/>
            </a:pPr>
            <a:r>
              <a:rPr lang="en-US" altLang="en-US" sz="2000">
                <a:latin typeface="Courier New" panose="02070309020205020404" pitchFamily="49" charset="0"/>
              </a:rPr>
              <a:t>	    System.out.println();</a:t>
            </a:r>
          </a:p>
          <a:p>
            <a:pPr marL="639763" lvl="1" indent="-246063">
              <a:lnSpc>
                <a:spcPct val="80000"/>
              </a:lnSpc>
              <a:spcBef>
                <a:spcPts val="200"/>
              </a:spcBef>
              <a:buFont typeface="Wingdings" panose="05000000000000000000" pitchFamily="2" charset="2"/>
              <a:buNone/>
            </a:pPr>
            <a:r>
              <a:rPr lang="en-US" altLang="en-US" sz="2000">
                <a:latin typeface="Courier New" panose="02070309020205020404" pitchFamily="49" charset="0"/>
              </a:rPr>
              <a:t>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p:txBody>
          <a:bodyPr lIns="0" rIns="0" bIns="0" anchor="b"/>
          <a:lstStyle/>
          <a:p>
            <a:r>
              <a:rPr lang="en-US" altLang="en-US"/>
              <a:t>Complex lines</a:t>
            </a:r>
          </a:p>
        </p:txBody>
      </p:sp>
      <p:sp>
        <p:nvSpPr>
          <p:cNvPr id="432131" name="Rectangle 3"/>
          <p:cNvSpPr>
            <a:spLocks noGrp="1" noChangeArrowheads="1"/>
          </p:cNvSpPr>
          <p:nvPr>
            <p:ph idx="4294967295"/>
          </p:nvPr>
        </p:nvSpPr>
        <p:spPr/>
        <p:txBody>
          <a:bodyPr/>
          <a:lstStyle/>
          <a:p>
            <a:pPr marL="273050" indent="-273050"/>
            <a:r>
              <a:rPr lang="en-US" altLang="en-US"/>
              <a:t>What nested </a:t>
            </a:r>
            <a:r>
              <a:rPr lang="en-US" altLang="en-US">
                <a:latin typeface="Courier New" panose="02070309020205020404" pitchFamily="49" charset="0"/>
              </a:rPr>
              <a:t>for</a:t>
            </a:r>
            <a:r>
              <a:rPr lang="en-US" altLang="en-US"/>
              <a:t> loops produce the following output?</a:t>
            </a:r>
            <a:br>
              <a:rPr lang="en-US" altLang="en-US"/>
            </a:br>
            <a:br>
              <a:rPr lang="en-US" altLang="en-US" sz="800"/>
            </a:br>
            <a:br>
              <a:rPr lang="en-US" altLang="en-US"/>
            </a:br>
            <a:endParaRPr lang="en-US" altLang="en-US"/>
          </a:p>
          <a:p>
            <a:pPr marL="639763" lvl="1" indent="-246063">
              <a:lnSpc>
                <a:spcPct val="80000"/>
              </a:lnSpc>
              <a:buFont typeface="Wingdings" panose="05000000000000000000" pitchFamily="2" charset="2"/>
              <a:buNone/>
            </a:pPr>
            <a:endParaRPr lang="en-US" altLang="en-US">
              <a:latin typeface="Courier New" panose="02070309020205020404" pitchFamily="49" charset="0"/>
            </a:endParaRPr>
          </a:p>
          <a:p>
            <a:pPr marL="639763" lvl="1" indent="-246063">
              <a:lnSpc>
                <a:spcPct val="80000"/>
              </a:lnSpc>
              <a:buFont typeface="Wingdings" panose="05000000000000000000" pitchFamily="2" charset="2"/>
              <a:buNone/>
            </a:pPr>
            <a:r>
              <a:rPr lang="en-US" altLang="en-US">
                <a:latin typeface="Courier New" panose="02070309020205020404" pitchFamily="49" charset="0"/>
              </a:rPr>
              <a:t>....1</a:t>
            </a:r>
          </a:p>
          <a:p>
            <a:pPr marL="639763" lvl="1" indent="-246063">
              <a:lnSpc>
                <a:spcPct val="80000"/>
              </a:lnSpc>
              <a:buFont typeface="Wingdings" panose="05000000000000000000" pitchFamily="2" charset="2"/>
              <a:buNone/>
            </a:pPr>
            <a:r>
              <a:rPr lang="en-US" altLang="en-US">
                <a:latin typeface="Courier New" panose="02070309020205020404" pitchFamily="49" charset="0"/>
              </a:rPr>
              <a:t>...2</a:t>
            </a:r>
          </a:p>
          <a:p>
            <a:pPr marL="639763" lvl="1" indent="-246063">
              <a:lnSpc>
                <a:spcPct val="80000"/>
              </a:lnSpc>
              <a:buFont typeface="Wingdings" panose="05000000000000000000" pitchFamily="2" charset="2"/>
              <a:buNone/>
            </a:pPr>
            <a:r>
              <a:rPr lang="en-US" altLang="en-US">
                <a:latin typeface="Courier New" panose="02070309020205020404" pitchFamily="49" charset="0"/>
              </a:rPr>
              <a:t>..3</a:t>
            </a:r>
          </a:p>
          <a:p>
            <a:pPr marL="639763" lvl="1" indent="-246063">
              <a:lnSpc>
                <a:spcPct val="80000"/>
              </a:lnSpc>
              <a:buFont typeface="Wingdings" panose="05000000000000000000" pitchFamily="2" charset="2"/>
              <a:buNone/>
            </a:pPr>
            <a:r>
              <a:rPr lang="en-US" altLang="en-US">
                <a:latin typeface="Courier New" panose="02070309020205020404" pitchFamily="49" charset="0"/>
              </a:rPr>
              <a:t>.4</a:t>
            </a:r>
          </a:p>
          <a:p>
            <a:pPr marL="639763" lvl="1" indent="-246063">
              <a:lnSpc>
                <a:spcPct val="80000"/>
              </a:lnSpc>
              <a:buFont typeface="Wingdings" panose="05000000000000000000" pitchFamily="2" charset="2"/>
              <a:buNone/>
            </a:pPr>
            <a:r>
              <a:rPr lang="en-US" altLang="en-US">
                <a:latin typeface="Courier New" panose="02070309020205020404" pitchFamily="49" charset="0"/>
              </a:rPr>
              <a:t>5</a:t>
            </a:r>
          </a:p>
          <a:p>
            <a:pPr marL="639763" lvl="1" indent="-246063">
              <a:lnSpc>
                <a:spcPct val="80000"/>
              </a:lnSpc>
              <a:buFont typeface="Wingdings" panose="05000000000000000000" pitchFamily="2" charset="2"/>
              <a:buNone/>
            </a:pPr>
            <a:endParaRPr lang="en-US" altLang="en-US"/>
          </a:p>
          <a:p>
            <a:pPr marL="273050" indent="-273050"/>
            <a:r>
              <a:rPr lang="en-US" altLang="en-US"/>
              <a:t>We must build multiple complex lines of output using:</a:t>
            </a:r>
          </a:p>
          <a:p>
            <a:pPr marL="639763" lvl="1" indent="-246063"/>
            <a:r>
              <a:rPr lang="en-US" altLang="en-US"/>
              <a:t>an </a:t>
            </a:r>
            <a:r>
              <a:rPr lang="en-US" altLang="en-US" i="1"/>
              <a:t>outer "vertical" loop</a:t>
            </a:r>
            <a:r>
              <a:rPr lang="en-US" altLang="en-US"/>
              <a:t> for each of the lines</a:t>
            </a:r>
          </a:p>
          <a:p>
            <a:pPr marL="639763" lvl="1" indent="-246063"/>
            <a:r>
              <a:rPr lang="en-US" altLang="en-US" i="1"/>
              <a:t>inner "horizontal" loop(s)</a:t>
            </a:r>
            <a:r>
              <a:rPr lang="en-US" altLang="en-US"/>
              <a:t> for the patterns within each line</a:t>
            </a:r>
          </a:p>
        </p:txBody>
      </p:sp>
      <p:grpSp>
        <p:nvGrpSpPr>
          <p:cNvPr id="2" name="Group 4"/>
          <p:cNvGrpSpPr>
            <a:grpSpLocks/>
          </p:cNvGrpSpPr>
          <p:nvPr/>
        </p:nvGrpSpPr>
        <p:grpSpPr bwMode="auto">
          <a:xfrm>
            <a:off x="714375" y="2209800"/>
            <a:ext cx="1524000" cy="2333625"/>
            <a:chOff x="336" y="1488"/>
            <a:chExt cx="960" cy="1440"/>
          </a:xfrm>
        </p:grpSpPr>
        <p:sp>
          <p:nvSpPr>
            <p:cNvPr id="432133" name="AutoShape 5"/>
            <p:cNvSpPr>
              <a:spLocks/>
            </p:cNvSpPr>
            <p:nvPr/>
          </p:nvSpPr>
          <p:spPr bwMode="auto">
            <a:xfrm>
              <a:off x="960" y="2016"/>
              <a:ext cx="336" cy="912"/>
            </a:xfrm>
            <a:prstGeom prst="rightBrace">
              <a:avLst>
                <a:gd name="adj1" fmla="val 22619"/>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i="1">
                  <a:solidFill>
                    <a:srgbClr val="808080"/>
                  </a:solidFill>
                  <a:latin typeface="Verdana" panose="020B0604030504040204" pitchFamily="34" charset="0"/>
                  <a:cs typeface="Times New Roman" panose="02020603050405020304" pitchFamily="18" charset="0"/>
                </a:rPr>
                <a:t>        outer loop (loops 5 times because there are 5 lines)</a:t>
              </a:r>
            </a:p>
          </p:txBody>
        </p:sp>
        <p:sp>
          <p:nvSpPr>
            <p:cNvPr id="432134" name="AutoShape 6"/>
            <p:cNvSpPr>
              <a:spLocks/>
            </p:cNvSpPr>
            <p:nvPr/>
          </p:nvSpPr>
          <p:spPr bwMode="auto">
            <a:xfrm rot="-5400000">
              <a:off x="408" y="1416"/>
              <a:ext cx="336" cy="480"/>
            </a:xfrm>
            <a:prstGeom prst="rightBrace">
              <a:avLst>
                <a:gd name="adj1" fmla="val 11905"/>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n-US" i="1">
                  <a:solidFill>
                    <a:srgbClr val="808080"/>
                  </a:solidFill>
                  <a:latin typeface="Verdana" panose="020B0604030504040204" pitchFamily="34" charset="0"/>
                  <a:cs typeface="Times New Roman" panose="02020603050405020304" pitchFamily="18" charset="0"/>
                </a:rPr>
                <a:t>inner loop (repeated characters on each line)</a:t>
              </a:r>
            </a:p>
            <a:p>
              <a:endParaRPr lang="en-US" altLang="en-US" i="1">
                <a:solidFill>
                  <a:srgbClr val="808080"/>
                </a:solidFill>
                <a:latin typeface="Verdana" panose="020B0604030504040204" pitchFamily="34" charset="0"/>
                <a:cs typeface="Times New Roman" panose="02020603050405020304" pitchFamily="18" charset="0"/>
              </a:endParaRPr>
            </a:p>
            <a:p>
              <a:endParaRPr lang="en-US" altLang="en-US" sz="2000">
                <a:latin typeface="Tahoma" panose="020B0604030504040204" pitchFamily="34" charset="0"/>
                <a:cs typeface="Times New Roman" panose="02020603050405020304" pitchFamily="18" charset="0"/>
              </a:endParaRPr>
            </a:p>
            <a:p>
              <a:endParaRPr lang="en-US" altLang="en-US" sz="2000">
                <a:latin typeface="Tahoma" panose="020B0604030504040204" pitchFamily="34" charset="0"/>
                <a:cs typeface="Times New Roman" panose="02020603050405020304" pitchFamily="18" charset="0"/>
              </a:endParaRPr>
            </a:p>
            <a:p>
              <a:endParaRPr lang="en-US" altLang="en-US" sz="2000">
                <a:latin typeface="Tahoma" panose="020B0604030504040204" pitchFamily="34" charset="0"/>
                <a:cs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2131">
                                            <p:txEl>
                                              <p:pRg st="8" end="8"/>
                                            </p:txEl>
                                          </p:spTgt>
                                        </p:tgtEl>
                                        <p:attrNameLst>
                                          <p:attrName>style.visibility</p:attrName>
                                        </p:attrNameLst>
                                      </p:cBhvr>
                                      <p:to>
                                        <p:strVal val="visible"/>
                                      </p:to>
                                    </p:set>
                                    <p:animEffect transition="in" filter="fade">
                                      <p:cBhvr>
                                        <p:cTn id="7" dur="1000"/>
                                        <p:tgtEl>
                                          <p:spTgt spid="432131">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2131">
                                            <p:txEl>
                                              <p:pRg st="9" end="9"/>
                                            </p:txEl>
                                          </p:spTgt>
                                        </p:tgtEl>
                                        <p:attrNameLst>
                                          <p:attrName>style.visibility</p:attrName>
                                        </p:attrNameLst>
                                      </p:cBhvr>
                                      <p:to>
                                        <p:strVal val="visible"/>
                                      </p:to>
                                    </p:set>
                                    <p:animEffect transition="in" filter="fade">
                                      <p:cBhvr>
                                        <p:cTn id="10" dur="1000"/>
                                        <p:tgtEl>
                                          <p:spTgt spid="432131">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2131">
                                            <p:txEl>
                                              <p:pRg st="10" end="10"/>
                                            </p:txEl>
                                          </p:spTgt>
                                        </p:tgtEl>
                                        <p:attrNameLst>
                                          <p:attrName>style.visibility</p:attrName>
                                        </p:attrNameLst>
                                      </p:cBhvr>
                                      <p:to>
                                        <p:strVal val="visible"/>
                                      </p:to>
                                    </p:set>
                                    <p:animEffect transition="in" filter="fade">
                                      <p:cBhvr>
                                        <p:cTn id="13" dur="1000"/>
                                        <p:tgtEl>
                                          <p:spTgt spid="432131">
                                            <p:txEl>
                                              <p:pRg st="10" end="10"/>
                                            </p:txEl>
                                          </p:spTgt>
                                        </p:tgtEl>
                                      </p:cBhvr>
                                    </p:animEffect>
                                  </p:childTnLst>
                                </p:cTn>
                              </p:par>
                              <p:par>
                                <p:cTn id="14" presetID="23" presetClass="entr" presetSubtype="16"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3"/>
          <p:cNvSpPr>
            <a:spLocks noGrp="1" noChangeArrowheads="1"/>
          </p:cNvSpPr>
          <p:nvPr>
            <p:ph type="title" idx="4294967295"/>
          </p:nvPr>
        </p:nvSpPr>
        <p:spPr/>
        <p:txBody>
          <a:bodyPr lIns="0" rIns="0" bIns="0" anchor="b"/>
          <a:lstStyle/>
          <a:p>
            <a:r>
              <a:rPr lang="en-US" altLang="en-US"/>
              <a:t>Outer and inner loop</a:t>
            </a:r>
          </a:p>
        </p:txBody>
      </p:sp>
      <p:sp>
        <p:nvSpPr>
          <p:cNvPr id="433155" name="Rectangle 2"/>
          <p:cNvSpPr>
            <a:spLocks noGrp="1" noChangeArrowheads="1"/>
          </p:cNvSpPr>
          <p:nvPr>
            <p:ph idx="4294967295"/>
          </p:nvPr>
        </p:nvSpPr>
        <p:spPr/>
        <p:txBody>
          <a:bodyPr/>
          <a:lstStyle/>
          <a:p>
            <a:pPr marL="273050" indent="-273050">
              <a:lnSpc>
                <a:spcPct val="90000"/>
              </a:lnSpc>
            </a:pPr>
            <a:r>
              <a:rPr lang="en-US" altLang="en-US"/>
              <a:t>First write the outer loop, from 1 to the number of lines.</a:t>
            </a:r>
          </a:p>
          <a:p>
            <a:pPr marL="639763" lvl="1" indent="-246063">
              <a:lnSpc>
                <a:spcPct val="90000"/>
              </a:lnSpc>
              <a:buFont typeface="Wingdings" panose="05000000000000000000" pitchFamily="2" charset="2"/>
              <a:buNone/>
            </a:pPr>
            <a:endParaRPr lang="en-US" altLang="en-US" sz="900">
              <a:latin typeface="Courier New" panose="02070309020205020404" pitchFamily="49" charset="0"/>
            </a:endParaRPr>
          </a:p>
          <a:p>
            <a:pPr marL="639763" lvl="1" indent="-246063">
              <a:lnSpc>
                <a:spcPct val="90000"/>
              </a:lnSpc>
              <a:buFont typeface="Wingdings" panose="05000000000000000000" pitchFamily="2" charset="2"/>
              <a:buNone/>
            </a:pPr>
            <a:r>
              <a:rPr lang="en-US" altLang="en-US">
                <a:latin typeface="Courier New" panose="02070309020205020404" pitchFamily="49" charset="0"/>
              </a:rPr>
              <a:t>for (int line = 1; line &lt;= 5; line++) {</a:t>
            </a:r>
          </a:p>
          <a:p>
            <a:pPr marL="639763" lvl="1" indent="-246063">
              <a:lnSpc>
                <a:spcPct val="90000"/>
              </a:lnSpc>
              <a:buFont typeface="Wingdings" panose="05000000000000000000" pitchFamily="2" charset="2"/>
              <a:buNone/>
            </a:pPr>
            <a:r>
              <a:rPr lang="en-US" altLang="en-US">
                <a:latin typeface="Courier New" panose="02070309020205020404" pitchFamily="49" charset="0"/>
              </a:rPr>
              <a:t>    </a:t>
            </a:r>
            <a:r>
              <a:rPr lang="en-US" altLang="en-US" b="1"/>
              <a:t>...</a:t>
            </a:r>
          </a:p>
          <a:p>
            <a:pPr marL="639763" lvl="1" indent="-246063">
              <a:lnSpc>
                <a:spcPct val="90000"/>
              </a:lnSpc>
              <a:buFont typeface="Wingdings" panose="05000000000000000000" pitchFamily="2" charset="2"/>
              <a:buNone/>
            </a:pPr>
            <a:r>
              <a:rPr lang="en-US" altLang="en-US">
                <a:latin typeface="Courier New" panose="02070309020205020404" pitchFamily="49" charset="0"/>
              </a:rPr>
              <a:t>}</a:t>
            </a:r>
            <a:br>
              <a:rPr lang="en-US" altLang="en-US">
                <a:latin typeface="Courier New" panose="02070309020205020404" pitchFamily="49" charset="0"/>
              </a:rPr>
            </a:br>
            <a:endParaRPr lang="en-US" altLang="en-US">
              <a:latin typeface="Courier New" panose="02070309020205020404" pitchFamily="49" charset="0"/>
            </a:endParaRPr>
          </a:p>
          <a:p>
            <a:pPr marL="273050" indent="-273050">
              <a:lnSpc>
                <a:spcPct val="90000"/>
              </a:lnSpc>
            </a:pPr>
            <a:r>
              <a:rPr lang="en-US" altLang="en-US"/>
              <a:t>Now look at the line contents.  Each line has a pattern:</a:t>
            </a:r>
          </a:p>
          <a:p>
            <a:pPr marL="639763" lvl="1" indent="-246063">
              <a:lnSpc>
                <a:spcPct val="90000"/>
              </a:lnSpc>
            </a:pPr>
            <a:r>
              <a:rPr lang="en-US" altLang="en-US"/>
              <a:t>some dots (0 dots on the last line),  then a number</a:t>
            </a:r>
          </a:p>
          <a:p>
            <a:pPr marL="639763" lvl="1" indent="-246063">
              <a:lnSpc>
                <a:spcPct val="90000"/>
              </a:lnSpc>
            </a:pPr>
            <a:endParaRPr lang="en-US" altLang="en-US" sz="900"/>
          </a:p>
          <a:p>
            <a:pPr marL="639763" lvl="1" indent="-246063">
              <a:lnSpc>
                <a:spcPct val="90000"/>
              </a:lnSpc>
              <a:buFont typeface="Wingdings" panose="05000000000000000000" pitchFamily="2" charset="2"/>
              <a:buNone/>
            </a:pPr>
            <a:r>
              <a:rPr lang="en-US" altLang="en-US">
                <a:latin typeface="Courier New" panose="02070309020205020404" pitchFamily="49" charset="0"/>
              </a:rPr>
              <a:t>....1</a:t>
            </a:r>
          </a:p>
          <a:p>
            <a:pPr marL="639763" lvl="1" indent="-246063">
              <a:lnSpc>
                <a:spcPct val="90000"/>
              </a:lnSpc>
              <a:buFont typeface="Wingdings" panose="05000000000000000000" pitchFamily="2" charset="2"/>
              <a:buNone/>
            </a:pPr>
            <a:r>
              <a:rPr lang="en-US" altLang="en-US">
                <a:latin typeface="Courier New" panose="02070309020205020404" pitchFamily="49" charset="0"/>
              </a:rPr>
              <a:t>...2</a:t>
            </a:r>
          </a:p>
          <a:p>
            <a:pPr marL="639763" lvl="1" indent="-246063">
              <a:lnSpc>
                <a:spcPct val="90000"/>
              </a:lnSpc>
              <a:buFont typeface="Wingdings" panose="05000000000000000000" pitchFamily="2" charset="2"/>
              <a:buNone/>
            </a:pPr>
            <a:r>
              <a:rPr lang="en-US" altLang="en-US">
                <a:latin typeface="Courier New" panose="02070309020205020404" pitchFamily="49" charset="0"/>
              </a:rPr>
              <a:t>..3</a:t>
            </a:r>
          </a:p>
          <a:p>
            <a:pPr marL="639763" lvl="1" indent="-246063">
              <a:lnSpc>
                <a:spcPct val="90000"/>
              </a:lnSpc>
              <a:buFont typeface="Wingdings" panose="05000000000000000000" pitchFamily="2" charset="2"/>
              <a:buNone/>
            </a:pPr>
            <a:r>
              <a:rPr lang="en-US" altLang="en-US">
                <a:latin typeface="Courier New" panose="02070309020205020404" pitchFamily="49" charset="0"/>
              </a:rPr>
              <a:t>.4</a:t>
            </a:r>
          </a:p>
          <a:p>
            <a:pPr marL="639763" lvl="1" indent="-246063">
              <a:lnSpc>
                <a:spcPct val="90000"/>
              </a:lnSpc>
              <a:buFont typeface="Wingdings" panose="05000000000000000000" pitchFamily="2" charset="2"/>
              <a:buNone/>
            </a:pPr>
            <a:r>
              <a:rPr lang="en-US" altLang="en-US">
                <a:latin typeface="Courier New" panose="02070309020205020404" pitchFamily="49" charset="0"/>
              </a:rPr>
              <a:t>5</a:t>
            </a:r>
          </a:p>
          <a:p>
            <a:pPr marL="639763" lvl="1" indent="-246063">
              <a:lnSpc>
                <a:spcPct val="90000"/>
              </a:lnSpc>
              <a:buFont typeface="Wingdings" panose="05000000000000000000" pitchFamily="2" charset="2"/>
              <a:buNone/>
            </a:pPr>
            <a:endParaRPr lang="en-US" altLang="en-US">
              <a:latin typeface="Courier New" panose="02070309020205020404" pitchFamily="49" charset="0"/>
            </a:endParaRPr>
          </a:p>
          <a:p>
            <a:pPr marL="639763" lvl="1" indent="-246063">
              <a:lnSpc>
                <a:spcPct val="90000"/>
              </a:lnSpc>
            </a:pPr>
            <a:r>
              <a:rPr lang="en-US" altLang="en-US"/>
              <a:t>Observation: the number of dots is related to the line number.</a:t>
            </a:r>
            <a:endParaRPr lang="en-US" altLang="en-US">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3155">
                                            <p:txEl>
                                              <p:pRg st="5" end="5"/>
                                            </p:txEl>
                                          </p:spTgt>
                                        </p:tgtEl>
                                        <p:attrNameLst>
                                          <p:attrName>style.visibility</p:attrName>
                                        </p:attrNameLst>
                                      </p:cBhvr>
                                      <p:to>
                                        <p:strVal val="visible"/>
                                      </p:to>
                                    </p:set>
                                    <p:animEffect transition="in" filter="fade">
                                      <p:cBhvr>
                                        <p:cTn id="7" dur="1000"/>
                                        <p:tgtEl>
                                          <p:spTgt spid="43315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3155">
                                            <p:txEl>
                                              <p:pRg st="6" end="6"/>
                                            </p:txEl>
                                          </p:spTgt>
                                        </p:tgtEl>
                                        <p:attrNameLst>
                                          <p:attrName>style.visibility</p:attrName>
                                        </p:attrNameLst>
                                      </p:cBhvr>
                                      <p:to>
                                        <p:strVal val="visible"/>
                                      </p:to>
                                    </p:set>
                                    <p:animEffect transition="in" filter="fade">
                                      <p:cBhvr>
                                        <p:cTn id="10" dur="1000"/>
                                        <p:tgtEl>
                                          <p:spTgt spid="43315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3155">
                                            <p:txEl>
                                              <p:pRg st="8" end="8"/>
                                            </p:txEl>
                                          </p:spTgt>
                                        </p:tgtEl>
                                        <p:attrNameLst>
                                          <p:attrName>style.visibility</p:attrName>
                                        </p:attrNameLst>
                                      </p:cBhvr>
                                      <p:to>
                                        <p:strVal val="visible"/>
                                      </p:to>
                                    </p:set>
                                    <p:animEffect transition="in" filter="fade">
                                      <p:cBhvr>
                                        <p:cTn id="13" dur="1000"/>
                                        <p:tgtEl>
                                          <p:spTgt spid="43315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33155">
                                            <p:txEl>
                                              <p:pRg st="9" end="9"/>
                                            </p:txEl>
                                          </p:spTgt>
                                        </p:tgtEl>
                                        <p:attrNameLst>
                                          <p:attrName>style.visibility</p:attrName>
                                        </p:attrNameLst>
                                      </p:cBhvr>
                                      <p:to>
                                        <p:strVal val="visible"/>
                                      </p:to>
                                    </p:set>
                                    <p:animEffect transition="in" filter="fade">
                                      <p:cBhvr>
                                        <p:cTn id="16" dur="1000"/>
                                        <p:tgtEl>
                                          <p:spTgt spid="433155">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33155">
                                            <p:txEl>
                                              <p:pRg st="10" end="10"/>
                                            </p:txEl>
                                          </p:spTgt>
                                        </p:tgtEl>
                                        <p:attrNameLst>
                                          <p:attrName>style.visibility</p:attrName>
                                        </p:attrNameLst>
                                      </p:cBhvr>
                                      <p:to>
                                        <p:strVal val="visible"/>
                                      </p:to>
                                    </p:set>
                                    <p:animEffect transition="in" filter="fade">
                                      <p:cBhvr>
                                        <p:cTn id="19" dur="1000"/>
                                        <p:tgtEl>
                                          <p:spTgt spid="433155">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33155">
                                            <p:txEl>
                                              <p:pRg st="11" end="11"/>
                                            </p:txEl>
                                          </p:spTgt>
                                        </p:tgtEl>
                                        <p:attrNameLst>
                                          <p:attrName>style.visibility</p:attrName>
                                        </p:attrNameLst>
                                      </p:cBhvr>
                                      <p:to>
                                        <p:strVal val="visible"/>
                                      </p:to>
                                    </p:set>
                                    <p:animEffect transition="in" filter="fade">
                                      <p:cBhvr>
                                        <p:cTn id="22" dur="1000"/>
                                        <p:tgtEl>
                                          <p:spTgt spid="433155">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33155">
                                            <p:txEl>
                                              <p:pRg st="12" end="12"/>
                                            </p:txEl>
                                          </p:spTgt>
                                        </p:tgtEl>
                                        <p:attrNameLst>
                                          <p:attrName>style.visibility</p:attrName>
                                        </p:attrNameLst>
                                      </p:cBhvr>
                                      <p:to>
                                        <p:strVal val="visible"/>
                                      </p:to>
                                    </p:set>
                                    <p:animEffect transition="in" filter="fade">
                                      <p:cBhvr>
                                        <p:cTn id="25" dur="1000"/>
                                        <p:tgtEl>
                                          <p:spTgt spid="433155">
                                            <p:txEl>
                                              <p:pRg st="12" end="1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433155">
                                            <p:txEl>
                                              <p:pRg st="14" end="14"/>
                                            </p:txEl>
                                          </p:spTgt>
                                        </p:tgtEl>
                                        <p:attrNameLst>
                                          <p:attrName>style.visibility</p:attrName>
                                        </p:attrNameLst>
                                      </p:cBhvr>
                                      <p:to>
                                        <p:strVal val="visible"/>
                                      </p:to>
                                    </p:set>
                                    <p:animEffect transition="in" filter="fade">
                                      <p:cBhvr>
                                        <p:cTn id="30" dur="1000"/>
                                        <p:tgtEl>
                                          <p:spTgt spid="43315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itle 1"/>
          <p:cNvSpPr>
            <a:spLocks noGrp="1"/>
          </p:cNvSpPr>
          <p:nvPr>
            <p:ph type="title" idx="4294967295"/>
          </p:nvPr>
        </p:nvSpPr>
        <p:spPr>
          <a:xfrm>
            <a:off x="457200" y="0"/>
            <a:ext cx="8229600" cy="1016000"/>
          </a:xfrm>
        </p:spPr>
        <p:txBody>
          <a:bodyPr lIns="0" rIns="0" bIns="0" anchor="b"/>
          <a:lstStyle/>
          <a:p>
            <a:r>
              <a:rPr lang="en-US" altLang="en-US"/>
              <a:t>Arithmetic operators</a:t>
            </a:r>
          </a:p>
        </p:txBody>
      </p:sp>
      <p:sp>
        <p:nvSpPr>
          <p:cNvPr id="377859" name="Content Placeholder 2"/>
          <p:cNvSpPr>
            <a:spLocks noGrp="1"/>
          </p:cNvSpPr>
          <p:nvPr>
            <p:ph idx="4294967295"/>
          </p:nvPr>
        </p:nvSpPr>
        <p:spPr/>
        <p:txBody>
          <a:bodyPr/>
          <a:lstStyle/>
          <a:p>
            <a:pPr marL="273050" indent="-273050">
              <a:tabLst>
                <a:tab pos="1376363" algn="l"/>
              </a:tabLst>
            </a:pPr>
            <a:r>
              <a:rPr lang="en-US" altLang="en-US" b="1"/>
              <a:t>operator</a:t>
            </a:r>
            <a:r>
              <a:rPr lang="en-US" altLang="en-US"/>
              <a:t>: Combines multiple values or expressions.</a:t>
            </a:r>
          </a:p>
          <a:p>
            <a:pPr marL="639763" lvl="1" indent="-246063">
              <a:buFontTx/>
              <a:buNone/>
              <a:tabLst>
                <a:tab pos="1376363" algn="l"/>
              </a:tabLst>
            </a:pPr>
            <a:endParaRPr lang="en-US" altLang="en-US" sz="900"/>
          </a:p>
          <a:p>
            <a:pPr marL="639763" lvl="1" indent="-246063">
              <a:lnSpc>
                <a:spcPct val="90000"/>
              </a:lnSpc>
              <a:buClr>
                <a:schemeClr val="bg1"/>
              </a:buClr>
              <a:tabLst>
                <a:tab pos="1376363" algn="l"/>
              </a:tabLst>
            </a:pPr>
            <a:r>
              <a:rPr lang="en-US" altLang="en-US">
                <a:latin typeface="Courier New" panose="02070309020205020404" pitchFamily="49" charset="0"/>
              </a:rPr>
              <a:t>+</a:t>
            </a:r>
            <a:r>
              <a:rPr lang="en-US" altLang="en-US"/>
              <a:t>	addition</a:t>
            </a:r>
          </a:p>
          <a:p>
            <a:pPr marL="639763" lvl="1" indent="-246063">
              <a:lnSpc>
                <a:spcPct val="90000"/>
              </a:lnSpc>
              <a:buClr>
                <a:schemeClr val="bg1"/>
              </a:buClr>
              <a:tabLst>
                <a:tab pos="1376363" algn="l"/>
              </a:tabLst>
            </a:pPr>
            <a:r>
              <a:rPr lang="en-US" altLang="en-US">
                <a:latin typeface="Courier New" panose="02070309020205020404" pitchFamily="49" charset="0"/>
              </a:rPr>
              <a:t>-</a:t>
            </a:r>
            <a:r>
              <a:rPr lang="en-US" altLang="en-US"/>
              <a:t> 	subtraction (or negation)</a:t>
            </a:r>
          </a:p>
          <a:p>
            <a:pPr marL="639763" lvl="1" indent="-246063">
              <a:lnSpc>
                <a:spcPct val="90000"/>
              </a:lnSpc>
              <a:buClr>
                <a:schemeClr val="bg1"/>
              </a:buClr>
              <a:tabLst>
                <a:tab pos="1376363" algn="l"/>
              </a:tabLst>
            </a:pPr>
            <a:r>
              <a:rPr lang="en-US" altLang="en-US">
                <a:latin typeface="Courier New" panose="02070309020205020404" pitchFamily="49" charset="0"/>
              </a:rPr>
              <a:t>*</a:t>
            </a:r>
            <a:r>
              <a:rPr lang="en-US" altLang="en-US"/>
              <a:t>	multiplication</a:t>
            </a:r>
          </a:p>
          <a:p>
            <a:pPr marL="639763" lvl="1" indent="-246063">
              <a:lnSpc>
                <a:spcPct val="90000"/>
              </a:lnSpc>
              <a:buClr>
                <a:schemeClr val="bg1"/>
              </a:buClr>
              <a:tabLst>
                <a:tab pos="1376363" algn="l"/>
              </a:tabLst>
            </a:pPr>
            <a:r>
              <a:rPr lang="en-US" altLang="en-US">
                <a:latin typeface="Courier New" panose="02070309020205020404" pitchFamily="49" charset="0"/>
              </a:rPr>
              <a:t>/</a:t>
            </a:r>
            <a:r>
              <a:rPr lang="en-US" altLang="en-US"/>
              <a:t> 	division</a:t>
            </a:r>
          </a:p>
          <a:p>
            <a:pPr marL="639763" lvl="1" indent="-246063">
              <a:lnSpc>
                <a:spcPct val="90000"/>
              </a:lnSpc>
              <a:buClr>
                <a:schemeClr val="bg1"/>
              </a:buClr>
              <a:tabLst>
                <a:tab pos="1376363" algn="l"/>
              </a:tabLst>
            </a:pPr>
            <a:r>
              <a:rPr lang="en-US" altLang="en-US">
                <a:latin typeface="Courier New" panose="02070309020205020404" pitchFamily="49" charset="0"/>
              </a:rPr>
              <a:t>%</a:t>
            </a:r>
            <a:r>
              <a:rPr lang="en-US" altLang="en-US"/>
              <a:t> 	modulus (a.k.a. remainder)</a:t>
            </a:r>
          </a:p>
          <a:p>
            <a:pPr marL="639763" lvl="1" indent="-246063">
              <a:lnSpc>
                <a:spcPct val="90000"/>
              </a:lnSpc>
              <a:buClr>
                <a:schemeClr val="bg1"/>
              </a:buClr>
              <a:buFontTx/>
              <a:buNone/>
              <a:tabLst>
                <a:tab pos="1376363" algn="l"/>
              </a:tabLst>
            </a:pPr>
            <a:endParaRPr lang="en-US" altLang="en-US"/>
          </a:p>
          <a:p>
            <a:pPr marL="639763" lvl="1" indent="-246063">
              <a:lnSpc>
                <a:spcPct val="90000"/>
              </a:lnSpc>
              <a:buClr>
                <a:schemeClr val="bg1"/>
              </a:buClr>
              <a:buFontTx/>
              <a:buNone/>
              <a:tabLst>
                <a:tab pos="1376363" algn="l"/>
              </a:tabLst>
            </a:pPr>
            <a:endParaRPr lang="en-US" altLang="en-US"/>
          </a:p>
          <a:p>
            <a:pPr marL="273050" indent="-273050">
              <a:lnSpc>
                <a:spcPct val="110000"/>
              </a:lnSpc>
              <a:tabLst>
                <a:tab pos="1376363" algn="l"/>
              </a:tabLst>
            </a:pPr>
            <a:r>
              <a:rPr lang="en-US" altLang="en-US"/>
              <a:t>As a program runs, its expressions are </a:t>
            </a:r>
            <a:r>
              <a:rPr lang="en-US" altLang="en-US" i="1"/>
              <a:t>evaluated</a:t>
            </a:r>
            <a:r>
              <a:rPr lang="en-US" altLang="en-US"/>
              <a:t>.</a:t>
            </a:r>
          </a:p>
          <a:p>
            <a:pPr marL="639763" lvl="1" indent="-246063">
              <a:lnSpc>
                <a:spcPct val="110000"/>
              </a:lnSpc>
              <a:tabLst>
                <a:tab pos="1376363" algn="l"/>
              </a:tabLst>
            </a:pPr>
            <a:r>
              <a:rPr lang="en-US" altLang="en-US">
                <a:latin typeface="Courier New" panose="02070309020205020404" pitchFamily="49" charset="0"/>
              </a:rPr>
              <a:t>1 + 1</a:t>
            </a:r>
            <a:r>
              <a:rPr lang="en-US" altLang="en-US"/>
              <a:t> evaluates to </a:t>
            </a:r>
            <a:r>
              <a:rPr lang="en-US" altLang="en-US">
                <a:latin typeface="Courier New" panose="02070309020205020404" pitchFamily="49" charset="0"/>
              </a:rPr>
              <a:t>2</a:t>
            </a:r>
            <a:endParaRPr lang="en-US" altLang="en-US" sz="1000"/>
          </a:p>
          <a:p>
            <a:pPr marL="639763" lvl="1" indent="-246063">
              <a:tabLst>
                <a:tab pos="1376363" algn="l"/>
              </a:tabLst>
            </a:pPr>
            <a:r>
              <a:rPr lang="en-US" altLang="en-US">
                <a:latin typeface="Courier New" panose="02070309020205020404" pitchFamily="49" charset="0"/>
              </a:rPr>
              <a:t>System.out.println(3 * 4);</a:t>
            </a:r>
            <a:r>
              <a:rPr lang="en-US" altLang="en-US"/>
              <a:t>  prints </a:t>
            </a:r>
            <a:r>
              <a:rPr lang="en-US" altLang="en-US">
                <a:latin typeface="Courier New" panose="02070309020205020404" pitchFamily="49" charset="0"/>
              </a:rPr>
              <a:t>12</a:t>
            </a:r>
            <a:endParaRPr lang="en-US" altLang="en-US" sz="900"/>
          </a:p>
          <a:p>
            <a:pPr marL="1143000" lvl="2" indent="-228600">
              <a:lnSpc>
                <a:spcPct val="110000"/>
              </a:lnSpc>
              <a:tabLst>
                <a:tab pos="1376363" algn="l"/>
              </a:tabLst>
            </a:pPr>
            <a:r>
              <a:rPr lang="en-US" altLang="en-US"/>
              <a:t>How would we print the text </a:t>
            </a:r>
            <a:r>
              <a:rPr lang="en-US" altLang="en-US">
                <a:latin typeface="Courier New" panose="02070309020205020404" pitchFamily="49" charset="0"/>
              </a:rPr>
              <a:t>3 * 4</a:t>
            </a:r>
            <a:r>
              <a:rPr lang="en-US" altLang="en-US"/>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p:txBody>
          <a:bodyPr lIns="0" rIns="0" bIns="0" anchor="b"/>
          <a:lstStyle/>
          <a:p>
            <a:r>
              <a:rPr lang="en-US" altLang="en-US"/>
              <a:t>Mapping loops to numbers</a:t>
            </a:r>
          </a:p>
        </p:txBody>
      </p:sp>
      <p:sp>
        <p:nvSpPr>
          <p:cNvPr id="1466371" name="Rectangle 3"/>
          <p:cNvSpPr>
            <a:spLocks noGrp="1" noChangeArrowheads="1"/>
          </p:cNvSpPr>
          <p:nvPr>
            <p:ph idx="4294967295"/>
          </p:nvPr>
        </p:nvSpPr>
        <p:spPr/>
        <p:txBody>
          <a:bodyPr/>
          <a:lstStyle/>
          <a:p>
            <a:pPr marL="639763" lvl="1" indent="-246063">
              <a:lnSpc>
                <a:spcPct val="80000"/>
              </a:lnSpc>
              <a:buFont typeface="Wingdings" panose="05000000000000000000" pitchFamily="2" charset="2"/>
              <a:buNone/>
            </a:pPr>
            <a:r>
              <a:rPr lang="en-US" altLang="en-US">
                <a:latin typeface="Courier New" panose="02070309020205020404" pitchFamily="49" charset="0"/>
              </a:rPr>
              <a:t>for (int count = 1; count &lt;= 5; count++)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System.out.print( </a:t>
            </a:r>
            <a:r>
              <a:rPr lang="en-US" altLang="en-US" b="1"/>
              <a:t>...</a:t>
            </a:r>
            <a:r>
              <a:rPr lang="en-US" altLang="en-US">
                <a:latin typeface="Courier New" panose="02070309020205020404" pitchFamily="49" charset="0"/>
              </a:rPr>
              <a:t> );</a:t>
            </a:r>
            <a:endParaRPr lang="en-US" altLang="en-US" b="1"/>
          </a:p>
          <a:p>
            <a:pPr marL="639763" lvl="1" indent="-246063">
              <a:lnSpc>
                <a:spcPct val="80000"/>
              </a:lnSpc>
              <a:buFont typeface="Wingdings" panose="05000000000000000000" pitchFamily="2" charset="2"/>
              <a:buNone/>
            </a:pPr>
            <a:r>
              <a:rPr lang="en-US" altLang="en-US">
                <a:latin typeface="Courier New" panose="02070309020205020404" pitchFamily="49" charset="0"/>
              </a:rPr>
              <a:t>}</a:t>
            </a:r>
          </a:p>
          <a:p>
            <a:pPr marL="639763" lvl="1" indent="-246063">
              <a:lnSpc>
                <a:spcPct val="80000"/>
              </a:lnSpc>
              <a:buFontTx/>
              <a:buNone/>
            </a:pPr>
            <a:endParaRPr lang="en-US" altLang="en-US">
              <a:latin typeface="Courier New" panose="02070309020205020404" pitchFamily="49" charset="0"/>
            </a:endParaRPr>
          </a:p>
          <a:p>
            <a:pPr marL="639763" lvl="1" indent="-246063"/>
            <a:r>
              <a:rPr lang="en-US" altLang="en-US"/>
              <a:t>What statement in the body would cause the loop to print:</a:t>
            </a:r>
            <a:endParaRPr lang="en-US" altLang="en-US" sz="900">
              <a:latin typeface="Courier New" panose="02070309020205020404" pitchFamily="49" charset="0"/>
            </a:endParaRPr>
          </a:p>
          <a:p>
            <a:pPr marL="639763" lvl="1" indent="-246063">
              <a:buFont typeface="Wingdings" panose="05000000000000000000" pitchFamily="2" charset="2"/>
              <a:buNone/>
            </a:pPr>
            <a:r>
              <a:rPr lang="en-US" altLang="en-US">
                <a:latin typeface="Courier New" panose="02070309020205020404" pitchFamily="49" charset="0"/>
              </a:rPr>
              <a:t>	4 7 10 13 16</a:t>
            </a:r>
            <a:br>
              <a:rPr lang="en-US" altLang="en-US">
                <a:latin typeface="Courier New" panose="02070309020205020404" pitchFamily="49" charset="0"/>
              </a:rPr>
            </a:br>
            <a:endParaRPr lang="en-US" altLang="en-US">
              <a:latin typeface="Courier New" panose="02070309020205020404" pitchFamily="49" charset="0"/>
            </a:endParaRPr>
          </a:p>
          <a:p>
            <a:pPr marL="639763" lvl="1" indent="-246063">
              <a:buFont typeface="Wingdings" panose="05000000000000000000" pitchFamily="2" charset="2"/>
              <a:buNone/>
            </a:pPr>
            <a:endParaRPr lang="en-US" altLang="en-US">
              <a:latin typeface="Courier New" panose="02070309020205020404" pitchFamily="49" charset="0"/>
            </a:endParaRPr>
          </a:p>
          <a:p>
            <a:pPr marL="273050" indent="-273050">
              <a:buFontTx/>
              <a:buNone/>
            </a:pPr>
            <a:endParaRPr lang="en-US" altLang="en-US" sz="800"/>
          </a:p>
          <a:p>
            <a:pPr marL="639763" lvl="1" indent="-246063">
              <a:buFont typeface="Wingdings" panose="05000000000000000000" pitchFamily="2" charset="2"/>
              <a:buNone/>
            </a:pPr>
            <a:r>
              <a:rPr lang="en-US" altLang="en-US">
                <a:latin typeface="Courier New" panose="02070309020205020404" pitchFamily="49" charset="0"/>
              </a:rPr>
              <a:t>for (int count = 1; count &lt;= 5; count++) {</a:t>
            </a:r>
          </a:p>
          <a:p>
            <a:pPr marL="639763" lvl="1" indent="-246063">
              <a:buFont typeface="Wingdings" panose="05000000000000000000" pitchFamily="2" charset="2"/>
              <a:buNone/>
            </a:pPr>
            <a:r>
              <a:rPr lang="en-US" altLang="en-US">
                <a:latin typeface="Courier New" panose="02070309020205020404" pitchFamily="49" charset="0"/>
              </a:rPr>
              <a:t>    System.out.print(</a:t>
            </a:r>
            <a:r>
              <a:rPr lang="en-US" altLang="en-US" b="1">
                <a:solidFill>
                  <a:srgbClr val="003399"/>
                </a:solidFill>
                <a:latin typeface="Courier New" panose="02070309020205020404" pitchFamily="49" charset="0"/>
              </a:rPr>
              <a:t>3 * count + 1</a:t>
            </a:r>
            <a:r>
              <a:rPr lang="en-US" altLang="en-US">
                <a:latin typeface="Courier New" panose="02070309020205020404" pitchFamily="49" charset="0"/>
              </a:rPr>
              <a:t> + " ");</a:t>
            </a:r>
          </a:p>
          <a:p>
            <a:pPr marL="639763" lvl="1" indent="-246063">
              <a:buFont typeface="Wingdings" panose="05000000000000000000" pitchFamily="2" charset="2"/>
              <a:buNone/>
            </a:pPr>
            <a:r>
              <a:rPr lang="en-US" altLang="en-US">
                <a:latin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6637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6371">
                                            <p:txEl>
                                              <p:pRg st="9" end="9"/>
                                            </p:txEl>
                                          </p:spTgt>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1466371">
                                            <p:txEl>
                                              <p:pRg st="10" end="10"/>
                                            </p:txEl>
                                          </p:spTgt>
                                        </p:tgtEl>
                                        <p:attrNameLst>
                                          <p:attrName>style.visibility</p:attrName>
                                        </p:attrNameLst>
                                      </p:cBhvr>
                                      <p:to>
                                        <p:strVal val="visible"/>
                                      </p:to>
                                    </p:set>
                                    <p:anim calcmode="lin" valueType="num">
                                      <p:cBhvr additive="base">
                                        <p:cTn id="11" dur="500" fill="hold"/>
                                        <p:tgtEl>
                                          <p:spTgt spid="1466371">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663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idx="4294967295"/>
          </p:nvPr>
        </p:nvSpPr>
        <p:spPr/>
        <p:txBody>
          <a:bodyPr lIns="0" rIns="0" bIns="0" anchor="b"/>
          <a:lstStyle/>
          <a:p>
            <a:r>
              <a:rPr lang="en-US" altLang="en-US"/>
              <a:t>Loop tables</a:t>
            </a:r>
          </a:p>
        </p:txBody>
      </p:sp>
      <p:sp>
        <p:nvSpPr>
          <p:cNvPr id="18435" name="Rectangle 3"/>
          <p:cNvSpPr>
            <a:spLocks noGrp="1" noChangeArrowheads="1"/>
          </p:cNvSpPr>
          <p:nvPr>
            <p:ph idx="4294967295"/>
          </p:nvPr>
        </p:nvSpPr>
        <p:spPr/>
        <p:txBody>
          <a:bodyPr/>
          <a:lstStyle/>
          <a:p>
            <a:pPr marL="273050" indent="-273050">
              <a:lnSpc>
                <a:spcPct val="90000"/>
              </a:lnSpc>
            </a:pPr>
            <a:r>
              <a:rPr lang="en-US" altLang="en-US"/>
              <a:t>What statement in the body would cause the loop to print:</a:t>
            </a:r>
          </a:p>
          <a:p>
            <a:pPr marL="639763" lvl="1" indent="-246063">
              <a:lnSpc>
                <a:spcPct val="90000"/>
              </a:lnSpc>
              <a:buFont typeface="Wingdings" panose="05000000000000000000" pitchFamily="2" charset="2"/>
              <a:buNone/>
            </a:pPr>
            <a:r>
              <a:rPr lang="en-US" altLang="en-US">
                <a:latin typeface="Courier New" panose="02070309020205020404" pitchFamily="49" charset="0"/>
              </a:rPr>
              <a:t>2 7 12 17 22</a:t>
            </a:r>
          </a:p>
          <a:p>
            <a:pPr marL="639763" lvl="1" indent="-246063">
              <a:lnSpc>
                <a:spcPct val="90000"/>
              </a:lnSpc>
              <a:buFont typeface="Wingdings" panose="05000000000000000000" pitchFamily="2" charset="2"/>
              <a:buNone/>
            </a:pPr>
            <a:endParaRPr lang="en-US" altLang="en-US">
              <a:latin typeface="Courier New" panose="02070309020205020404" pitchFamily="49" charset="0"/>
            </a:endParaRPr>
          </a:p>
          <a:p>
            <a:pPr marL="273050" indent="-273050"/>
            <a:r>
              <a:rPr lang="en-US" altLang="en-US"/>
              <a:t>To see patterns, make a table of </a:t>
            </a:r>
            <a:r>
              <a:rPr lang="en-US" altLang="en-US">
                <a:latin typeface="Courier New" panose="02070309020205020404" pitchFamily="49" charset="0"/>
              </a:rPr>
              <a:t>count</a:t>
            </a:r>
            <a:r>
              <a:rPr lang="en-US" altLang="en-US"/>
              <a:t> and the numbers.</a:t>
            </a:r>
          </a:p>
          <a:p>
            <a:pPr marL="639763" lvl="1" indent="-246063"/>
            <a:r>
              <a:rPr lang="en-US" altLang="en-US"/>
              <a:t>Each time count goes up by 1, the number should go up by 5.</a:t>
            </a:r>
          </a:p>
          <a:p>
            <a:pPr marL="639763" lvl="1" indent="-246063"/>
            <a:r>
              <a:rPr lang="en-US" altLang="en-US"/>
              <a:t>But </a:t>
            </a:r>
            <a:r>
              <a:rPr lang="en-US" altLang="en-US">
                <a:latin typeface="Courier New" panose="02070309020205020404" pitchFamily="49" charset="0"/>
              </a:rPr>
              <a:t>count * 5</a:t>
            </a:r>
            <a:r>
              <a:rPr lang="en-US" altLang="en-US"/>
              <a:t> is too great by 3, so we subtract 3.</a:t>
            </a:r>
          </a:p>
        </p:txBody>
      </p:sp>
      <p:graphicFrame>
        <p:nvGraphicFramePr>
          <p:cNvPr id="435204" name="Group 4"/>
          <p:cNvGraphicFramePr>
            <a:graphicFrameLocks noGrp="1"/>
          </p:cNvGraphicFramePr>
          <p:nvPr/>
        </p:nvGraphicFramePr>
        <p:xfrm>
          <a:off x="1066800" y="3886200"/>
          <a:ext cx="4279900" cy="2362200"/>
        </p:xfrm>
        <a:graphic>
          <a:graphicData uri="http://schemas.openxmlformats.org/drawingml/2006/table">
            <a:tbl>
              <a:tblPr/>
              <a:tblGrid>
                <a:gridCol w="866775">
                  <a:extLst>
                    <a:ext uri="{9D8B030D-6E8A-4147-A177-3AD203B41FA5}">
                      <a16:colId xmlns:a16="http://schemas.microsoft.com/office/drawing/2014/main" val="3503147564"/>
                    </a:ext>
                  </a:extLst>
                </a:gridCol>
                <a:gridCol w="2000250">
                  <a:extLst>
                    <a:ext uri="{9D8B030D-6E8A-4147-A177-3AD203B41FA5}">
                      <a16:colId xmlns:a16="http://schemas.microsoft.com/office/drawing/2014/main" val="633263818"/>
                    </a:ext>
                  </a:extLst>
                </a:gridCol>
                <a:gridCol w="1412875">
                  <a:extLst>
                    <a:ext uri="{9D8B030D-6E8A-4147-A177-3AD203B41FA5}">
                      <a16:colId xmlns:a16="http://schemas.microsoft.com/office/drawing/2014/main" val="3570443372"/>
                    </a:ext>
                  </a:extLst>
                </a:gridCol>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count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number to print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5 * count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46724299"/>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59509943"/>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27696496"/>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17060640"/>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48127813"/>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58479286"/>
                  </a:ext>
                </a:extLst>
              </a:tr>
            </a:tbl>
          </a:graphicData>
        </a:graphic>
      </p:graphicFrame>
      <p:graphicFrame>
        <p:nvGraphicFramePr>
          <p:cNvPr id="435234" name="Group 34"/>
          <p:cNvGraphicFramePr>
            <a:graphicFrameLocks noGrp="1"/>
          </p:cNvGraphicFramePr>
          <p:nvPr/>
        </p:nvGraphicFramePr>
        <p:xfrm>
          <a:off x="5354638" y="3889375"/>
          <a:ext cx="1958975" cy="2359026"/>
        </p:xfrm>
        <a:graphic>
          <a:graphicData uri="http://schemas.openxmlformats.org/drawingml/2006/table">
            <a:tbl>
              <a:tblPr/>
              <a:tblGrid>
                <a:gridCol w="1958975">
                  <a:extLst>
                    <a:ext uri="{9D8B030D-6E8A-4147-A177-3AD203B41FA5}">
                      <a16:colId xmlns:a16="http://schemas.microsoft.com/office/drawing/2014/main" val="3938345715"/>
                    </a:ext>
                  </a:extLst>
                </a:gridCol>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Courier New" panose="02070309020205020404" pitchFamily="49" charset="0"/>
                          <a:cs typeface="Times New Roman" panose="02020603050405020304" pitchFamily="18" charset="0"/>
                        </a:rPr>
                        <a:t>5 * count - 3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64639754"/>
                  </a:ext>
                </a:extLst>
              </a:tr>
              <a:tr h="39211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3643232"/>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11782769"/>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37637441"/>
                  </a:ext>
                </a:extLst>
              </a:tr>
              <a:tr h="39211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31323422"/>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22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52776038"/>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anim calcmode="lin" valueType="num">
                                      <p:cBhvr additive="base">
                                        <p:cTn id="7"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5" end="5"/>
                                            </p:txEl>
                                          </p:spTgt>
                                        </p:tgtEl>
                                        <p:attrNameLst>
                                          <p:attrName>style.visibility</p:attrName>
                                        </p:attrNameLst>
                                      </p:cBhvr>
                                      <p:to>
                                        <p:strVal val="visible"/>
                                      </p:to>
                                    </p:set>
                                    <p:anim calcmode="lin" valueType="num">
                                      <p:cBhvr additive="base">
                                        <p:cTn id="13"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35234"/>
                                        </p:tgtEl>
                                        <p:attrNameLst>
                                          <p:attrName>style.visibility</p:attrName>
                                        </p:attrNameLst>
                                      </p:cBhvr>
                                      <p:to>
                                        <p:strVal val="visible"/>
                                      </p:to>
                                    </p:set>
                                    <p:animEffect transition="in" filter="blinds(horizontal)">
                                      <p:cBhvr>
                                        <p:cTn id="19" dur="500"/>
                                        <p:tgtEl>
                                          <p:spTgt spid="435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idx="4294967295"/>
          </p:nvPr>
        </p:nvSpPr>
        <p:spPr/>
        <p:txBody>
          <a:bodyPr lIns="0" rIns="0" bIns="0" anchor="b"/>
          <a:lstStyle/>
          <a:p>
            <a:r>
              <a:rPr lang="en-US" altLang="en-US"/>
              <a:t>Loop tables question</a:t>
            </a:r>
          </a:p>
        </p:txBody>
      </p:sp>
      <p:sp>
        <p:nvSpPr>
          <p:cNvPr id="436227" name="Rectangle 3"/>
          <p:cNvSpPr>
            <a:spLocks noGrp="1" noChangeArrowheads="1"/>
          </p:cNvSpPr>
          <p:nvPr>
            <p:ph idx="4294967295"/>
          </p:nvPr>
        </p:nvSpPr>
        <p:spPr/>
        <p:txBody>
          <a:bodyPr/>
          <a:lstStyle/>
          <a:p>
            <a:pPr marL="273050" indent="-273050">
              <a:lnSpc>
                <a:spcPct val="90000"/>
              </a:lnSpc>
            </a:pPr>
            <a:r>
              <a:rPr lang="en-US" altLang="en-US"/>
              <a:t>What statement in the body would cause the loop to print:</a:t>
            </a:r>
          </a:p>
          <a:p>
            <a:pPr marL="639763" lvl="1" indent="-246063">
              <a:lnSpc>
                <a:spcPct val="90000"/>
              </a:lnSpc>
              <a:buFont typeface="Wingdings" panose="05000000000000000000" pitchFamily="2" charset="2"/>
              <a:buNone/>
            </a:pPr>
            <a:r>
              <a:rPr lang="en-US" altLang="en-US">
                <a:latin typeface="Courier New" panose="02070309020205020404" pitchFamily="49" charset="0"/>
              </a:rPr>
              <a:t>17 13 9 5 1</a:t>
            </a:r>
          </a:p>
          <a:p>
            <a:pPr marL="639763" lvl="1" indent="-246063">
              <a:lnSpc>
                <a:spcPct val="90000"/>
              </a:lnSpc>
              <a:buFont typeface="Wingdings" panose="05000000000000000000" pitchFamily="2" charset="2"/>
              <a:buNone/>
            </a:pPr>
            <a:endParaRPr lang="en-US" altLang="en-US"/>
          </a:p>
          <a:p>
            <a:pPr marL="273050" indent="-273050"/>
            <a:r>
              <a:rPr lang="en-US" altLang="en-US"/>
              <a:t>Let's create the loop table together.</a:t>
            </a:r>
          </a:p>
          <a:p>
            <a:pPr marL="639763" lvl="1" indent="-246063"/>
            <a:r>
              <a:rPr lang="en-US" altLang="en-US"/>
              <a:t>Each time </a:t>
            </a:r>
            <a:r>
              <a:rPr lang="en-US" altLang="en-US">
                <a:latin typeface="Courier New" panose="02070309020205020404" pitchFamily="49" charset="0"/>
              </a:rPr>
              <a:t>count</a:t>
            </a:r>
            <a:r>
              <a:rPr lang="en-US" altLang="en-US"/>
              <a:t> goes up 1, the number printed should ...</a:t>
            </a:r>
          </a:p>
          <a:p>
            <a:pPr marL="639763" lvl="1" indent="-246063"/>
            <a:r>
              <a:rPr lang="en-US" altLang="en-US"/>
              <a:t>But this multiple is off by a margin of ...</a:t>
            </a:r>
          </a:p>
        </p:txBody>
      </p:sp>
      <p:graphicFrame>
        <p:nvGraphicFramePr>
          <p:cNvPr id="436228" name="Group 4"/>
          <p:cNvGraphicFramePr>
            <a:graphicFrameLocks noGrp="1"/>
          </p:cNvGraphicFramePr>
          <p:nvPr/>
        </p:nvGraphicFramePr>
        <p:xfrm>
          <a:off x="1095375" y="3886200"/>
          <a:ext cx="2867025" cy="2362200"/>
        </p:xfrm>
        <a:graphic>
          <a:graphicData uri="http://schemas.openxmlformats.org/drawingml/2006/table">
            <a:tbl>
              <a:tblPr/>
              <a:tblGrid>
                <a:gridCol w="866775">
                  <a:extLst>
                    <a:ext uri="{9D8B030D-6E8A-4147-A177-3AD203B41FA5}">
                      <a16:colId xmlns:a16="http://schemas.microsoft.com/office/drawing/2014/main" val="449068898"/>
                    </a:ext>
                  </a:extLst>
                </a:gridCol>
                <a:gridCol w="2000250">
                  <a:extLst>
                    <a:ext uri="{9D8B030D-6E8A-4147-A177-3AD203B41FA5}">
                      <a16:colId xmlns:a16="http://schemas.microsoft.com/office/drawing/2014/main" val="3374200809"/>
                    </a:ext>
                  </a:extLst>
                </a:gridCol>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count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number to print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20088982"/>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92788787"/>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84859431"/>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76170847"/>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10666389"/>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98760409"/>
                  </a:ext>
                </a:extLst>
              </a:tr>
            </a:tbl>
          </a:graphicData>
        </a:graphic>
      </p:graphicFrame>
      <p:graphicFrame>
        <p:nvGraphicFramePr>
          <p:cNvPr id="436251" name="Group 27"/>
          <p:cNvGraphicFramePr>
            <a:graphicFrameLocks noGrp="1"/>
          </p:cNvGraphicFramePr>
          <p:nvPr/>
        </p:nvGraphicFramePr>
        <p:xfrm>
          <a:off x="3962400" y="3886200"/>
          <a:ext cx="4495800" cy="2362200"/>
        </p:xfrm>
        <a:graphic>
          <a:graphicData uri="http://schemas.openxmlformats.org/drawingml/2006/table">
            <a:tbl>
              <a:tblPr/>
              <a:tblGrid>
                <a:gridCol w="2057400">
                  <a:extLst>
                    <a:ext uri="{9D8B030D-6E8A-4147-A177-3AD203B41FA5}">
                      <a16:colId xmlns:a16="http://schemas.microsoft.com/office/drawing/2014/main" val="3472723454"/>
                    </a:ext>
                  </a:extLst>
                </a:gridCol>
                <a:gridCol w="2438400">
                  <a:extLst>
                    <a:ext uri="{9D8B030D-6E8A-4147-A177-3AD203B41FA5}">
                      <a16:colId xmlns:a16="http://schemas.microsoft.com/office/drawing/2014/main" val="3220305314"/>
                    </a:ext>
                  </a:extLst>
                </a:gridCol>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-4 * count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Courier New" panose="02070309020205020404" pitchFamily="49" charset="0"/>
                          <a:cs typeface="Times New Roman" panose="02020603050405020304" pitchFamily="18" charset="0"/>
                        </a:rPr>
                        <a:t>-4 * count + 21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1294470"/>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7690080"/>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26692172"/>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58942510"/>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65919385"/>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84471719"/>
                  </a:ext>
                </a:extLst>
              </a:tr>
            </a:tbl>
          </a:graphicData>
        </a:graphic>
      </p:graphicFrame>
      <p:graphicFrame>
        <p:nvGraphicFramePr>
          <p:cNvPr id="436274" name="Group 50"/>
          <p:cNvGraphicFramePr>
            <a:graphicFrameLocks noGrp="1"/>
          </p:cNvGraphicFramePr>
          <p:nvPr/>
        </p:nvGraphicFramePr>
        <p:xfrm>
          <a:off x="3962400" y="3886200"/>
          <a:ext cx="4495800" cy="2362200"/>
        </p:xfrm>
        <a:graphic>
          <a:graphicData uri="http://schemas.openxmlformats.org/drawingml/2006/table">
            <a:tbl>
              <a:tblPr/>
              <a:tblGrid>
                <a:gridCol w="2057400">
                  <a:extLst>
                    <a:ext uri="{9D8B030D-6E8A-4147-A177-3AD203B41FA5}">
                      <a16:colId xmlns:a16="http://schemas.microsoft.com/office/drawing/2014/main" val="3365786194"/>
                    </a:ext>
                  </a:extLst>
                </a:gridCol>
                <a:gridCol w="2438400">
                  <a:extLst>
                    <a:ext uri="{9D8B030D-6E8A-4147-A177-3AD203B41FA5}">
                      <a16:colId xmlns:a16="http://schemas.microsoft.com/office/drawing/2014/main" val="1149194465"/>
                    </a:ext>
                  </a:extLst>
                </a:gridCol>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-4 * count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60407596"/>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15369707"/>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41369041"/>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94042603"/>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58993658"/>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16312613"/>
                  </a:ext>
                </a:extLst>
              </a:tr>
            </a:tbl>
          </a:graphicData>
        </a:graphic>
      </p:graphicFrame>
      <p:graphicFrame>
        <p:nvGraphicFramePr>
          <p:cNvPr id="436297" name="Group 73"/>
          <p:cNvGraphicFramePr>
            <a:graphicFrameLocks noGrp="1"/>
          </p:cNvGraphicFramePr>
          <p:nvPr/>
        </p:nvGraphicFramePr>
        <p:xfrm>
          <a:off x="3962400" y="3886200"/>
          <a:ext cx="4495800" cy="2362200"/>
        </p:xfrm>
        <a:graphic>
          <a:graphicData uri="http://schemas.openxmlformats.org/drawingml/2006/table">
            <a:tbl>
              <a:tblPr/>
              <a:tblGrid>
                <a:gridCol w="2057400">
                  <a:extLst>
                    <a:ext uri="{9D8B030D-6E8A-4147-A177-3AD203B41FA5}">
                      <a16:colId xmlns:a16="http://schemas.microsoft.com/office/drawing/2014/main" val="1074328319"/>
                    </a:ext>
                  </a:extLst>
                </a:gridCol>
                <a:gridCol w="2438400">
                  <a:extLst>
                    <a:ext uri="{9D8B030D-6E8A-4147-A177-3AD203B41FA5}">
                      <a16:colId xmlns:a16="http://schemas.microsoft.com/office/drawing/2014/main" val="3027732735"/>
                    </a:ext>
                  </a:extLst>
                </a:gridCol>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59006421"/>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49690528"/>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02622397"/>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1990247"/>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02380160"/>
                  </a:ext>
                </a:extLst>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8307024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6274"/>
                                        </p:tgtEl>
                                        <p:attrNameLst>
                                          <p:attrName>style.visibility</p:attrName>
                                        </p:attrNameLst>
                                      </p:cBhvr>
                                      <p:to>
                                        <p:strVal val="visible"/>
                                      </p:to>
                                    </p:set>
                                    <p:animEffect transition="in" filter="blinds(horizontal)">
                                      <p:cBhvr>
                                        <p:cTn id="7" dur="500"/>
                                        <p:tgtEl>
                                          <p:spTgt spid="436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6251"/>
                                        </p:tgtEl>
                                        <p:attrNameLst>
                                          <p:attrName>style.visibility</p:attrName>
                                        </p:attrNameLst>
                                      </p:cBhvr>
                                      <p:to>
                                        <p:strVal val="visible"/>
                                      </p:to>
                                    </p:set>
                                    <p:animEffect transition="in" filter="blinds(horizontal)">
                                      <p:cBhvr>
                                        <p:cTn id="12" dur="500"/>
                                        <p:tgtEl>
                                          <p:spTgt spid="436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0" name="Rectangle 3"/>
          <p:cNvSpPr>
            <a:spLocks noGrp="1" noChangeArrowheads="1"/>
          </p:cNvSpPr>
          <p:nvPr>
            <p:ph type="title" idx="4294967295"/>
          </p:nvPr>
        </p:nvSpPr>
        <p:spPr/>
        <p:txBody>
          <a:bodyPr lIns="0" rIns="0" bIns="0" anchor="b"/>
          <a:lstStyle/>
          <a:p>
            <a:r>
              <a:rPr lang="en-US" altLang="en-US"/>
              <a:t>Nested </a:t>
            </a:r>
            <a:r>
              <a:rPr lang="en-US" altLang="en-US">
                <a:latin typeface="Courier New" panose="02070309020205020404" pitchFamily="49" charset="0"/>
              </a:rPr>
              <a:t>for</a:t>
            </a:r>
            <a:r>
              <a:rPr lang="en-US" altLang="en-US"/>
              <a:t> loop exercise</a:t>
            </a:r>
          </a:p>
        </p:txBody>
      </p:sp>
      <p:sp>
        <p:nvSpPr>
          <p:cNvPr id="1478658" name="Rectangle 2"/>
          <p:cNvSpPr>
            <a:spLocks noGrp="1" noChangeArrowheads="1"/>
          </p:cNvSpPr>
          <p:nvPr>
            <p:ph idx="4294967295"/>
          </p:nvPr>
        </p:nvSpPr>
        <p:spPr/>
        <p:txBody>
          <a:bodyPr/>
          <a:lstStyle/>
          <a:p>
            <a:pPr marL="273050" indent="-273050">
              <a:lnSpc>
                <a:spcPct val="90000"/>
              </a:lnSpc>
            </a:pPr>
            <a:r>
              <a:rPr lang="en-US" altLang="en-US"/>
              <a:t>Make a table to represent any patterns on each line.</a:t>
            </a:r>
          </a:p>
          <a:p>
            <a:pPr marL="639763" lvl="1" indent="-246063">
              <a:lnSpc>
                <a:spcPct val="90000"/>
              </a:lnSpc>
              <a:buFont typeface="Wingdings" panose="05000000000000000000" pitchFamily="2" charset="2"/>
              <a:buNone/>
            </a:pPr>
            <a:endParaRPr lang="en-US" altLang="en-US" sz="900">
              <a:latin typeface="Courier New" panose="02070309020205020404" pitchFamily="49" charset="0"/>
            </a:endParaRPr>
          </a:p>
          <a:p>
            <a:pPr marL="639763" lvl="1" indent="-246063">
              <a:lnSpc>
                <a:spcPct val="90000"/>
              </a:lnSpc>
              <a:buFont typeface="Wingdings" panose="05000000000000000000" pitchFamily="2" charset="2"/>
              <a:buNone/>
            </a:pPr>
            <a:r>
              <a:rPr lang="en-US" altLang="en-US">
                <a:latin typeface="Courier New" panose="02070309020205020404" pitchFamily="49" charset="0"/>
              </a:rPr>
              <a:t>....1</a:t>
            </a:r>
          </a:p>
          <a:p>
            <a:pPr marL="639763" lvl="1" indent="-246063">
              <a:lnSpc>
                <a:spcPct val="90000"/>
              </a:lnSpc>
              <a:buFont typeface="Wingdings" panose="05000000000000000000" pitchFamily="2" charset="2"/>
              <a:buNone/>
            </a:pPr>
            <a:r>
              <a:rPr lang="en-US" altLang="en-US">
                <a:latin typeface="Courier New" panose="02070309020205020404" pitchFamily="49" charset="0"/>
              </a:rPr>
              <a:t>...2</a:t>
            </a:r>
          </a:p>
          <a:p>
            <a:pPr marL="639763" lvl="1" indent="-246063">
              <a:lnSpc>
                <a:spcPct val="90000"/>
              </a:lnSpc>
              <a:buFont typeface="Wingdings" panose="05000000000000000000" pitchFamily="2" charset="2"/>
              <a:buNone/>
            </a:pPr>
            <a:r>
              <a:rPr lang="en-US" altLang="en-US">
                <a:latin typeface="Courier New" panose="02070309020205020404" pitchFamily="49" charset="0"/>
              </a:rPr>
              <a:t>..3</a:t>
            </a:r>
          </a:p>
          <a:p>
            <a:pPr marL="639763" lvl="1" indent="-246063">
              <a:lnSpc>
                <a:spcPct val="90000"/>
              </a:lnSpc>
              <a:buFont typeface="Wingdings" panose="05000000000000000000" pitchFamily="2" charset="2"/>
              <a:buNone/>
            </a:pPr>
            <a:r>
              <a:rPr lang="en-US" altLang="en-US">
                <a:latin typeface="Courier New" panose="02070309020205020404" pitchFamily="49" charset="0"/>
              </a:rPr>
              <a:t>.4</a:t>
            </a:r>
          </a:p>
          <a:p>
            <a:pPr marL="639763" lvl="1" indent="-246063">
              <a:lnSpc>
                <a:spcPct val="90000"/>
              </a:lnSpc>
              <a:buFont typeface="Wingdings" panose="05000000000000000000" pitchFamily="2" charset="2"/>
              <a:buNone/>
            </a:pPr>
            <a:r>
              <a:rPr lang="en-US" altLang="en-US">
                <a:latin typeface="Courier New" panose="02070309020205020404" pitchFamily="49" charset="0"/>
              </a:rPr>
              <a:t>5</a:t>
            </a:r>
          </a:p>
          <a:p>
            <a:pPr marL="639763" lvl="1" indent="-246063">
              <a:lnSpc>
                <a:spcPct val="80000"/>
              </a:lnSpc>
              <a:buFont typeface="Wingdings" panose="05000000000000000000" pitchFamily="2" charset="2"/>
              <a:buNone/>
            </a:pPr>
            <a:endParaRPr lang="en-US" altLang="en-US">
              <a:latin typeface="Courier New" panose="02070309020205020404" pitchFamily="49" charset="0"/>
            </a:endParaRPr>
          </a:p>
          <a:p>
            <a:pPr marL="639763" lvl="1" indent="-246063">
              <a:lnSpc>
                <a:spcPct val="80000"/>
              </a:lnSpc>
              <a:buFont typeface="Wingdings" panose="05000000000000000000" pitchFamily="2" charset="2"/>
              <a:buNone/>
            </a:pPr>
            <a:endParaRPr lang="en-US" altLang="en-US">
              <a:latin typeface="Courier New" panose="02070309020205020404" pitchFamily="49" charset="0"/>
            </a:endParaRPr>
          </a:p>
          <a:p>
            <a:pPr marL="639763" lvl="1" indent="-246063">
              <a:lnSpc>
                <a:spcPct val="80000"/>
              </a:lnSpc>
              <a:buFont typeface="Wingdings" panose="05000000000000000000" pitchFamily="2" charset="2"/>
              <a:buNone/>
            </a:pPr>
            <a:endParaRPr lang="en-US" altLang="en-US">
              <a:latin typeface="Courier New" panose="02070309020205020404" pitchFamily="49" charset="0"/>
            </a:endParaRPr>
          </a:p>
          <a:p>
            <a:pPr marL="273050" indent="-273050">
              <a:lnSpc>
                <a:spcPct val="90000"/>
              </a:lnSpc>
            </a:pPr>
            <a:r>
              <a:rPr lang="en-US" altLang="en-US"/>
              <a:t>To print a character multiple times, use a </a:t>
            </a:r>
            <a:r>
              <a:rPr lang="en-US" altLang="en-US">
                <a:latin typeface="Courier New" panose="02070309020205020404" pitchFamily="49" charset="0"/>
              </a:rPr>
              <a:t>for</a:t>
            </a:r>
            <a:r>
              <a:rPr lang="en-US" altLang="en-US"/>
              <a:t> loop.</a:t>
            </a:r>
          </a:p>
          <a:p>
            <a:pPr marL="639763" lvl="1" indent="-246063">
              <a:lnSpc>
                <a:spcPct val="90000"/>
              </a:lnSpc>
              <a:buFont typeface="Wingdings" panose="05000000000000000000" pitchFamily="2" charset="2"/>
              <a:buNone/>
            </a:pPr>
            <a:endParaRPr lang="en-US" altLang="en-US" sz="900">
              <a:latin typeface="Courier New" panose="02070309020205020404" pitchFamily="49" charset="0"/>
            </a:endParaRPr>
          </a:p>
          <a:p>
            <a:pPr marL="639763" lvl="1" indent="-246063">
              <a:lnSpc>
                <a:spcPct val="90000"/>
              </a:lnSpc>
              <a:buFont typeface="Wingdings" panose="05000000000000000000" pitchFamily="2" charset="2"/>
              <a:buNone/>
            </a:pPr>
            <a:r>
              <a:rPr lang="en-US" altLang="en-US">
                <a:latin typeface="Courier New" panose="02070309020205020404" pitchFamily="49" charset="0"/>
              </a:rPr>
              <a:t>for (int j = 1; j &lt;= 4; j++) {</a:t>
            </a:r>
          </a:p>
          <a:p>
            <a:pPr marL="639763" lvl="1" indent="-246063">
              <a:lnSpc>
                <a:spcPct val="90000"/>
              </a:lnSpc>
              <a:buFont typeface="Wingdings" panose="05000000000000000000" pitchFamily="2" charset="2"/>
              <a:buNone/>
            </a:pPr>
            <a:r>
              <a:rPr lang="en-US" altLang="en-US">
                <a:latin typeface="Courier New" panose="02070309020205020404" pitchFamily="49" charset="0"/>
              </a:rPr>
              <a:t>    System.out.print(".");        </a:t>
            </a:r>
            <a:r>
              <a:rPr lang="en-US" altLang="en-US" b="1">
                <a:solidFill>
                  <a:srgbClr val="008080"/>
                </a:solidFill>
                <a:latin typeface="Courier New" panose="02070309020205020404" pitchFamily="49" charset="0"/>
              </a:rPr>
              <a:t>// 4 dots</a:t>
            </a:r>
          </a:p>
          <a:p>
            <a:pPr marL="639763" lvl="1" indent="-246063">
              <a:lnSpc>
                <a:spcPct val="90000"/>
              </a:lnSpc>
              <a:buFont typeface="Wingdings" panose="05000000000000000000" pitchFamily="2" charset="2"/>
              <a:buNone/>
            </a:pPr>
            <a:r>
              <a:rPr lang="en-US" altLang="en-US">
                <a:latin typeface="Courier New" panose="02070309020205020404" pitchFamily="49" charset="0"/>
              </a:rPr>
              <a:t>}</a:t>
            </a:r>
          </a:p>
        </p:txBody>
      </p:sp>
      <p:graphicFrame>
        <p:nvGraphicFramePr>
          <p:cNvPr id="437252" name="Group 4"/>
          <p:cNvGraphicFramePr>
            <a:graphicFrameLocks noGrp="1"/>
          </p:cNvGraphicFramePr>
          <p:nvPr/>
        </p:nvGraphicFramePr>
        <p:xfrm>
          <a:off x="2362200" y="1997075"/>
          <a:ext cx="1973263" cy="2196466"/>
        </p:xfrm>
        <a:graphic>
          <a:graphicData uri="http://schemas.openxmlformats.org/drawingml/2006/table">
            <a:tbl>
              <a:tblPr/>
              <a:tblGrid>
                <a:gridCol w="730250">
                  <a:extLst>
                    <a:ext uri="{9D8B030D-6E8A-4147-A177-3AD203B41FA5}">
                      <a16:colId xmlns:a16="http://schemas.microsoft.com/office/drawing/2014/main" val="930442949"/>
                    </a:ext>
                  </a:extLst>
                </a:gridCol>
                <a:gridCol w="1243013">
                  <a:extLst>
                    <a:ext uri="{9D8B030D-6E8A-4147-A177-3AD203B41FA5}">
                      <a16:colId xmlns:a16="http://schemas.microsoft.com/office/drawing/2014/main" val="2661937874"/>
                    </a:ext>
                  </a:extLst>
                </a:gridCol>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line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 of dots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24378930"/>
                  </a:ext>
                </a:extLst>
              </a:tr>
              <a:tr h="3000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13876109"/>
                  </a:ext>
                </a:extLst>
              </a:tr>
              <a:tr h="36671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67647954"/>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41863042"/>
                  </a:ext>
                </a:extLst>
              </a:tr>
              <a:tr h="36671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43155487"/>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3903738"/>
                  </a:ext>
                </a:extLst>
              </a:tr>
            </a:tbl>
          </a:graphicData>
        </a:graphic>
      </p:graphicFrame>
      <p:graphicFrame>
        <p:nvGraphicFramePr>
          <p:cNvPr id="437275" name="Group 27"/>
          <p:cNvGraphicFramePr>
            <a:graphicFrameLocks noGrp="1"/>
          </p:cNvGraphicFramePr>
          <p:nvPr/>
        </p:nvGraphicFramePr>
        <p:xfrm>
          <a:off x="4343400" y="2000250"/>
          <a:ext cx="2019300" cy="2194560"/>
        </p:xfrm>
        <a:graphic>
          <a:graphicData uri="http://schemas.openxmlformats.org/drawingml/2006/table">
            <a:tbl>
              <a:tblPr/>
              <a:tblGrid>
                <a:gridCol w="2019300">
                  <a:extLst>
                    <a:ext uri="{9D8B030D-6E8A-4147-A177-3AD203B41FA5}">
                      <a16:colId xmlns:a16="http://schemas.microsoft.com/office/drawing/2014/main" val="756494802"/>
                    </a:ext>
                  </a:extLst>
                </a:gridCol>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Courier New" panose="02070309020205020404" pitchFamily="49" charset="0"/>
                          <a:cs typeface="Times New Roman" panose="02020603050405020304" pitchFamily="18" charset="0"/>
                        </a:rPr>
                        <a:t>-1 * line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8681642"/>
                  </a:ext>
                </a:extLst>
              </a:tr>
              <a:tr h="3000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33329769"/>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65157873"/>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9236868"/>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5735717"/>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72985542"/>
                  </a:ext>
                </a:extLst>
              </a:tr>
            </a:tbl>
          </a:graphicData>
        </a:graphic>
      </p:graphicFrame>
      <p:graphicFrame>
        <p:nvGraphicFramePr>
          <p:cNvPr id="437291" name="Group 43"/>
          <p:cNvGraphicFramePr>
            <a:graphicFrameLocks noGrp="1"/>
          </p:cNvGraphicFramePr>
          <p:nvPr/>
        </p:nvGraphicFramePr>
        <p:xfrm>
          <a:off x="6375400" y="2000250"/>
          <a:ext cx="2019300" cy="2194560"/>
        </p:xfrm>
        <a:graphic>
          <a:graphicData uri="http://schemas.openxmlformats.org/drawingml/2006/table">
            <a:tbl>
              <a:tblPr/>
              <a:tblGrid>
                <a:gridCol w="2019300">
                  <a:extLst>
                    <a:ext uri="{9D8B030D-6E8A-4147-A177-3AD203B41FA5}">
                      <a16:colId xmlns:a16="http://schemas.microsoft.com/office/drawing/2014/main" val="118807350"/>
                    </a:ext>
                  </a:extLst>
                </a:gridCol>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Courier New" panose="02070309020205020404" pitchFamily="49" charset="0"/>
                          <a:cs typeface="Times New Roman" panose="02020603050405020304" pitchFamily="18" charset="0"/>
                        </a:rPr>
                        <a:t>-1 * line + 5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45200812"/>
                  </a:ext>
                </a:extLst>
              </a:tr>
              <a:tr h="3000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83658603"/>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84490524"/>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43653666"/>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02461638"/>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92288234"/>
                  </a:ext>
                </a:extLst>
              </a:tr>
            </a:tbl>
          </a:graphicData>
        </a:graphic>
      </p:graphicFrame>
      <p:graphicFrame>
        <p:nvGraphicFramePr>
          <p:cNvPr id="437307" name="Group 59"/>
          <p:cNvGraphicFramePr>
            <a:graphicFrameLocks noGrp="1"/>
          </p:cNvGraphicFramePr>
          <p:nvPr/>
        </p:nvGraphicFramePr>
        <p:xfrm>
          <a:off x="4343400" y="2000250"/>
          <a:ext cx="2019300" cy="2194560"/>
        </p:xfrm>
        <a:graphic>
          <a:graphicData uri="http://schemas.openxmlformats.org/drawingml/2006/table">
            <a:tbl>
              <a:tblPr/>
              <a:tblGrid>
                <a:gridCol w="2019300">
                  <a:extLst>
                    <a:ext uri="{9D8B030D-6E8A-4147-A177-3AD203B41FA5}">
                      <a16:colId xmlns:a16="http://schemas.microsoft.com/office/drawing/2014/main" val="639990406"/>
                    </a:ext>
                  </a:extLst>
                </a:gridCol>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1" i="0" u="none" strike="noStrike" cap="none" normalizeH="0" baseline="0">
                        <a:ln>
                          <a:noFill/>
                        </a:ln>
                        <a:solidFill>
                          <a:srgbClr val="003399"/>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08969263"/>
                  </a:ext>
                </a:extLst>
              </a:tr>
              <a:tr h="3000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44584479"/>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62011843"/>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75014363"/>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42848543"/>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07913096"/>
                  </a:ext>
                </a:extLst>
              </a:tr>
            </a:tbl>
          </a:graphicData>
        </a:graphic>
      </p:graphicFrame>
      <p:graphicFrame>
        <p:nvGraphicFramePr>
          <p:cNvPr id="437323" name="Group 75"/>
          <p:cNvGraphicFramePr>
            <a:graphicFrameLocks noGrp="1"/>
          </p:cNvGraphicFramePr>
          <p:nvPr/>
        </p:nvGraphicFramePr>
        <p:xfrm>
          <a:off x="6362700" y="2000250"/>
          <a:ext cx="2019300" cy="2194560"/>
        </p:xfrm>
        <a:graphic>
          <a:graphicData uri="http://schemas.openxmlformats.org/drawingml/2006/table">
            <a:tbl>
              <a:tblPr/>
              <a:tblGrid>
                <a:gridCol w="2019300">
                  <a:extLst>
                    <a:ext uri="{9D8B030D-6E8A-4147-A177-3AD203B41FA5}">
                      <a16:colId xmlns:a16="http://schemas.microsoft.com/office/drawing/2014/main" val="110609890"/>
                    </a:ext>
                  </a:extLst>
                </a:gridCol>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1" i="0" u="none" strike="noStrike" cap="none" normalizeH="0" baseline="0">
                        <a:ln>
                          <a:noFill/>
                        </a:ln>
                        <a:solidFill>
                          <a:srgbClr val="003399"/>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46885206"/>
                  </a:ext>
                </a:extLst>
              </a:tr>
              <a:tr h="3000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19607887"/>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19182036"/>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05305355"/>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09880999"/>
                  </a:ext>
                </a:extLst>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1278046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7275"/>
                                        </p:tgtEl>
                                        <p:attrNameLst>
                                          <p:attrName>style.visibility</p:attrName>
                                        </p:attrNameLst>
                                      </p:cBhvr>
                                      <p:to>
                                        <p:strVal val="visible"/>
                                      </p:to>
                                    </p:set>
                                    <p:animEffect transition="in" filter="blinds(horizontal)">
                                      <p:cBhvr>
                                        <p:cTn id="7" dur="500"/>
                                        <p:tgtEl>
                                          <p:spTgt spid="437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7291"/>
                                        </p:tgtEl>
                                        <p:attrNameLst>
                                          <p:attrName>style.visibility</p:attrName>
                                        </p:attrNameLst>
                                      </p:cBhvr>
                                      <p:to>
                                        <p:strVal val="visible"/>
                                      </p:to>
                                    </p:set>
                                    <p:animEffect transition="in" filter="blinds(horizontal)">
                                      <p:cBhvr>
                                        <p:cTn id="12" dur="500"/>
                                        <p:tgtEl>
                                          <p:spTgt spid="437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478658">
                                            <p:txEl>
                                              <p:pRg st="10" end="10"/>
                                            </p:txEl>
                                          </p:spTgt>
                                        </p:tgtEl>
                                        <p:attrNameLst>
                                          <p:attrName>style.visibility</p:attrName>
                                        </p:attrNameLst>
                                      </p:cBhvr>
                                      <p:to>
                                        <p:strVal val="visible"/>
                                      </p:to>
                                    </p:set>
                                    <p:anim calcmode="lin" valueType="num">
                                      <p:cBhvr additive="base">
                                        <p:cTn id="17" dur="500" fill="hold"/>
                                        <p:tgtEl>
                                          <p:spTgt spid="1478658">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78658">
                                            <p:txEl>
                                              <p:pRg st="10" end="1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78658">
                                            <p:txEl>
                                              <p:pRg st="12" end="12"/>
                                            </p:txEl>
                                          </p:spTgt>
                                        </p:tgtEl>
                                        <p:attrNameLst>
                                          <p:attrName>style.visibility</p:attrName>
                                        </p:attrNameLst>
                                      </p:cBhvr>
                                      <p:to>
                                        <p:strVal val="visible"/>
                                      </p:to>
                                    </p:set>
                                    <p:anim calcmode="lin" valueType="num">
                                      <p:cBhvr additive="base">
                                        <p:cTn id="21" dur="500" fill="hold"/>
                                        <p:tgtEl>
                                          <p:spTgt spid="1478658">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8658">
                                            <p:txEl>
                                              <p:pRg st="12" end="1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78658">
                                            <p:txEl>
                                              <p:pRg st="13" end="13"/>
                                            </p:txEl>
                                          </p:spTgt>
                                        </p:tgtEl>
                                        <p:attrNameLst>
                                          <p:attrName>style.visibility</p:attrName>
                                        </p:attrNameLst>
                                      </p:cBhvr>
                                      <p:to>
                                        <p:strVal val="visible"/>
                                      </p:to>
                                    </p:set>
                                    <p:anim calcmode="lin" valueType="num">
                                      <p:cBhvr additive="base">
                                        <p:cTn id="25" dur="500" fill="hold"/>
                                        <p:tgtEl>
                                          <p:spTgt spid="1478658">
                                            <p:txEl>
                                              <p:pRg st="13" end="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8658">
                                            <p:txEl>
                                              <p:pRg st="13" end="1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78658">
                                            <p:txEl>
                                              <p:pRg st="14" end="14"/>
                                            </p:txEl>
                                          </p:spTgt>
                                        </p:tgtEl>
                                        <p:attrNameLst>
                                          <p:attrName>style.visibility</p:attrName>
                                        </p:attrNameLst>
                                      </p:cBhvr>
                                      <p:to>
                                        <p:strVal val="visible"/>
                                      </p:to>
                                    </p:set>
                                    <p:anim calcmode="lin" valueType="num">
                                      <p:cBhvr additive="base">
                                        <p:cTn id="29" dur="500" fill="hold"/>
                                        <p:tgtEl>
                                          <p:spTgt spid="1478658">
                                            <p:txEl>
                                              <p:pRg st="14" end="1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7865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6" name="Rectangle 4"/>
          <p:cNvSpPr>
            <a:spLocks noGrp="1" noChangeArrowheads="1"/>
          </p:cNvSpPr>
          <p:nvPr>
            <p:ph type="title"/>
          </p:nvPr>
        </p:nvSpPr>
        <p:spPr/>
        <p:txBody>
          <a:bodyPr/>
          <a:lstStyle/>
          <a:p>
            <a:r>
              <a:rPr lang="en-US" altLang="en-US"/>
              <a:t>Nested </a:t>
            </a:r>
            <a:r>
              <a:rPr lang="en-US" altLang="en-US">
                <a:latin typeface="Courier New" panose="02070309020205020404" pitchFamily="49" charset="0"/>
              </a:rPr>
              <a:t>for</a:t>
            </a:r>
            <a:r>
              <a:rPr lang="en-US" altLang="en-US"/>
              <a:t> loop solution</a:t>
            </a:r>
          </a:p>
        </p:txBody>
      </p:sp>
      <p:sp>
        <p:nvSpPr>
          <p:cNvPr id="438277" name="Rectangle 5"/>
          <p:cNvSpPr>
            <a:spLocks noGrp="1" noChangeArrowheads="1"/>
          </p:cNvSpPr>
          <p:nvPr>
            <p:ph type="body" idx="1"/>
          </p:nvPr>
        </p:nvSpPr>
        <p:spPr/>
        <p:txBody>
          <a:bodyPr/>
          <a:lstStyle/>
          <a:p>
            <a:r>
              <a:rPr lang="en-US" altLang="en-US"/>
              <a:t>Answer:</a:t>
            </a:r>
          </a:p>
          <a:p>
            <a:pPr lvl="1">
              <a:lnSpc>
                <a:spcPct val="80000"/>
              </a:lnSpc>
              <a:buFont typeface="Wingdings" panose="05000000000000000000" pitchFamily="2" charset="2"/>
              <a:buNone/>
            </a:pPr>
            <a:r>
              <a:rPr lang="en-US" altLang="en-US">
                <a:latin typeface="Courier New" panose="02070309020205020404" pitchFamily="49" charset="0"/>
              </a:rPr>
              <a:t>for (int line = 1; line &lt;= 5; line++) {</a:t>
            </a:r>
          </a:p>
          <a:p>
            <a:pPr lvl="1">
              <a:lnSpc>
                <a:spcPct val="80000"/>
              </a:lnSpc>
              <a:buFont typeface="Wingdings" panose="05000000000000000000" pitchFamily="2" charset="2"/>
              <a:buNone/>
            </a:pPr>
            <a:r>
              <a:rPr lang="en-US" altLang="en-US">
                <a:latin typeface="Courier New" panose="02070309020205020404" pitchFamily="49" charset="0"/>
              </a:rPr>
              <a:t>    for (int j = 1; j &lt;= </a:t>
            </a:r>
            <a:r>
              <a:rPr lang="en-US" altLang="en-US" b="1">
                <a:latin typeface="Courier New" panose="02070309020205020404" pitchFamily="49" charset="0"/>
              </a:rPr>
              <a:t>(-1 * line + 5)</a:t>
            </a:r>
            <a:r>
              <a:rPr lang="en-US" altLang="en-US">
                <a:latin typeface="Courier New" panose="02070309020205020404" pitchFamily="49" charset="0"/>
              </a:rPr>
              <a:t>; j++) {</a:t>
            </a:r>
          </a:p>
          <a:p>
            <a:pPr lvl="1">
              <a:lnSpc>
                <a:spcPct val="80000"/>
              </a:lnSpc>
              <a:buFont typeface="Wingdings" panose="05000000000000000000" pitchFamily="2" charset="2"/>
              <a:buNone/>
            </a:pPr>
            <a:r>
              <a:rPr lang="en-US" altLang="en-US">
                <a:latin typeface="Courier New" panose="02070309020205020404" pitchFamily="49" charset="0"/>
              </a:rPr>
              <a:t>        System.out.print(".");</a:t>
            </a:r>
          </a:p>
          <a:p>
            <a:pPr lvl="1">
              <a:lnSpc>
                <a:spcPct val="80000"/>
              </a:lnSpc>
              <a:buFont typeface="Wingdings" panose="05000000000000000000" pitchFamily="2" charset="2"/>
              <a:buNone/>
            </a:pPr>
            <a:r>
              <a:rPr lang="en-US" altLang="en-US">
                <a:latin typeface="Courier New" panose="02070309020205020404" pitchFamily="49" charset="0"/>
              </a:rPr>
              <a:t>    }</a:t>
            </a:r>
          </a:p>
          <a:p>
            <a:pPr lvl="1">
              <a:lnSpc>
                <a:spcPct val="80000"/>
              </a:lnSpc>
              <a:buFont typeface="Wingdings" panose="05000000000000000000" pitchFamily="2" charset="2"/>
              <a:buNone/>
            </a:pPr>
            <a:r>
              <a:rPr lang="en-US" altLang="en-US">
                <a:latin typeface="Courier New" panose="02070309020205020404" pitchFamily="49" charset="0"/>
              </a:rPr>
              <a:t>    System.out.println(</a:t>
            </a:r>
            <a:r>
              <a:rPr lang="en-US" altLang="en-US" b="1">
                <a:latin typeface="Courier New" panose="02070309020205020404" pitchFamily="49" charset="0"/>
              </a:rPr>
              <a:t>line</a:t>
            </a:r>
            <a:r>
              <a:rPr lang="en-US" altLang="en-US">
                <a:latin typeface="Courier New" panose="02070309020205020404" pitchFamily="49" charset="0"/>
              </a:rPr>
              <a:t>);</a:t>
            </a:r>
          </a:p>
          <a:p>
            <a:pPr lvl="1">
              <a:lnSpc>
                <a:spcPct val="80000"/>
              </a:lnSpc>
              <a:buFont typeface="Wingdings" panose="05000000000000000000" pitchFamily="2" charset="2"/>
              <a:buNone/>
            </a:pPr>
            <a:r>
              <a:rPr lang="en-US" altLang="en-US">
                <a:latin typeface="Courier New" panose="02070309020205020404" pitchFamily="49" charset="0"/>
              </a:rPr>
              <a:t>}</a:t>
            </a:r>
          </a:p>
          <a:p>
            <a:pPr lvl="1">
              <a:lnSpc>
                <a:spcPct val="80000"/>
              </a:lnSpc>
              <a:buFont typeface="Wingdings" panose="05000000000000000000" pitchFamily="2" charset="2"/>
              <a:buNone/>
            </a:pPr>
            <a:endParaRPr lang="en-US" altLang="en-US">
              <a:latin typeface="Courier New" panose="02070309020205020404" pitchFamily="49" charset="0"/>
            </a:endParaRPr>
          </a:p>
          <a:p>
            <a:r>
              <a:rPr lang="en-US" altLang="en-US"/>
              <a:t>Output:</a:t>
            </a:r>
            <a:endParaRPr lang="en-US" altLang="en-US" sz="900">
              <a:latin typeface="Courier New" panose="02070309020205020404" pitchFamily="49" charset="0"/>
            </a:endParaRPr>
          </a:p>
          <a:p>
            <a:pPr lvl="1">
              <a:lnSpc>
                <a:spcPct val="80000"/>
              </a:lnSpc>
              <a:buFont typeface="Wingdings" panose="05000000000000000000" pitchFamily="2" charset="2"/>
              <a:buNone/>
            </a:pPr>
            <a:r>
              <a:rPr lang="en-US" altLang="en-US">
                <a:latin typeface="Courier New" panose="02070309020205020404" pitchFamily="49" charset="0"/>
              </a:rPr>
              <a:t>....1</a:t>
            </a:r>
          </a:p>
          <a:p>
            <a:pPr lvl="1">
              <a:lnSpc>
                <a:spcPct val="80000"/>
              </a:lnSpc>
              <a:buFont typeface="Wingdings" panose="05000000000000000000" pitchFamily="2" charset="2"/>
              <a:buNone/>
            </a:pPr>
            <a:r>
              <a:rPr lang="en-US" altLang="en-US">
                <a:latin typeface="Courier New" panose="02070309020205020404" pitchFamily="49" charset="0"/>
              </a:rPr>
              <a:t>...2</a:t>
            </a:r>
          </a:p>
          <a:p>
            <a:pPr lvl="1">
              <a:lnSpc>
                <a:spcPct val="80000"/>
              </a:lnSpc>
              <a:buFont typeface="Wingdings" panose="05000000000000000000" pitchFamily="2" charset="2"/>
              <a:buNone/>
            </a:pPr>
            <a:r>
              <a:rPr lang="en-US" altLang="en-US">
                <a:latin typeface="Courier New" panose="02070309020205020404" pitchFamily="49" charset="0"/>
              </a:rPr>
              <a:t>..3</a:t>
            </a:r>
          </a:p>
          <a:p>
            <a:pPr lvl="1">
              <a:lnSpc>
                <a:spcPct val="80000"/>
              </a:lnSpc>
              <a:buFont typeface="Wingdings" panose="05000000000000000000" pitchFamily="2" charset="2"/>
              <a:buNone/>
            </a:pPr>
            <a:r>
              <a:rPr lang="en-US" altLang="en-US">
                <a:latin typeface="Courier New" panose="02070309020205020404" pitchFamily="49" charset="0"/>
              </a:rPr>
              <a:t>.4</a:t>
            </a:r>
          </a:p>
          <a:p>
            <a:pPr lvl="1">
              <a:lnSpc>
                <a:spcPct val="80000"/>
              </a:lnSpc>
              <a:buFont typeface="Wingdings" panose="05000000000000000000" pitchFamily="2" charset="2"/>
              <a:buNone/>
            </a:pPr>
            <a:r>
              <a:rPr lang="en-US" altLang="en-US">
                <a:latin typeface="Courier New" panose="02070309020205020404" pitchFamily="49" charset="0"/>
              </a:rPr>
              <a:t>5</a:t>
            </a:r>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idx="4294967295"/>
          </p:nvPr>
        </p:nvSpPr>
        <p:spPr/>
        <p:txBody>
          <a:bodyPr lIns="0" rIns="0" bIns="0" anchor="b"/>
          <a:lstStyle/>
          <a:p>
            <a:r>
              <a:rPr lang="en-US" altLang="en-US"/>
              <a:t>Nested </a:t>
            </a:r>
            <a:r>
              <a:rPr lang="en-US" altLang="en-US">
                <a:latin typeface="Courier New" panose="02070309020205020404" pitchFamily="49" charset="0"/>
              </a:rPr>
              <a:t>for</a:t>
            </a:r>
            <a:r>
              <a:rPr lang="en-US" altLang="en-US"/>
              <a:t> loop exercise</a:t>
            </a:r>
          </a:p>
        </p:txBody>
      </p:sp>
      <p:sp>
        <p:nvSpPr>
          <p:cNvPr id="1479683" name="Rectangle 3"/>
          <p:cNvSpPr>
            <a:spLocks noGrp="1" noChangeArrowheads="1"/>
          </p:cNvSpPr>
          <p:nvPr>
            <p:ph idx="4294967295"/>
          </p:nvPr>
        </p:nvSpPr>
        <p:spPr/>
        <p:txBody>
          <a:bodyPr/>
          <a:lstStyle/>
          <a:p>
            <a:pPr marL="273050" indent="-273050"/>
            <a:r>
              <a:rPr lang="en-US" altLang="en-US"/>
              <a:t>What is the output of the following nested </a:t>
            </a:r>
            <a:r>
              <a:rPr lang="en-US" altLang="en-US">
                <a:latin typeface="Courier New" panose="02070309020205020404" pitchFamily="49" charset="0"/>
              </a:rPr>
              <a:t>for</a:t>
            </a:r>
            <a:r>
              <a:rPr lang="en-US" altLang="en-US"/>
              <a:t> loops?</a:t>
            </a:r>
            <a:endParaRPr lang="en-US" altLang="en-US" sz="900"/>
          </a:p>
          <a:p>
            <a:pPr marL="639763" lvl="1" indent="-246063">
              <a:lnSpc>
                <a:spcPct val="80000"/>
              </a:lnSpc>
              <a:buFont typeface="Wingdings" panose="05000000000000000000" pitchFamily="2" charset="2"/>
              <a:buNone/>
            </a:pPr>
            <a:r>
              <a:rPr lang="en-US" altLang="en-US">
                <a:latin typeface="Courier New" panose="02070309020205020404" pitchFamily="49" charset="0"/>
              </a:rPr>
              <a:t>for (int line = 1; line &lt;= 5; line++)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for (int j = 1; j &lt;= (-1 * line + 5); j++)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System.out.print(".");</a:t>
            </a:r>
          </a:p>
          <a:p>
            <a:pPr marL="639763" lvl="1" indent="-246063">
              <a:lnSpc>
                <a:spcPct val="80000"/>
              </a:lnSpc>
              <a:buFont typeface="Wingdings" panose="05000000000000000000" pitchFamily="2" charset="2"/>
              <a:buNone/>
            </a:pPr>
            <a:r>
              <a:rPr lang="en-US" altLang="en-US">
                <a:latin typeface="Courier New" panose="02070309020205020404" pitchFamily="49" charset="0"/>
              </a:rPr>
              <a:t>    }</a:t>
            </a:r>
          </a:p>
          <a:p>
            <a:pPr marL="639763" lvl="1" indent="-246063">
              <a:lnSpc>
                <a:spcPct val="80000"/>
              </a:lnSpc>
              <a:buFont typeface="Wingdings" panose="05000000000000000000" pitchFamily="2" charset="2"/>
              <a:buNone/>
            </a:pPr>
            <a:r>
              <a:rPr lang="en-US" altLang="en-US" b="1">
                <a:latin typeface="Courier New" panose="02070309020205020404" pitchFamily="49" charset="0"/>
              </a:rPr>
              <a:t>    for (int k = 1; k &lt;= line; k++) {</a:t>
            </a:r>
          </a:p>
          <a:p>
            <a:pPr marL="639763" lvl="1" indent="-246063">
              <a:lnSpc>
                <a:spcPct val="80000"/>
              </a:lnSpc>
              <a:buFont typeface="Wingdings" panose="05000000000000000000" pitchFamily="2" charset="2"/>
              <a:buNone/>
            </a:pPr>
            <a:r>
              <a:rPr lang="en-US" altLang="en-US" b="1">
                <a:latin typeface="Courier New" panose="02070309020205020404" pitchFamily="49" charset="0"/>
              </a:rPr>
              <a:t>        System.out.print(line);</a:t>
            </a:r>
          </a:p>
          <a:p>
            <a:pPr marL="639763" lvl="1" indent="-246063">
              <a:lnSpc>
                <a:spcPct val="80000"/>
              </a:lnSpc>
              <a:buFont typeface="Wingdings" panose="05000000000000000000" pitchFamily="2" charset="2"/>
              <a:buNone/>
            </a:pPr>
            <a:r>
              <a:rPr lang="en-US" altLang="en-US" b="1">
                <a:latin typeface="Courier New" panose="02070309020205020404" pitchFamily="49" charset="0"/>
              </a:rPr>
              <a:t>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System.out.println();</a:t>
            </a:r>
          </a:p>
          <a:p>
            <a:pPr marL="639763" lvl="1" indent="-246063">
              <a:lnSpc>
                <a:spcPct val="80000"/>
              </a:lnSpc>
              <a:buFont typeface="Wingdings" panose="05000000000000000000" pitchFamily="2" charset="2"/>
              <a:buNone/>
            </a:pPr>
            <a:r>
              <a:rPr lang="en-US" altLang="en-US">
                <a:latin typeface="Courier New" panose="02070309020205020404" pitchFamily="49" charset="0"/>
              </a:rPr>
              <a:t>}</a:t>
            </a:r>
            <a:endParaRPr lang="en-US" altLang="en-US"/>
          </a:p>
          <a:p>
            <a:pPr marL="273050" indent="-273050"/>
            <a:r>
              <a:rPr lang="en-US" altLang="en-US"/>
              <a:t>Answer:</a:t>
            </a:r>
          </a:p>
          <a:p>
            <a:pPr marL="639763" lvl="1" indent="-246063">
              <a:lnSpc>
                <a:spcPct val="70000"/>
              </a:lnSpc>
              <a:buFont typeface="Wingdings" panose="05000000000000000000" pitchFamily="2" charset="2"/>
              <a:buNone/>
            </a:pPr>
            <a:r>
              <a:rPr lang="en-US" altLang="en-US">
                <a:latin typeface="Courier New" panose="02070309020205020404" pitchFamily="49" charset="0"/>
              </a:rPr>
              <a:t>....1</a:t>
            </a:r>
          </a:p>
          <a:p>
            <a:pPr marL="639763" lvl="1" indent="-246063">
              <a:lnSpc>
                <a:spcPct val="70000"/>
              </a:lnSpc>
              <a:buFont typeface="Wingdings" panose="05000000000000000000" pitchFamily="2" charset="2"/>
              <a:buNone/>
            </a:pPr>
            <a:r>
              <a:rPr lang="en-US" altLang="en-US">
                <a:latin typeface="Courier New" panose="02070309020205020404" pitchFamily="49" charset="0"/>
              </a:rPr>
              <a:t>...22</a:t>
            </a:r>
          </a:p>
          <a:p>
            <a:pPr marL="639763" lvl="1" indent="-246063">
              <a:lnSpc>
                <a:spcPct val="70000"/>
              </a:lnSpc>
              <a:buFont typeface="Wingdings" panose="05000000000000000000" pitchFamily="2" charset="2"/>
              <a:buNone/>
            </a:pPr>
            <a:r>
              <a:rPr lang="en-US" altLang="en-US">
                <a:latin typeface="Courier New" panose="02070309020205020404" pitchFamily="49" charset="0"/>
              </a:rPr>
              <a:t>..333</a:t>
            </a:r>
          </a:p>
          <a:p>
            <a:pPr marL="639763" lvl="1" indent="-246063">
              <a:lnSpc>
                <a:spcPct val="70000"/>
              </a:lnSpc>
              <a:buFont typeface="Wingdings" panose="05000000000000000000" pitchFamily="2" charset="2"/>
              <a:buNone/>
            </a:pPr>
            <a:r>
              <a:rPr lang="en-US" altLang="en-US">
                <a:latin typeface="Courier New" panose="02070309020205020404" pitchFamily="49" charset="0"/>
              </a:rPr>
              <a:t>.4444</a:t>
            </a:r>
          </a:p>
          <a:p>
            <a:pPr marL="639763" lvl="1" indent="-246063">
              <a:lnSpc>
                <a:spcPct val="70000"/>
              </a:lnSpc>
              <a:buFont typeface="Wingdings" panose="05000000000000000000" pitchFamily="2" charset="2"/>
              <a:buNone/>
            </a:pPr>
            <a:r>
              <a:rPr lang="en-US" altLang="en-US">
                <a:latin typeface="Courier New" panose="02070309020205020404" pitchFamily="49" charset="0"/>
              </a:rPr>
              <a:t>55555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9683">
                                            <p:txEl>
                                              <p:pRg st="10" end="1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9683">
                                            <p:txEl>
                                              <p:pRg st="11" end="1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79683">
                                            <p:txEl>
                                              <p:pRg st="12" end="1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79683">
                                            <p:txEl>
                                              <p:pRg st="13" end="1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79683">
                                            <p:txEl>
                                              <p:pRg st="14" end="1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796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22" name="Rectangle 3"/>
          <p:cNvSpPr>
            <a:spLocks noGrp="1" noChangeArrowheads="1"/>
          </p:cNvSpPr>
          <p:nvPr>
            <p:ph type="title" idx="4294967295"/>
          </p:nvPr>
        </p:nvSpPr>
        <p:spPr/>
        <p:txBody>
          <a:bodyPr lIns="0" rIns="0" bIns="0" anchor="b"/>
          <a:lstStyle/>
          <a:p>
            <a:r>
              <a:rPr lang="en-US" altLang="en-US"/>
              <a:t>Nested </a:t>
            </a:r>
            <a:r>
              <a:rPr lang="en-US" altLang="en-US">
                <a:latin typeface="Courier New" panose="02070309020205020404" pitchFamily="49" charset="0"/>
              </a:rPr>
              <a:t>for</a:t>
            </a:r>
            <a:r>
              <a:rPr lang="en-US" altLang="en-US"/>
              <a:t> loop exercise</a:t>
            </a:r>
          </a:p>
        </p:txBody>
      </p:sp>
      <p:sp>
        <p:nvSpPr>
          <p:cNvPr id="1520642" name="Rectangle 2"/>
          <p:cNvSpPr>
            <a:spLocks noGrp="1" noChangeArrowheads="1"/>
          </p:cNvSpPr>
          <p:nvPr>
            <p:ph idx="4294967295"/>
          </p:nvPr>
        </p:nvSpPr>
        <p:spPr/>
        <p:txBody>
          <a:bodyPr/>
          <a:lstStyle/>
          <a:p>
            <a:pPr marL="273050" indent="-273050">
              <a:lnSpc>
                <a:spcPct val="90000"/>
              </a:lnSpc>
            </a:pPr>
            <a:r>
              <a:rPr lang="en-US" altLang="en-US"/>
              <a:t>Modify the previous code to produce this output:</a:t>
            </a:r>
            <a:endParaRPr lang="en-US" altLang="en-US" sz="900">
              <a:latin typeface="Courier New" panose="02070309020205020404" pitchFamily="49" charset="0"/>
            </a:endParaRPr>
          </a:p>
          <a:p>
            <a:pPr marL="639763" lvl="1" indent="-246063">
              <a:lnSpc>
                <a:spcPct val="80000"/>
              </a:lnSpc>
              <a:buFont typeface="Wingdings" panose="05000000000000000000" pitchFamily="2" charset="2"/>
              <a:buNone/>
            </a:pPr>
            <a:r>
              <a:rPr lang="en-US" altLang="en-US">
                <a:latin typeface="Courier New" panose="02070309020205020404" pitchFamily="49" charset="0"/>
              </a:rPr>
              <a:t>....1</a:t>
            </a:r>
          </a:p>
          <a:p>
            <a:pPr marL="639763" lvl="1" indent="-246063">
              <a:lnSpc>
                <a:spcPct val="80000"/>
              </a:lnSpc>
              <a:buFont typeface="Wingdings" panose="05000000000000000000" pitchFamily="2" charset="2"/>
              <a:buNone/>
            </a:pPr>
            <a:r>
              <a:rPr lang="en-US" altLang="en-US">
                <a:latin typeface="Courier New" panose="02070309020205020404" pitchFamily="49" charset="0"/>
              </a:rPr>
              <a:t>...2.</a:t>
            </a:r>
          </a:p>
          <a:p>
            <a:pPr marL="639763" lvl="1" indent="-246063">
              <a:lnSpc>
                <a:spcPct val="80000"/>
              </a:lnSpc>
              <a:buFont typeface="Wingdings" panose="05000000000000000000" pitchFamily="2" charset="2"/>
              <a:buNone/>
            </a:pPr>
            <a:r>
              <a:rPr lang="en-US" altLang="en-US">
                <a:latin typeface="Courier New" panose="02070309020205020404" pitchFamily="49" charset="0"/>
              </a:rPr>
              <a:t>..3..</a:t>
            </a:r>
          </a:p>
          <a:p>
            <a:pPr marL="639763" lvl="1" indent="-246063">
              <a:lnSpc>
                <a:spcPct val="80000"/>
              </a:lnSpc>
              <a:buFont typeface="Wingdings" panose="05000000000000000000" pitchFamily="2" charset="2"/>
              <a:buNone/>
            </a:pPr>
            <a:r>
              <a:rPr lang="en-US" altLang="en-US">
                <a:latin typeface="Courier New" panose="02070309020205020404" pitchFamily="49" charset="0"/>
              </a:rPr>
              <a:t>.4...</a:t>
            </a:r>
          </a:p>
          <a:p>
            <a:pPr marL="639763" lvl="1" indent="-246063">
              <a:lnSpc>
                <a:spcPct val="80000"/>
              </a:lnSpc>
              <a:buFont typeface="Wingdings" panose="05000000000000000000" pitchFamily="2" charset="2"/>
              <a:buNone/>
            </a:pPr>
            <a:r>
              <a:rPr lang="en-US" altLang="en-US">
                <a:latin typeface="Courier New" panose="02070309020205020404" pitchFamily="49" charset="0"/>
              </a:rPr>
              <a:t>5....</a:t>
            </a:r>
          </a:p>
          <a:p>
            <a:pPr marL="639763" lvl="1" indent="-246063">
              <a:lnSpc>
                <a:spcPct val="90000"/>
              </a:lnSpc>
              <a:buFont typeface="Wingdings" panose="05000000000000000000" pitchFamily="2" charset="2"/>
              <a:buNone/>
            </a:pPr>
            <a:endParaRPr lang="en-US" altLang="en-US" sz="900">
              <a:latin typeface="Courier New" panose="02070309020205020404" pitchFamily="49" charset="0"/>
            </a:endParaRPr>
          </a:p>
          <a:p>
            <a:pPr marL="273050" indent="-273050">
              <a:lnSpc>
                <a:spcPct val="90000"/>
              </a:lnSpc>
            </a:pPr>
            <a:r>
              <a:rPr lang="en-US" altLang="en-US"/>
              <a:t>Answer:</a:t>
            </a:r>
          </a:p>
          <a:p>
            <a:pPr marL="639763" lvl="1" indent="-246063">
              <a:lnSpc>
                <a:spcPct val="75000"/>
              </a:lnSpc>
              <a:buFont typeface="Wingdings" panose="05000000000000000000" pitchFamily="2" charset="2"/>
              <a:buNone/>
            </a:pPr>
            <a:r>
              <a:rPr lang="en-US" altLang="en-US" sz="2000">
                <a:latin typeface="Courier New" panose="02070309020205020404" pitchFamily="49" charset="0"/>
              </a:rPr>
              <a:t>for (int line = 1; line &lt;= 5; line++) {</a:t>
            </a:r>
          </a:p>
          <a:p>
            <a:pPr marL="639763" lvl="1" indent="-246063">
              <a:lnSpc>
                <a:spcPct val="75000"/>
              </a:lnSpc>
              <a:buFont typeface="Wingdings" panose="05000000000000000000" pitchFamily="2" charset="2"/>
              <a:buNone/>
            </a:pPr>
            <a:r>
              <a:rPr lang="en-US" altLang="en-US" sz="2000">
                <a:latin typeface="Courier New" panose="02070309020205020404" pitchFamily="49" charset="0"/>
              </a:rPr>
              <a:t>    for (int j = 1; j &lt;= (-1 * line + 5); j++) {</a:t>
            </a:r>
          </a:p>
          <a:p>
            <a:pPr marL="639763" lvl="1" indent="-246063">
              <a:lnSpc>
                <a:spcPct val="75000"/>
              </a:lnSpc>
              <a:buFont typeface="Wingdings" panose="05000000000000000000" pitchFamily="2" charset="2"/>
              <a:buNone/>
            </a:pPr>
            <a:r>
              <a:rPr lang="en-US" altLang="en-US" sz="2000">
                <a:latin typeface="Courier New" panose="02070309020205020404" pitchFamily="49" charset="0"/>
              </a:rPr>
              <a:t>        System.out.print(".");</a:t>
            </a:r>
          </a:p>
          <a:p>
            <a:pPr marL="639763" lvl="1" indent="-246063">
              <a:lnSpc>
                <a:spcPct val="75000"/>
              </a:lnSpc>
              <a:buFont typeface="Wingdings" panose="05000000000000000000" pitchFamily="2" charset="2"/>
              <a:buNone/>
            </a:pPr>
            <a:r>
              <a:rPr lang="en-US" altLang="en-US" sz="2000">
                <a:latin typeface="Courier New" panose="02070309020205020404" pitchFamily="49" charset="0"/>
              </a:rPr>
              <a:t>    }</a:t>
            </a:r>
          </a:p>
          <a:p>
            <a:pPr marL="639763" lvl="1" indent="-246063">
              <a:lnSpc>
                <a:spcPct val="75000"/>
              </a:lnSpc>
              <a:buFont typeface="Wingdings" panose="05000000000000000000" pitchFamily="2" charset="2"/>
              <a:buNone/>
            </a:pPr>
            <a:r>
              <a:rPr lang="en-US" altLang="en-US" sz="2000">
                <a:latin typeface="Courier New" panose="02070309020205020404" pitchFamily="49" charset="0"/>
              </a:rPr>
              <a:t>    System.out.</a:t>
            </a:r>
            <a:r>
              <a:rPr lang="en-US" altLang="en-US" sz="2000" b="1">
                <a:latin typeface="Courier New" panose="02070309020205020404" pitchFamily="49" charset="0"/>
              </a:rPr>
              <a:t>print</a:t>
            </a:r>
            <a:r>
              <a:rPr lang="en-US" altLang="en-US" sz="2000">
                <a:latin typeface="Courier New" panose="02070309020205020404" pitchFamily="49" charset="0"/>
              </a:rPr>
              <a:t>(line);</a:t>
            </a:r>
          </a:p>
          <a:p>
            <a:pPr marL="639763" lvl="1" indent="-246063">
              <a:lnSpc>
                <a:spcPct val="75000"/>
              </a:lnSpc>
              <a:buFont typeface="Wingdings" panose="05000000000000000000" pitchFamily="2" charset="2"/>
              <a:buNone/>
            </a:pPr>
            <a:r>
              <a:rPr lang="en-US" altLang="en-US" sz="2000" b="1">
                <a:latin typeface="Courier New" panose="02070309020205020404" pitchFamily="49" charset="0"/>
              </a:rPr>
              <a:t>    for (int j = 1; j &lt;= (line - 1); j++) {</a:t>
            </a:r>
          </a:p>
          <a:p>
            <a:pPr marL="639763" lvl="1" indent="-246063">
              <a:lnSpc>
                <a:spcPct val="75000"/>
              </a:lnSpc>
              <a:buFont typeface="Wingdings" panose="05000000000000000000" pitchFamily="2" charset="2"/>
              <a:buNone/>
            </a:pPr>
            <a:r>
              <a:rPr lang="en-US" altLang="en-US" sz="2000" b="1">
                <a:latin typeface="Courier New" panose="02070309020205020404" pitchFamily="49" charset="0"/>
              </a:rPr>
              <a:t>        System.out.print(".");</a:t>
            </a:r>
          </a:p>
          <a:p>
            <a:pPr marL="639763" lvl="1" indent="-246063">
              <a:lnSpc>
                <a:spcPct val="75000"/>
              </a:lnSpc>
              <a:buFont typeface="Wingdings" panose="05000000000000000000" pitchFamily="2" charset="2"/>
              <a:buNone/>
            </a:pPr>
            <a:r>
              <a:rPr lang="en-US" altLang="en-US" sz="2000" b="1">
                <a:latin typeface="Courier New" panose="02070309020205020404" pitchFamily="49" charset="0"/>
              </a:rPr>
              <a:t>    }</a:t>
            </a:r>
          </a:p>
          <a:p>
            <a:pPr marL="639763" lvl="1" indent="-246063">
              <a:lnSpc>
                <a:spcPct val="75000"/>
              </a:lnSpc>
              <a:buFont typeface="Wingdings" panose="05000000000000000000" pitchFamily="2" charset="2"/>
              <a:buNone/>
            </a:pPr>
            <a:r>
              <a:rPr lang="en-US" altLang="en-US" sz="2000" b="1">
                <a:latin typeface="Courier New" panose="02070309020205020404" pitchFamily="49" charset="0"/>
              </a:rPr>
              <a:t>    System.out.println();</a:t>
            </a:r>
          </a:p>
          <a:p>
            <a:pPr marL="639763" lvl="1" indent="-246063">
              <a:lnSpc>
                <a:spcPct val="75000"/>
              </a:lnSpc>
              <a:buFont typeface="Wingdings" panose="05000000000000000000" pitchFamily="2" charset="2"/>
              <a:buNone/>
            </a:pPr>
            <a:r>
              <a:rPr lang="en-US" altLang="en-US" sz="2000">
                <a:latin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0642">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20642">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20642">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20642">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20642">
                                            <p:txEl>
                                              <p:pRg st="11" end="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20642">
                                            <p:txEl>
                                              <p:pRg st="12" end="1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20642">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20642">
                                            <p:txEl>
                                              <p:pRg st="14" end="1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520642">
                                            <p:txEl>
                                              <p:pRg st="15" end="1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520642">
                                            <p:txEl>
                                              <p:pRg st="16" end="1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2064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2"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idx="4294967295"/>
          </p:nvPr>
        </p:nvSpPr>
        <p:spPr/>
        <p:txBody>
          <a:bodyPr lIns="0" rIns="0" bIns="0" anchor="b"/>
          <a:lstStyle/>
          <a:p>
            <a:r>
              <a:rPr lang="en-US" altLang="en-US"/>
              <a:t>Drawing complex figures</a:t>
            </a:r>
          </a:p>
        </p:txBody>
      </p:sp>
      <p:sp>
        <p:nvSpPr>
          <p:cNvPr id="444419" name="Rectangle 3"/>
          <p:cNvSpPr>
            <a:spLocks noGrp="1" noChangeArrowheads="1"/>
          </p:cNvSpPr>
          <p:nvPr>
            <p:ph idx="4294967295"/>
          </p:nvPr>
        </p:nvSpPr>
        <p:spPr/>
        <p:txBody>
          <a:bodyPr/>
          <a:lstStyle/>
          <a:p>
            <a:pPr marL="273050" indent="-273050"/>
            <a:r>
              <a:rPr lang="en-US" altLang="en-US"/>
              <a:t>Use nested </a:t>
            </a:r>
            <a:r>
              <a:rPr lang="en-US" altLang="en-US">
                <a:latin typeface="Courier New" panose="02070309020205020404" pitchFamily="49" charset="0"/>
              </a:rPr>
              <a:t>for</a:t>
            </a:r>
            <a:r>
              <a:rPr lang="en-US" altLang="en-US"/>
              <a:t> loops to produce the following output.</a:t>
            </a:r>
          </a:p>
          <a:p>
            <a:pPr marL="639763" lvl="1" indent="-246063"/>
            <a:endParaRPr lang="en-US" altLang="en-US"/>
          </a:p>
          <a:p>
            <a:pPr marL="273050" indent="-273050"/>
            <a:r>
              <a:rPr lang="en-US" altLang="en-US"/>
              <a:t>Why draw ASCII art?</a:t>
            </a:r>
          </a:p>
          <a:p>
            <a:pPr marL="639763" lvl="1" indent="-246063"/>
            <a:r>
              <a:rPr lang="en-US" altLang="en-US"/>
              <a:t>Real graphics require a lot of finesse</a:t>
            </a:r>
          </a:p>
          <a:p>
            <a:pPr marL="639763" lvl="1" indent="-246063"/>
            <a:r>
              <a:rPr lang="en-US" altLang="en-US"/>
              <a:t>ASCII art has complex patterns</a:t>
            </a:r>
          </a:p>
          <a:p>
            <a:pPr marL="639763" lvl="1" indent="-246063"/>
            <a:r>
              <a:rPr lang="en-US" altLang="en-US"/>
              <a:t>Can focus on the algorithms</a:t>
            </a:r>
          </a:p>
        </p:txBody>
      </p:sp>
      <p:sp>
        <p:nvSpPr>
          <p:cNvPr id="444420" name="Text Box 4"/>
          <p:cNvSpPr txBox="1">
            <a:spLocks noChangeArrowheads="1"/>
          </p:cNvSpPr>
          <p:nvPr/>
        </p:nvSpPr>
        <p:spPr bwMode="auto">
          <a:xfrm>
            <a:off x="6026150" y="3124200"/>
            <a:ext cx="30416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idx="4294967295"/>
          </p:nvPr>
        </p:nvSpPr>
        <p:spPr/>
        <p:txBody>
          <a:bodyPr lIns="0" rIns="0" bIns="0" anchor="b"/>
          <a:lstStyle/>
          <a:p>
            <a:r>
              <a:rPr lang="en-US" altLang="en-US"/>
              <a:t>Development strategy</a:t>
            </a:r>
          </a:p>
        </p:txBody>
      </p:sp>
      <p:sp>
        <p:nvSpPr>
          <p:cNvPr id="445443" name="Rectangle 3"/>
          <p:cNvSpPr>
            <a:spLocks noGrp="1" noChangeArrowheads="1"/>
          </p:cNvSpPr>
          <p:nvPr>
            <p:ph idx="4294967295"/>
          </p:nvPr>
        </p:nvSpPr>
        <p:spPr/>
        <p:txBody>
          <a:bodyPr/>
          <a:lstStyle/>
          <a:p>
            <a:pPr marL="273050" indent="-273050">
              <a:lnSpc>
                <a:spcPct val="110000"/>
              </a:lnSpc>
            </a:pPr>
            <a:r>
              <a:rPr lang="en-US" altLang="en-US"/>
              <a:t>Recommendations for managing complexity:</a:t>
            </a:r>
          </a:p>
          <a:p>
            <a:pPr marL="639763" lvl="1" indent="-246063">
              <a:lnSpc>
                <a:spcPct val="110000"/>
              </a:lnSpc>
              <a:buFontTx/>
              <a:buNone/>
            </a:pPr>
            <a:r>
              <a:rPr lang="en-US" altLang="en-US"/>
              <a:t>1. Design the program  (think about steps or methods needed).</a:t>
            </a:r>
          </a:p>
          <a:p>
            <a:pPr marL="1143000" lvl="2" indent="-228600">
              <a:lnSpc>
                <a:spcPct val="110000"/>
              </a:lnSpc>
            </a:pPr>
            <a:r>
              <a:rPr lang="en-US" altLang="en-US"/>
              <a:t>write an English description of steps required</a:t>
            </a:r>
          </a:p>
          <a:p>
            <a:pPr marL="1143000" lvl="2" indent="-228600">
              <a:lnSpc>
                <a:spcPct val="110000"/>
              </a:lnSpc>
            </a:pPr>
            <a:r>
              <a:rPr lang="en-US" altLang="en-US"/>
              <a:t>use this description to decide the methods</a:t>
            </a:r>
          </a:p>
          <a:p>
            <a:pPr marL="1143000" lvl="2" indent="-228600">
              <a:lnSpc>
                <a:spcPct val="110000"/>
              </a:lnSpc>
            </a:pPr>
            <a:endParaRPr lang="en-US" altLang="en-US"/>
          </a:p>
          <a:p>
            <a:pPr marL="639763" lvl="1" indent="-246063">
              <a:lnSpc>
                <a:spcPct val="110000"/>
              </a:lnSpc>
              <a:buFontTx/>
              <a:buNone/>
            </a:pPr>
            <a:r>
              <a:rPr lang="en-US" altLang="en-US"/>
              <a:t>2. Create a table of patterns of characters</a:t>
            </a:r>
          </a:p>
          <a:p>
            <a:pPr marL="1143000" lvl="2" indent="-228600">
              <a:lnSpc>
                <a:spcPct val="110000"/>
              </a:lnSpc>
            </a:pPr>
            <a:r>
              <a:rPr lang="en-US" altLang="en-US"/>
              <a:t>use table to write your </a:t>
            </a:r>
            <a:r>
              <a:rPr lang="en-US" altLang="en-US">
                <a:latin typeface="Courier New" panose="02070309020205020404" pitchFamily="49" charset="0"/>
              </a:rPr>
              <a:t>for</a:t>
            </a:r>
            <a:r>
              <a:rPr lang="en-US" altLang="en-US"/>
              <a:t> loops</a:t>
            </a:r>
          </a:p>
        </p:txBody>
      </p:sp>
      <p:sp>
        <p:nvSpPr>
          <p:cNvPr id="445444" name="Text Box 4"/>
          <p:cNvSpPr txBox="1">
            <a:spLocks noChangeArrowheads="1"/>
          </p:cNvSpPr>
          <p:nvPr/>
        </p:nvSpPr>
        <p:spPr bwMode="auto">
          <a:xfrm>
            <a:off x="6026150" y="3124200"/>
            <a:ext cx="30416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idx="4294967295"/>
          </p:nvPr>
        </p:nvSpPr>
        <p:spPr/>
        <p:txBody>
          <a:bodyPr lIns="0" rIns="0" bIns="0" anchor="b"/>
          <a:lstStyle/>
          <a:p>
            <a:r>
              <a:rPr lang="en-US" altLang="en-US"/>
              <a:t>1. Pseudo-code</a:t>
            </a:r>
          </a:p>
        </p:txBody>
      </p:sp>
      <p:sp>
        <p:nvSpPr>
          <p:cNvPr id="446467" name="Rectangle 3"/>
          <p:cNvSpPr>
            <a:spLocks noGrp="1" noChangeArrowheads="1"/>
          </p:cNvSpPr>
          <p:nvPr>
            <p:ph idx="4294967295"/>
          </p:nvPr>
        </p:nvSpPr>
        <p:spPr/>
        <p:txBody>
          <a:bodyPr/>
          <a:lstStyle/>
          <a:p>
            <a:pPr marL="273050" indent="-273050"/>
            <a:r>
              <a:rPr lang="en-US" altLang="en-US" b="1"/>
              <a:t>pseudo-code</a:t>
            </a:r>
            <a:r>
              <a:rPr lang="en-US" altLang="en-US"/>
              <a:t>: An English description of an algorithm.</a:t>
            </a:r>
          </a:p>
          <a:p>
            <a:pPr marL="639763" lvl="1" indent="-246063"/>
            <a:endParaRPr lang="en-US" altLang="en-US"/>
          </a:p>
          <a:p>
            <a:pPr marL="273050" indent="-273050"/>
            <a:r>
              <a:rPr lang="en-US" altLang="en-US"/>
              <a:t>Example: Drawing a 12 wide by 7 tall box of stars</a:t>
            </a:r>
            <a:br>
              <a:rPr lang="en-US" altLang="en-US"/>
            </a:br>
            <a:endParaRPr lang="en-US" altLang="en-US" sz="900">
              <a:latin typeface="Courier New" panose="02070309020205020404" pitchFamily="49" charset="0"/>
            </a:endParaRPr>
          </a:p>
          <a:p>
            <a:pPr marL="639763" lvl="1" indent="-246063">
              <a:buFont typeface="Wingdings" panose="05000000000000000000" pitchFamily="2" charset="2"/>
              <a:buNone/>
            </a:pPr>
            <a:r>
              <a:rPr lang="en-US" altLang="en-US" i="1"/>
              <a:t>	</a:t>
            </a:r>
            <a:r>
              <a:rPr lang="en-US" altLang="en-US" sz="2000" i="1"/>
              <a:t>print 12 stars.</a:t>
            </a:r>
          </a:p>
          <a:p>
            <a:pPr marL="639763" lvl="1" indent="-246063">
              <a:buFont typeface="Wingdings" panose="05000000000000000000" pitchFamily="2" charset="2"/>
              <a:buNone/>
            </a:pPr>
            <a:r>
              <a:rPr lang="en-US" altLang="en-US" sz="2000" i="1"/>
              <a:t>	for (each of 5 lines) {</a:t>
            </a:r>
          </a:p>
          <a:p>
            <a:pPr marL="639763" lvl="1" indent="-246063">
              <a:buFont typeface="Wingdings" panose="05000000000000000000" pitchFamily="2" charset="2"/>
              <a:buNone/>
            </a:pPr>
            <a:r>
              <a:rPr lang="en-US" altLang="en-US" sz="2000" i="1"/>
              <a:t>	    print a star.</a:t>
            </a:r>
          </a:p>
          <a:p>
            <a:pPr marL="639763" lvl="1" indent="-246063">
              <a:buFont typeface="Wingdings" panose="05000000000000000000" pitchFamily="2" charset="2"/>
              <a:buNone/>
            </a:pPr>
            <a:r>
              <a:rPr lang="en-US" altLang="en-US" sz="2000" i="1"/>
              <a:t>	    print 10 spaces.</a:t>
            </a:r>
          </a:p>
          <a:p>
            <a:pPr marL="639763" lvl="1" indent="-246063">
              <a:buFont typeface="Wingdings" panose="05000000000000000000" pitchFamily="2" charset="2"/>
              <a:buNone/>
            </a:pPr>
            <a:r>
              <a:rPr lang="en-US" altLang="en-US" sz="2000" i="1"/>
              <a:t>	    print a star.</a:t>
            </a:r>
          </a:p>
          <a:p>
            <a:pPr marL="639763" lvl="1" indent="-246063">
              <a:buFont typeface="Wingdings" panose="05000000000000000000" pitchFamily="2" charset="2"/>
              <a:buNone/>
            </a:pPr>
            <a:r>
              <a:rPr lang="en-US" altLang="en-US" sz="2000" i="1"/>
              <a:t>	}</a:t>
            </a:r>
          </a:p>
          <a:p>
            <a:pPr marL="639763" lvl="1" indent="-246063">
              <a:buFont typeface="Wingdings" panose="05000000000000000000" pitchFamily="2" charset="2"/>
              <a:buNone/>
            </a:pPr>
            <a:r>
              <a:rPr lang="en-US" altLang="en-US" sz="2000" i="1"/>
              <a:t>	print 12 stars.</a:t>
            </a:r>
          </a:p>
        </p:txBody>
      </p:sp>
      <p:sp>
        <p:nvSpPr>
          <p:cNvPr id="446468" name="Text Box 4"/>
          <p:cNvSpPr txBox="1">
            <a:spLocks noChangeArrowheads="1"/>
          </p:cNvSpPr>
          <p:nvPr/>
        </p:nvSpPr>
        <p:spPr bwMode="auto">
          <a:xfrm>
            <a:off x="5715000" y="3505200"/>
            <a:ext cx="21336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80000"/>
              </a:lnSpc>
            </a:pPr>
            <a:r>
              <a:rPr lang="en-US" altLang="en-US" sz="2000">
                <a:latin typeface="Courier New" panose="02070309020205020404" pitchFamily="49" charset="0"/>
                <a:cs typeface="Times New Roman" panose="02020603050405020304" pitchFamily="18" charset="0"/>
              </a:rPr>
              <a:t>************</a:t>
            </a:r>
          </a:p>
          <a:p>
            <a:pPr>
              <a:lnSpc>
                <a:spcPct val="80000"/>
              </a:lnSpc>
            </a:pPr>
            <a:r>
              <a:rPr lang="en-US" altLang="en-US" sz="2000">
                <a:latin typeface="Courier New" panose="02070309020205020404" pitchFamily="49" charset="0"/>
                <a:cs typeface="Times New Roman" panose="02020603050405020304" pitchFamily="18" charset="0"/>
              </a:rPr>
              <a:t>*          *</a:t>
            </a:r>
          </a:p>
          <a:p>
            <a:pPr>
              <a:lnSpc>
                <a:spcPct val="80000"/>
              </a:lnSpc>
            </a:pPr>
            <a:r>
              <a:rPr lang="en-US" altLang="en-US" sz="2000">
                <a:latin typeface="Courier New" panose="02070309020205020404" pitchFamily="49" charset="0"/>
                <a:cs typeface="Times New Roman" panose="02020603050405020304" pitchFamily="18" charset="0"/>
              </a:rPr>
              <a:t>*          *</a:t>
            </a:r>
          </a:p>
          <a:p>
            <a:pPr>
              <a:lnSpc>
                <a:spcPct val="80000"/>
              </a:lnSpc>
            </a:pPr>
            <a:r>
              <a:rPr lang="en-US" altLang="en-US" sz="2000">
                <a:latin typeface="Courier New" panose="02070309020205020404" pitchFamily="49" charset="0"/>
                <a:cs typeface="Times New Roman" panose="02020603050405020304" pitchFamily="18" charset="0"/>
              </a:rPr>
              <a:t>*          *</a:t>
            </a:r>
          </a:p>
          <a:p>
            <a:pPr>
              <a:lnSpc>
                <a:spcPct val="80000"/>
              </a:lnSpc>
            </a:pPr>
            <a:r>
              <a:rPr lang="en-US" altLang="en-US" sz="2000">
                <a:latin typeface="Courier New" panose="02070309020205020404" pitchFamily="49" charset="0"/>
                <a:cs typeface="Times New Roman" panose="02020603050405020304" pitchFamily="18" charset="0"/>
              </a:rPr>
              <a:t>*          *</a:t>
            </a:r>
          </a:p>
          <a:p>
            <a:pPr>
              <a:lnSpc>
                <a:spcPct val="80000"/>
              </a:lnSpc>
            </a:pPr>
            <a:r>
              <a:rPr lang="en-US" altLang="en-US" sz="2000">
                <a:latin typeface="Courier New" panose="02070309020205020404" pitchFamily="49" charset="0"/>
                <a:cs typeface="Times New Roman" panose="02020603050405020304" pitchFamily="18" charset="0"/>
              </a:rPr>
              <a:t>*          *</a:t>
            </a:r>
          </a:p>
          <a:p>
            <a:pPr>
              <a:lnSpc>
                <a:spcPct val="80000"/>
              </a:lnSpc>
            </a:pPr>
            <a:r>
              <a:rPr lang="en-US" altLang="en-US" sz="2000">
                <a:latin typeface="Courier New" panose="02070309020205020404" pitchFamily="49" charset="0"/>
                <a:cs typeface="Times New Roman" panose="02020603050405020304" pitchFamily="18" charset="0"/>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itle 1"/>
          <p:cNvSpPr>
            <a:spLocks noGrp="1"/>
          </p:cNvSpPr>
          <p:nvPr>
            <p:ph type="title" idx="4294967295"/>
          </p:nvPr>
        </p:nvSpPr>
        <p:spPr>
          <a:xfrm>
            <a:off x="457200" y="0"/>
            <a:ext cx="8229600" cy="1021292"/>
          </a:xfrm>
        </p:spPr>
        <p:txBody>
          <a:bodyPr lIns="0" rIns="0" bIns="0" anchor="b"/>
          <a:lstStyle/>
          <a:p>
            <a:r>
              <a:rPr lang="en-US" altLang="en-US"/>
              <a:t>Integer division with </a:t>
            </a:r>
            <a:r>
              <a:rPr lang="en-US" altLang="en-US">
                <a:latin typeface="Courier New" panose="02070309020205020404" pitchFamily="49" charset="0"/>
              </a:rPr>
              <a:t>/</a:t>
            </a:r>
          </a:p>
        </p:txBody>
      </p:sp>
      <p:sp>
        <p:nvSpPr>
          <p:cNvPr id="378883" name="Content Placeholder 2"/>
          <p:cNvSpPr>
            <a:spLocks noGrp="1"/>
          </p:cNvSpPr>
          <p:nvPr>
            <p:ph idx="4294967295"/>
          </p:nvPr>
        </p:nvSpPr>
        <p:spPr/>
        <p:txBody>
          <a:bodyPr/>
          <a:lstStyle/>
          <a:p>
            <a:pPr marL="273050" indent="-273050">
              <a:tabLst>
                <a:tab pos="2286000" algn="l"/>
              </a:tabLst>
            </a:pPr>
            <a:r>
              <a:rPr lang="en-US" altLang="en-US"/>
              <a:t>When we divide integers, the quotient is also an integer.</a:t>
            </a:r>
          </a:p>
          <a:p>
            <a:pPr marL="639763" lvl="1" indent="-246063">
              <a:tabLst>
                <a:tab pos="2286000" algn="l"/>
              </a:tabLst>
            </a:pPr>
            <a:r>
              <a:rPr lang="en-US" altLang="en-US">
                <a:latin typeface="Courier New" panose="02070309020205020404" pitchFamily="49" charset="0"/>
              </a:rPr>
              <a:t>14 / 4</a:t>
            </a:r>
            <a:r>
              <a:rPr lang="en-US" altLang="en-US"/>
              <a:t>  is  </a:t>
            </a:r>
            <a:r>
              <a:rPr lang="en-US" altLang="en-US">
                <a:latin typeface="Courier New" panose="02070309020205020404" pitchFamily="49" charset="0"/>
              </a:rPr>
              <a:t>3</a:t>
            </a:r>
            <a:r>
              <a:rPr lang="en-US" altLang="en-US"/>
              <a:t>, not </a:t>
            </a:r>
            <a:r>
              <a:rPr lang="en-US" altLang="en-US">
                <a:latin typeface="Courier New" panose="02070309020205020404" pitchFamily="49" charset="0"/>
              </a:rPr>
              <a:t>3.5</a:t>
            </a:r>
          </a:p>
          <a:p>
            <a:pPr marL="273050" indent="-273050">
              <a:lnSpc>
                <a:spcPct val="70000"/>
              </a:lnSpc>
              <a:buFont typeface="Wingdings" panose="05000000000000000000" pitchFamily="2" charset="2"/>
              <a:buNone/>
              <a:tabLst>
                <a:tab pos="2286000" algn="l"/>
              </a:tabLst>
            </a:pPr>
            <a:endParaRPr lang="en-US" altLang="en-US" sz="2200" b="1">
              <a:latin typeface="Courier New" panose="02070309020205020404" pitchFamily="49" charset="0"/>
            </a:endParaRPr>
          </a:p>
          <a:p>
            <a:pPr marL="273050" indent="-273050">
              <a:lnSpc>
                <a:spcPct val="70000"/>
              </a:lnSpc>
              <a:buFont typeface="Wingdings" panose="05000000000000000000" pitchFamily="2" charset="2"/>
              <a:buNone/>
              <a:tabLst>
                <a:tab pos="2286000" algn="l"/>
              </a:tabLst>
            </a:pPr>
            <a:r>
              <a:rPr lang="en-US" altLang="en-US" sz="2200" b="1">
                <a:latin typeface="Courier New" panose="02070309020205020404" pitchFamily="49" charset="0"/>
              </a:rPr>
              <a:t>     </a:t>
            </a:r>
            <a:r>
              <a:rPr lang="en-US" altLang="en-US" sz="2200" b="1" u="sng">
                <a:latin typeface="Courier New" panose="02070309020205020404" pitchFamily="49" charset="0"/>
              </a:rPr>
              <a:t>   3</a:t>
            </a:r>
            <a:r>
              <a:rPr lang="en-US" altLang="en-US" sz="2200" b="1">
                <a:latin typeface="Courier New" panose="02070309020205020404" pitchFamily="49" charset="0"/>
              </a:rPr>
              <a:t>              </a:t>
            </a:r>
            <a:r>
              <a:rPr lang="en-US" altLang="en-US" sz="2200" b="1" u="sng">
                <a:latin typeface="Courier New" panose="02070309020205020404" pitchFamily="49" charset="0"/>
              </a:rPr>
              <a:t>   4</a:t>
            </a:r>
            <a:r>
              <a:rPr lang="en-US" altLang="en-US" sz="2200" b="1">
                <a:latin typeface="Courier New" panose="02070309020205020404" pitchFamily="49" charset="0"/>
              </a:rPr>
              <a:t>                  </a:t>
            </a:r>
            <a:r>
              <a:rPr lang="en-US" altLang="en-US" sz="2200" b="1" u="sng">
                <a:latin typeface="Courier New" panose="02070309020205020404" pitchFamily="49" charset="0"/>
              </a:rPr>
              <a:t>    52</a:t>
            </a:r>
          </a:p>
          <a:p>
            <a:pPr marL="273050" indent="-273050">
              <a:lnSpc>
                <a:spcPct val="70000"/>
              </a:lnSpc>
              <a:buFont typeface="Wingdings" panose="05000000000000000000" pitchFamily="2" charset="2"/>
              <a:buNone/>
              <a:tabLst>
                <a:tab pos="2286000" algn="l"/>
              </a:tabLst>
            </a:pPr>
            <a:r>
              <a:rPr lang="en-US" altLang="en-US" sz="2200">
                <a:latin typeface="Courier New" panose="02070309020205020404" pitchFamily="49" charset="0"/>
              </a:rPr>
              <a:t>   4 ) 14           10 ) 45               27 ) 1425</a:t>
            </a:r>
          </a:p>
          <a:p>
            <a:pPr marL="273050" indent="-273050">
              <a:lnSpc>
                <a:spcPct val="70000"/>
              </a:lnSpc>
              <a:buFont typeface="Wingdings" panose="05000000000000000000" pitchFamily="2" charset="2"/>
              <a:buNone/>
              <a:tabLst>
                <a:tab pos="2286000" algn="l"/>
              </a:tabLst>
            </a:pPr>
            <a:r>
              <a:rPr lang="en-US" altLang="en-US" sz="2200">
                <a:latin typeface="Courier New" panose="02070309020205020404" pitchFamily="49" charset="0"/>
              </a:rPr>
              <a:t>       </a:t>
            </a:r>
            <a:r>
              <a:rPr lang="en-US" altLang="en-US" sz="2200" u="sng">
                <a:latin typeface="Courier New" panose="02070309020205020404" pitchFamily="49" charset="0"/>
              </a:rPr>
              <a:t>12</a:t>
            </a:r>
            <a:r>
              <a:rPr lang="en-US" altLang="en-US" sz="2200">
                <a:latin typeface="Courier New" panose="02070309020205020404" pitchFamily="49" charset="0"/>
              </a:rPr>
              <a:t>                </a:t>
            </a:r>
            <a:r>
              <a:rPr lang="en-US" altLang="en-US" sz="2200" u="sng">
                <a:latin typeface="Courier New" panose="02070309020205020404" pitchFamily="49" charset="0"/>
              </a:rPr>
              <a:t>40</a:t>
            </a:r>
            <a:r>
              <a:rPr lang="en-US" altLang="en-US" sz="2200">
                <a:latin typeface="Courier New" panose="02070309020205020404" pitchFamily="49" charset="0"/>
              </a:rPr>
              <a:t>                    </a:t>
            </a:r>
            <a:r>
              <a:rPr lang="en-US" altLang="en-US" sz="2200" u="sng">
                <a:latin typeface="Courier New" panose="02070309020205020404" pitchFamily="49" charset="0"/>
              </a:rPr>
              <a:t>135</a:t>
            </a:r>
          </a:p>
          <a:p>
            <a:pPr marL="273050" indent="-273050">
              <a:lnSpc>
                <a:spcPct val="70000"/>
              </a:lnSpc>
              <a:buFont typeface="Wingdings" panose="05000000000000000000" pitchFamily="2" charset="2"/>
              <a:buNone/>
              <a:tabLst>
                <a:tab pos="2286000" algn="l"/>
              </a:tabLst>
            </a:pPr>
            <a:r>
              <a:rPr lang="en-US" altLang="en-US" sz="2200">
                <a:latin typeface="Courier New" panose="02070309020205020404" pitchFamily="49" charset="0"/>
              </a:rPr>
              <a:t>        2                 5                      75</a:t>
            </a:r>
          </a:p>
          <a:p>
            <a:pPr marL="273050" indent="-273050">
              <a:lnSpc>
                <a:spcPct val="70000"/>
              </a:lnSpc>
              <a:buFont typeface="Wingdings" panose="05000000000000000000" pitchFamily="2" charset="2"/>
              <a:buNone/>
              <a:tabLst>
                <a:tab pos="2286000" algn="l"/>
              </a:tabLst>
            </a:pPr>
            <a:r>
              <a:rPr lang="en-US" altLang="en-US" sz="2200">
                <a:latin typeface="Courier New" panose="02070309020205020404" pitchFamily="49" charset="0"/>
              </a:rPr>
              <a:t>                                                 </a:t>
            </a:r>
            <a:r>
              <a:rPr lang="en-US" altLang="en-US" sz="2200" u="sng">
                <a:latin typeface="Courier New" panose="02070309020205020404" pitchFamily="49" charset="0"/>
              </a:rPr>
              <a:t>54</a:t>
            </a:r>
          </a:p>
          <a:p>
            <a:pPr marL="273050" indent="-273050">
              <a:lnSpc>
                <a:spcPct val="70000"/>
              </a:lnSpc>
              <a:buFont typeface="Wingdings" panose="05000000000000000000" pitchFamily="2" charset="2"/>
              <a:buNone/>
              <a:tabLst>
                <a:tab pos="2286000" algn="l"/>
              </a:tabLst>
            </a:pPr>
            <a:r>
              <a:rPr lang="en-US" altLang="en-US" sz="2200">
                <a:latin typeface="Courier New" panose="02070309020205020404" pitchFamily="49" charset="0"/>
              </a:rPr>
              <a:t>                                                 21</a:t>
            </a:r>
            <a:endParaRPr lang="en-US" altLang="en-US" sz="800">
              <a:latin typeface="Courier New" panose="02070309020205020404" pitchFamily="49" charset="0"/>
            </a:endParaRPr>
          </a:p>
          <a:p>
            <a:pPr marL="273050" indent="-273050">
              <a:lnSpc>
                <a:spcPct val="90000"/>
              </a:lnSpc>
              <a:tabLst>
                <a:tab pos="2286000" algn="l"/>
              </a:tabLst>
            </a:pPr>
            <a:r>
              <a:rPr lang="en-US" altLang="en-US"/>
              <a:t>More examples:	</a:t>
            </a:r>
          </a:p>
          <a:p>
            <a:pPr marL="639763" lvl="1" indent="-246063">
              <a:tabLst>
                <a:tab pos="2286000" algn="l"/>
              </a:tabLst>
            </a:pPr>
            <a:r>
              <a:rPr lang="en-US" altLang="en-US">
                <a:latin typeface="Courier New" panose="02070309020205020404" pitchFamily="49" charset="0"/>
              </a:rPr>
              <a:t>32 / 5</a:t>
            </a:r>
            <a:r>
              <a:rPr lang="en-US" altLang="en-US"/>
              <a:t>	is  </a:t>
            </a:r>
            <a:r>
              <a:rPr lang="en-US" altLang="en-US">
                <a:latin typeface="Courier New" panose="02070309020205020404" pitchFamily="49" charset="0"/>
              </a:rPr>
              <a:t>6</a:t>
            </a:r>
          </a:p>
          <a:p>
            <a:pPr marL="639763" lvl="1" indent="-246063">
              <a:tabLst>
                <a:tab pos="2286000" algn="l"/>
              </a:tabLst>
            </a:pPr>
            <a:r>
              <a:rPr lang="en-US" altLang="en-US">
                <a:latin typeface="Courier New" panose="02070309020205020404" pitchFamily="49" charset="0"/>
              </a:rPr>
              <a:t>84 / 10</a:t>
            </a:r>
            <a:r>
              <a:rPr lang="en-US" altLang="en-US"/>
              <a:t>	is  </a:t>
            </a:r>
            <a:r>
              <a:rPr lang="en-US" altLang="en-US">
                <a:latin typeface="Courier New" panose="02070309020205020404" pitchFamily="49" charset="0"/>
              </a:rPr>
              <a:t>8</a:t>
            </a:r>
          </a:p>
          <a:p>
            <a:pPr marL="639763" lvl="1" indent="-246063">
              <a:tabLst>
                <a:tab pos="2286000" algn="l"/>
              </a:tabLst>
            </a:pPr>
            <a:r>
              <a:rPr lang="en-US" altLang="en-US">
                <a:latin typeface="Courier New" panose="02070309020205020404" pitchFamily="49" charset="0"/>
              </a:rPr>
              <a:t>156 / 100</a:t>
            </a:r>
            <a:r>
              <a:rPr lang="en-US" altLang="en-US"/>
              <a:t>	is  </a:t>
            </a:r>
            <a:r>
              <a:rPr lang="en-US" altLang="en-US">
                <a:latin typeface="Courier New" panose="02070309020205020404" pitchFamily="49" charset="0"/>
              </a:rPr>
              <a:t>1</a:t>
            </a:r>
          </a:p>
          <a:p>
            <a:pPr lvl="2" indent="-246063">
              <a:tabLst>
                <a:tab pos="2286000" algn="l"/>
              </a:tabLst>
            </a:pPr>
            <a:endParaRPr lang="en-US" altLang="en-US"/>
          </a:p>
          <a:p>
            <a:pPr marL="639763" lvl="1" indent="-246063">
              <a:tabLst>
                <a:tab pos="2286000" algn="l"/>
              </a:tabLst>
            </a:pPr>
            <a:r>
              <a:rPr lang="en-US" altLang="en-US"/>
              <a:t>Dividing by 0 causes an error when your program runs.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p:txBody>
          <a:bodyPr lIns="0" rIns="0" bIns="0" anchor="b"/>
          <a:lstStyle/>
          <a:p>
            <a:r>
              <a:rPr lang="en-US" altLang="en-US"/>
              <a:t>Pseudo-code algorithm</a:t>
            </a:r>
          </a:p>
        </p:txBody>
      </p:sp>
      <p:sp>
        <p:nvSpPr>
          <p:cNvPr id="447491" name="Rectangle 3"/>
          <p:cNvSpPr>
            <a:spLocks noGrp="1" noChangeArrowheads="1"/>
          </p:cNvSpPr>
          <p:nvPr>
            <p:ph idx="4294967295"/>
          </p:nvPr>
        </p:nvSpPr>
        <p:spPr/>
        <p:txBody>
          <a:bodyPr/>
          <a:lstStyle/>
          <a:p>
            <a:pPr marL="639763" lvl="1" indent="-246063">
              <a:lnSpc>
                <a:spcPct val="90000"/>
              </a:lnSpc>
              <a:buFont typeface="Wingdings" panose="05000000000000000000" pitchFamily="2" charset="2"/>
              <a:buNone/>
            </a:pPr>
            <a:r>
              <a:rPr lang="en-US" altLang="en-US"/>
              <a:t>1. Line</a:t>
            </a:r>
          </a:p>
          <a:p>
            <a:pPr lvl="2" indent="-246063">
              <a:lnSpc>
                <a:spcPct val="90000"/>
              </a:lnSpc>
            </a:pPr>
            <a:r>
              <a:rPr lang="en-US" altLang="en-US">
                <a:latin typeface="Courier New" panose="02070309020205020404" pitchFamily="49" charset="0"/>
              </a:rPr>
              <a:t>#</a:t>
            </a:r>
            <a:r>
              <a:rPr lang="en-US" altLang="en-US"/>
              <a:t> , 16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p>
          <a:p>
            <a:pPr marL="639763" lvl="1" indent="-246063">
              <a:lnSpc>
                <a:spcPct val="90000"/>
              </a:lnSpc>
              <a:buFont typeface="Wingdings" panose="05000000000000000000" pitchFamily="2" charset="2"/>
              <a:buNone/>
            </a:pPr>
            <a:endParaRPr lang="en-US" altLang="en-US">
              <a:latin typeface="Courier New" panose="02070309020205020404" pitchFamily="49" charset="0"/>
            </a:endParaRPr>
          </a:p>
          <a:p>
            <a:pPr marL="639763" lvl="1" indent="-246063">
              <a:lnSpc>
                <a:spcPct val="90000"/>
              </a:lnSpc>
              <a:buFont typeface="Wingdings" panose="05000000000000000000" pitchFamily="2" charset="2"/>
              <a:buNone/>
            </a:pPr>
            <a:r>
              <a:rPr lang="en-US" altLang="en-US">
                <a:solidFill>
                  <a:srgbClr val="003399"/>
                </a:solidFill>
              </a:rPr>
              <a:t>2. Top half</a:t>
            </a:r>
          </a:p>
          <a:p>
            <a:pPr lvl="2" indent="-246063">
              <a:lnSpc>
                <a:spcPct val="90000"/>
              </a:lnSpc>
            </a:pPr>
            <a:r>
              <a:rPr lang="en-US" altLang="en-US" sz="1800">
                <a:solidFill>
                  <a:srgbClr val="003399"/>
                </a:solidFill>
                <a:latin typeface="Courier New" panose="02070309020205020404" pitchFamily="49" charset="0"/>
              </a:rPr>
              <a:t>|</a:t>
            </a:r>
          </a:p>
          <a:p>
            <a:pPr lvl="2" indent="-246063">
              <a:lnSpc>
                <a:spcPct val="90000"/>
              </a:lnSpc>
            </a:pPr>
            <a:r>
              <a:rPr lang="en-US" altLang="en-US" sz="1800">
                <a:solidFill>
                  <a:srgbClr val="003399"/>
                </a:solidFill>
              </a:rPr>
              <a:t>spaces (decreasing)</a:t>
            </a:r>
          </a:p>
          <a:p>
            <a:pPr lvl="2" indent="-246063">
              <a:lnSpc>
                <a:spcPct val="90000"/>
              </a:lnSpc>
            </a:pPr>
            <a:r>
              <a:rPr lang="en-US" altLang="en-US" sz="1800">
                <a:solidFill>
                  <a:srgbClr val="003399"/>
                </a:solidFill>
                <a:latin typeface="Courier New" panose="02070309020205020404" pitchFamily="49" charset="0"/>
              </a:rPr>
              <a:t>&lt;&gt;</a:t>
            </a:r>
          </a:p>
          <a:p>
            <a:pPr lvl="2" indent="-246063">
              <a:lnSpc>
                <a:spcPct val="90000"/>
              </a:lnSpc>
            </a:pPr>
            <a:r>
              <a:rPr lang="en-US" altLang="en-US" sz="1800">
                <a:solidFill>
                  <a:srgbClr val="003399"/>
                </a:solidFill>
              </a:rPr>
              <a:t>dots (increasing)</a:t>
            </a:r>
          </a:p>
          <a:p>
            <a:pPr lvl="2" indent="-246063">
              <a:lnSpc>
                <a:spcPct val="90000"/>
              </a:lnSpc>
            </a:pPr>
            <a:r>
              <a:rPr lang="en-US" altLang="en-US" sz="1800">
                <a:solidFill>
                  <a:srgbClr val="003399"/>
                </a:solidFill>
                <a:latin typeface="Courier New" panose="02070309020205020404" pitchFamily="49" charset="0"/>
              </a:rPr>
              <a:t>&lt;&gt;</a:t>
            </a:r>
          </a:p>
          <a:p>
            <a:pPr lvl="2" indent="-246063">
              <a:lnSpc>
                <a:spcPct val="90000"/>
              </a:lnSpc>
            </a:pPr>
            <a:r>
              <a:rPr lang="en-US" altLang="en-US" sz="1800">
                <a:solidFill>
                  <a:srgbClr val="003399"/>
                </a:solidFill>
              </a:rPr>
              <a:t>spaces (same as above)</a:t>
            </a:r>
          </a:p>
          <a:p>
            <a:pPr lvl="2" indent="-246063">
              <a:lnSpc>
                <a:spcPct val="90000"/>
              </a:lnSpc>
            </a:pPr>
            <a:r>
              <a:rPr lang="en-US" altLang="en-US" sz="1800">
                <a:solidFill>
                  <a:srgbClr val="003399"/>
                </a:solidFill>
                <a:latin typeface="Courier New" panose="02070309020205020404" pitchFamily="49" charset="0"/>
              </a:rPr>
              <a:t>|</a:t>
            </a:r>
          </a:p>
          <a:p>
            <a:pPr lvl="2" indent="-246063">
              <a:lnSpc>
                <a:spcPct val="90000"/>
              </a:lnSpc>
              <a:buFont typeface="Wingdings" panose="05000000000000000000" pitchFamily="2" charset="2"/>
              <a:buNone/>
            </a:pPr>
            <a:endParaRPr lang="en-US" altLang="en-US" sz="1800">
              <a:solidFill>
                <a:srgbClr val="003399"/>
              </a:solidFill>
              <a:latin typeface="Courier New" panose="02070309020205020404" pitchFamily="49" charset="0"/>
            </a:endParaRPr>
          </a:p>
          <a:p>
            <a:pPr marL="639763" lvl="1" indent="-246063">
              <a:lnSpc>
                <a:spcPct val="90000"/>
              </a:lnSpc>
              <a:buFont typeface="Wingdings" panose="05000000000000000000" pitchFamily="2" charset="2"/>
              <a:buNone/>
            </a:pPr>
            <a:r>
              <a:rPr lang="en-US" altLang="en-US"/>
              <a:t>3. Bottom half (top half upside-down)</a:t>
            </a:r>
          </a:p>
          <a:p>
            <a:pPr marL="639763" lvl="1" indent="-246063">
              <a:lnSpc>
                <a:spcPct val="90000"/>
              </a:lnSpc>
              <a:buFont typeface="Wingdings" panose="05000000000000000000" pitchFamily="2" charset="2"/>
              <a:buNone/>
            </a:pPr>
            <a:endParaRPr lang="en-US" altLang="en-US"/>
          </a:p>
          <a:p>
            <a:pPr marL="639763" lvl="1" indent="-246063">
              <a:lnSpc>
                <a:spcPct val="90000"/>
              </a:lnSpc>
              <a:buFont typeface="Wingdings" panose="05000000000000000000" pitchFamily="2" charset="2"/>
              <a:buNone/>
            </a:pPr>
            <a:r>
              <a:rPr lang="en-US" altLang="en-US"/>
              <a:t>4. Line</a:t>
            </a:r>
          </a:p>
          <a:p>
            <a:pPr lvl="2" indent="-246063">
              <a:lnSpc>
                <a:spcPct val="90000"/>
              </a:lnSpc>
            </a:pPr>
            <a:r>
              <a:rPr lang="en-US" altLang="en-US">
                <a:latin typeface="Courier New" panose="02070309020205020404" pitchFamily="49" charset="0"/>
              </a:rPr>
              <a:t>#</a:t>
            </a:r>
            <a:r>
              <a:rPr lang="en-US" altLang="en-US"/>
              <a:t> , 16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p>
        </p:txBody>
      </p:sp>
      <p:sp>
        <p:nvSpPr>
          <p:cNvPr id="447492" name="Text Box 4"/>
          <p:cNvSpPr txBox="1">
            <a:spLocks noChangeArrowheads="1"/>
          </p:cNvSpPr>
          <p:nvPr/>
        </p:nvSpPr>
        <p:spPr bwMode="auto">
          <a:xfrm>
            <a:off x="6019800" y="3124200"/>
            <a:ext cx="30416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n-US" sz="2000">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solidFill>
                  <a:srgbClr val="003399"/>
                </a:solidFill>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idx="4294967295"/>
          </p:nvPr>
        </p:nvSpPr>
        <p:spPr/>
        <p:txBody>
          <a:bodyPr lIns="0" rIns="0" bIns="0" anchor="b"/>
          <a:lstStyle/>
          <a:p>
            <a:r>
              <a:rPr lang="en-US" altLang="en-US"/>
              <a:t>Methods from pseudocode</a:t>
            </a:r>
          </a:p>
        </p:txBody>
      </p:sp>
      <p:sp>
        <p:nvSpPr>
          <p:cNvPr id="448515" name="Rectangle 3"/>
          <p:cNvSpPr>
            <a:spLocks noGrp="1" noChangeArrowheads="1"/>
          </p:cNvSpPr>
          <p:nvPr>
            <p:ph idx="4294967295"/>
          </p:nvPr>
        </p:nvSpPr>
        <p:spPr/>
        <p:txBody>
          <a:bodyPr/>
          <a:lstStyle/>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public class Mirror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public static void main(String[] args)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line();</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topHalf();</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bottomHalf();</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line();</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p>
          <a:p>
            <a:pPr marL="273050" indent="-273050">
              <a:lnSpc>
                <a:spcPct val="80000"/>
              </a:lnSpc>
              <a:spcBef>
                <a:spcPts val="200"/>
              </a:spcBef>
              <a:buFont typeface="Wingdings" panose="05000000000000000000" pitchFamily="2" charset="2"/>
              <a:buNone/>
            </a:pPr>
            <a:endParaRPr lang="en-US" altLang="en-US" sz="160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public static void topHalf()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for (int line = 1; line &lt;= 4; line++)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r>
              <a:rPr lang="en-US" altLang="en-US" sz="1600" b="1">
                <a:solidFill>
                  <a:srgbClr val="008080"/>
                </a:solidFill>
                <a:latin typeface="Courier New" panose="02070309020205020404" pitchFamily="49" charset="0"/>
              </a:rPr>
              <a:t>// contents of each line</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p>
          <a:p>
            <a:pPr marL="273050" indent="-273050">
              <a:lnSpc>
                <a:spcPct val="80000"/>
              </a:lnSpc>
              <a:spcBef>
                <a:spcPts val="200"/>
              </a:spcBef>
              <a:buFont typeface="Wingdings" panose="05000000000000000000" pitchFamily="2" charset="2"/>
              <a:buNone/>
            </a:pPr>
            <a:endParaRPr lang="en-US" altLang="en-US" sz="160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public static void bottomHalf()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for (int line = 1; line &lt;= 4; line++)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r>
              <a:rPr lang="en-US" altLang="en-US" sz="1600" b="1">
                <a:solidFill>
                  <a:srgbClr val="008080"/>
                </a:solidFill>
                <a:latin typeface="Courier New" panose="02070309020205020404" pitchFamily="49" charset="0"/>
              </a:rPr>
              <a:t>// contents of each line</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public static void line()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r>
              <a:rPr lang="en-US" altLang="en-US" sz="1600" b="1">
                <a:solidFill>
                  <a:srgbClr val="008080"/>
                </a:solidFill>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idx="4294967295"/>
          </p:nvPr>
        </p:nvSpPr>
        <p:spPr/>
        <p:txBody>
          <a:bodyPr lIns="0" rIns="0" bIns="0" anchor="b"/>
          <a:lstStyle/>
          <a:p>
            <a:r>
              <a:rPr lang="en-US" altLang="en-US"/>
              <a:t>2. Tables</a:t>
            </a:r>
          </a:p>
        </p:txBody>
      </p:sp>
      <p:sp>
        <p:nvSpPr>
          <p:cNvPr id="449539" name="Rectangle 3"/>
          <p:cNvSpPr>
            <a:spLocks noGrp="1" noChangeArrowheads="1"/>
          </p:cNvSpPr>
          <p:nvPr>
            <p:ph idx="4294967295"/>
          </p:nvPr>
        </p:nvSpPr>
        <p:spPr/>
        <p:txBody>
          <a:bodyPr/>
          <a:lstStyle/>
          <a:p>
            <a:pPr marL="273050" indent="-273050"/>
            <a:r>
              <a:rPr lang="en-US" altLang="en-US"/>
              <a:t>A table for the top half:</a:t>
            </a:r>
          </a:p>
          <a:p>
            <a:pPr marL="639763" lvl="1" indent="-246063"/>
            <a:r>
              <a:rPr lang="en-US" altLang="en-US"/>
              <a:t>Compute spaces and dots expressions from line number</a:t>
            </a:r>
          </a:p>
        </p:txBody>
      </p:sp>
      <p:graphicFrame>
        <p:nvGraphicFramePr>
          <p:cNvPr id="1490948" name="Group 4"/>
          <p:cNvGraphicFramePr>
            <a:graphicFrameLocks noGrp="1"/>
          </p:cNvGraphicFramePr>
          <p:nvPr/>
        </p:nvGraphicFramePr>
        <p:xfrm>
          <a:off x="152400" y="2590800"/>
          <a:ext cx="6019800" cy="2514601"/>
        </p:xfrm>
        <a:graphic>
          <a:graphicData uri="http://schemas.openxmlformats.org/drawingml/2006/table">
            <a:tbl>
              <a:tblPr/>
              <a:tblGrid>
                <a:gridCol w="728663">
                  <a:extLst>
                    <a:ext uri="{9D8B030D-6E8A-4147-A177-3AD203B41FA5}">
                      <a16:colId xmlns:a16="http://schemas.microsoft.com/office/drawing/2014/main" val="2735242607"/>
                    </a:ext>
                  </a:extLst>
                </a:gridCol>
                <a:gridCol w="1179512">
                  <a:extLst>
                    <a:ext uri="{9D8B030D-6E8A-4147-A177-3AD203B41FA5}">
                      <a16:colId xmlns:a16="http://schemas.microsoft.com/office/drawing/2014/main" val="3396027078"/>
                    </a:ext>
                  </a:extLst>
                </a:gridCol>
                <a:gridCol w="1597025">
                  <a:extLst>
                    <a:ext uri="{9D8B030D-6E8A-4147-A177-3AD203B41FA5}">
                      <a16:colId xmlns:a16="http://schemas.microsoft.com/office/drawing/2014/main" val="3435021001"/>
                    </a:ext>
                  </a:extLst>
                </a:gridCol>
                <a:gridCol w="838200">
                  <a:extLst>
                    <a:ext uri="{9D8B030D-6E8A-4147-A177-3AD203B41FA5}">
                      <a16:colId xmlns:a16="http://schemas.microsoft.com/office/drawing/2014/main" val="3858228378"/>
                    </a:ext>
                  </a:extLst>
                </a:gridCol>
                <a:gridCol w="1676400">
                  <a:extLst>
                    <a:ext uri="{9D8B030D-6E8A-4147-A177-3AD203B41FA5}">
                      <a16:colId xmlns:a16="http://schemas.microsoft.com/office/drawing/2014/main" val="513961849"/>
                    </a:ext>
                  </a:extLst>
                </a:gridCol>
              </a:tblGrid>
              <a:tr h="5032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line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spaces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dots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28252110"/>
                  </a:ext>
                </a:extLst>
              </a:tr>
              <a:tr h="5016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8241866"/>
                  </a:ext>
                </a:extLst>
              </a:tr>
              <a:tr h="5048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09060008"/>
                  </a:ext>
                </a:extLst>
              </a:tr>
              <a:tr h="5016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52304637"/>
                  </a:ext>
                </a:extLst>
              </a:tr>
              <a:tr h="5032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94741011"/>
                  </a:ext>
                </a:extLst>
              </a:tr>
            </a:tbl>
          </a:graphicData>
        </a:graphic>
      </p:graphicFrame>
      <p:graphicFrame>
        <p:nvGraphicFramePr>
          <p:cNvPr id="1490987" name="Group 43"/>
          <p:cNvGraphicFramePr>
            <a:graphicFrameLocks noGrp="1"/>
          </p:cNvGraphicFramePr>
          <p:nvPr/>
        </p:nvGraphicFramePr>
        <p:xfrm>
          <a:off x="152400" y="2590800"/>
          <a:ext cx="6019800" cy="2514601"/>
        </p:xfrm>
        <a:graphic>
          <a:graphicData uri="http://schemas.openxmlformats.org/drawingml/2006/table">
            <a:tbl>
              <a:tblPr/>
              <a:tblGrid>
                <a:gridCol w="728663">
                  <a:extLst>
                    <a:ext uri="{9D8B030D-6E8A-4147-A177-3AD203B41FA5}">
                      <a16:colId xmlns:a16="http://schemas.microsoft.com/office/drawing/2014/main" val="3672012468"/>
                    </a:ext>
                  </a:extLst>
                </a:gridCol>
                <a:gridCol w="1179512">
                  <a:extLst>
                    <a:ext uri="{9D8B030D-6E8A-4147-A177-3AD203B41FA5}">
                      <a16:colId xmlns:a16="http://schemas.microsoft.com/office/drawing/2014/main" val="2026112056"/>
                    </a:ext>
                  </a:extLst>
                </a:gridCol>
                <a:gridCol w="1597025">
                  <a:extLst>
                    <a:ext uri="{9D8B030D-6E8A-4147-A177-3AD203B41FA5}">
                      <a16:colId xmlns:a16="http://schemas.microsoft.com/office/drawing/2014/main" val="2365732331"/>
                    </a:ext>
                  </a:extLst>
                </a:gridCol>
                <a:gridCol w="838200">
                  <a:extLst>
                    <a:ext uri="{9D8B030D-6E8A-4147-A177-3AD203B41FA5}">
                      <a16:colId xmlns:a16="http://schemas.microsoft.com/office/drawing/2014/main" val="259233638"/>
                    </a:ext>
                  </a:extLst>
                </a:gridCol>
                <a:gridCol w="1676400">
                  <a:extLst>
                    <a:ext uri="{9D8B030D-6E8A-4147-A177-3AD203B41FA5}">
                      <a16:colId xmlns:a16="http://schemas.microsoft.com/office/drawing/2014/main" val="3404546380"/>
                    </a:ext>
                  </a:extLst>
                </a:gridCol>
              </a:tblGrid>
              <a:tr h="5032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line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spaces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line * -2 + 8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dots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4 * line - 4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82874796"/>
                  </a:ext>
                </a:extLst>
              </a:tr>
              <a:tr h="5016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72492693"/>
                  </a:ext>
                </a:extLst>
              </a:tr>
              <a:tr h="5048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26594296"/>
                  </a:ext>
                </a:extLst>
              </a:tr>
              <a:tr h="5016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43900510"/>
                  </a:ext>
                </a:extLst>
              </a:tr>
              <a:tr h="5032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66075962"/>
                  </a:ext>
                </a:extLst>
              </a:tr>
            </a:tbl>
          </a:graphicData>
        </a:graphic>
      </p:graphicFrame>
      <p:sp>
        <p:nvSpPr>
          <p:cNvPr id="449616" name="Text Box 4"/>
          <p:cNvSpPr txBox="1">
            <a:spLocks noChangeArrowheads="1"/>
          </p:cNvSpPr>
          <p:nvPr/>
        </p:nvSpPr>
        <p:spPr bwMode="auto">
          <a:xfrm>
            <a:off x="6102350" y="3124200"/>
            <a:ext cx="30416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n-US" sz="2000" b="1">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b="1">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b="1">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b="1">
                <a:solidFill>
                  <a:srgbClr val="003399"/>
                </a:solidFill>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90987"/>
                                        </p:tgtEl>
                                        <p:attrNameLst>
                                          <p:attrName>style.visibility</p:attrName>
                                        </p:attrNameLst>
                                      </p:cBhvr>
                                      <p:to>
                                        <p:strVal val="visible"/>
                                      </p:to>
                                    </p:set>
                                    <p:animEffect transition="in" filter="dissolve">
                                      <p:cBhvr>
                                        <p:cTn id="7" dur="500"/>
                                        <p:tgtEl>
                                          <p:spTgt spid="1490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idx="4294967295"/>
          </p:nvPr>
        </p:nvSpPr>
        <p:spPr/>
        <p:txBody>
          <a:bodyPr lIns="0" rIns="0" bIns="0" anchor="b"/>
          <a:lstStyle/>
          <a:p>
            <a:r>
              <a:rPr lang="en-US" altLang="en-US"/>
              <a:t>3. Writing the code</a:t>
            </a:r>
          </a:p>
        </p:txBody>
      </p:sp>
      <p:sp>
        <p:nvSpPr>
          <p:cNvPr id="450563" name="Rectangle 3"/>
          <p:cNvSpPr>
            <a:spLocks noGrp="1" noChangeArrowheads="1"/>
          </p:cNvSpPr>
          <p:nvPr>
            <p:ph idx="4294967295"/>
          </p:nvPr>
        </p:nvSpPr>
        <p:spPr/>
        <p:txBody>
          <a:bodyPr/>
          <a:lstStyle/>
          <a:p>
            <a:pPr marL="273050" indent="-273050"/>
            <a:r>
              <a:rPr lang="en-US" altLang="en-US"/>
              <a:t>Useful questions about the top half:</a:t>
            </a:r>
          </a:p>
          <a:p>
            <a:pPr marL="639763" lvl="1" indent="-246063"/>
            <a:r>
              <a:rPr lang="en-US" altLang="en-US"/>
              <a:t>What methods? (think structure and redundancy)</a:t>
            </a:r>
          </a:p>
          <a:p>
            <a:pPr marL="639763" lvl="1" indent="-246063"/>
            <a:r>
              <a:rPr lang="en-US" altLang="en-US"/>
              <a:t>Number of (nested) loops per line?</a:t>
            </a:r>
          </a:p>
        </p:txBody>
      </p:sp>
      <p:sp>
        <p:nvSpPr>
          <p:cNvPr id="450564" name="Text Box 4"/>
          <p:cNvSpPr txBox="1">
            <a:spLocks noChangeArrowheads="1"/>
          </p:cNvSpPr>
          <p:nvPr/>
        </p:nvSpPr>
        <p:spPr bwMode="auto">
          <a:xfrm>
            <a:off x="6102350" y="3124200"/>
            <a:ext cx="30416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9" name="Rectangle 2"/>
          <p:cNvSpPr>
            <a:spLocks noGrp="1" noChangeArrowheads="1"/>
          </p:cNvSpPr>
          <p:nvPr>
            <p:ph type="title" idx="4294967295"/>
          </p:nvPr>
        </p:nvSpPr>
        <p:spPr/>
        <p:txBody>
          <a:bodyPr lIns="0" rIns="0" bIns="0" anchor="b"/>
          <a:lstStyle/>
          <a:p>
            <a:r>
              <a:rPr lang="en-US" altLang="en-US"/>
              <a:t>Partial solution</a:t>
            </a:r>
          </a:p>
        </p:txBody>
      </p:sp>
      <p:sp>
        <p:nvSpPr>
          <p:cNvPr id="451590" name="Rectangle 3"/>
          <p:cNvSpPr>
            <a:spLocks noGrp="1" noChangeArrowheads="1"/>
          </p:cNvSpPr>
          <p:nvPr>
            <p:ph idx="4294967295"/>
          </p:nvPr>
        </p:nvSpPr>
        <p:spPr/>
        <p:txBody>
          <a:bodyPr/>
          <a:lstStyle/>
          <a:p>
            <a:pPr marL="273050" indent="-273050">
              <a:lnSpc>
                <a:spcPct val="80000"/>
              </a:lnSpc>
              <a:spcBef>
                <a:spcPts val="200"/>
              </a:spcBef>
              <a:buFont typeface="Wingdings" panose="05000000000000000000" pitchFamily="2" charset="2"/>
              <a:buNone/>
            </a:pPr>
            <a:r>
              <a:rPr lang="en-US" altLang="en-US" sz="1600" b="1">
                <a:solidFill>
                  <a:srgbClr val="008080"/>
                </a:solidFill>
                <a:latin typeface="Courier New" panose="02070309020205020404" pitchFamily="49" charset="0"/>
              </a:rPr>
              <a:t>// Prints the expanding pattern of &lt;&gt; for the top half of the figure.</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public static void topHalf()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for (int line = 1; line &lt;= 4; line++)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System.out.print("|");</a:t>
            </a:r>
          </a:p>
          <a:p>
            <a:pPr marL="273050" indent="-273050">
              <a:lnSpc>
                <a:spcPct val="80000"/>
              </a:lnSpc>
              <a:spcBef>
                <a:spcPts val="200"/>
              </a:spcBef>
              <a:buFont typeface="Wingdings" panose="05000000000000000000" pitchFamily="2" charset="2"/>
              <a:buNone/>
            </a:pPr>
            <a:endParaRPr lang="en-US" altLang="en-US" sz="80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for (int space = 1; space &lt;= </a:t>
            </a:r>
            <a:r>
              <a:rPr lang="en-US" altLang="en-US" sz="1600" b="1">
                <a:solidFill>
                  <a:srgbClr val="003399"/>
                </a:solidFill>
                <a:latin typeface="Courier New" panose="02070309020205020404" pitchFamily="49" charset="0"/>
              </a:rPr>
              <a:t>(line * -2 + 8)</a:t>
            </a:r>
            <a:r>
              <a:rPr lang="en-US" altLang="en-US" sz="1600">
                <a:latin typeface="Courier New" panose="02070309020205020404" pitchFamily="49" charset="0"/>
              </a:rPr>
              <a:t>; space++)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System.out.print("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p>
          <a:p>
            <a:pPr marL="273050" indent="-273050">
              <a:lnSpc>
                <a:spcPct val="80000"/>
              </a:lnSpc>
              <a:spcBef>
                <a:spcPts val="200"/>
              </a:spcBef>
              <a:buFont typeface="Wingdings" panose="05000000000000000000" pitchFamily="2" charset="2"/>
              <a:buNone/>
            </a:pPr>
            <a:endParaRPr lang="en-US" altLang="en-US" sz="80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System.out.print("&lt;&gt;");</a:t>
            </a:r>
          </a:p>
          <a:p>
            <a:pPr marL="273050" indent="-273050">
              <a:lnSpc>
                <a:spcPct val="80000"/>
              </a:lnSpc>
              <a:spcBef>
                <a:spcPts val="200"/>
              </a:spcBef>
              <a:buFont typeface="Wingdings" panose="05000000000000000000" pitchFamily="2" charset="2"/>
              <a:buNone/>
            </a:pPr>
            <a:endParaRPr lang="en-US" altLang="en-US" sz="80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for (int dot = 1; dot &lt;= </a:t>
            </a:r>
            <a:r>
              <a:rPr lang="en-US" altLang="en-US" sz="1600" b="1">
                <a:solidFill>
                  <a:srgbClr val="003399"/>
                </a:solidFill>
                <a:latin typeface="Courier New" panose="02070309020205020404" pitchFamily="49" charset="0"/>
              </a:rPr>
              <a:t>(line * 4 - 4)</a:t>
            </a:r>
            <a:r>
              <a:rPr lang="en-US" altLang="en-US" sz="1600">
                <a:latin typeface="Courier New" panose="02070309020205020404" pitchFamily="49" charset="0"/>
              </a:rPr>
              <a:t>; dot++)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System.out.print(".");</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p>
          <a:p>
            <a:pPr marL="273050" indent="-273050">
              <a:lnSpc>
                <a:spcPct val="80000"/>
              </a:lnSpc>
              <a:spcBef>
                <a:spcPts val="200"/>
              </a:spcBef>
              <a:buFont typeface="Wingdings" panose="05000000000000000000" pitchFamily="2" charset="2"/>
              <a:buNone/>
            </a:pPr>
            <a:endParaRPr lang="en-US" altLang="en-US" sz="80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System.out.print("&lt;&gt;");</a:t>
            </a:r>
          </a:p>
          <a:p>
            <a:pPr marL="273050" indent="-273050">
              <a:lnSpc>
                <a:spcPct val="80000"/>
              </a:lnSpc>
              <a:spcBef>
                <a:spcPts val="200"/>
              </a:spcBef>
              <a:buFont typeface="Wingdings" panose="05000000000000000000" pitchFamily="2" charset="2"/>
              <a:buNone/>
            </a:pPr>
            <a:endParaRPr lang="en-US" altLang="en-US" sz="80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for (int space = 1; space &lt;= </a:t>
            </a:r>
            <a:r>
              <a:rPr lang="en-US" altLang="en-US" sz="1600" b="1">
                <a:solidFill>
                  <a:srgbClr val="003399"/>
                </a:solidFill>
                <a:latin typeface="Courier New" panose="02070309020205020404" pitchFamily="49" charset="0"/>
              </a:rPr>
              <a:t>(line * -2 + 8)</a:t>
            </a:r>
            <a:r>
              <a:rPr lang="en-US" altLang="en-US" sz="1600">
                <a:latin typeface="Courier New" panose="02070309020205020404" pitchFamily="49" charset="0"/>
              </a:rPr>
              <a:t>; space++)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System.out.print("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p>
          <a:p>
            <a:pPr marL="273050" indent="-273050">
              <a:lnSpc>
                <a:spcPct val="80000"/>
              </a:lnSpc>
              <a:spcBef>
                <a:spcPts val="200"/>
              </a:spcBef>
              <a:buFont typeface="Wingdings" panose="05000000000000000000" pitchFamily="2" charset="2"/>
              <a:buNone/>
            </a:pPr>
            <a:endParaRPr lang="en-US" altLang="en-US" sz="80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System.out.println("|");</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n-US" sz="1600">
                <a:latin typeface="Courier New" panose="02070309020205020404" pitchFamily="49" charset="0"/>
              </a:rPr>
              <a:t>}</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4"/>
          <p:cNvSpPr>
            <a:spLocks noGrp="1" noChangeArrowheads="1"/>
          </p:cNvSpPr>
          <p:nvPr>
            <p:ph type="ctrTitle" idx="4294967295"/>
          </p:nvPr>
        </p:nvSpPr>
        <p:spPr>
          <a:xfrm>
            <a:off x="685800" y="1219200"/>
            <a:ext cx="7772400" cy="1470025"/>
          </a:xfrm>
        </p:spPr>
        <p:txBody>
          <a:bodyPr lIns="0" rIns="0" bIns="0" anchor="b"/>
          <a:lstStyle/>
          <a:p>
            <a:r>
              <a:rPr lang="en-US" altLang="en-US">
                <a:solidFill>
                  <a:schemeClr val="tx1"/>
                </a:solidFill>
              </a:rPr>
              <a:t>Class constants</a:t>
            </a:r>
            <a:br>
              <a:rPr lang="en-US" altLang="en-US">
                <a:solidFill>
                  <a:schemeClr val="tx1"/>
                </a:solidFill>
              </a:rPr>
            </a:br>
            <a:r>
              <a:rPr lang="en-US" altLang="en-US">
                <a:solidFill>
                  <a:schemeClr val="tx1"/>
                </a:solidFill>
              </a:rPr>
              <a:t>and scope</a:t>
            </a:r>
          </a:p>
        </p:txBody>
      </p:sp>
      <p:sp>
        <p:nvSpPr>
          <p:cNvPr id="452611" name="Rectangle 3"/>
          <p:cNvSpPr>
            <a:spLocks noGrp="1" noChangeArrowheads="1"/>
          </p:cNvSpPr>
          <p:nvPr>
            <p:ph type="subTitle" idx="4294967295"/>
          </p:nvPr>
        </p:nvSpPr>
        <p:spPr>
          <a:xfrm>
            <a:off x="539750" y="3016250"/>
            <a:ext cx="7905750" cy="1851025"/>
          </a:xfrm>
        </p:spPr>
        <p:txBody>
          <a:bodyPr/>
          <a:lstStyle/>
          <a:p>
            <a:pPr marL="0" indent="0" algn="ctr">
              <a:buFontTx/>
              <a:buNone/>
            </a:pPr>
            <a:endParaRPr lang="en-GB"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itle 5"/>
          <p:cNvSpPr>
            <a:spLocks noGrp="1"/>
          </p:cNvSpPr>
          <p:nvPr>
            <p:ph type="title" idx="4294967295"/>
          </p:nvPr>
        </p:nvSpPr>
        <p:spPr/>
        <p:txBody>
          <a:bodyPr lIns="0" rIns="0" bIns="0" anchor="b"/>
          <a:lstStyle/>
          <a:p>
            <a:r>
              <a:rPr lang="en-US" altLang="en-US"/>
              <a:t>Scaling the mirror</a:t>
            </a:r>
          </a:p>
        </p:txBody>
      </p:sp>
      <p:sp>
        <p:nvSpPr>
          <p:cNvPr id="454659" name="Content Placeholder 6"/>
          <p:cNvSpPr>
            <a:spLocks noGrp="1"/>
          </p:cNvSpPr>
          <p:nvPr>
            <p:ph idx="4294967295"/>
          </p:nvPr>
        </p:nvSpPr>
        <p:spPr/>
        <p:txBody>
          <a:bodyPr/>
          <a:lstStyle/>
          <a:p>
            <a:pPr marL="273050" indent="-273050"/>
            <a:r>
              <a:rPr lang="en-US" altLang="en-US"/>
              <a:t>Let's modify our Mirror program so that it can scale.</a:t>
            </a:r>
          </a:p>
          <a:p>
            <a:pPr marL="639763" lvl="1" indent="-246063"/>
            <a:r>
              <a:rPr lang="en-US" altLang="en-US"/>
              <a:t>The current mirror (left) is at size 4; the right is at size 3.</a:t>
            </a:r>
          </a:p>
          <a:p>
            <a:pPr marL="639763" lvl="1" indent="-246063"/>
            <a:endParaRPr lang="en-US" altLang="en-US" sz="900"/>
          </a:p>
          <a:p>
            <a:pPr marL="273050" indent="-273050"/>
            <a:r>
              <a:rPr lang="en-US" altLang="en-US"/>
              <a:t>We'd like to structure the code so we can scale the figure by changing the code in just one place.</a:t>
            </a:r>
          </a:p>
        </p:txBody>
      </p:sp>
      <p:sp>
        <p:nvSpPr>
          <p:cNvPr id="454660" name="Text Box 4"/>
          <p:cNvSpPr txBox="1">
            <a:spLocks noChangeArrowheads="1"/>
          </p:cNvSpPr>
          <p:nvPr/>
        </p:nvSpPr>
        <p:spPr bwMode="auto">
          <a:xfrm>
            <a:off x="844550" y="3216275"/>
            <a:ext cx="30416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p:txBody>
      </p:sp>
      <p:sp>
        <p:nvSpPr>
          <p:cNvPr id="454661" name="Text Box 4"/>
          <p:cNvSpPr txBox="1">
            <a:spLocks noChangeArrowheads="1"/>
          </p:cNvSpPr>
          <p:nvPr/>
        </p:nvSpPr>
        <p:spPr bwMode="auto">
          <a:xfrm>
            <a:off x="5802313" y="3200400"/>
            <a:ext cx="2579687"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idx="4294967295"/>
          </p:nvPr>
        </p:nvSpPr>
        <p:spPr/>
        <p:txBody>
          <a:bodyPr lIns="0" rIns="0" bIns="0" anchor="b"/>
          <a:lstStyle/>
          <a:p>
            <a:r>
              <a:rPr lang="en-US" altLang="en-US"/>
              <a:t>Limitations of variables</a:t>
            </a:r>
          </a:p>
        </p:txBody>
      </p:sp>
      <p:sp>
        <p:nvSpPr>
          <p:cNvPr id="455683" name="Rectangle 3"/>
          <p:cNvSpPr>
            <a:spLocks noGrp="1" noChangeArrowheads="1"/>
          </p:cNvSpPr>
          <p:nvPr>
            <p:ph idx="4294967295"/>
          </p:nvPr>
        </p:nvSpPr>
        <p:spPr/>
        <p:txBody>
          <a:bodyPr/>
          <a:lstStyle/>
          <a:p>
            <a:pPr marL="273050" indent="-273050">
              <a:lnSpc>
                <a:spcPct val="90000"/>
              </a:lnSpc>
            </a:pPr>
            <a:r>
              <a:rPr lang="en-US" altLang="en-US"/>
              <a:t>Idea: Make a variable to represent the size.</a:t>
            </a:r>
          </a:p>
          <a:p>
            <a:pPr marL="639763" lvl="1" indent="-246063">
              <a:lnSpc>
                <a:spcPct val="90000"/>
              </a:lnSpc>
            </a:pPr>
            <a:r>
              <a:rPr lang="en-US" altLang="en-US"/>
              <a:t>Use the variable's value in the methods.</a:t>
            </a:r>
          </a:p>
          <a:p>
            <a:pPr marL="639763" lvl="1" indent="-246063">
              <a:lnSpc>
                <a:spcPct val="90000"/>
              </a:lnSpc>
            </a:pPr>
            <a:endParaRPr lang="en-US" altLang="en-US"/>
          </a:p>
          <a:p>
            <a:pPr marL="273050" indent="-273050">
              <a:lnSpc>
                <a:spcPct val="90000"/>
              </a:lnSpc>
            </a:pPr>
            <a:r>
              <a:rPr lang="en-US" altLang="en-US"/>
              <a:t>Problem: A variable in one method can't be seen in others.</a:t>
            </a:r>
            <a:endParaRPr lang="en-US" altLang="en-US" sz="3100"/>
          </a:p>
          <a:p>
            <a:pPr marL="639763" lvl="1" indent="-246063">
              <a:lnSpc>
                <a:spcPct val="80000"/>
              </a:lnSpc>
              <a:spcBef>
                <a:spcPts val="300"/>
              </a:spcBef>
              <a:spcAft>
                <a:spcPts val="100"/>
              </a:spcAft>
            </a:pPr>
            <a:endParaRPr lang="en-US" altLang="en-US" sz="800"/>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public static void main(String[] args) {</a:t>
            </a:r>
          </a:p>
          <a:p>
            <a:pPr marL="639763" lvl="1" indent="-246063">
              <a:lnSpc>
                <a:spcPct val="60000"/>
              </a:lnSpc>
              <a:spcBef>
                <a:spcPts val="300"/>
              </a:spcBef>
              <a:spcAft>
                <a:spcPts val="100"/>
              </a:spcAft>
              <a:buFont typeface="Wingdings" panose="05000000000000000000" pitchFamily="2" charset="2"/>
              <a:buNone/>
            </a:pPr>
            <a:r>
              <a:rPr lang="en-US" altLang="en-US" sz="1600" b="1">
                <a:latin typeface="Courier New" panose="02070309020205020404" pitchFamily="49" charset="0"/>
              </a:rPr>
              <a:t>    int size = 4;</a:t>
            </a: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    topHalf();</a:t>
            </a: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    printBottom();</a:t>
            </a: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endParaRPr lang="en-US" altLang="en-US" sz="800">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public static void topHalf() {</a:t>
            </a: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    for (int i = 1; i &lt;= </a:t>
            </a:r>
            <a:r>
              <a:rPr lang="en-US" altLang="en-US" sz="1600" b="1">
                <a:solidFill>
                  <a:srgbClr val="800000"/>
                </a:solidFill>
                <a:latin typeface="Courier New" panose="02070309020205020404" pitchFamily="49" charset="0"/>
              </a:rPr>
              <a:t>size</a:t>
            </a:r>
            <a:r>
              <a:rPr lang="en-US" altLang="en-US" sz="1600">
                <a:latin typeface="Courier New" panose="02070309020205020404" pitchFamily="49" charset="0"/>
              </a:rPr>
              <a:t>; i++) {    </a:t>
            </a:r>
            <a:r>
              <a:rPr lang="en-US" altLang="en-US" sz="1600" b="1">
                <a:solidFill>
                  <a:srgbClr val="A50021"/>
                </a:solidFill>
                <a:latin typeface="Courier New" panose="02070309020205020404" pitchFamily="49" charset="0"/>
              </a:rPr>
              <a:t>// ERROR: size not found</a:t>
            </a: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endParaRPr lang="en-US" altLang="en-US" sz="800">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public static void bottomHalf() {</a:t>
            </a: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    for (int i = </a:t>
            </a:r>
            <a:r>
              <a:rPr lang="en-US" altLang="en-US" sz="1600" b="1">
                <a:solidFill>
                  <a:srgbClr val="800000"/>
                </a:solidFill>
                <a:latin typeface="Courier New" panose="02070309020205020404" pitchFamily="49" charset="0"/>
              </a:rPr>
              <a:t>size</a:t>
            </a:r>
            <a:r>
              <a:rPr lang="en-US" altLang="en-US" sz="1600">
                <a:latin typeface="Courier New" panose="02070309020205020404" pitchFamily="49" charset="0"/>
              </a:rPr>
              <a:t>; i &gt;= 1; i--) {    </a:t>
            </a:r>
            <a:r>
              <a:rPr lang="en-US" altLang="en-US" sz="1600" b="1">
                <a:solidFill>
                  <a:srgbClr val="A50021"/>
                </a:solidFill>
                <a:latin typeface="Courier New" panose="02070309020205020404" pitchFamily="49" charset="0"/>
              </a:rPr>
              <a:t>// ERROR: size not found</a:t>
            </a:r>
            <a:endParaRPr lang="en-US" altLang="en-US" sz="1600">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n-US" sz="1600">
                <a:latin typeface="Courier New" panose="02070309020205020404" pitchFamily="49" charset="0"/>
              </a:rPr>
              <a:t>}</a:t>
            </a:r>
            <a:endParaRPr lang="en-US" altLang="en-US" sz="1300">
              <a:latin typeface="Courier New" panose="02070309020205020404" pitchFamily="49"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idx="4294967295"/>
          </p:nvPr>
        </p:nvSpPr>
        <p:spPr/>
        <p:txBody>
          <a:bodyPr lIns="0" rIns="0" bIns="0" anchor="b"/>
          <a:lstStyle/>
          <a:p>
            <a:r>
              <a:rPr lang="en-US" altLang="en-US"/>
              <a:t>Scope</a:t>
            </a:r>
          </a:p>
        </p:txBody>
      </p:sp>
      <p:sp>
        <p:nvSpPr>
          <p:cNvPr id="457731" name="Rectangle 3"/>
          <p:cNvSpPr>
            <a:spLocks noGrp="1" noChangeArrowheads="1"/>
          </p:cNvSpPr>
          <p:nvPr>
            <p:ph idx="4294967295"/>
          </p:nvPr>
        </p:nvSpPr>
        <p:spPr/>
        <p:txBody>
          <a:bodyPr/>
          <a:lstStyle/>
          <a:p>
            <a:pPr marL="273050" indent="-273050"/>
            <a:r>
              <a:rPr lang="en-US" altLang="en-US" b="1"/>
              <a:t>scope</a:t>
            </a:r>
            <a:r>
              <a:rPr lang="en-US" altLang="en-US"/>
              <a:t>: The part of a program where a variable exists.</a:t>
            </a:r>
          </a:p>
          <a:p>
            <a:pPr marL="639763" lvl="1" indent="-246063"/>
            <a:r>
              <a:rPr lang="en-US" altLang="en-US"/>
              <a:t>From its declaration to the end of the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braces</a:t>
            </a:r>
          </a:p>
          <a:p>
            <a:pPr lvl="2" indent="-246063"/>
            <a:r>
              <a:rPr lang="en-US" altLang="en-US"/>
              <a:t>A variable declared in a </a:t>
            </a:r>
            <a:r>
              <a:rPr lang="en-US" altLang="en-US">
                <a:latin typeface="Courier New" panose="02070309020205020404" pitchFamily="49" charset="0"/>
              </a:rPr>
              <a:t>for</a:t>
            </a:r>
            <a:r>
              <a:rPr lang="en-US" altLang="en-US"/>
              <a:t> loop exists only in that loop.</a:t>
            </a:r>
          </a:p>
          <a:p>
            <a:pPr lvl="2" indent="-246063"/>
            <a:r>
              <a:rPr lang="en-US" altLang="en-US"/>
              <a:t>A variable declared in a method exists only in that method.</a:t>
            </a:r>
          </a:p>
          <a:p>
            <a:pPr lvl="2" indent="-246063"/>
            <a:endParaRPr lang="en-US" altLang="en-US"/>
          </a:p>
          <a:p>
            <a:pPr lvl="2" indent="-246063"/>
            <a:endParaRPr lang="en-US" altLang="en-US"/>
          </a:p>
          <a:p>
            <a:pPr marL="639763" lvl="1" indent="-246063">
              <a:lnSpc>
                <a:spcPct val="80000"/>
              </a:lnSpc>
              <a:buFont typeface="Wingdings" panose="05000000000000000000" pitchFamily="2" charset="2"/>
              <a:buNone/>
            </a:pPr>
            <a:r>
              <a:rPr lang="en-US" altLang="en-US">
                <a:latin typeface="Courier New" panose="02070309020205020404" pitchFamily="49" charset="0"/>
              </a:rPr>
              <a:t>public static void example()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int x = 3;</a:t>
            </a:r>
          </a:p>
          <a:p>
            <a:pPr marL="639763" lvl="1" indent="-246063">
              <a:lnSpc>
                <a:spcPct val="80000"/>
              </a:lnSpc>
              <a:buFont typeface="Wingdings" panose="05000000000000000000" pitchFamily="2" charset="2"/>
              <a:buNone/>
            </a:pPr>
            <a:r>
              <a:rPr lang="en-US" altLang="en-US">
                <a:latin typeface="Courier New" panose="02070309020205020404" pitchFamily="49" charset="0"/>
              </a:rPr>
              <a:t>    for (int i = 1; i &lt;= 10; i++)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System.out.println(x);</a:t>
            </a:r>
          </a:p>
          <a:p>
            <a:pPr marL="639763" lvl="1" indent="-246063">
              <a:lnSpc>
                <a:spcPct val="80000"/>
              </a:lnSpc>
              <a:buFont typeface="Wingdings" panose="05000000000000000000" pitchFamily="2" charset="2"/>
              <a:buNone/>
            </a:pPr>
            <a:r>
              <a:rPr lang="en-US" altLang="en-US">
                <a:latin typeface="Courier New" panose="02070309020205020404" pitchFamily="49" charset="0"/>
              </a:rPr>
              <a:t>    }</a:t>
            </a:r>
          </a:p>
          <a:p>
            <a:pPr marL="639763" lvl="1" indent="-246063">
              <a:lnSpc>
                <a:spcPct val="80000"/>
              </a:lnSpc>
              <a:buFont typeface="Wingdings" panose="05000000000000000000" pitchFamily="2" charset="2"/>
              <a:buNone/>
            </a:pPr>
            <a:r>
              <a:rPr lang="en-US" altLang="en-US">
                <a:latin typeface="Courier New" panose="02070309020205020404" pitchFamily="49" charset="0"/>
              </a:rPr>
              <a:t>    </a:t>
            </a:r>
            <a:r>
              <a:rPr lang="en-US" altLang="en-US" b="1">
                <a:solidFill>
                  <a:srgbClr val="008080"/>
                </a:solidFill>
                <a:latin typeface="Courier New" panose="02070309020205020404" pitchFamily="49" charset="0"/>
              </a:rPr>
              <a:t>// i no longer exists here</a:t>
            </a:r>
          </a:p>
          <a:p>
            <a:pPr marL="639763" lvl="1" indent="-246063">
              <a:lnSpc>
                <a:spcPct val="80000"/>
              </a:lnSpc>
              <a:buFont typeface="Wingdings" panose="05000000000000000000" pitchFamily="2" charset="2"/>
              <a:buNone/>
            </a:pPr>
            <a:r>
              <a:rPr lang="en-US" altLang="en-US">
                <a:latin typeface="Courier New" panose="02070309020205020404" pitchFamily="49" charset="0"/>
              </a:rPr>
              <a:t>} </a:t>
            </a:r>
            <a:r>
              <a:rPr lang="en-US" altLang="en-US" b="1">
                <a:solidFill>
                  <a:srgbClr val="008080"/>
                </a:solidFill>
                <a:latin typeface="Courier New" panose="02070309020205020404" pitchFamily="49" charset="0"/>
              </a:rPr>
              <a:t>// x ceases to exist here</a:t>
            </a:r>
            <a:endParaRPr lang="en-US" altLang="en-US" b="1">
              <a:solidFill>
                <a:srgbClr val="008080"/>
              </a:solidFill>
            </a:endParaRPr>
          </a:p>
        </p:txBody>
      </p:sp>
      <p:sp>
        <p:nvSpPr>
          <p:cNvPr id="1495044" name="AutoShape 4"/>
          <p:cNvSpPr>
            <a:spLocks/>
          </p:cNvSpPr>
          <p:nvPr/>
        </p:nvSpPr>
        <p:spPr bwMode="auto">
          <a:xfrm>
            <a:off x="6096000" y="3886200"/>
            <a:ext cx="838200" cy="1447800"/>
          </a:xfrm>
          <a:prstGeom prst="rightBrace">
            <a:avLst>
              <a:gd name="adj1" fmla="val 14394"/>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n-US" sz="2400">
              <a:latin typeface="Tahoma" panose="020B0604030504040204" pitchFamily="34" charset="0"/>
              <a:cs typeface="Times New Roman" panose="02020603050405020304" pitchFamily="18" charset="0"/>
            </a:endParaRPr>
          </a:p>
          <a:p>
            <a:r>
              <a:rPr lang="en-US" altLang="en-US" sz="2400">
                <a:latin typeface="Tahoma" panose="020B0604030504040204" pitchFamily="34" charset="0"/>
                <a:cs typeface="Times New Roman" panose="02020603050405020304" pitchFamily="18" charset="0"/>
              </a:rPr>
              <a:t>	x's scope</a:t>
            </a:r>
          </a:p>
        </p:txBody>
      </p:sp>
      <p:sp>
        <p:nvSpPr>
          <p:cNvPr id="1495045" name="AutoShape 5"/>
          <p:cNvSpPr>
            <a:spLocks/>
          </p:cNvSpPr>
          <p:nvPr/>
        </p:nvSpPr>
        <p:spPr bwMode="auto">
          <a:xfrm flipH="1">
            <a:off x="600075" y="4164957"/>
            <a:ext cx="533400" cy="756213"/>
          </a:xfrm>
          <a:prstGeom prst="rightBrace">
            <a:avLst>
              <a:gd name="adj1" fmla="val 25000"/>
              <a:gd name="adj2" fmla="val 51148"/>
            </a:avLst>
          </a:prstGeom>
          <a:noFill/>
          <a:ln w="9525">
            <a:solidFill>
              <a:schemeClr val="tx1"/>
            </a:solidFill>
            <a:miter lim="800000"/>
            <a:headEnd/>
            <a:tailEnd/>
          </a:ln>
        </p:spPr>
        <p:txBody>
          <a:bodyPr vert="vert270" wrap="none" lIns="0" tIns="640080" rIns="2468880" bIns="0"/>
          <a:lstStyle/>
          <a:p>
            <a:pPr algn="l">
              <a:defRPr/>
            </a:pPr>
            <a:endParaRPr lang="en-US" sz="2400">
              <a:latin typeface="Tahoma" pitchFamily="34" charset="0"/>
              <a:cs typeface="Times New Roman" pitchFamily="18" charset="0"/>
            </a:endParaRPr>
          </a:p>
          <a:p>
            <a:pPr algn="l">
              <a:defRPr/>
            </a:pPr>
            <a:r>
              <a:rPr lang="en-US" sz="2400" err="1">
                <a:latin typeface="Tahoma" pitchFamily="34" charset="0"/>
                <a:cs typeface="Times New Roman" pitchFamily="18" charset="0"/>
              </a:rPr>
              <a:t>i's</a:t>
            </a:r>
            <a:r>
              <a:rPr lang="en-US" sz="2400">
                <a:latin typeface="Tahoma" pitchFamily="34" charset="0"/>
                <a:cs typeface="Times New Roman" pitchFamily="18" charset="0"/>
              </a:rPr>
              <a:t> scope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95044"/>
                                        </p:tgtEl>
                                        <p:attrNameLst>
                                          <p:attrName>style.visibility</p:attrName>
                                        </p:attrNameLst>
                                      </p:cBhvr>
                                      <p:to>
                                        <p:strVal val="visible"/>
                                      </p:to>
                                    </p:set>
                                    <p:anim calcmode="lin" valueType="num">
                                      <p:cBhvr additive="base">
                                        <p:cTn id="7" dur="500" fill="hold"/>
                                        <p:tgtEl>
                                          <p:spTgt spid="1495044"/>
                                        </p:tgtEl>
                                        <p:attrNameLst>
                                          <p:attrName>ppt_x</p:attrName>
                                        </p:attrNameLst>
                                      </p:cBhvr>
                                      <p:tavLst>
                                        <p:tav tm="0">
                                          <p:val>
                                            <p:strVal val="1+#ppt_w/2"/>
                                          </p:val>
                                        </p:tav>
                                        <p:tav tm="100000">
                                          <p:val>
                                            <p:strVal val="#ppt_x"/>
                                          </p:val>
                                        </p:tav>
                                      </p:tavLst>
                                    </p:anim>
                                    <p:anim calcmode="lin" valueType="num">
                                      <p:cBhvr additive="base">
                                        <p:cTn id="8" dur="500" fill="hold"/>
                                        <p:tgtEl>
                                          <p:spTgt spid="14950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495045"/>
                                        </p:tgtEl>
                                        <p:attrNameLst>
                                          <p:attrName>style.visibility</p:attrName>
                                        </p:attrNameLst>
                                      </p:cBhvr>
                                      <p:to>
                                        <p:strVal val="visible"/>
                                      </p:to>
                                    </p:set>
                                    <p:anim calcmode="lin" valueType="num">
                                      <p:cBhvr additive="base">
                                        <p:cTn id="13" dur="500" fill="hold"/>
                                        <p:tgtEl>
                                          <p:spTgt spid="1495045"/>
                                        </p:tgtEl>
                                        <p:attrNameLst>
                                          <p:attrName>ppt_x</p:attrName>
                                        </p:attrNameLst>
                                      </p:cBhvr>
                                      <p:tavLst>
                                        <p:tav tm="0">
                                          <p:val>
                                            <p:strVal val="1+#ppt_w/2"/>
                                          </p:val>
                                        </p:tav>
                                        <p:tav tm="100000">
                                          <p:val>
                                            <p:strVal val="#ppt_x"/>
                                          </p:val>
                                        </p:tav>
                                      </p:tavLst>
                                    </p:anim>
                                    <p:anim calcmode="lin" valueType="num">
                                      <p:cBhvr additive="base">
                                        <p:cTn id="14" dur="500" fill="hold"/>
                                        <p:tgtEl>
                                          <p:spTgt spid="1495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44"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idx="4294967295"/>
          </p:nvPr>
        </p:nvSpPr>
        <p:spPr/>
        <p:txBody>
          <a:bodyPr lIns="0" rIns="0" bIns="0" anchor="b"/>
          <a:lstStyle/>
          <a:p>
            <a:r>
              <a:rPr lang="en-US" altLang="en-US"/>
              <a:t>Scope implications</a:t>
            </a:r>
          </a:p>
        </p:txBody>
      </p:sp>
      <p:sp>
        <p:nvSpPr>
          <p:cNvPr id="458755" name="Rectangle 3"/>
          <p:cNvSpPr>
            <a:spLocks noGrp="1" noChangeArrowheads="1"/>
          </p:cNvSpPr>
          <p:nvPr>
            <p:ph idx="4294967295"/>
          </p:nvPr>
        </p:nvSpPr>
        <p:spPr/>
        <p:txBody>
          <a:bodyPr/>
          <a:lstStyle/>
          <a:p>
            <a:pPr marL="273050" indent="-273050"/>
            <a:r>
              <a:rPr lang="en-US" altLang="en-US"/>
              <a:t>Variables without overlapping scope can have same name.</a:t>
            </a:r>
          </a:p>
          <a:p>
            <a:pPr marL="639763" lvl="1" indent="-246063">
              <a:spcBef>
                <a:spcPct val="0"/>
              </a:spcBef>
              <a:buFontTx/>
              <a:buNone/>
            </a:pPr>
            <a:endParaRPr lang="en-US" altLang="en-US" sz="900">
              <a:latin typeface="Courier New" panose="02070309020205020404" pitchFamily="49" charset="0"/>
              <a:cs typeface="Courier New" panose="02070309020205020404" pitchFamily="49" charset="0"/>
            </a:endParaRPr>
          </a:p>
          <a:p>
            <a:pPr marL="639763" lvl="1" indent="-246063">
              <a:spcBef>
                <a:spcPct val="0"/>
              </a:spcBef>
              <a:buFontTx/>
              <a:buNone/>
            </a:pPr>
            <a:r>
              <a:rPr lang="en-US" altLang="en-US" sz="1800">
                <a:latin typeface="Courier New" panose="02070309020205020404" pitchFamily="49" charset="0"/>
                <a:cs typeface="Courier New" panose="02070309020205020404" pitchFamily="49" charset="0"/>
              </a:rPr>
              <a:t>for (int i = 1; i &lt;= 100; i++) {</a:t>
            </a:r>
          </a:p>
          <a:p>
            <a:pPr marL="639763" lvl="1" indent="-246063">
              <a:spcBef>
                <a:spcPct val="0"/>
              </a:spcBef>
              <a:buFontTx/>
              <a:buNone/>
            </a:pPr>
            <a:r>
              <a:rPr lang="en-US" altLang="en-US" sz="1800">
                <a:latin typeface="Courier New" panose="02070309020205020404" pitchFamily="49" charset="0"/>
                <a:cs typeface="Courier New" panose="02070309020205020404" pitchFamily="49" charset="0"/>
              </a:rPr>
              <a:t>    System.out.print("/");</a:t>
            </a:r>
          </a:p>
          <a:p>
            <a:pPr marL="639763" lvl="1" indent="-246063">
              <a:spcBef>
                <a:spcPct val="0"/>
              </a:spcBef>
              <a:buFontTx/>
              <a:buNone/>
            </a:pPr>
            <a:r>
              <a:rPr lang="en-US" altLang="en-US" sz="1800">
                <a:latin typeface="Courier New" panose="02070309020205020404" pitchFamily="49" charset="0"/>
                <a:cs typeface="Courier New" panose="02070309020205020404" pitchFamily="49" charset="0"/>
              </a:rPr>
              <a:t>}</a:t>
            </a:r>
          </a:p>
          <a:p>
            <a:pPr marL="639763" lvl="1" indent="-246063">
              <a:spcBef>
                <a:spcPct val="0"/>
              </a:spcBef>
              <a:buFontTx/>
              <a:buNone/>
            </a:pPr>
            <a:r>
              <a:rPr lang="en-US" altLang="en-US" sz="1800">
                <a:latin typeface="Courier New" panose="02070309020205020404" pitchFamily="49" charset="0"/>
                <a:cs typeface="Courier New" panose="02070309020205020404" pitchFamily="49" charset="0"/>
              </a:rPr>
              <a:t>for (</a:t>
            </a:r>
            <a:r>
              <a:rPr lang="en-US" altLang="en-US" sz="1800" b="1">
                <a:solidFill>
                  <a:srgbClr val="003399"/>
                </a:solidFill>
                <a:latin typeface="Courier New" panose="02070309020205020404" pitchFamily="49" charset="0"/>
                <a:cs typeface="Courier New" panose="02070309020205020404" pitchFamily="49" charset="0"/>
              </a:rPr>
              <a:t>int i = 1</a:t>
            </a:r>
            <a:r>
              <a:rPr lang="en-US" altLang="en-US" sz="1800">
                <a:latin typeface="Courier New" panose="02070309020205020404" pitchFamily="49" charset="0"/>
                <a:cs typeface="Courier New" panose="02070309020205020404" pitchFamily="49" charset="0"/>
              </a:rPr>
              <a:t>; i &lt;= 100; i++) {   </a:t>
            </a:r>
            <a:r>
              <a:rPr lang="en-US" altLang="en-US" sz="1800" b="1">
                <a:solidFill>
                  <a:srgbClr val="003399"/>
                </a:solidFill>
                <a:latin typeface="Courier New" panose="02070309020205020404" pitchFamily="49" charset="0"/>
                <a:cs typeface="Courier New" panose="02070309020205020404" pitchFamily="49" charset="0"/>
              </a:rPr>
              <a:t>// OK</a:t>
            </a:r>
          </a:p>
          <a:p>
            <a:pPr marL="639763" lvl="1" indent="-246063">
              <a:spcBef>
                <a:spcPct val="0"/>
              </a:spcBef>
              <a:buFontTx/>
              <a:buNone/>
            </a:pPr>
            <a:r>
              <a:rPr lang="en-US" altLang="en-US" sz="1800">
                <a:latin typeface="Courier New" panose="02070309020205020404" pitchFamily="49" charset="0"/>
                <a:cs typeface="Courier New" panose="02070309020205020404" pitchFamily="49" charset="0"/>
              </a:rPr>
              <a:t>    System.out.print("\\");</a:t>
            </a:r>
          </a:p>
          <a:p>
            <a:pPr marL="639763" lvl="1" indent="-246063">
              <a:spcBef>
                <a:spcPct val="0"/>
              </a:spcBef>
              <a:buFontTx/>
              <a:buNone/>
            </a:pPr>
            <a:r>
              <a:rPr lang="en-US" altLang="en-US" sz="1800">
                <a:latin typeface="Courier New" panose="02070309020205020404" pitchFamily="49" charset="0"/>
                <a:cs typeface="Courier New" panose="02070309020205020404" pitchFamily="49" charset="0"/>
              </a:rPr>
              <a:t>}</a:t>
            </a:r>
          </a:p>
          <a:p>
            <a:pPr marL="639763" lvl="1" indent="-246063">
              <a:spcBef>
                <a:spcPct val="0"/>
              </a:spcBef>
              <a:buFontTx/>
              <a:buNone/>
            </a:pPr>
            <a:r>
              <a:rPr lang="en-US" altLang="en-US" sz="1800" b="1">
                <a:solidFill>
                  <a:srgbClr val="003399"/>
                </a:solidFill>
                <a:latin typeface="Courier New" panose="02070309020205020404" pitchFamily="49" charset="0"/>
                <a:cs typeface="Courier New" panose="02070309020205020404" pitchFamily="49" charset="0"/>
              </a:rPr>
              <a:t>int i = 5;                  // OK: outside of loop's scope</a:t>
            </a:r>
          </a:p>
          <a:p>
            <a:pPr marL="639763" lvl="1" indent="-246063">
              <a:spcBef>
                <a:spcPct val="0"/>
              </a:spcBef>
              <a:buFontTx/>
              <a:buNone/>
            </a:pPr>
            <a:endParaRPr lang="en-US" altLang="en-US" sz="1800" b="1">
              <a:solidFill>
                <a:srgbClr val="003399"/>
              </a:solidFill>
              <a:latin typeface="Courier New" panose="02070309020205020404" pitchFamily="49" charset="0"/>
              <a:cs typeface="Courier New" panose="02070309020205020404" pitchFamily="49" charset="0"/>
            </a:endParaRPr>
          </a:p>
          <a:p>
            <a:pPr marL="273050" indent="-273050"/>
            <a:r>
              <a:rPr lang="en-US" altLang="en-US"/>
              <a:t>A variable can't be declared twice or used out of its scope.</a:t>
            </a:r>
            <a:endParaRPr lang="en-US" altLang="en-US" sz="1800">
              <a:latin typeface="Courier New" panose="02070309020205020404" pitchFamily="49" charset="0"/>
              <a:cs typeface="Courier New" panose="02070309020205020404" pitchFamily="49" charset="0"/>
            </a:endParaRPr>
          </a:p>
          <a:p>
            <a:pPr marL="639763" lvl="1" indent="-246063">
              <a:spcBef>
                <a:spcPct val="0"/>
              </a:spcBef>
              <a:buFontTx/>
              <a:buNone/>
            </a:pPr>
            <a:endParaRPr lang="en-US" altLang="en-US" sz="900">
              <a:latin typeface="Courier New" panose="02070309020205020404" pitchFamily="49" charset="0"/>
              <a:cs typeface="Courier New" panose="02070309020205020404" pitchFamily="49" charset="0"/>
            </a:endParaRPr>
          </a:p>
          <a:p>
            <a:pPr marL="639763" lvl="1" indent="-246063">
              <a:spcBef>
                <a:spcPct val="0"/>
              </a:spcBef>
              <a:buFontTx/>
              <a:buNone/>
            </a:pPr>
            <a:r>
              <a:rPr lang="en-US" altLang="en-US" sz="1800">
                <a:latin typeface="Courier New" panose="02070309020205020404" pitchFamily="49" charset="0"/>
                <a:cs typeface="Courier New" panose="02070309020205020404" pitchFamily="49" charset="0"/>
              </a:rPr>
              <a:t>for (</a:t>
            </a:r>
            <a:r>
              <a:rPr lang="en-US" altLang="en-US" sz="1800" b="1">
                <a:latin typeface="Courier New" panose="02070309020205020404" pitchFamily="49" charset="0"/>
                <a:cs typeface="Courier New" panose="02070309020205020404" pitchFamily="49" charset="0"/>
              </a:rPr>
              <a:t>int i = 1</a:t>
            </a:r>
            <a:r>
              <a:rPr lang="en-US" altLang="en-US" sz="1800">
                <a:latin typeface="Courier New" panose="02070309020205020404" pitchFamily="49" charset="0"/>
                <a:cs typeface="Courier New" panose="02070309020205020404" pitchFamily="49" charset="0"/>
              </a:rPr>
              <a:t>; i &lt;= 100 * line; i++) {</a:t>
            </a:r>
          </a:p>
          <a:p>
            <a:pPr marL="639763" lvl="1" indent="-246063">
              <a:spcBef>
                <a:spcPct val="0"/>
              </a:spcBef>
              <a:buFontTx/>
              <a:buNone/>
            </a:pPr>
            <a:r>
              <a:rPr lang="en-US" altLang="en-US" sz="1800" b="1">
                <a:solidFill>
                  <a:srgbClr val="800000"/>
                </a:solidFill>
                <a:latin typeface="Courier New" panose="02070309020205020404" pitchFamily="49" charset="0"/>
                <a:cs typeface="Courier New" panose="02070309020205020404" pitchFamily="49" charset="0"/>
              </a:rPr>
              <a:t>    int i = 2;              // ERROR: overlapping scope</a:t>
            </a:r>
          </a:p>
          <a:p>
            <a:pPr marL="639763" lvl="1" indent="-246063">
              <a:spcBef>
                <a:spcPct val="0"/>
              </a:spcBef>
              <a:buFontTx/>
              <a:buNone/>
            </a:pPr>
            <a:r>
              <a:rPr lang="en-US" altLang="en-US" sz="1800">
                <a:latin typeface="Courier New" panose="02070309020205020404" pitchFamily="49" charset="0"/>
                <a:cs typeface="Courier New" panose="02070309020205020404" pitchFamily="49" charset="0"/>
              </a:rPr>
              <a:t>    System.out.print("/");</a:t>
            </a:r>
          </a:p>
          <a:p>
            <a:pPr marL="639763" lvl="1" indent="-246063">
              <a:spcBef>
                <a:spcPct val="0"/>
              </a:spcBef>
              <a:buFontTx/>
              <a:buNone/>
            </a:pPr>
            <a:r>
              <a:rPr lang="en-US" altLang="en-US" sz="1800">
                <a:latin typeface="Courier New" panose="02070309020205020404" pitchFamily="49" charset="0"/>
                <a:cs typeface="Courier New" panose="02070309020205020404" pitchFamily="49" charset="0"/>
              </a:rPr>
              <a:t>}</a:t>
            </a:r>
          </a:p>
          <a:p>
            <a:pPr marL="639763" lvl="1" indent="-246063">
              <a:spcBef>
                <a:spcPct val="0"/>
              </a:spcBef>
              <a:buFontTx/>
              <a:buNone/>
            </a:pPr>
            <a:r>
              <a:rPr lang="en-US" altLang="en-US" sz="1800" b="1">
                <a:solidFill>
                  <a:srgbClr val="800000"/>
                </a:solidFill>
                <a:latin typeface="Courier New" panose="02070309020205020404" pitchFamily="49" charset="0"/>
                <a:cs typeface="Courier New" panose="02070309020205020404" pitchFamily="49" charset="0"/>
              </a:rPr>
              <a:t>i = 4;                      // ERROR: outside scope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6" name="Rectangle 2"/>
          <p:cNvSpPr>
            <a:spLocks noGrp="1" noChangeArrowheads="1"/>
          </p:cNvSpPr>
          <p:nvPr>
            <p:ph type="title" idx="4294967295"/>
          </p:nvPr>
        </p:nvSpPr>
        <p:spPr>
          <a:xfrm>
            <a:off x="457200" y="0"/>
            <a:ext cx="8229600" cy="1016000"/>
          </a:xfrm>
        </p:spPr>
        <p:txBody>
          <a:bodyPr lIns="0" rIns="0" bIns="0" anchor="b"/>
          <a:lstStyle/>
          <a:p>
            <a:r>
              <a:rPr lang="en-US" altLang="en-US"/>
              <a:t>Integer remainder with </a:t>
            </a:r>
            <a:r>
              <a:rPr lang="en-US" altLang="en-US">
                <a:latin typeface="Courier New" panose="02070309020205020404" pitchFamily="49" charset="0"/>
              </a:rPr>
              <a:t>%</a:t>
            </a:r>
          </a:p>
        </p:txBody>
      </p:sp>
      <p:sp>
        <p:nvSpPr>
          <p:cNvPr id="379907" name="Rectangle 3"/>
          <p:cNvSpPr>
            <a:spLocks noGrp="1" noChangeArrowheads="1"/>
          </p:cNvSpPr>
          <p:nvPr>
            <p:ph idx="4294967295"/>
          </p:nvPr>
        </p:nvSpPr>
        <p:spPr/>
        <p:txBody>
          <a:bodyPr/>
          <a:lstStyle/>
          <a:p>
            <a:pPr marL="273050" indent="-273050">
              <a:tabLst>
                <a:tab pos="2290763" algn="l"/>
                <a:tab pos="4799013" algn="l"/>
              </a:tabLst>
            </a:pPr>
            <a:r>
              <a:rPr lang="en-US" altLang="en-US" sz="2200" dirty="0"/>
              <a:t>The </a:t>
            </a:r>
            <a:r>
              <a:rPr lang="en-US" altLang="en-US" sz="2200" dirty="0">
                <a:latin typeface="Courier New" panose="02070309020205020404" pitchFamily="49" charset="0"/>
              </a:rPr>
              <a:t>%</a:t>
            </a:r>
            <a:r>
              <a:rPr lang="en-US" altLang="en-US" sz="2200" dirty="0"/>
              <a:t> operator computes the remainder from integer division.</a:t>
            </a:r>
          </a:p>
          <a:p>
            <a:pPr marL="639763" lvl="1" indent="-246063">
              <a:tabLst>
                <a:tab pos="2290763" algn="l"/>
                <a:tab pos="4799013" algn="l"/>
              </a:tabLst>
            </a:pPr>
            <a:r>
              <a:rPr lang="en-US" altLang="en-US" dirty="0">
                <a:latin typeface="Courier New" panose="02070309020205020404" pitchFamily="49" charset="0"/>
              </a:rPr>
              <a:t>14 % 4</a:t>
            </a:r>
            <a:r>
              <a:rPr lang="en-US" altLang="en-US" dirty="0"/>
              <a:t>	is  </a:t>
            </a:r>
            <a:r>
              <a:rPr lang="en-US" altLang="en-US" dirty="0">
                <a:latin typeface="Courier New" panose="02070309020205020404" pitchFamily="49" charset="0"/>
              </a:rPr>
              <a:t>2</a:t>
            </a:r>
          </a:p>
          <a:p>
            <a:pPr marL="639763" lvl="1" indent="-246063">
              <a:tabLst>
                <a:tab pos="2290763" algn="l"/>
                <a:tab pos="4799013" algn="l"/>
              </a:tabLst>
            </a:pPr>
            <a:r>
              <a:rPr lang="en-US" altLang="en-US" dirty="0">
                <a:latin typeface="Courier New" panose="02070309020205020404" pitchFamily="49" charset="0"/>
              </a:rPr>
              <a:t>218 % 5</a:t>
            </a:r>
            <a:r>
              <a:rPr lang="en-US" altLang="en-US" dirty="0"/>
              <a:t>	is  </a:t>
            </a:r>
            <a:r>
              <a:rPr lang="en-US" altLang="en-US" dirty="0">
                <a:latin typeface="Courier New" panose="02070309020205020404" pitchFamily="49" charset="0"/>
              </a:rPr>
              <a:t>3</a:t>
            </a:r>
            <a:br>
              <a:rPr lang="en-US" altLang="en-US" sz="800" dirty="0">
                <a:latin typeface="Courier New" panose="02070309020205020404" pitchFamily="49" charset="0"/>
              </a:rPr>
            </a:br>
            <a:r>
              <a:rPr lang="en-US" altLang="en-US" sz="800" dirty="0">
                <a:latin typeface="Courier New" panose="02070309020205020404" pitchFamily="49" charset="0"/>
              </a:rPr>
              <a:t> </a:t>
            </a:r>
            <a:br>
              <a:rPr lang="en-US" altLang="en-US" sz="800" dirty="0">
                <a:latin typeface="Courier New" panose="02070309020205020404" pitchFamily="49" charset="0"/>
              </a:rPr>
            </a:br>
            <a:r>
              <a:rPr lang="en-US" altLang="en-US" sz="2000" dirty="0">
                <a:latin typeface="Courier New" panose="02070309020205020404" pitchFamily="49" charset="0"/>
              </a:rPr>
              <a:t>     </a:t>
            </a:r>
            <a:r>
              <a:rPr lang="en-US" altLang="en-US" sz="2000" u="sng" dirty="0">
                <a:latin typeface="Courier New" panose="02070309020205020404" pitchFamily="49" charset="0"/>
              </a:rPr>
              <a:t>   3</a:t>
            </a:r>
            <a:r>
              <a:rPr lang="en-US" altLang="en-US" sz="2000" dirty="0">
                <a:latin typeface="Courier New" panose="02070309020205020404" pitchFamily="49" charset="0"/>
              </a:rPr>
              <a:t>                </a:t>
            </a:r>
            <a:r>
              <a:rPr lang="en-US" altLang="en-US" sz="2000" u="sng" dirty="0">
                <a:latin typeface="Courier New" panose="02070309020205020404" pitchFamily="49" charset="0"/>
              </a:rPr>
              <a:t>   43</a:t>
            </a:r>
            <a:br>
              <a:rPr lang="en-US" altLang="en-US" sz="2000" u="sng" dirty="0">
                <a:latin typeface="Courier New" panose="02070309020205020404" pitchFamily="49" charset="0"/>
              </a:rPr>
            </a:br>
            <a:r>
              <a:rPr lang="en-US" altLang="en-US" sz="2000" dirty="0">
                <a:latin typeface="Courier New" panose="02070309020205020404" pitchFamily="49" charset="0"/>
              </a:rPr>
              <a:t>   4 ) 14              5 ) 218</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u="sng" dirty="0">
                <a:latin typeface="Courier New" panose="02070309020205020404" pitchFamily="49" charset="0"/>
              </a:rPr>
              <a:t>12</a:t>
            </a:r>
            <a:r>
              <a:rPr lang="en-US" altLang="en-US" sz="2000" dirty="0">
                <a:latin typeface="Courier New" panose="02070309020205020404" pitchFamily="49" charset="0"/>
              </a:rPr>
              <a:t>                  </a:t>
            </a:r>
            <a:r>
              <a:rPr lang="en-US" altLang="en-US" sz="2000" u="sng" dirty="0">
                <a:latin typeface="Courier New" panose="02070309020205020404" pitchFamily="49" charset="0"/>
              </a:rPr>
              <a:t>20</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b="1" dirty="0">
                <a:latin typeface="Courier New" panose="02070309020205020404" pitchFamily="49" charset="0"/>
              </a:rPr>
              <a:t>2</a:t>
            </a:r>
            <a:r>
              <a:rPr lang="en-US" altLang="en-US" sz="2000" dirty="0">
                <a:latin typeface="Courier New" panose="02070309020205020404" pitchFamily="49" charset="0"/>
              </a:rPr>
              <a:t>                   18</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u="sng" dirty="0">
                <a:latin typeface="Courier New" panose="02070309020205020404" pitchFamily="49" charset="0"/>
              </a:rPr>
              <a:t>15</a:t>
            </a:r>
            <a:br>
              <a:rPr lang="en-US" altLang="en-US" sz="2000" u="sng" dirty="0">
                <a:latin typeface="Courier New" panose="02070309020205020404" pitchFamily="49" charset="0"/>
              </a:rPr>
            </a:br>
            <a:r>
              <a:rPr lang="en-US" altLang="en-US" sz="2000" dirty="0">
                <a:latin typeface="Courier New" panose="02070309020205020404" pitchFamily="49" charset="0"/>
              </a:rPr>
              <a:t>                             </a:t>
            </a:r>
            <a:r>
              <a:rPr lang="en-US" altLang="en-US" sz="2000" b="1" dirty="0">
                <a:latin typeface="Courier New" panose="02070309020205020404" pitchFamily="49" charset="0"/>
              </a:rPr>
              <a:t>3</a:t>
            </a:r>
          </a:p>
          <a:p>
            <a:pPr marL="273050" indent="-273050">
              <a:lnSpc>
                <a:spcPct val="90000"/>
              </a:lnSpc>
              <a:buFont typeface="Wingdings" panose="05000000000000000000" pitchFamily="2" charset="2"/>
              <a:buNone/>
              <a:tabLst>
                <a:tab pos="2290763" algn="l"/>
                <a:tab pos="4799013" algn="l"/>
              </a:tabLst>
            </a:pPr>
            <a:endParaRPr lang="en-US" altLang="en-US" sz="800" dirty="0"/>
          </a:p>
          <a:p>
            <a:pPr marL="273050" indent="-273050">
              <a:lnSpc>
                <a:spcPct val="90000"/>
              </a:lnSpc>
              <a:buFont typeface="Wingdings" panose="05000000000000000000" pitchFamily="2" charset="2"/>
              <a:buNone/>
              <a:tabLst>
                <a:tab pos="2290763" algn="l"/>
                <a:tab pos="4799013" algn="l"/>
              </a:tabLst>
            </a:pPr>
            <a:endParaRPr lang="en-US" altLang="en-US" sz="800" dirty="0"/>
          </a:p>
          <a:p>
            <a:pPr marL="273050" indent="-273050">
              <a:lnSpc>
                <a:spcPct val="110000"/>
              </a:lnSpc>
              <a:tabLst>
                <a:tab pos="2290763" algn="l"/>
                <a:tab pos="4799013" algn="l"/>
              </a:tabLst>
            </a:pPr>
            <a:r>
              <a:rPr lang="en-US" altLang="en-US" dirty="0"/>
              <a:t>Some applications of </a:t>
            </a:r>
            <a:r>
              <a:rPr lang="en-US" altLang="en-US" dirty="0">
                <a:latin typeface="Courier New" panose="02070309020205020404" pitchFamily="49" charset="0"/>
              </a:rPr>
              <a:t>%</a:t>
            </a:r>
            <a:r>
              <a:rPr lang="en-US" altLang="en-US" dirty="0"/>
              <a:t> operator:</a:t>
            </a:r>
          </a:p>
          <a:p>
            <a:pPr marL="639763" lvl="1" indent="-246063">
              <a:lnSpc>
                <a:spcPct val="110000"/>
              </a:lnSpc>
              <a:tabLst>
                <a:tab pos="2290763" algn="l"/>
                <a:tab pos="4799013" algn="l"/>
              </a:tabLst>
            </a:pPr>
            <a:r>
              <a:rPr lang="en-US" altLang="en-US" dirty="0"/>
              <a:t>Obtain last digit of a number:</a:t>
            </a:r>
            <a:r>
              <a:rPr lang="en-US" altLang="en-US" i="1" dirty="0"/>
              <a:t>	</a:t>
            </a:r>
            <a:r>
              <a:rPr lang="en-US" altLang="en-US" dirty="0">
                <a:latin typeface="Courier New" panose="02070309020205020404" pitchFamily="49" charset="0"/>
              </a:rPr>
              <a:t>230857 % 10</a:t>
            </a:r>
            <a:r>
              <a:rPr lang="en-US" altLang="en-US" dirty="0"/>
              <a:t> is </a:t>
            </a:r>
            <a:r>
              <a:rPr lang="en-US" altLang="en-US" dirty="0">
                <a:latin typeface="Courier New" panose="02070309020205020404" pitchFamily="49" charset="0"/>
              </a:rPr>
              <a:t>7</a:t>
            </a:r>
          </a:p>
          <a:p>
            <a:pPr marL="639763" lvl="1" indent="-246063">
              <a:lnSpc>
                <a:spcPct val="110000"/>
              </a:lnSpc>
              <a:tabLst>
                <a:tab pos="2290763" algn="l"/>
                <a:tab pos="4799013" algn="l"/>
              </a:tabLst>
            </a:pPr>
            <a:r>
              <a:rPr lang="en-US" altLang="en-US" dirty="0"/>
              <a:t>Obtain last 4 digits:	</a:t>
            </a:r>
            <a:r>
              <a:rPr lang="en-US" altLang="en-US" dirty="0">
                <a:latin typeface="Courier New" panose="02070309020205020404" pitchFamily="49" charset="0"/>
              </a:rPr>
              <a:t>658236489 % 10000</a:t>
            </a:r>
            <a:r>
              <a:rPr lang="en-US" altLang="en-US" dirty="0"/>
              <a:t> is </a:t>
            </a:r>
            <a:r>
              <a:rPr lang="en-US" altLang="en-US" dirty="0">
                <a:latin typeface="Courier New" panose="02070309020205020404" pitchFamily="49" charset="0"/>
              </a:rPr>
              <a:t>6489</a:t>
            </a:r>
          </a:p>
          <a:p>
            <a:pPr marL="639763" lvl="1" indent="-246063">
              <a:lnSpc>
                <a:spcPct val="110000"/>
              </a:lnSpc>
              <a:tabLst>
                <a:tab pos="2290763" algn="l"/>
                <a:tab pos="4799013" algn="l"/>
              </a:tabLst>
            </a:pPr>
            <a:r>
              <a:rPr lang="en-US" altLang="en-US" dirty="0"/>
              <a:t>See whether a number is odd:	</a:t>
            </a:r>
            <a:r>
              <a:rPr lang="en-US" altLang="en-US" dirty="0">
                <a:latin typeface="Courier New" panose="02070309020205020404" pitchFamily="49" charset="0"/>
              </a:rPr>
              <a:t>7 % 2</a:t>
            </a:r>
            <a:r>
              <a:rPr lang="en-US" altLang="en-US" dirty="0"/>
              <a:t> is </a:t>
            </a:r>
            <a:r>
              <a:rPr lang="en-US" altLang="en-US" dirty="0">
                <a:latin typeface="Courier New" panose="02070309020205020404" pitchFamily="49" charset="0"/>
              </a:rPr>
              <a:t>1</a:t>
            </a:r>
            <a:r>
              <a:rPr lang="en-US" altLang="en-US" dirty="0"/>
              <a:t>,  </a:t>
            </a:r>
            <a:r>
              <a:rPr lang="en-US" altLang="en-US" dirty="0">
                <a:latin typeface="Courier New" panose="02070309020205020404" pitchFamily="49" charset="0"/>
              </a:rPr>
              <a:t>42 % 2</a:t>
            </a:r>
            <a:r>
              <a:rPr lang="en-US" altLang="en-US" dirty="0"/>
              <a:t> is </a:t>
            </a:r>
            <a:r>
              <a:rPr lang="en-US" altLang="en-US" dirty="0">
                <a:latin typeface="Courier New" panose="02070309020205020404" pitchFamily="49" charset="0"/>
              </a:rPr>
              <a:t>0</a:t>
            </a:r>
          </a:p>
        </p:txBody>
      </p:sp>
      <p:sp>
        <p:nvSpPr>
          <p:cNvPr id="379908" name="Text Box 4"/>
          <p:cNvSpPr txBox="1">
            <a:spLocks noChangeArrowheads="1"/>
          </p:cNvSpPr>
          <p:nvPr/>
        </p:nvSpPr>
        <p:spPr bwMode="auto">
          <a:xfrm>
            <a:off x="6096000" y="2006600"/>
            <a:ext cx="2819400" cy="187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gn="l">
              <a:defRPr>
                <a:solidFill>
                  <a:schemeClr val="tx1"/>
                </a:solidFill>
                <a:latin typeface="Arial" panose="020B0604020202020204" pitchFamily="34" charset="0"/>
              </a:defRPr>
            </a:lvl1pPr>
            <a:lvl2pPr marL="576263" indent="-179388"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n-US" sz="2000">
                <a:latin typeface="Verdana" panose="020B0604030504040204" pitchFamily="34" charset="0"/>
                <a:cs typeface="Times New Roman" panose="02020603050405020304" pitchFamily="18" charset="0"/>
              </a:rPr>
              <a:t>What is the result?</a:t>
            </a:r>
          </a:p>
          <a:p>
            <a:pPr>
              <a:spcBef>
                <a:spcPts val="5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45 % 6</a:t>
            </a:r>
          </a:p>
          <a:p>
            <a:pPr>
              <a:spcBef>
                <a:spcPts val="5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2 % 2</a:t>
            </a:r>
          </a:p>
          <a:p>
            <a:pPr>
              <a:spcBef>
                <a:spcPts val="5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8 % 20</a:t>
            </a:r>
          </a:p>
          <a:p>
            <a:pPr>
              <a:spcBef>
                <a:spcPts val="5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11 % 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9908"/>
                                        </p:tgtEl>
                                        <p:attrNameLst>
                                          <p:attrName>style.visibility</p:attrName>
                                        </p:attrNameLst>
                                      </p:cBhvr>
                                      <p:to>
                                        <p:strVal val="visible"/>
                                      </p:to>
                                    </p:set>
                                    <p:animEffect transition="in" filter="fade">
                                      <p:cBhvr>
                                        <p:cTn id="7" dur="1000"/>
                                        <p:tgtEl>
                                          <p:spTgt spid="379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79907">
                                            <p:txEl>
                                              <p:pRg st="5" end="5"/>
                                            </p:txEl>
                                          </p:spTgt>
                                        </p:tgtEl>
                                        <p:attrNameLst>
                                          <p:attrName>style.visibility</p:attrName>
                                        </p:attrNameLst>
                                      </p:cBhvr>
                                      <p:to>
                                        <p:strVal val="visible"/>
                                      </p:to>
                                    </p:set>
                                    <p:animEffect transition="in" filter="fade">
                                      <p:cBhvr>
                                        <p:cTn id="12" dur="1000"/>
                                        <p:tgtEl>
                                          <p:spTgt spid="379907">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79907">
                                            <p:txEl>
                                              <p:pRg st="6" end="6"/>
                                            </p:txEl>
                                          </p:spTgt>
                                        </p:tgtEl>
                                        <p:attrNameLst>
                                          <p:attrName>style.visibility</p:attrName>
                                        </p:attrNameLst>
                                      </p:cBhvr>
                                      <p:to>
                                        <p:strVal val="visible"/>
                                      </p:to>
                                    </p:set>
                                    <p:animEffect transition="in" filter="fade">
                                      <p:cBhvr>
                                        <p:cTn id="15" dur="1000"/>
                                        <p:tgtEl>
                                          <p:spTgt spid="379907">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79907">
                                            <p:txEl>
                                              <p:pRg st="7" end="7"/>
                                            </p:txEl>
                                          </p:spTgt>
                                        </p:tgtEl>
                                        <p:attrNameLst>
                                          <p:attrName>style.visibility</p:attrName>
                                        </p:attrNameLst>
                                      </p:cBhvr>
                                      <p:to>
                                        <p:strVal val="visible"/>
                                      </p:to>
                                    </p:set>
                                    <p:animEffect transition="in" filter="fade">
                                      <p:cBhvr>
                                        <p:cTn id="18" dur="1000"/>
                                        <p:tgtEl>
                                          <p:spTgt spid="379907">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79907">
                                            <p:txEl>
                                              <p:pRg st="8" end="8"/>
                                            </p:txEl>
                                          </p:spTgt>
                                        </p:tgtEl>
                                        <p:attrNameLst>
                                          <p:attrName>style.visibility</p:attrName>
                                        </p:attrNameLst>
                                      </p:cBhvr>
                                      <p:to>
                                        <p:strVal val="visible"/>
                                      </p:to>
                                    </p:set>
                                    <p:animEffect transition="in" filter="fade">
                                      <p:cBhvr>
                                        <p:cTn id="21" dur="1000"/>
                                        <p:tgtEl>
                                          <p:spTgt spid="379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a:t>Class constants</a:t>
            </a:r>
          </a:p>
        </p:txBody>
      </p:sp>
      <p:sp>
        <p:nvSpPr>
          <p:cNvPr id="459779" name="Rectangle 3"/>
          <p:cNvSpPr>
            <a:spLocks noGrp="1" noChangeArrowheads="1"/>
          </p:cNvSpPr>
          <p:nvPr>
            <p:ph type="body" idx="1"/>
          </p:nvPr>
        </p:nvSpPr>
        <p:spPr/>
        <p:txBody>
          <a:bodyPr/>
          <a:lstStyle/>
          <a:p>
            <a:r>
              <a:rPr lang="en-US" altLang="en-US" b="1"/>
              <a:t>class constant</a:t>
            </a:r>
            <a:r>
              <a:rPr lang="en-US" altLang="en-US"/>
              <a:t>: </a:t>
            </a:r>
            <a:r>
              <a:rPr lang="en-US" altLang="en-US" sz="2200"/>
              <a:t>A fixed value visible to the whole program.</a:t>
            </a:r>
          </a:p>
          <a:p>
            <a:pPr lvl="1"/>
            <a:r>
              <a:rPr lang="en-US" altLang="en-US"/>
              <a:t>value can be set only at declaration;  cannot be reassigned</a:t>
            </a:r>
          </a:p>
          <a:p>
            <a:pPr lvl="1"/>
            <a:endParaRPr lang="en-US" altLang="en-US"/>
          </a:p>
          <a:p>
            <a:r>
              <a:rPr lang="en-US" altLang="en-US"/>
              <a:t>Syntax:</a:t>
            </a:r>
          </a:p>
          <a:p>
            <a:pPr>
              <a:buFontTx/>
              <a:buNone/>
            </a:pPr>
            <a:r>
              <a:rPr lang="en-US" altLang="en-US" sz="800"/>
              <a:t>	</a:t>
            </a:r>
            <a:r>
              <a:rPr lang="en-US" altLang="en-US" sz="2500">
                <a:latin typeface="Courier New" panose="02070309020205020404" pitchFamily="49" charset="0"/>
              </a:rPr>
              <a:t>public static final </a:t>
            </a:r>
            <a:r>
              <a:rPr lang="en-US" altLang="en-US" sz="2500" b="1"/>
              <a:t>type</a:t>
            </a:r>
            <a:r>
              <a:rPr lang="en-US" altLang="en-US" sz="2500">
                <a:latin typeface="Courier New" panose="02070309020205020404" pitchFamily="49" charset="0"/>
              </a:rPr>
              <a:t> </a:t>
            </a:r>
            <a:r>
              <a:rPr lang="en-US" altLang="en-US" sz="2500" b="1"/>
              <a:t>name</a:t>
            </a:r>
            <a:r>
              <a:rPr lang="en-US" altLang="en-US" sz="2500">
                <a:latin typeface="Courier New" panose="02070309020205020404" pitchFamily="49" charset="0"/>
              </a:rPr>
              <a:t> = </a:t>
            </a:r>
            <a:r>
              <a:rPr lang="en-US" altLang="en-US" sz="2500" b="1"/>
              <a:t>value</a:t>
            </a:r>
            <a:r>
              <a:rPr lang="en-US" altLang="en-US" sz="2500">
                <a:latin typeface="Courier New" panose="02070309020205020404" pitchFamily="49" charset="0"/>
              </a:rPr>
              <a:t>;</a:t>
            </a:r>
            <a:endParaRPr lang="en-US" altLang="en-US" sz="2700">
              <a:latin typeface="Courier New" panose="02070309020205020404" pitchFamily="49" charset="0"/>
            </a:endParaRPr>
          </a:p>
          <a:p>
            <a:pPr lvl="1"/>
            <a:endParaRPr lang="en-US" altLang="en-US" sz="900"/>
          </a:p>
          <a:p>
            <a:pPr lvl="1"/>
            <a:r>
              <a:rPr lang="en-US" altLang="en-US"/>
              <a:t>name is usually in ALL_UPPER_CASE</a:t>
            </a:r>
          </a:p>
          <a:p>
            <a:pPr lvl="1"/>
            <a:endParaRPr lang="en-US" altLang="en-US"/>
          </a:p>
          <a:p>
            <a:pPr lvl="1"/>
            <a:r>
              <a:rPr lang="en-US" altLang="en-US"/>
              <a:t>Examples:</a:t>
            </a:r>
          </a:p>
          <a:p>
            <a:pPr lvl="1">
              <a:spcBef>
                <a:spcPts val="200"/>
              </a:spcBef>
              <a:buFont typeface="Wingdings" panose="05000000000000000000" pitchFamily="2" charset="2"/>
              <a:buNone/>
            </a:pPr>
            <a:r>
              <a:rPr lang="en-US" altLang="en-US">
                <a:latin typeface="Courier New" panose="02070309020205020404" pitchFamily="49" charset="0"/>
              </a:rPr>
              <a:t>	public static final int DAYS_IN_WEEK = 7;</a:t>
            </a:r>
          </a:p>
          <a:p>
            <a:pPr lvl="1">
              <a:spcBef>
                <a:spcPts val="200"/>
              </a:spcBef>
              <a:buFont typeface="Wingdings" panose="05000000000000000000" pitchFamily="2" charset="2"/>
              <a:buNone/>
            </a:pPr>
            <a:r>
              <a:rPr lang="en-US" altLang="en-US">
                <a:latin typeface="Courier New" panose="02070309020205020404" pitchFamily="49" charset="0"/>
              </a:rPr>
              <a:t>	public static final double INTEREST_RATE = 3.5;</a:t>
            </a:r>
          </a:p>
          <a:p>
            <a:pPr lvl="1">
              <a:spcBef>
                <a:spcPts val="200"/>
              </a:spcBef>
              <a:buFont typeface="Wingdings" panose="05000000000000000000" pitchFamily="2" charset="2"/>
              <a:buNone/>
            </a:pPr>
            <a:r>
              <a:rPr lang="en-US" altLang="en-US">
                <a:latin typeface="Courier New" panose="02070309020205020404" pitchFamily="49" charset="0"/>
              </a:rPr>
              <a:t>	public static final int SSN = 658234569;</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idx="4294967295"/>
          </p:nvPr>
        </p:nvSpPr>
        <p:spPr/>
        <p:txBody>
          <a:bodyPr lIns="0" rIns="0" bIns="0" anchor="b"/>
          <a:lstStyle/>
          <a:p>
            <a:r>
              <a:rPr lang="en-US" altLang="en-US"/>
              <a:t>Constants and figures</a:t>
            </a:r>
          </a:p>
        </p:txBody>
      </p:sp>
      <p:sp>
        <p:nvSpPr>
          <p:cNvPr id="460803" name="Rectangle 3"/>
          <p:cNvSpPr>
            <a:spLocks noGrp="1" noChangeArrowheads="1"/>
          </p:cNvSpPr>
          <p:nvPr>
            <p:ph idx="4294967295"/>
          </p:nvPr>
        </p:nvSpPr>
        <p:spPr/>
        <p:txBody>
          <a:bodyPr/>
          <a:lstStyle/>
          <a:p>
            <a:pPr marL="273050" indent="-273050">
              <a:tabLst>
                <a:tab pos="4114800" algn="l"/>
              </a:tabLst>
            </a:pPr>
            <a:r>
              <a:rPr lang="en-US" altLang="en-US"/>
              <a:t>Consider the task of drawing the following scalable figure:</a:t>
            </a:r>
          </a:p>
          <a:p>
            <a:pPr marL="639763" lvl="1" indent="-246063">
              <a:lnSpc>
                <a:spcPct val="80000"/>
              </a:lnSpc>
              <a:buFont typeface="Wingdings" panose="05000000000000000000" pitchFamily="2" charset="2"/>
              <a:buNone/>
              <a:tabLst>
                <a:tab pos="4114800" algn="l"/>
              </a:tabLst>
            </a:pPr>
            <a:endParaRPr lang="en-US" altLang="en-US" sz="2000">
              <a:latin typeface="Courier New" panose="02070309020205020404" pitchFamily="49" charset="0"/>
            </a:endParaRPr>
          </a:p>
          <a:p>
            <a:pPr marL="639763" lvl="1" indent="-246063">
              <a:lnSpc>
                <a:spcPct val="80000"/>
              </a:lnSpc>
              <a:buFont typeface="Wingdings" panose="05000000000000000000" pitchFamily="2" charset="2"/>
              <a:buNone/>
              <a:tabLst>
                <a:tab pos="4114800" algn="l"/>
              </a:tabLst>
            </a:pPr>
            <a:r>
              <a:rPr lang="en-US" altLang="en-US" sz="2000">
                <a:latin typeface="Courier New" panose="02070309020205020404" pitchFamily="49" charset="0"/>
              </a:rPr>
              <a:t>+/\/\/\/\/\/\/\/\/\/\+</a:t>
            </a:r>
          </a:p>
          <a:p>
            <a:pPr marL="639763" lvl="1" indent="-246063">
              <a:lnSpc>
                <a:spcPct val="80000"/>
              </a:lnSpc>
              <a:buFont typeface="Wingdings" panose="05000000000000000000" pitchFamily="2" charset="2"/>
              <a:buNone/>
              <a:tabLst>
                <a:tab pos="4114800" algn="l"/>
              </a:tabLst>
            </a:pPr>
            <a:r>
              <a:rPr lang="en-US" altLang="en-US" sz="2000">
                <a:latin typeface="Courier New" panose="02070309020205020404" pitchFamily="49" charset="0"/>
              </a:rPr>
              <a:t>|                    |</a:t>
            </a:r>
          </a:p>
          <a:p>
            <a:pPr marL="639763" lvl="1" indent="-246063">
              <a:lnSpc>
                <a:spcPct val="80000"/>
              </a:lnSpc>
              <a:buFont typeface="Wingdings" panose="05000000000000000000" pitchFamily="2" charset="2"/>
              <a:buNone/>
              <a:tabLst>
                <a:tab pos="4114800" algn="l"/>
              </a:tabLst>
            </a:pPr>
            <a:r>
              <a:rPr lang="en-US" altLang="en-US" sz="2000">
                <a:latin typeface="Courier New" panose="02070309020205020404" pitchFamily="49" charset="0"/>
              </a:rPr>
              <a:t>|                    |</a:t>
            </a:r>
          </a:p>
          <a:p>
            <a:pPr marL="639763" lvl="1" indent="-246063">
              <a:lnSpc>
                <a:spcPct val="80000"/>
              </a:lnSpc>
              <a:buFontTx/>
              <a:buNone/>
              <a:tabLst>
                <a:tab pos="4114800" algn="l"/>
              </a:tabLst>
            </a:pPr>
            <a:r>
              <a:rPr lang="en-US" altLang="en-US" sz="2000">
                <a:latin typeface="Courier New" panose="02070309020205020404" pitchFamily="49" charset="0"/>
              </a:rPr>
              <a:t>|                    |	</a:t>
            </a:r>
            <a:r>
              <a:rPr lang="en-US" altLang="en-US" sz="2000"/>
              <a:t>Multiples of 5 occur many times</a:t>
            </a:r>
            <a:endParaRPr lang="en-US" altLang="en-US" sz="2000">
              <a:latin typeface="Courier New" panose="02070309020205020404" pitchFamily="49" charset="0"/>
            </a:endParaRPr>
          </a:p>
          <a:p>
            <a:pPr marL="639763" lvl="1" indent="-246063">
              <a:lnSpc>
                <a:spcPct val="80000"/>
              </a:lnSpc>
              <a:buFont typeface="Wingdings" panose="05000000000000000000" pitchFamily="2" charset="2"/>
              <a:buNone/>
              <a:tabLst>
                <a:tab pos="4114800" algn="l"/>
              </a:tabLst>
            </a:pPr>
            <a:r>
              <a:rPr lang="en-US" altLang="en-US" sz="2000">
                <a:latin typeface="Courier New" panose="02070309020205020404" pitchFamily="49" charset="0"/>
              </a:rPr>
              <a:t>|                    |</a:t>
            </a:r>
          </a:p>
          <a:p>
            <a:pPr marL="639763" lvl="1" indent="-246063">
              <a:lnSpc>
                <a:spcPct val="80000"/>
              </a:lnSpc>
              <a:buFont typeface="Wingdings" panose="05000000000000000000" pitchFamily="2" charset="2"/>
              <a:buNone/>
              <a:tabLst>
                <a:tab pos="4114800" algn="l"/>
              </a:tabLst>
            </a:pPr>
            <a:r>
              <a:rPr lang="en-US" altLang="en-US" sz="2000">
                <a:latin typeface="Courier New" panose="02070309020205020404" pitchFamily="49" charset="0"/>
              </a:rPr>
              <a:t>|                    |</a:t>
            </a:r>
          </a:p>
          <a:p>
            <a:pPr marL="639763" lvl="1" indent="-246063">
              <a:lnSpc>
                <a:spcPct val="80000"/>
              </a:lnSpc>
              <a:buFont typeface="Wingdings" panose="05000000000000000000" pitchFamily="2" charset="2"/>
              <a:buNone/>
              <a:tabLst>
                <a:tab pos="4114800" algn="l"/>
              </a:tabLst>
            </a:pPr>
            <a:r>
              <a:rPr lang="en-US" altLang="en-US" sz="2000">
                <a:latin typeface="Courier New" panose="02070309020205020404" pitchFamily="49" charset="0"/>
              </a:rPr>
              <a:t>+/\/\/\/\/\/\/\/\/\/\+</a:t>
            </a:r>
          </a:p>
          <a:p>
            <a:pPr marL="639763" lvl="1" indent="-246063">
              <a:lnSpc>
                <a:spcPct val="80000"/>
              </a:lnSpc>
              <a:buFont typeface="Wingdings" panose="05000000000000000000" pitchFamily="2" charset="2"/>
              <a:buNone/>
              <a:tabLst>
                <a:tab pos="4114800" algn="l"/>
              </a:tabLst>
            </a:pPr>
            <a:endParaRPr lang="en-US" altLang="en-US" sz="2000">
              <a:latin typeface="Courier New" panose="02070309020205020404" pitchFamily="49" charset="0"/>
            </a:endParaRPr>
          </a:p>
          <a:p>
            <a:pPr marL="639763" lvl="1" indent="-246063">
              <a:lnSpc>
                <a:spcPct val="80000"/>
              </a:lnSpc>
              <a:buFont typeface="Wingdings" panose="05000000000000000000" pitchFamily="2" charset="2"/>
              <a:buNone/>
              <a:tabLst>
                <a:tab pos="4114800" algn="l"/>
              </a:tabLst>
            </a:pPr>
            <a:endParaRPr lang="en-US" altLang="en-US" sz="2000">
              <a:latin typeface="Courier New" panose="02070309020205020404" pitchFamily="49" charset="0"/>
            </a:endParaRPr>
          </a:p>
          <a:p>
            <a:pPr marL="639763" lvl="1" indent="-246063">
              <a:lnSpc>
                <a:spcPct val="80000"/>
              </a:lnSpc>
              <a:buFont typeface="Wingdings" panose="05000000000000000000" pitchFamily="2" charset="2"/>
              <a:buNone/>
              <a:tabLst>
                <a:tab pos="4114800" algn="l"/>
              </a:tabLst>
            </a:pPr>
            <a:r>
              <a:rPr lang="en-US" altLang="en-US" sz="2000">
                <a:latin typeface="Courier New" panose="02070309020205020404" pitchFamily="49" charset="0"/>
                <a:cs typeface="Courier New" panose="02070309020205020404" pitchFamily="49" charset="0"/>
              </a:rPr>
              <a:t>+/\/\/\/\+</a:t>
            </a:r>
          </a:p>
          <a:p>
            <a:pPr marL="639763" lvl="1" indent="-246063">
              <a:lnSpc>
                <a:spcPct val="80000"/>
              </a:lnSpc>
              <a:buFont typeface="Wingdings" panose="05000000000000000000" pitchFamily="2" charset="2"/>
              <a:buNone/>
              <a:tabLst>
                <a:tab pos="4114800" algn="l"/>
              </a:tabLst>
            </a:pPr>
            <a:r>
              <a:rPr lang="en-US" altLang="en-US" sz="2000">
                <a:latin typeface="Courier New" panose="02070309020205020404" pitchFamily="49" charset="0"/>
                <a:cs typeface="Courier New" panose="02070309020205020404" pitchFamily="49" charset="0"/>
              </a:rPr>
              <a:t>|        |</a:t>
            </a:r>
          </a:p>
          <a:p>
            <a:pPr marL="639763" lvl="1" indent="-246063">
              <a:lnSpc>
                <a:spcPct val="80000"/>
              </a:lnSpc>
              <a:buFont typeface="Wingdings" panose="05000000000000000000" pitchFamily="2" charset="2"/>
              <a:buNone/>
              <a:tabLst>
                <a:tab pos="4114800" algn="l"/>
              </a:tabLst>
            </a:pPr>
            <a:r>
              <a:rPr lang="en-US" altLang="en-US" sz="2000">
                <a:latin typeface="Courier New" panose="02070309020205020404" pitchFamily="49" charset="0"/>
                <a:cs typeface="Courier New" panose="02070309020205020404" pitchFamily="49" charset="0"/>
              </a:rPr>
              <a:t>|        |	</a:t>
            </a:r>
            <a:r>
              <a:rPr lang="en-US" altLang="en-US" sz="2000"/>
              <a:t>The same figure at size 2</a:t>
            </a:r>
            <a:endParaRPr lang="en-US" altLang="en-US" sz="2000">
              <a:latin typeface="Courier New" panose="02070309020205020404" pitchFamily="49" charset="0"/>
              <a:cs typeface="Courier New" panose="02070309020205020404" pitchFamily="49" charset="0"/>
            </a:endParaRPr>
          </a:p>
          <a:p>
            <a:pPr marL="639763" lvl="1" indent="-246063">
              <a:lnSpc>
                <a:spcPct val="80000"/>
              </a:lnSpc>
              <a:buFont typeface="Wingdings" panose="05000000000000000000" pitchFamily="2" charset="2"/>
              <a:buNone/>
              <a:tabLst>
                <a:tab pos="4114800" algn="l"/>
              </a:tabLst>
            </a:pPr>
            <a:r>
              <a:rPr lang="en-US" altLang="en-US" sz="2000">
                <a:latin typeface="Courier New" panose="02070309020205020404" pitchFamily="49" charset="0"/>
                <a:cs typeface="Courier New" panose="02070309020205020404" pitchFamily="49" charset="0"/>
              </a:rPr>
              <a:t>+/\/\/\/\+</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idx="4294967295"/>
          </p:nvPr>
        </p:nvSpPr>
        <p:spPr/>
        <p:txBody>
          <a:bodyPr lIns="0" rIns="0" bIns="0" anchor="b"/>
          <a:lstStyle/>
          <a:p>
            <a:r>
              <a:rPr lang="en-US" altLang="en-US"/>
              <a:t>Repetitive figure code</a:t>
            </a:r>
          </a:p>
        </p:txBody>
      </p:sp>
      <p:sp>
        <p:nvSpPr>
          <p:cNvPr id="462851" name="Rectangle 3"/>
          <p:cNvSpPr>
            <a:spLocks noGrp="1" noChangeArrowheads="1"/>
          </p:cNvSpPr>
          <p:nvPr>
            <p:ph idx="4294967295"/>
          </p:nvPr>
        </p:nvSpPr>
        <p:spPr/>
        <p:txBody>
          <a:bodyPr/>
          <a:lstStyle/>
          <a:p>
            <a:pPr marL="639763" lvl="1" indent="-246063">
              <a:lnSpc>
                <a:spcPct val="60000"/>
              </a:lnSpc>
              <a:buFont typeface="Wingdings" panose="05000000000000000000" pitchFamily="2" charset="2"/>
              <a:buNone/>
            </a:pPr>
            <a:r>
              <a:rPr lang="en-US" altLang="en-US" sz="1600">
                <a:latin typeface="Courier New" panose="02070309020205020404" pitchFamily="49" charset="0"/>
              </a:rPr>
              <a:t>public class Sign {</a:t>
            </a:r>
          </a:p>
          <a:p>
            <a:pPr marL="639763" lvl="1" indent="-246063">
              <a:lnSpc>
                <a:spcPct val="60000"/>
              </a:lnSpc>
              <a:buFont typeface="Wingdings" panose="05000000000000000000" pitchFamily="2" charset="2"/>
              <a:buNone/>
            </a:pPr>
            <a:endParaRPr lang="en-US" altLang="en-US" sz="1600">
              <a:latin typeface="Courier New" panose="02070309020205020404" pitchFamily="49" charset="0"/>
            </a:endParaRPr>
          </a:p>
          <a:p>
            <a:pPr marL="639763" lvl="1" indent="-246063">
              <a:lnSpc>
                <a:spcPct val="60000"/>
              </a:lnSpc>
              <a:buFont typeface="Wingdings" panose="05000000000000000000" pitchFamily="2" charset="2"/>
              <a:buNone/>
            </a:pPr>
            <a:endParaRPr lang="en-US" altLang="en-US" sz="1600">
              <a:latin typeface="Courier New" panose="02070309020205020404" pitchFamily="49" charset="0"/>
            </a:endParaRP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public static void main(String[] args)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drawLine();</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drawBody();</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drawLine();</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public static void drawLine()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for (int i = 1; i &lt;= </a:t>
            </a:r>
            <a:r>
              <a:rPr lang="en-US" altLang="en-US" sz="1600" b="1">
                <a:latin typeface="Courier New" panose="02070309020205020404" pitchFamily="49" charset="0"/>
              </a:rPr>
              <a:t>10</a:t>
            </a:r>
            <a:r>
              <a:rPr lang="en-US" altLang="en-US" sz="1600">
                <a:latin typeface="Courier New" panose="02070309020205020404" pitchFamily="49" charset="0"/>
              </a:rPr>
              <a:t>; i++)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System.out.println("+");</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public static void drawBody()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for (int line = 1; line &lt;= </a:t>
            </a:r>
            <a:r>
              <a:rPr lang="en-US" altLang="en-US" sz="1600" b="1">
                <a:latin typeface="Courier New" panose="02070309020205020404" pitchFamily="49" charset="0"/>
              </a:rPr>
              <a:t>5</a:t>
            </a:r>
            <a:r>
              <a:rPr lang="en-US" altLang="en-US" sz="1600">
                <a:latin typeface="Courier New" panose="02070309020205020404" pitchFamily="49" charset="0"/>
              </a:rPr>
              <a:t>; line++)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for (int spaces = 1; spaces &lt;= </a:t>
            </a:r>
            <a:r>
              <a:rPr lang="en-US" altLang="en-US" sz="1600" b="1">
                <a:latin typeface="Courier New" panose="02070309020205020404" pitchFamily="49" charset="0"/>
              </a:rPr>
              <a:t>20</a:t>
            </a:r>
            <a:r>
              <a:rPr lang="en-US" altLang="en-US" sz="1600">
                <a:latin typeface="Courier New" panose="02070309020205020404" pitchFamily="49" charset="0"/>
              </a:rPr>
              <a:t>; spaces++)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System.out.println("|");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idx="4294967295"/>
          </p:nvPr>
        </p:nvSpPr>
        <p:spPr/>
        <p:txBody>
          <a:bodyPr lIns="0" rIns="0" bIns="0" anchor="b"/>
          <a:lstStyle/>
          <a:p>
            <a:r>
              <a:rPr lang="en-US" altLang="en-US"/>
              <a:t>Adding a constant</a:t>
            </a:r>
          </a:p>
        </p:txBody>
      </p:sp>
      <p:sp>
        <p:nvSpPr>
          <p:cNvPr id="22531" name="Rectangle 3"/>
          <p:cNvSpPr>
            <a:spLocks noGrp="1" noChangeArrowheads="1"/>
          </p:cNvSpPr>
          <p:nvPr>
            <p:ph idx="4294967295"/>
          </p:nvPr>
        </p:nvSpPr>
        <p:spPr/>
        <p:txBody>
          <a:bodyPr/>
          <a:lstStyle/>
          <a:p>
            <a:pPr marL="639763" lvl="1" indent="-246063">
              <a:lnSpc>
                <a:spcPct val="60000"/>
              </a:lnSpc>
              <a:buFont typeface="Wingdings" panose="05000000000000000000" pitchFamily="2" charset="2"/>
              <a:buNone/>
            </a:pPr>
            <a:r>
              <a:rPr lang="en-US" altLang="en-US" sz="1600">
                <a:latin typeface="Courier New" panose="02070309020205020404" pitchFamily="49" charset="0"/>
              </a:rPr>
              <a:t>public class Sign {</a:t>
            </a:r>
          </a:p>
          <a:p>
            <a:pPr marL="639763" lvl="1" indent="-246063">
              <a:lnSpc>
                <a:spcPct val="60000"/>
              </a:lnSpc>
              <a:buFont typeface="Wingdings" panose="05000000000000000000" pitchFamily="2" charset="2"/>
              <a:buNone/>
            </a:pPr>
            <a:r>
              <a:rPr lang="en-US" altLang="en-US" sz="1600" b="1">
                <a:solidFill>
                  <a:srgbClr val="003399"/>
                </a:solidFill>
                <a:latin typeface="Courier New" panose="02070309020205020404" pitchFamily="49" charset="0"/>
              </a:rPr>
              <a:t>    public static final int HEIGHT = 5;</a:t>
            </a:r>
          </a:p>
          <a:p>
            <a:pPr marL="639763" lvl="1" indent="-246063">
              <a:lnSpc>
                <a:spcPct val="60000"/>
              </a:lnSpc>
              <a:buFont typeface="Wingdings" panose="05000000000000000000" pitchFamily="2" charset="2"/>
              <a:buNone/>
            </a:pPr>
            <a:endParaRPr lang="en-US" altLang="en-US" sz="1600" b="1">
              <a:solidFill>
                <a:srgbClr val="003399"/>
              </a:solidFill>
              <a:latin typeface="Courier New" panose="02070309020205020404" pitchFamily="49" charset="0"/>
            </a:endParaRP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public static void main(String[] args)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drawLine();</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drawBody();</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drawLine();</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public static void drawLine()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for (int i = 1; i &lt;= </a:t>
            </a:r>
            <a:r>
              <a:rPr lang="en-US" altLang="en-US" sz="1600" b="1">
                <a:solidFill>
                  <a:srgbClr val="003399"/>
                </a:solidFill>
                <a:latin typeface="Courier New" panose="02070309020205020404" pitchFamily="49" charset="0"/>
              </a:rPr>
              <a:t>HEIGHT * 2</a:t>
            </a:r>
            <a:r>
              <a:rPr lang="en-US" altLang="en-US" sz="1600">
                <a:latin typeface="Courier New" panose="02070309020205020404" pitchFamily="49" charset="0"/>
              </a:rPr>
              <a:t>; i++)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System.out.println("+");</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public static void drawBody()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for (int line = 1; line &lt;= </a:t>
            </a:r>
            <a:r>
              <a:rPr lang="en-US" altLang="en-US" sz="1600" b="1">
                <a:solidFill>
                  <a:srgbClr val="003399"/>
                </a:solidFill>
                <a:latin typeface="Courier New" panose="02070309020205020404" pitchFamily="49" charset="0"/>
              </a:rPr>
              <a:t>HEIGHT</a:t>
            </a:r>
            <a:r>
              <a:rPr lang="en-US" altLang="en-US" sz="1600">
                <a:latin typeface="Courier New" panose="02070309020205020404" pitchFamily="49" charset="0"/>
              </a:rPr>
              <a:t>; line++)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for (int spaces = 1; spaces &lt;= </a:t>
            </a:r>
            <a:r>
              <a:rPr lang="en-US" altLang="en-US" sz="1600" b="1">
                <a:solidFill>
                  <a:srgbClr val="003399"/>
                </a:solidFill>
                <a:latin typeface="Courier New" panose="02070309020205020404" pitchFamily="49" charset="0"/>
              </a:rPr>
              <a:t>HEIGHT * 4</a:t>
            </a:r>
            <a:r>
              <a:rPr lang="en-US" altLang="en-US" sz="1600">
                <a:latin typeface="Courier New" panose="02070309020205020404" pitchFamily="49" charset="0"/>
              </a:rPr>
              <a:t>; spaces++)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System.out.println("|");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    }</a:t>
            </a:r>
          </a:p>
          <a:p>
            <a:pPr marL="639763" lvl="1" indent="-246063">
              <a:lnSpc>
                <a:spcPct val="60000"/>
              </a:lnSpc>
              <a:buFont typeface="Wingdings" panose="05000000000000000000" pitchFamily="2" charset="2"/>
              <a:buNone/>
            </a:pPr>
            <a:r>
              <a:rPr lang="en-US" altLang="en-US" sz="1600">
                <a:latin typeface="Courier New" panose="02070309020205020404" pitchFamily="49" charset="0"/>
              </a:rPr>
              <a:t>}</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idx="4294967295"/>
          </p:nvPr>
        </p:nvSpPr>
        <p:spPr/>
        <p:txBody>
          <a:bodyPr lIns="0" rIns="0" bIns="0" anchor="b"/>
          <a:lstStyle/>
          <a:p>
            <a:r>
              <a:rPr lang="en-US" altLang="en-US"/>
              <a:t>Complex figure w/ constant</a:t>
            </a:r>
          </a:p>
        </p:txBody>
      </p:sp>
      <p:sp>
        <p:nvSpPr>
          <p:cNvPr id="466947" name="Rectangle 3"/>
          <p:cNvSpPr>
            <a:spLocks noGrp="1" noChangeArrowheads="1"/>
          </p:cNvSpPr>
          <p:nvPr>
            <p:ph idx="4294967295"/>
          </p:nvPr>
        </p:nvSpPr>
        <p:spPr/>
        <p:txBody>
          <a:bodyPr/>
          <a:lstStyle/>
          <a:p>
            <a:pPr marL="273050" indent="-273050"/>
            <a:r>
              <a:rPr lang="en-US" altLang="en-US"/>
              <a:t>Modify the Mirror code to be resizable using a constant.</a:t>
            </a:r>
          </a:p>
          <a:p>
            <a:pPr marL="639763" lvl="1" indent="-246063"/>
            <a:endParaRPr lang="en-US" altLang="en-US"/>
          </a:p>
          <a:p>
            <a:pPr marL="639763" lvl="1" indent="-246063">
              <a:buFontTx/>
              <a:buNone/>
            </a:pPr>
            <a:r>
              <a:rPr lang="en-US" altLang="en-US"/>
              <a:t>A mirror of size 4:</a:t>
            </a:r>
          </a:p>
          <a:p>
            <a:pPr marL="639763" lvl="1" indent="-246063">
              <a:lnSpc>
                <a:spcPct val="90000"/>
              </a:lnSpc>
              <a:buFont typeface="Wingdings" panose="05000000000000000000" pitchFamily="2" charset="2"/>
              <a:buNone/>
            </a:pPr>
            <a:r>
              <a:rPr lang="en-US" altLang="en-US">
                <a:latin typeface="Courier New" panose="02070309020205020404" pitchFamily="49" charset="0"/>
              </a:rPr>
              <a:t>#================#</a:t>
            </a:r>
          </a:p>
          <a:p>
            <a:pPr marL="639763" lvl="1" indent="-246063">
              <a:lnSpc>
                <a:spcPct val="90000"/>
              </a:lnSpc>
              <a:buFont typeface="Wingdings" panose="05000000000000000000" pitchFamily="2" charset="2"/>
              <a:buNone/>
            </a:pPr>
            <a:r>
              <a:rPr lang="en-US" altLang="en-US">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n-US">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n-US">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n-US">
                <a:latin typeface="Courier New" panose="02070309020205020404" pitchFamily="49" charset="0"/>
              </a:rPr>
              <a:t>|&lt;&gt;............&lt;&gt;|</a:t>
            </a:r>
          </a:p>
          <a:p>
            <a:pPr marL="639763" lvl="1" indent="-246063">
              <a:lnSpc>
                <a:spcPct val="90000"/>
              </a:lnSpc>
              <a:buFont typeface="Wingdings" panose="05000000000000000000" pitchFamily="2" charset="2"/>
              <a:buNone/>
            </a:pPr>
            <a:r>
              <a:rPr lang="en-US" altLang="en-US">
                <a:latin typeface="Courier New" panose="02070309020205020404" pitchFamily="49" charset="0"/>
              </a:rPr>
              <a:t>|&lt;&gt;............&lt;&gt;|</a:t>
            </a:r>
          </a:p>
          <a:p>
            <a:pPr marL="639763" lvl="1" indent="-246063">
              <a:lnSpc>
                <a:spcPct val="90000"/>
              </a:lnSpc>
              <a:buFont typeface="Wingdings" panose="05000000000000000000" pitchFamily="2" charset="2"/>
              <a:buNone/>
            </a:pPr>
            <a:r>
              <a:rPr lang="en-US" altLang="en-US">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n-US">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n-US">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n-US">
                <a:latin typeface="Courier New" panose="02070309020205020404" pitchFamily="49" charset="0"/>
              </a:rPr>
              <a:t>#================#</a:t>
            </a:r>
          </a:p>
        </p:txBody>
      </p:sp>
      <p:sp>
        <p:nvSpPr>
          <p:cNvPr id="466948" name="Text Box 4"/>
          <p:cNvSpPr txBox="1">
            <a:spLocks noChangeArrowheads="1"/>
          </p:cNvSpPr>
          <p:nvPr/>
        </p:nvSpPr>
        <p:spPr bwMode="auto">
          <a:xfrm>
            <a:off x="4887913" y="2211388"/>
            <a:ext cx="2808287"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n-US" sz="2000">
                <a:latin typeface="Verdana" panose="020B0604030504040204" pitchFamily="34" charset="0"/>
                <a:cs typeface="Times New Roman" panose="02020603050405020304" pitchFamily="18" charset="0"/>
              </a:rPr>
              <a:t>A mirror of size 3:</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n-US" sz="2000">
                <a:latin typeface="Courier New" panose="02070309020205020404" pitchFamily="49" charset="0"/>
                <a:cs typeface="Times New Roman" panose="02020603050405020304" pitchFamily="18" charset="0"/>
              </a:rPr>
              <a:t>#============#</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3" name="Rectangle 2"/>
          <p:cNvSpPr>
            <a:spLocks noGrp="1" noChangeArrowheads="1"/>
          </p:cNvSpPr>
          <p:nvPr>
            <p:ph type="title" idx="4294967295"/>
          </p:nvPr>
        </p:nvSpPr>
        <p:spPr/>
        <p:txBody>
          <a:bodyPr lIns="0" rIns="0" bIns="0" anchor="b"/>
          <a:lstStyle/>
          <a:p>
            <a:r>
              <a:rPr lang="en-US" altLang="en-US"/>
              <a:t>Using a constant</a:t>
            </a:r>
          </a:p>
        </p:txBody>
      </p:sp>
      <p:sp>
        <p:nvSpPr>
          <p:cNvPr id="467974" name="Rectangle 3"/>
          <p:cNvSpPr>
            <a:spLocks noGrp="1" noChangeArrowheads="1"/>
          </p:cNvSpPr>
          <p:nvPr>
            <p:ph idx="4294967295"/>
          </p:nvPr>
        </p:nvSpPr>
        <p:spPr/>
        <p:txBody>
          <a:bodyPr/>
          <a:lstStyle/>
          <a:p>
            <a:pPr marL="273050" indent="-273050">
              <a:lnSpc>
                <a:spcPct val="90000"/>
              </a:lnSpc>
            </a:pPr>
            <a:r>
              <a:rPr lang="en-US" altLang="en-US"/>
              <a:t>Constant allows many methods to refer to same value:</a:t>
            </a:r>
            <a:endParaRPr lang="en-US" altLang="en-US" sz="3100"/>
          </a:p>
          <a:p>
            <a:pPr marL="639763" lvl="1" indent="-246063">
              <a:lnSpc>
                <a:spcPct val="80000"/>
              </a:lnSpc>
              <a:spcBef>
                <a:spcPts val="300"/>
              </a:spcBef>
              <a:spcAft>
                <a:spcPts val="100"/>
              </a:spcAft>
              <a:buFontTx/>
              <a:buNone/>
            </a:pPr>
            <a:endParaRPr lang="en-US" altLang="en-US" sz="800"/>
          </a:p>
          <a:p>
            <a:pPr marL="639763" lvl="1" indent="-246063">
              <a:lnSpc>
                <a:spcPct val="60000"/>
              </a:lnSpc>
              <a:spcBef>
                <a:spcPts val="300"/>
              </a:spcBef>
              <a:spcAft>
                <a:spcPts val="100"/>
              </a:spcAft>
              <a:buFont typeface="Wingdings" panose="05000000000000000000" pitchFamily="2" charset="2"/>
              <a:buNone/>
            </a:pPr>
            <a:r>
              <a:rPr lang="en-US" altLang="en-US" sz="1800" b="1">
                <a:latin typeface="Courier New" panose="02070309020205020404" pitchFamily="49" charset="0"/>
              </a:rPr>
              <a:t>public static final int SIZE = 4;</a:t>
            </a:r>
          </a:p>
          <a:p>
            <a:pPr marL="639763" lvl="1" indent="-246063">
              <a:lnSpc>
                <a:spcPct val="60000"/>
              </a:lnSpc>
              <a:spcBef>
                <a:spcPts val="300"/>
              </a:spcBef>
              <a:spcAft>
                <a:spcPts val="100"/>
              </a:spcAft>
              <a:buFont typeface="Wingdings" panose="05000000000000000000" pitchFamily="2" charset="2"/>
              <a:buNone/>
            </a:pPr>
            <a:endParaRPr lang="en-US" altLang="en-US" sz="1800" b="1">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public static void main(String[] args) {</a:t>
            </a: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    topHalf();</a:t>
            </a: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    printBottom();</a:t>
            </a: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endParaRPr lang="en-US" altLang="en-US" sz="900">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public static void topHalf() {</a:t>
            </a: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    for (int i = 1; i &lt;= </a:t>
            </a:r>
            <a:r>
              <a:rPr lang="en-US" altLang="en-US" sz="1800" b="1">
                <a:latin typeface="Courier New" panose="02070309020205020404" pitchFamily="49" charset="0"/>
              </a:rPr>
              <a:t>SIZE</a:t>
            </a:r>
            <a:r>
              <a:rPr lang="en-US" altLang="en-US" sz="1800">
                <a:latin typeface="Courier New" panose="02070309020205020404" pitchFamily="49" charset="0"/>
              </a:rPr>
              <a:t>; i++) {    </a:t>
            </a:r>
            <a:r>
              <a:rPr lang="en-US" altLang="en-US" sz="1800" b="1">
                <a:solidFill>
                  <a:schemeClr val="accent1"/>
                </a:solidFill>
                <a:latin typeface="Courier New" panose="02070309020205020404" pitchFamily="49" charset="0"/>
              </a:rPr>
              <a:t>// OK</a:t>
            </a: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endParaRPr lang="en-US" altLang="en-US" sz="900">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public static void bottomHalf() {</a:t>
            </a: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    for (int i = </a:t>
            </a:r>
            <a:r>
              <a:rPr lang="en-US" altLang="en-US" sz="1800" b="1">
                <a:latin typeface="Courier New" panose="02070309020205020404" pitchFamily="49" charset="0"/>
              </a:rPr>
              <a:t>SIZE</a:t>
            </a:r>
            <a:r>
              <a:rPr lang="en-US" altLang="en-US" sz="1800">
                <a:latin typeface="Courier New" panose="02070309020205020404" pitchFamily="49" charset="0"/>
              </a:rPr>
              <a:t>; i &gt;= 1; i--) {    </a:t>
            </a:r>
            <a:r>
              <a:rPr lang="en-US" altLang="en-US" sz="1800" b="1">
                <a:solidFill>
                  <a:schemeClr val="accent1"/>
                </a:solidFill>
                <a:latin typeface="Courier New" panose="02070309020205020404" pitchFamily="49" charset="0"/>
              </a:rPr>
              <a:t>// OK</a:t>
            </a:r>
            <a:endParaRPr lang="en-US" altLang="en-US" sz="1800">
              <a:solidFill>
                <a:schemeClr val="accent1"/>
              </a:solidFill>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n-US" sz="1800">
                <a:latin typeface="Courier New" panose="02070309020205020404" pitchFamily="49" charset="0"/>
              </a:rPr>
              <a:t>}</a:t>
            </a:r>
            <a:endParaRPr lang="en-US" altLang="en-US" sz="1500">
              <a:latin typeface="Courier New" panose="02070309020205020404" pitchFamily="49"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idx="4294967295"/>
          </p:nvPr>
        </p:nvSpPr>
        <p:spPr/>
        <p:txBody>
          <a:bodyPr lIns="0" rIns="0" bIns="0" anchor="b"/>
          <a:lstStyle/>
          <a:p>
            <a:r>
              <a:rPr lang="en-US" altLang="en-US"/>
              <a:t>Loop tables and constant</a:t>
            </a:r>
          </a:p>
        </p:txBody>
      </p:sp>
      <p:sp>
        <p:nvSpPr>
          <p:cNvPr id="470019" name="Rectangle 3"/>
          <p:cNvSpPr>
            <a:spLocks noGrp="1" noChangeArrowheads="1"/>
          </p:cNvSpPr>
          <p:nvPr>
            <p:ph idx="4294967295"/>
          </p:nvPr>
        </p:nvSpPr>
        <p:spPr/>
        <p:txBody>
          <a:bodyPr/>
          <a:lstStyle/>
          <a:p>
            <a:pPr marL="273050" indent="-273050"/>
            <a:r>
              <a:rPr lang="en-US" altLang="en-US"/>
              <a:t>Let's modify our loop table to use </a:t>
            </a:r>
            <a:r>
              <a:rPr lang="en-US" altLang="en-US">
                <a:latin typeface="Courier New" panose="02070309020205020404" pitchFamily="49" charset="0"/>
              </a:rPr>
              <a:t>SIZE</a:t>
            </a:r>
            <a:endParaRPr lang="en-US" altLang="en-US"/>
          </a:p>
          <a:p>
            <a:pPr marL="639763" lvl="1" indent="-246063"/>
            <a:r>
              <a:rPr lang="en-US" altLang="en-US"/>
              <a:t>This can change the amount added in the loop expression</a:t>
            </a:r>
          </a:p>
          <a:p>
            <a:pPr marL="639763" lvl="1" indent="-246063"/>
            <a:endParaRPr lang="en-US" altLang="en-US"/>
          </a:p>
          <a:p>
            <a:pPr marL="639763" lvl="1" indent="-246063"/>
            <a:endParaRPr lang="en-US" altLang="en-US"/>
          </a:p>
          <a:p>
            <a:pPr marL="639763" lvl="1" indent="-246063"/>
            <a:endParaRPr lang="en-US" altLang="en-US"/>
          </a:p>
          <a:p>
            <a:pPr marL="639763" lvl="1" indent="-246063">
              <a:buFontTx/>
              <a:buNone/>
            </a:pPr>
            <a:endParaRPr lang="en-US" altLang="en-US"/>
          </a:p>
          <a:p>
            <a:pPr marL="273050" indent="-273050">
              <a:lnSpc>
                <a:spcPct val="70000"/>
              </a:lnSpc>
              <a:buFont typeface="Wingdings" panose="05000000000000000000" pitchFamily="2" charset="2"/>
              <a:buNone/>
            </a:pPr>
            <a:endParaRPr lang="en-US" altLang="en-US" sz="2200">
              <a:latin typeface="Courier New" panose="02070309020205020404" pitchFamily="49" charset="0"/>
            </a:endParaRPr>
          </a:p>
          <a:p>
            <a:pPr marL="273050" indent="-273050">
              <a:lnSpc>
                <a:spcPct val="65000"/>
              </a:lnSpc>
              <a:buFont typeface="Wingdings" panose="05000000000000000000" pitchFamily="2" charset="2"/>
              <a:buNone/>
            </a:pPr>
            <a:r>
              <a:rPr lang="en-US" altLang="en-US" sz="2200">
                <a:latin typeface="Courier New" panose="02070309020205020404" pitchFamily="49" charset="0"/>
              </a:rPr>
              <a:t>#================#      #============#</a:t>
            </a:r>
          </a:p>
          <a:p>
            <a:pPr marL="273050" indent="-273050">
              <a:lnSpc>
                <a:spcPct val="65000"/>
              </a:lnSpc>
              <a:buFont typeface="Wingdings" panose="05000000000000000000" pitchFamily="2" charset="2"/>
              <a:buNone/>
            </a:pPr>
            <a:r>
              <a:rPr lang="en-US" altLang="en-US" sz="2200">
                <a:latin typeface="Courier New" panose="02070309020205020404" pitchFamily="49" charset="0"/>
              </a:rPr>
              <a:t>|      &lt;&gt;&lt;&gt;      |      |    &lt;&gt;&lt;&gt;    |</a:t>
            </a:r>
          </a:p>
          <a:p>
            <a:pPr marL="273050" indent="-273050">
              <a:lnSpc>
                <a:spcPct val="65000"/>
              </a:lnSpc>
              <a:buFont typeface="Wingdings" panose="05000000000000000000" pitchFamily="2" charset="2"/>
              <a:buNone/>
            </a:pPr>
            <a:r>
              <a:rPr lang="en-US" altLang="en-US" sz="2200">
                <a:latin typeface="Courier New" panose="02070309020205020404" pitchFamily="49" charset="0"/>
              </a:rPr>
              <a:t>|    &lt;&gt;....&lt;&gt;    |      |  &lt;&gt;....&lt;&gt;  |</a:t>
            </a:r>
          </a:p>
          <a:p>
            <a:pPr marL="273050" indent="-273050">
              <a:lnSpc>
                <a:spcPct val="65000"/>
              </a:lnSpc>
              <a:buFont typeface="Wingdings" panose="05000000000000000000" pitchFamily="2" charset="2"/>
              <a:buNone/>
            </a:pPr>
            <a:r>
              <a:rPr lang="en-US" altLang="en-US" sz="2200">
                <a:latin typeface="Courier New" panose="02070309020205020404" pitchFamily="49" charset="0"/>
              </a:rPr>
              <a:t>|  &lt;&gt;........&lt;&gt;  |      |&lt;&gt;........&lt;&gt;|</a:t>
            </a:r>
          </a:p>
          <a:p>
            <a:pPr marL="273050" indent="-273050">
              <a:lnSpc>
                <a:spcPct val="65000"/>
              </a:lnSpc>
              <a:buFont typeface="Wingdings" panose="05000000000000000000" pitchFamily="2" charset="2"/>
              <a:buNone/>
            </a:pPr>
            <a:r>
              <a:rPr lang="en-US" altLang="en-US" sz="2200">
                <a:latin typeface="Courier New" panose="02070309020205020404" pitchFamily="49" charset="0"/>
              </a:rPr>
              <a:t>|&lt;&gt;............&lt;&gt;|      |&lt;&gt;........&lt;&gt;|</a:t>
            </a:r>
          </a:p>
          <a:p>
            <a:pPr marL="273050" indent="-273050">
              <a:lnSpc>
                <a:spcPct val="65000"/>
              </a:lnSpc>
              <a:buFont typeface="Wingdings" panose="05000000000000000000" pitchFamily="2" charset="2"/>
              <a:buNone/>
            </a:pPr>
            <a:r>
              <a:rPr lang="en-US" altLang="en-US" sz="2200">
                <a:latin typeface="Courier New" panose="02070309020205020404" pitchFamily="49" charset="0"/>
              </a:rPr>
              <a:t>|&lt;&gt;............&lt;&gt;|      |  &lt;&gt;....&lt;&gt;  |</a:t>
            </a:r>
          </a:p>
          <a:p>
            <a:pPr marL="273050" indent="-273050">
              <a:lnSpc>
                <a:spcPct val="65000"/>
              </a:lnSpc>
              <a:buFont typeface="Wingdings" panose="05000000000000000000" pitchFamily="2" charset="2"/>
              <a:buNone/>
            </a:pPr>
            <a:r>
              <a:rPr lang="en-US" altLang="en-US" sz="2200">
                <a:latin typeface="Courier New" panose="02070309020205020404" pitchFamily="49" charset="0"/>
              </a:rPr>
              <a:t>|  &lt;&gt;........&lt;&gt;  |      |    &lt;&gt;&lt;&gt;    |</a:t>
            </a:r>
          </a:p>
          <a:p>
            <a:pPr marL="273050" indent="-273050">
              <a:lnSpc>
                <a:spcPct val="65000"/>
              </a:lnSpc>
              <a:buFont typeface="Wingdings" panose="05000000000000000000" pitchFamily="2" charset="2"/>
              <a:buNone/>
            </a:pPr>
            <a:r>
              <a:rPr lang="en-US" altLang="en-US" sz="2200">
                <a:latin typeface="Courier New" panose="02070309020205020404" pitchFamily="49" charset="0"/>
              </a:rPr>
              <a:t>|    &lt;&gt;....&lt;&gt;    |      #============#</a:t>
            </a:r>
          </a:p>
          <a:p>
            <a:pPr marL="273050" indent="-273050">
              <a:lnSpc>
                <a:spcPct val="65000"/>
              </a:lnSpc>
              <a:buFont typeface="Wingdings" panose="05000000000000000000" pitchFamily="2" charset="2"/>
              <a:buNone/>
            </a:pPr>
            <a:r>
              <a:rPr lang="en-US" altLang="en-US" sz="2200">
                <a:latin typeface="Courier New" panose="02070309020205020404" pitchFamily="49" charset="0"/>
              </a:rPr>
              <a:t>|      &lt;&gt;&lt;&gt;      |</a:t>
            </a:r>
          </a:p>
          <a:p>
            <a:pPr marL="273050" indent="-273050">
              <a:lnSpc>
                <a:spcPct val="65000"/>
              </a:lnSpc>
              <a:buFont typeface="Wingdings" panose="05000000000000000000" pitchFamily="2" charset="2"/>
              <a:buNone/>
            </a:pPr>
            <a:r>
              <a:rPr lang="en-US" altLang="en-US" sz="2200">
                <a:latin typeface="Courier New" panose="02070309020205020404" pitchFamily="49" charset="0"/>
              </a:rPr>
              <a:t>#================#</a:t>
            </a:r>
          </a:p>
        </p:txBody>
      </p:sp>
      <p:graphicFrame>
        <p:nvGraphicFramePr>
          <p:cNvPr id="1521892" name="Group 228"/>
          <p:cNvGraphicFramePr>
            <a:graphicFrameLocks noGrp="1"/>
          </p:cNvGraphicFramePr>
          <p:nvPr/>
        </p:nvGraphicFramePr>
        <p:xfrm>
          <a:off x="533400" y="2286000"/>
          <a:ext cx="8029575" cy="1149985"/>
        </p:xfrm>
        <a:graphic>
          <a:graphicData uri="http://schemas.openxmlformats.org/drawingml/2006/table">
            <a:tbl>
              <a:tblPr/>
              <a:tblGrid>
                <a:gridCol w="738188">
                  <a:extLst>
                    <a:ext uri="{9D8B030D-6E8A-4147-A177-3AD203B41FA5}">
                      <a16:colId xmlns:a16="http://schemas.microsoft.com/office/drawing/2014/main" val="3006286596"/>
                    </a:ext>
                  </a:extLst>
                </a:gridCol>
                <a:gridCol w="1016000">
                  <a:extLst>
                    <a:ext uri="{9D8B030D-6E8A-4147-A177-3AD203B41FA5}">
                      <a16:colId xmlns:a16="http://schemas.microsoft.com/office/drawing/2014/main" val="2717735403"/>
                    </a:ext>
                  </a:extLst>
                </a:gridCol>
                <a:gridCol w="1179512">
                  <a:extLst>
                    <a:ext uri="{9D8B030D-6E8A-4147-A177-3AD203B41FA5}">
                      <a16:colId xmlns:a16="http://schemas.microsoft.com/office/drawing/2014/main" val="2719419498"/>
                    </a:ext>
                  </a:extLst>
                </a:gridCol>
                <a:gridCol w="2384425">
                  <a:extLst>
                    <a:ext uri="{9D8B030D-6E8A-4147-A177-3AD203B41FA5}">
                      <a16:colId xmlns:a16="http://schemas.microsoft.com/office/drawing/2014/main" val="2932370982"/>
                    </a:ext>
                  </a:extLst>
                </a:gridCol>
                <a:gridCol w="1162050">
                  <a:extLst>
                    <a:ext uri="{9D8B030D-6E8A-4147-A177-3AD203B41FA5}">
                      <a16:colId xmlns:a16="http://schemas.microsoft.com/office/drawing/2014/main" val="3971741691"/>
                    </a:ext>
                  </a:extLst>
                </a:gridCol>
                <a:gridCol w="1549400">
                  <a:extLst>
                    <a:ext uri="{9D8B030D-6E8A-4147-A177-3AD203B41FA5}">
                      <a16:colId xmlns:a16="http://schemas.microsoft.com/office/drawing/2014/main" val="34847201"/>
                    </a:ext>
                  </a:extLst>
                </a:gridCol>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SIZE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line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spaces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600" b="1" i="0" u="none" strike="noStrike" cap="none" normalizeH="0" baseline="0">
                          <a:ln>
                            <a:noFill/>
                          </a:ln>
                          <a:solidFill>
                            <a:srgbClr val="003399"/>
                          </a:solidFill>
                          <a:effectLst/>
                          <a:latin typeface="Courier New" panose="02070309020205020404" pitchFamily="49" charset="0"/>
                          <a:cs typeface="Times New Roman" panose="02020603050405020304" pitchFamily="18" charset="0"/>
                        </a:rPr>
                        <a:t>-2*line + </a:t>
                      </a:r>
                      <a:r>
                        <a:rPr kumimoji="0" lang="en-US" altLang="en-US" sz="1600" b="1" i="0" u="none" strike="noStrike" cap="none" normalizeH="0" baseline="0">
                          <a:ln>
                            <a:noFill/>
                          </a:ln>
                          <a:solidFill>
                            <a:srgbClr val="800000"/>
                          </a:solidFill>
                          <a:effectLst/>
                          <a:latin typeface="Courier New" panose="02070309020205020404" pitchFamily="49" charset="0"/>
                          <a:cs typeface="Times New Roman" panose="02020603050405020304" pitchFamily="18" charset="0"/>
                        </a:rPr>
                        <a:t>(2*SIZE)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dots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Courier New" panose="02070309020205020404" pitchFamily="49" charset="0"/>
                          <a:cs typeface="Times New Roman" panose="02020603050405020304" pitchFamily="18" charset="0"/>
                        </a:rPr>
                        <a:t>4*line - </a:t>
                      </a:r>
                      <a:r>
                        <a:rPr kumimoji="0" lang="en-US" altLang="en-US" sz="1800" b="1" i="0" u="none" strike="noStrike" cap="none" normalizeH="0" baseline="0">
                          <a:ln>
                            <a:noFill/>
                          </a:ln>
                          <a:solidFill>
                            <a:srgbClr val="800000"/>
                          </a:solidFill>
                          <a:effectLst/>
                          <a:latin typeface="Courier New" panose="02070309020205020404" pitchFamily="49"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88134479"/>
                  </a:ext>
                </a:extLst>
              </a:tr>
              <a:tr h="39687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6,4,2,0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-2*line + </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0,4,8,12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4*line - 4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60634384"/>
                  </a:ext>
                </a:extLst>
              </a:tr>
              <a:tr h="3873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-2*line + </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4*line - 4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24869583"/>
                  </a:ext>
                </a:extLst>
              </a:tr>
            </a:tbl>
          </a:graphicData>
        </a:graphic>
      </p:graphicFrame>
      <p:graphicFrame>
        <p:nvGraphicFramePr>
          <p:cNvPr id="95" name="Group 228"/>
          <p:cNvGraphicFramePr>
            <a:graphicFrameLocks noGrp="1"/>
          </p:cNvGraphicFramePr>
          <p:nvPr/>
        </p:nvGraphicFramePr>
        <p:xfrm>
          <a:off x="533400" y="2286000"/>
          <a:ext cx="8029575" cy="1149985"/>
        </p:xfrm>
        <a:graphic>
          <a:graphicData uri="http://schemas.openxmlformats.org/drawingml/2006/table">
            <a:tbl>
              <a:tblPr/>
              <a:tblGrid>
                <a:gridCol w="738188">
                  <a:extLst>
                    <a:ext uri="{9D8B030D-6E8A-4147-A177-3AD203B41FA5}">
                      <a16:colId xmlns:a16="http://schemas.microsoft.com/office/drawing/2014/main" val="2875210903"/>
                    </a:ext>
                  </a:extLst>
                </a:gridCol>
                <a:gridCol w="1016000">
                  <a:extLst>
                    <a:ext uri="{9D8B030D-6E8A-4147-A177-3AD203B41FA5}">
                      <a16:colId xmlns:a16="http://schemas.microsoft.com/office/drawing/2014/main" val="2240489019"/>
                    </a:ext>
                  </a:extLst>
                </a:gridCol>
                <a:gridCol w="1179512">
                  <a:extLst>
                    <a:ext uri="{9D8B030D-6E8A-4147-A177-3AD203B41FA5}">
                      <a16:colId xmlns:a16="http://schemas.microsoft.com/office/drawing/2014/main" val="222787415"/>
                    </a:ext>
                  </a:extLst>
                </a:gridCol>
                <a:gridCol w="2384425">
                  <a:extLst>
                    <a:ext uri="{9D8B030D-6E8A-4147-A177-3AD203B41FA5}">
                      <a16:colId xmlns:a16="http://schemas.microsoft.com/office/drawing/2014/main" val="1999222015"/>
                    </a:ext>
                  </a:extLst>
                </a:gridCol>
                <a:gridCol w="1162050">
                  <a:extLst>
                    <a:ext uri="{9D8B030D-6E8A-4147-A177-3AD203B41FA5}">
                      <a16:colId xmlns:a16="http://schemas.microsoft.com/office/drawing/2014/main" val="2282078635"/>
                    </a:ext>
                  </a:extLst>
                </a:gridCol>
                <a:gridCol w="1549400">
                  <a:extLst>
                    <a:ext uri="{9D8B030D-6E8A-4147-A177-3AD203B41FA5}">
                      <a16:colId xmlns:a16="http://schemas.microsoft.com/office/drawing/2014/main" val="781701578"/>
                    </a:ext>
                  </a:extLst>
                </a:gridCol>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SIZE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line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spaces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600" b="1" i="0" u="none" strike="noStrike" cap="none" normalizeH="0" baseline="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dots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1" i="0" u="none" strike="noStrike" cap="none" normalizeH="0" baseline="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82011771"/>
                  </a:ext>
                </a:extLst>
              </a:tr>
              <a:tr h="39687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6,4,2,0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0,4,8,12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8463164"/>
                  </a:ext>
                </a:extLst>
              </a:tr>
              <a:tr h="3873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34551898"/>
                  </a:ext>
                </a:extLst>
              </a:tr>
            </a:tbl>
          </a:graphicData>
        </a:graphic>
      </p:graphicFrame>
      <p:graphicFrame>
        <p:nvGraphicFramePr>
          <p:cNvPr id="96" name="Group 228"/>
          <p:cNvGraphicFramePr>
            <a:graphicFrameLocks noGrp="1"/>
          </p:cNvGraphicFramePr>
          <p:nvPr/>
        </p:nvGraphicFramePr>
        <p:xfrm>
          <a:off x="533400" y="2286000"/>
          <a:ext cx="8029575" cy="1149985"/>
        </p:xfrm>
        <a:graphic>
          <a:graphicData uri="http://schemas.openxmlformats.org/drawingml/2006/table">
            <a:tbl>
              <a:tblPr/>
              <a:tblGrid>
                <a:gridCol w="738188">
                  <a:extLst>
                    <a:ext uri="{9D8B030D-6E8A-4147-A177-3AD203B41FA5}">
                      <a16:colId xmlns:a16="http://schemas.microsoft.com/office/drawing/2014/main" val="2166418119"/>
                    </a:ext>
                  </a:extLst>
                </a:gridCol>
                <a:gridCol w="1016000">
                  <a:extLst>
                    <a:ext uri="{9D8B030D-6E8A-4147-A177-3AD203B41FA5}">
                      <a16:colId xmlns:a16="http://schemas.microsoft.com/office/drawing/2014/main" val="2138479875"/>
                    </a:ext>
                  </a:extLst>
                </a:gridCol>
                <a:gridCol w="1179512">
                  <a:extLst>
                    <a:ext uri="{9D8B030D-6E8A-4147-A177-3AD203B41FA5}">
                      <a16:colId xmlns:a16="http://schemas.microsoft.com/office/drawing/2014/main" val="1601593424"/>
                    </a:ext>
                  </a:extLst>
                </a:gridCol>
                <a:gridCol w="2384425">
                  <a:extLst>
                    <a:ext uri="{9D8B030D-6E8A-4147-A177-3AD203B41FA5}">
                      <a16:colId xmlns:a16="http://schemas.microsoft.com/office/drawing/2014/main" val="2906273372"/>
                    </a:ext>
                  </a:extLst>
                </a:gridCol>
                <a:gridCol w="1162050">
                  <a:extLst>
                    <a:ext uri="{9D8B030D-6E8A-4147-A177-3AD203B41FA5}">
                      <a16:colId xmlns:a16="http://schemas.microsoft.com/office/drawing/2014/main" val="1046287871"/>
                    </a:ext>
                  </a:extLst>
                </a:gridCol>
                <a:gridCol w="1549400">
                  <a:extLst>
                    <a:ext uri="{9D8B030D-6E8A-4147-A177-3AD203B41FA5}">
                      <a16:colId xmlns:a16="http://schemas.microsoft.com/office/drawing/2014/main" val="2594962576"/>
                    </a:ext>
                  </a:extLst>
                </a:gridCol>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SIZE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line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spaces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600" b="1" i="0" u="none" strike="noStrike" cap="none" normalizeH="0" baseline="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dots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1800" b="1" i="0" u="none" strike="noStrike" cap="none" normalizeH="0" baseline="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06683715"/>
                  </a:ext>
                </a:extLst>
              </a:tr>
              <a:tr h="39687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6,4,2,0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-2*line + </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0,4,8,12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4*line - 4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99586025"/>
                  </a:ext>
                </a:extLst>
              </a:tr>
              <a:tr h="3873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-2*line + </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4*line - 4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46376508"/>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dissolve">
                                      <p:cBhvr>
                                        <p:cTn id="7" dur="500"/>
                                        <p:tgtEl>
                                          <p:spTgt spid="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21892"/>
                                        </p:tgtEl>
                                        <p:attrNameLst>
                                          <p:attrName>style.visibility</p:attrName>
                                        </p:attrNameLst>
                                      </p:cBhvr>
                                      <p:to>
                                        <p:strVal val="visible"/>
                                      </p:to>
                                    </p:set>
                                    <p:animEffect transition="in" filter="dissolve">
                                      <p:cBhvr>
                                        <p:cTn id="12" dur="500"/>
                                        <p:tgtEl>
                                          <p:spTgt spid="152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6" name="Rectangle 2"/>
          <p:cNvSpPr>
            <a:spLocks noGrp="1" noChangeArrowheads="1"/>
          </p:cNvSpPr>
          <p:nvPr>
            <p:ph type="title" idx="4294967295"/>
          </p:nvPr>
        </p:nvSpPr>
        <p:spPr/>
        <p:txBody>
          <a:bodyPr lIns="0" rIns="0" bIns="0" anchor="b"/>
          <a:lstStyle/>
          <a:p>
            <a:r>
              <a:rPr lang="en-US" altLang="en-US"/>
              <a:t>Partial solution</a:t>
            </a:r>
          </a:p>
        </p:txBody>
      </p:sp>
      <p:sp>
        <p:nvSpPr>
          <p:cNvPr id="471047" name="Rectangle 3"/>
          <p:cNvSpPr>
            <a:spLocks noGrp="1" noChangeArrowheads="1"/>
          </p:cNvSpPr>
          <p:nvPr>
            <p:ph idx="4294967295"/>
          </p:nvPr>
        </p:nvSpPr>
        <p:spPr/>
        <p:txBody>
          <a:bodyPr/>
          <a:lstStyle/>
          <a:p>
            <a:pPr marL="273050" indent="-273050">
              <a:lnSpc>
                <a:spcPct val="90000"/>
              </a:lnSpc>
              <a:spcBef>
                <a:spcPct val="0"/>
              </a:spcBef>
              <a:buFont typeface="Wingdings" panose="05000000000000000000" pitchFamily="2" charset="2"/>
              <a:buNone/>
            </a:pPr>
            <a:r>
              <a:rPr lang="en-US" altLang="en-US" sz="1600" b="1">
                <a:latin typeface="Courier New" panose="02070309020205020404" pitchFamily="49" charset="0"/>
              </a:rPr>
              <a:t>public static final int SIZE = 4;</a:t>
            </a:r>
          </a:p>
          <a:p>
            <a:pPr marL="273050" indent="-273050">
              <a:lnSpc>
                <a:spcPct val="90000"/>
              </a:lnSpc>
              <a:spcBef>
                <a:spcPct val="0"/>
              </a:spcBef>
              <a:buFont typeface="Wingdings" panose="05000000000000000000" pitchFamily="2" charset="2"/>
              <a:buNone/>
            </a:pPr>
            <a:endParaRPr lang="en-US" altLang="en-US" sz="800" b="1">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n-US" sz="1600" b="1">
                <a:solidFill>
                  <a:srgbClr val="008080"/>
                </a:solidFill>
                <a:latin typeface="Courier New" panose="02070309020205020404" pitchFamily="49" charset="0"/>
              </a:rPr>
              <a:t>// Prints the expanding pattern of &lt;&gt; for the top half of the figure.</a:t>
            </a: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public static void topHalf() {</a:t>
            </a: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for (int line = 1; line &lt;= </a:t>
            </a:r>
            <a:r>
              <a:rPr lang="en-US" altLang="en-US" sz="1600" b="1">
                <a:latin typeface="Courier New" panose="02070309020205020404" pitchFamily="49" charset="0"/>
              </a:rPr>
              <a:t>SIZE</a:t>
            </a:r>
            <a:r>
              <a:rPr lang="en-US" altLang="en-US" sz="1600">
                <a:latin typeface="Courier New" panose="02070309020205020404" pitchFamily="49" charset="0"/>
              </a:rPr>
              <a:t>; line++) {</a:t>
            </a: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System.out.print("|");</a:t>
            </a:r>
          </a:p>
          <a:p>
            <a:pPr marL="273050" indent="-273050">
              <a:lnSpc>
                <a:spcPct val="90000"/>
              </a:lnSpc>
              <a:spcBef>
                <a:spcPct val="0"/>
              </a:spcBef>
              <a:buFont typeface="Wingdings" panose="05000000000000000000" pitchFamily="2" charset="2"/>
              <a:buNone/>
            </a:pPr>
            <a:endParaRPr lang="en-US" altLang="en-US" sz="80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for (int space = 1; space &lt;= (line * -2 + </a:t>
            </a:r>
            <a:r>
              <a:rPr lang="en-US" altLang="en-US" sz="1600" b="1">
                <a:latin typeface="Courier New" panose="02070309020205020404" pitchFamily="49" charset="0"/>
              </a:rPr>
              <a:t>(2*SIZE)</a:t>
            </a:r>
            <a:r>
              <a:rPr lang="en-US" altLang="en-US" sz="1600">
                <a:latin typeface="Courier New" panose="02070309020205020404" pitchFamily="49" charset="0"/>
              </a:rPr>
              <a:t>); space++) {</a:t>
            </a: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System.out.print(" ");</a:t>
            </a: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a:t>
            </a:r>
          </a:p>
          <a:p>
            <a:pPr marL="273050" indent="-273050">
              <a:lnSpc>
                <a:spcPct val="90000"/>
              </a:lnSpc>
              <a:spcBef>
                <a:spcPct val="0"/>
              </a:spcBef>
              <a:buFont typeface="Wingdings" panose="05000000000000000000" pitchFamily="2" charset="2"/>
              <a:buNone/>
            </a:pPr>
            <a:endParaRPr lang="en-US" altLang="en-US" sz="80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System.out.print("&lt;&gt;");</a:t>
            </a:r>
          </a:p>
          <a:p>
            <a:pPr marL="273050" indent="-273050">
              <a:lnSpc>
                <a:spcPct val="90000"/>
              </a:lnSpc>
              <a:spcBef>
                <a:spcPct val="0"/>
              </a:spcBef>
              <a:buFont typeface="Wingdings" panose="05000000000000000000" pitchFamily="2" charset="2"/>
              <a:buNone/>
            </a:pPr>
            <a:endParaRPr lang="en-US" altLang="en-US" sz="80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for (int dot = 1; dot &lt;= (line * 4 - </a:t>
            </a:r>
            <a:r>
              <a:rPr lang="en-US" altLang="en-US" sz="1600" b="1">
                <a:latin typeface="Courier New" panose="02070309020205020404" pitchFamily="49" charset="0"/>
              </a:rPr>
              <a:t>4</a:t>
            </a:r>
            <a:r>
              <a:rPr lang="en-US" altLang="en-US" sz="1600">
                <a:latin typeface="Courier New" panose="02070309020205020404" pitchFamily="49" charset="0"/>
              </a:rPr>
              <a:t>); dot++) {</a:t>
            </a: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System.out.print(".");</a:t>
            </a: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a:t>
            </a:r>
          </a:p>
          <a:p>
            <a:pPr marL="273050" indent="-273050">
              <a:lnSpc>
                <a:spcPct val="90000"/>
              </a:lnSpc>
              <a:spcBef>
                <a:spcPct val="0"/>
              </a:spcBef>
              <a:buFont typeface="Wingdings" panose="05000000000000000000" pitchFamily="2" charset="2"/>
              <a:buNone/>
            </a:pPr>
            <a:endParaRPr lang="en-US" altLang="en-US" sz="80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System.out.print("&lt;&gt;");</a:t>
            </a:r>
          </a:p>
          <a:p>
            <a:pPr marL="273050" indent="-273050">
              <a:lnSpc>
                <a:spcPct val="90000"/>
              </a:lnSpc>
              <a:spcBef>
                <a:spcPct val="0"/>
              </a:spcBef>
              <a:buFont typeface="Wingdings" panose="05000000000000000000" pitchFamily="2" charset="2"/>
              <a:buNone/>
            </a:pPr>
            <a:endParaRPr lang="en-US" altLang="en-US" sz="80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for (int space = 1; space &lt;= (line * -2 + </a:t>
            </a:r>
            <a:r>
              <a:rPr lang="en-US" altLang="en-US" sz="1600" b="1">
                <a:latin typeface="Courier New" panose="02070309020205020404" pitchFamily="49" charset="0"/>
              </a:rPr>
              <a:t>(2*SIZE)</a:t>
            </a:r>
            <a:r>
              <a:rPr lang="en-US" altLang="en-US" sz="1600">
                <a:latin typeface="Courier New" panose="02070309020205020404" pitchFamily="49" charset="0"/>
              </a:rPr>
              <a:t>); space++) {</a:t>
            </a: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System.out.print(" ");</a:t>
            </a: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a:t>
            </a:r>
          </a:p>
          <a:p>
            <a:pPr marL="273050" indent="-273050">
              <a:lnSpc>
                <a:spcPct val="90000"/>
              </a:lnSpc>
              <a:spcBef>
                <a:spcPct val="0"/>
              </a:spcBef>
              <a:buFont typeface="Wingdings" panose="05000000000000000000" pitchFamily="2" charset="2"/>
              <a:buNone/>
            </a:pPr>
            <a:endParaRPr lang="en-US" altLang="en-US" sz="80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System.out.println("|");</a:t>
            </a: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    }</a:t>
            </a:r>
          </a:p>
          <a:p>
            <a:pPr marL="273050" indent="-273050">
              <a:lnSpc>
                <a:spcPct val="90000"/>
              </a:lnSpc>
              <a:spcBef>
                <a:spcPct val="0"/>
              </a:spcBef>
              <a:buFont typeface="Wingdings" panose="05000000000000000000" pitchFamily="2" charset="2"/>
              <a:buNone/>
            </a:pPr>
            <a:r>
              <a:rPr lang="en-US" altLang="en-US" sz="1600">
                <a:latin typeface="Courier New" panose="02070309020205020404" pitchFamily="49" charset="0"/>
              </a:rPr>
              <a:t>}</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idx="4294967295"/>
          </p:nvPr>
        </p:nvSpPr>
        <p:spPr/>
        <p:txBody>
          <a:bodyPr lIns="0" rIns="0" bIns="0" anchor="b"/>
          <a:lstStyle/>
          <a:p>
            <a:r>
              <a:rPr lang="en-US" altLang="en-US"/>
              <a:t>Observations about constant</a:t>
            </a:r>
          </a:p>
        </p:txBody>
      </p:sp>
      <p:sp>
        <p:nvSpPr>
          <p:cNvPr id="472067" name="Rectangle 3"/>
          <p:cNvSpPr>
            <a:spLocks noGrp="1" noChangeArrowheads="1"/>
          </p:cNvSpPr>
          <p:nvPr>
            <p:ph idx="4294967295"/>
          </p:nvPr>
        </p:nvSpPr>
        <p:spPr/>
        <p:txBody>
          <a:bodyPr/>
          <a:lstStyle/>
          <a:p>
            <a:pPr marL="273050" indent="-273050"/>
            <a:r>
              <a:rPr lang="en-US" altLang="en-US"/>
              <a:t>The constant can change the "intercept" in an expression.</a:t>
            </a:r>
          </a:p>
          <a:p>
            <a:pPr marL="639763" lvl="1" indent="-246063"/>
            <a:r>
              <a:rPr lang="en-US" altLang="en-US"/>
              <a:t>Usually the "slope" is unchanged.</a:t>
            </a:r>
          </a:p>
          <a:p>
            <a:pPr marL="639763" lvl="1" indent="-246063">
              <a:buFont typeface="Wingdings" panose="05000000000000000000" pitchFamily="2" charset="2"/>
              <a:buNone/>
            </a:pPr>
            <a:endParaRPr lang="en-US" altLang="en-US" sz="900">
              <a:latin typeface="Courier New" panose="02070309020205020404" pitchFamily="49" charset="0"/>
            </a:endParaRPr>
          </a:p>
          <a:p>
            <a:pPr marL="639763" lvl="1" indent="-246063">
              <a:buFont typeface="Wingdings" panose="05000000000000000000" pitchFamily="2" charset="2"/>
              <a:buNone/>
            </a:pPr>
            <a:r>
              <a:rPr lang="en-US" altLang="en-US" sz="1800">
                <a:latin typeface="Courier New" panose="02070309020205020404" pitchFamily="49" charset="0"/>
              </a:rPr>
              <a:t>public static final int SIZE = 4;</a:t>
            </a:r>
          </a:p>
          <a:p>
            <a:pPr marL="639763" lvl="1" indent="-246063">
              <a:buFont typeface="Wingdings" panose="05000000000000000000" pitchFamily="2" charset="2"/>
              <a:buNone/>
            </a:pPr>
            <a:endParaRPr lang="en-US" altLang="en-US" sz="800">
              <a:latin typeface="Courier New" panose="02070309020205020404" pitchFamily="49" charset="0"/>
            </a:endParaRPr>
          </a:p>
          <a:p>
            <a:pPr marL="639763" lvl="1" indent="-246063">
              <a:buFont typeface="Wingdings" panose="05000000000000000000" pitchFamily="2" charset="2"/>
              <a:buNone/>
            </a:pPr>
            <a:r>
              <a:rPr lang="en-US" altLang="en-US" sz="1800">
                <a:latin typeface="Courier New" panose="02070309020205020404" pitchFamily="49" charset="0"/>
              </a:rPr>
              <a:t>for (int space = 1; space &lt;= (line * </a:t>
            </a:r>
            <a:r>
              <a:rPr lang="en-US" altLang="en-US" sz="1800">
                <a:solidFill>
                  <a:srgbClr val="808080"/>
                </a:solidFill>
                <a:latin typeface="Courier New" panose="02070309020205020404" pitchFamily="49" charset="0"/>
              </a:rPr>
              <a:t>-2</a:t>
            </a:r>
            <a:r>
              <a:rPr lang="en-US" altLang="en-US" sz="1800">
                <a:latin typeface="Courier New" panose="02070309020205020404" pitchFamily="49" charset="0"/>
              </a:rPr>
              <a:t> + </a:t>
            </a:r>
            <a:r>
              <a:rPr lang="en-US" altLang="en-US" sz="1800" b="1">
                <a:solidFill>
                  <a:srgbClr val="003399"/>
                </a:solidFill>
                <a:latin typeface="Courier New" panose="02070309020205020404" pitchFamily="49" charset="0"/>
              </a:rPr>
              <a:t>(2 * SIZE)</a:t>
            </a:r>
            <a:r>
              <a:rPr lang="en-US" altLang="en-US" sz="1800">
                <a:latin typeface="Courier New" panose="02070309020205020404" pitchFamily="49" charset="0"/>
              </a:rPr>
              <a:t>); space++) {</a:t>
            </a:r>
          </a:p>
          <a:p>
            <a:pPr marL="639763" lvl="1" indent="-246063">
              <a:buFont typeface="Wingdings" panose="05000000000000000000" pitchFamily="2" charset="2"/>
              <a:buNone/>
            </a:pPr>
            <a:r>
              <a:rPr lang="en-US" altLang="en-US" sz="1800">
                <a:latin typeface="Courier New" panose="02070309020205020404" pitchFamily="49" charset="0"/>
              </a:rPr>
              <a:t>    System.out.print(" ");</a:t>
            </a:r>
          </a:p>
          <a:p>
            <a:pPr marL="639763" lvl="1" indent="-246063">
              <a:buFont typeface="Wingdings" panose="05000000000000000000" pitchFamily="2" charset="2"/>
              <a:buNone/>
            </a:pPr>
            <a:r>
              <a:rPr lang="en-US" altLang="en-US" sz="1800">
                <a:latin typeface="Courier New" panose="02070309020205020404" pitchFamily="49" charset="0"/>
              </a:rPr>
              <a:t>}</a:t>
            </a:r>
          </a:p>
          <a:p>
            <a:pPr marL="639763" lvl="1" indent="-246063"/>
            <a:endParaRPr lang="en-US" altLang="en-US" sz="1900">
              <a:latin typeface="Courier New" panose="02070309020205020404" pitchFamily="49" charset="0"/>
            </a:endParaRPr>
          </a:p>
          <a:p>
            <a:pPr marL="273050" indent="-273050"/>
            <a:r>
              <a:rPr lang="en-US" altLang="en-US"/>
              <a:t>It doesn't replace </a:t>
            </a:r>
            <a:r>
              <a:rPr lang="en-US" altLang="en-US" i="1"/>
              <a:t>every </a:t>
            </a:r>
            <a:r>
              <a:rPr lang="en-US" altLang="en-US"/>
              <a:t>occurrence of the original value.</a:t>
            </a:r>
          </a:p>
          <a:p>
            <a:pPr marL="639763" lvl="1" indent="-246063">
              <a:buFont typeface="Wingdings" panose="05000000000000000000" pitchFamily="2" charset="2"/>
              <a:buNone/>
            </a:pPr>
            <a:endParaRPr lang="en-US" altLang="en-US" sz="900">
              <a:latin typeface="Courier New" panose="02070309020205020404" pitchFamily="49" charset="0"/>
            </a:endParaRPr>
          </a:p>
          <a:p>
            <a:pPr marL="639763" lvl="1" indent="-246063">
              <a:buFont typeface="Wingdings" panose="05000000000000000000" pitchFamily="2" charset="2"/>
              <a:buNone/>
            </a:pPr>
            <a:r>
              <a:rPr lang="en-US" altLang="en-US" sz="2000">
                <a:latin typeface="Courier New" panose="02070309020205020404" pitchFamily="49" charset="0"/>
              </a:rPr>
              <a:t>for (int dot = 1; dot &lt;= (line * </a:t>
            </a:r>
            <a:r>
              <a:rPr lang="en-US" altLang="en-US" sz="2000" b="1">
                <a:solidFill>
                  <a:srgbClr val="808080"/>
                </a:solidFill>
                <a:latin typeface="Courier New" panose="02070309020205020404" pitchFamily="49" charset="0"/>
              </a:rPr>
              <a:t>4</a:t>
            </a:r>
            <a:r>
              <a:rPr lang="en-US" altLang="en-US" sz="2000">
                <a:latin typeface="Courier New" panose="02070309020205020404" pitchFamily="49" charset="0"/>
              </a:rPr>
              <a:t> - </a:t>
            </a:r>
            <a:r>
              <a:rPr lang="en-US" altLang="en-US" sz="2000" b="1">
                <a:solidFill>
                  <a:srgbClr val="808080"/>
                </a:solidFill>
                <a:latin typeface="Courier New" panose="02070309020205020404" pitchFamily="49" charset="0"/>
              </a:rPr>
              <a:t>4</a:t>
            </a:r>
            <a:r>
              <a:rPr lang="en-US" altLang="en-US" sz="2000">
                <a:latin typeface="Courier New" panose="02070309020205020404" pitchFamily="49" charset="0"/>
              </a:rPr>
              <a:t>); dot++) {</a:t>
            </a:r>
          </a:p>
          <a:p>
            <a:pPr marL="639763" lvl="1" indent="-246063">
              <a:buFont typeface="Wingdings" panose="05000000000000000000" pitchFamily="2" charset="2"/>
              <a:buNone/>
            </a:pPr>
            <a:r>
              <a:rPr lang="en-US" altLang="en-US" sz="2000">
                <a:latin typeface="Courier New" panose="02070309020205020404" pitchFamily="49" charset="0"/>
              </a:rPr>
              <a:t>    System.out.print(".");</a:t>
            </a:r>
          </a:p>
          <a:p>
            <a:pPr marL="639763" lvl="1" indent="-246063">
              <a:buFont typeface="Wingdings" panose="05000000000000000000" pitchFamily="2" charset="2"/>
              <a:buNone/>
            </a:pPr>
            <a:r>
              <a:rPr lang="en-US" altLang="en-US" sz="2000">
                <a:latin typeface="Courier New" panose="02070309020205020404" pitchFamily="49" charset="0"/>
              </a:rPr>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6" name="Rectangle 2"/>
          <p:cNvSpPr>
            <a:spLocks noGrp="1" noChangeArrowheads="1"/>
          </p:cNvSpPr>
          <p:nvPr>
            <p:ph type="title" idx="4294967295"/>
          </p:nvPr>
        </p:nvSpPr>
        <p:spPr>
          <a:xfrm>
            <a:off x="457200" y="0"/>
            <a:ext cx="8229600" cy="1016000"/>
          </a:xfrm>
        </p:spPr>
        <p:txBody>
          <a:bodyPr lIns="0" rIns="0" bIns="0" anchor="b"/>
          <a:lstStyle/>
          <a:p>
            <a:r>
              <a:rPr lang="en-US" altLang="en-US" dirty="0"/>
              <a:t>Special Cases</a:t>
            </a:r>
            <a:endParaRPr lang="en-US" altLang="en-US" dirty="0">
              <a:latin typeface="Courier New" panose="02070309020205020404" pitchFamily="49" charset="0"/>
            </a:endParaRPr>
          </a:p>
        </p:txBody>
      </p:sp>
      <p:sp>
        <p:nvSpPr>
          <p:cNvPr id="379907" name="Rectangle 3"/>
          <p:cNvSpPr>
            <a:spLocks noGrp="1" noChangeArrowheads="1"/>
          </p:cNvSpPr>
          <p:nvPr>
            <p:ph idx="4294967295"/>
          </p:nvPr>
        </p:nvSpPr>
        <p:spPr/>
        <p:txBody>
          <a:bodyPr/>
          <a:lstStyle/>
          <a:p>
            <a:pPr marL="273050" indent="-273050">
              <a:tabLst>
                <a:tab pos="2290763" algn="l"/>
                <a:tab pos="4799013" algn="l"/>
              </a:tabLst>
            </a:pPr>
            <a:r>
              <a:rPr lang="en-US" altLang="en-US" sz="2200" dirty="0"/>
              <a:t>Numerator smaller than denominator:</a:t>
            </a:r>
          </a:p>
          <a:p>
            <a:pPr marL="666750" lvl="1" indent="-273050">
              <a:tabLst>
                <a:tab pos="2290763" algn="l"/>
                <a:tab pos="4799013" algn="l"/>
              </a:tabLst>
            </a:pPr>
            <a:r>
              <a:rPr lang="en-US" altLang="en-US" sz="2000" dirty="0">
                <a:latin typeface="Courier New" panose="02070309020205020404" pitchFamily="49" charset="0"/>
              </a:rPr>
              <a:t>Division produces 0 and mod produces original number. Such as, 5/10 = 0 and 5%10 =5</a:t>
            </a:r>
          </a:p>
          <a:p>
            <a:pPr marL="273050" indent="-273050">
              <a:tabLst>
                <a:tab pos="2290763" algn="l"/>
                <a:tab pos="4799013" algn="l"/>
              </a:tabLst>
            </a:pPr>
            <a:r>
              <a:rPr lang="en-US" altLang="en-US" sz="2200" dirty="0">
                <a:latin typeface="+mj-lt"/>
              </a:rPr>
              <a:t>Numerator of 0:</a:t>
            </a:r>
          </a:p>
          <a:p>
            <a:pPr marL="666750" lvl="1" indent="-273050">
              <a:tabLst>
                <a:tab pos="2290763" algn="l"/>
                <a:tab pos="4799013" algn="l"/>
              </a:tabLst>
            </a:pPr>
            <a:r>
              <a:rPr lang="en-US" altLang="en-US" sz="2000" dirty="0">
                <a:latin typeface="+mj-lt"/>
              </a:rPr>
              <a:t> </a:t>
            </a:r>
            <a:r>
              <a:rPr lang="en-US" altLang="en-US" sz="2000" dirty="0">
                <a:latin typeface="Courier New" panose="02070309020205020404" pitchFamily="49" charset="0"/>
              </a:rPr>
              <a:t>Both division and mod returns 0. Such as, 0/7 = 0 and 0%7 = 0</a:t>
            </a:r>
          </a:p>
          <a:p>
            <a:pPr marL="273050" indent="-273050">
              <a:tabLst>
                <a:tab pos="2290763" algn="l"/>
                <a:tab pos="4799013" algn="l"/>
              </a:tabLst>
            </a:pPr>
            <a:r>
              <a:rPr lang="en-US" altLang="en-US" sz="2200" dirty="0">
                <a:latin typeface="+mj-lt"/>
              </a:rPr>
              <a:t>Denominator of 0: </a:t>
            </a:r>
          </a:p>
          <a:p>
            <a:pPr marL="666750" lvl="1" indent="-273050">
              <a:tabLst>
                <a:tab pos="2290763" algn="l"/>
                <a:tab pos="4799013" algn="l"/>
              </a:tabLst>
            </a:pPr>
            <a:r>
              <a:rPr lang="en-US" altLang="en-US" sz="2000" dirty="0">
                <a:latin typeface="Courier New" panose="02070309020205020404" pitchFamily="49" charset="0"/>
              </a:rPr>
              <a:t>Both division and mod produces a runtime error (</a:t>
            </a:r>
            <a:r>
              <a:rPr lang="en-US" altLang="en-US" sz="2000" dirty="0" err="1">
                <a:latin typeface="Courier New" panose="02070309020205020404" pitchFamily="49" charset="0"/>
              </a:rPr>
              <a:t>ArithmaticException</a:t>
            </a:r>
            <a:r>
              <a:rPr lang="en-US" altLang="en-US" sz="2000" dirty="0">
                <a:latin typeface="Courier New" panose="02070309020205020404" pitchFamily="49" charset="0"/>
              </a:rPr>
              <a:t>).</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35008884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7" name="Rectangle 2"/>
          <p:cNvSpPr>
            <a:spLocks noGrp="1" noChangeArrowheads="1"/>
          </p:cNvSpPr>
          <p:nvPr>
            <p:ph type="title" idx="4294967295"/>
          </p:nvPr>
        </p:nvSpPr>
        <p:spPr>
          <a:xfrm>
            <a:off x="457200" y="0"/>
            <a:ext cx="8229600" cy="1016000"/>
          </a:xfrm>
        </p:spPr>
        <p:txBody>
          <a:bodyPr lIns="0" rIns="0" bIns="0" anchor="b"/>
          <a:lstStyle/>
          <a:p>
            <a:r>
              <a:rPr lang="en-US" altLang="en-US"/>
              <a:t>Precedence</a:t>
            </a:r>
          </a:p>
        </p:txBody>
      </p:sp>
      <p:sp>
        <p:nvSpPr>
          <p:cNvPr id="381958" name="Rectangle 3"/>
          <p:cNvSpPr>
            <a:spLocks noGrp="1" noChangeArrowheads="1"/>
          </p:cNvSpPr>
          <p:nvPr>
            <p:ph idx="4294967295"/>
          </p:nvPr>
        </p:nvSpPr>
        <p:spPr/>
        <p:txBody>
          <a:bodyPr/>
          <a:lstStyle/>
          <a:p>
            <a:pPr marL="273050" indent="-273050">
              <a:lnSpc>
                <a:spcPct val="90000"/>
              </a:lnSpc>
              <a:tabLst>
                <a:tab pos="3657600" algn="l"/>
              </a:tabLst>
            </a:pPr>
            <a:r>
              <a:rPr lang="en-US" altLang="en-US" b="1"/>
              <a:t>precedence</a:t>
            </a:r>
            <a:r>
              <a:rPr lang="en-US" altLang="en-US"/>
              <a:t>: Order in which operators are evaluated.</a:t>
            </a:r>
            <a:endParaRPr lang="en-US" altLang="en-US" sz="900"/>
          </a:p>
          <a:p>
            <a:pPr marL="639763" lvl="1" indent="-246063">
              <a:lnSpc>
                <a:spcPct val="110000"/>
              </a:lnSpc>
              <a:tabLst>
                <a:tab pos="3657600" algn="l"/>
              </a:tabLst>
            </a:pPr>
            <a:r>
              <a:rPr lang="en-US" altLang="en-US"/>
              <a:t>Generally operators evaluate left-to-right.</a:t>
            </a:r>
            <a:br>
              <a:rPr lang="en-US" altLang="en-US"/>
            </a:br>
            <a:r>
              <a:rPr lang="en-US" altLang="en-US">
                <a:latin typeface="Courier New" panose="02070309020205020404" pitchFamily="49" charset="0"/>
              </a:rPr>
              <a:t>1 - 2 - 3</a:t>
            </a:r>
            <a:r>
              <a:rPr lang="en-US" altLang="en-US"/>
              <a:t>  is  </a:t>
            </a:r>
            <a:r>
              <a:rPr lang="en-US" altLang="en-US">
                <a:latin typeface="Courier New" panose="02070309020205020404" pitchFamily="49" charset="0"/>
              </a:rPr>
              <a:t>(1 - 2) - 3</a:t>
            </a:r>
            <a:r>
              <a:rPr lang="en-US" altLang="en-US"/>
              <a:t>  which is  </a:t>
            </a:r>
            <a:r>
              <a:rPr lang="en-US" altLang="en-US">
                <a:latin typeface="Courier New" panose="02070309020205020404" pitchFamily="49" charset="0"/>
              </a:rPr>
              <a:t>-4</a:t>
            </a:r>
            <a:endParaRPr lang="en-US" altLang="en-US"/>
          </a:p>
          <a:p>
            <a:pPr marL="639763" lvl="1" indent="-246063">
              <a:lnSpc>
                <a:spcPct val="90000"/>
              </a:lnSpc>
              <a:tabLst>
                <a:tab pos="3657600" algn="l"/>
              </a:tabLst>
            </a:pPr>
            <a:endParaRPr lang="en-US" altLang="en-US">
              <a:latin typeface="Courier New" panose="02070309020205020404" pitchFamily="49" charset="0"/>
            </a:endParaRPr>
          </a:p>
          <a:p>
            <a:pPr marL="639763" lvl="1" indent="-246063">
              <a:lnSpc>
                <a:spcPct val="70000"/>
              </a:lnSpc>
              <a:tabLst>
                <a:tab pos="3657600" algn="l"/>
              </a:tabLst>
            </a:pPr>
            <a:r>
              <a:rPr lang="en-US" altLang="en-US"/>
              <a:t>But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r>
              <a:rPr lang="en-US" altLang="en-US"/>
              <a:t> have a higher level of precedence than </a:t>
            </a:r>
            <a:r>
              <a:rPr lang="en-US" altLang="en-US">
                <a:latin typeface="Courier New" panose="02070309020205020404" pitchFamily="49" charset="0"/>
              </a:rPr>
              <a:t>+</a:t>
            </a:r>
            <a:r>
              <a:rPr lang="en-US" altLang="en-US"/>
              <a:t> </a:t>
            </a:r>
            <a:r>
              <a:rPr lang="en-US" altLang="en-US">
                <a:latin typeface="Courier New" panose="02070309020205020404" pitchFamily="49" charset="0"/>
              </a:rPr>
              <a:t>-</a:t>
            </a:r>
            <a:br>
              <a:rPr lang="en-US" altLang="en-US"/>
            </a:br>
            <a:br>
              <a:rPr lang="en-US" altLang="en-US" sz="900"/>
            </a:br>
            <a:br>
              <a:rPr lang="en-US" altLang="en-US" sz="900"/>
            </a:br>
            <a:r>
              <a:rPr lang="en-US" altLang="en-US">
                <a:latin typeface="Courier New" panose="02070309020205020404" pitchFamily="49" charset="0"/>
              </a:rPr>
              <a:t>1 + </a:t>
            </a:r>
            <a:r>
              <a:rPr lang="en-US" altLang="en-US" b="1">
                <a:latin typeface="Courier New" panose="02070309020205020404" pitchFamily="49" charset="0"/>
              </a:rPr>
              <a:t>3 * 4</a:t>
            </a:r>
            <a:r>
              <a:rPr lang="en-US" altLang="en-US"/>
              <a:t>	is </a:t>
            </a:r>
            <a:r>
              <a:rPr lang="en-US" altLang="en-US">
                <a:latin typeface="Courier New" panose="02070309020205020404" pitchFamily="49" charset="0"/>
              </a:rPr>
              <a:t>13</a:t>
            </a:r>
          </a:p>
          <a:p>
            <a:pPr marL="639763" lvl="1" indent="-246063">
              <a:lnSpc>
                <a:spcPct val="70000"/>
              </a:lnSpc>
              <a:buFontTx/>
              <a:buNone/>
              <a:tabLst>
                <a:tab pos="3657600" algn="l"/>
              </a:tabLst>
            </a:pPr>
            <a:endParaRPr lang="en-US" altLang="en-US" sz="900"/>
          </a:p>
          <a:p>
            <a:pPr marL="639763" lvl="1" indent="-246063">
              <a:lnSpc>
                <a:spcPct val="70000"/>
              </a:lnSpc>
              <a:buFontTx/>
              <a:buNone/>
              <a:tabLst>
                <a:tab pos="3657600" algn="l"/>
              </a:tabLst>
            </a:pPr>
            <a:endParaRPr lang="en-US" altLang="en-US" sz="900"/>
          </a:p>
          <a:p>
            <a:pPr marL="639763" lvl="1" indent="-246063">
              <a:lnSpc>
                <a:spcPct val="70000"/>
              </a:lnSpc>
              <a:buFontTx/>
              <a:buNone/>
              <a:tabLst>
                <a:tab pos="3657600" algn="l"/>
              </a:tabLst>
            </a:pPr>
            <a:r>
              <a:rPr lang="en-US" altLang="en-US" sz="900"/>
              <a:t>	</a:t>
            </a:r>
            <a:r>
              <a:rPr lang="en-US" altLang="en-US">
                <a:latin typeface="Courier New" panose="02070309020205020404" pitchFamily="49" charset="0"/>
              </a:rPr>
              <a:t>6 + </a:t>
            </a:r>
            <a:r>
              <a:rPr lang="en-US" altLang="en-US" b="1">
                <a:latin typeface="Courier New" panose="02070309020205020404" pitchFamily="49" charset="0"/>
              </a:rPr>
              <a:t>8 / 2</a:t>
            </a:r>
            <a:r>
              <a:rPr lang="en-US" altLang="en-US">
                <a:latin typeface="Courier New" panose="02070309020205020404" pitchFamily="49" charset="0"/>
              </a:rPr>
              <a:t> * 3</a:t>
            </a:r>
          </a:p>
          <a:p>
            <a:pPr marL="639763" lvl="1" indent="-246063">
              <a:lnSpc>
                <a:spcPct val="70000"/>
              </a:lnSpc>
              <a:buFontTx/>
              <a:buNone/>
              <a:tabLst>
                <a:tab pos="3657600" algn="l"/>
              </a:tabLst>
            </a:pPr>
            <a:r>
              <a:rPr lang="en-US" altLang="en-US">
                <a:latin typeface="Courier New" panose="02070309020205020404" pitchFamily="49" charset="0"/>
              </a:rPr>
              <a:t>	6 +   </a:t>
            </a:r>
            <a:r>
              <a:rPr lang="en-US" altLang="en-US" b="1">
                <a:latin typeface="Courier New" panose="02070309020205020404" pitchFamily="49" charset="0"/>
              </a:rPr>
              <a:t>4   * 3</a:t>
            </a:r>
            <a:endParaRPr lang="en-US" altLang="en-US">
              <a:latin typeface="Courier New" panose="02070309020205020404" pitchFamily="49" charset="0"/>
            </a:endParaRPr>
          </a:p>
          <a:p>
            <a:pPr marL="639763" lvl="1" indent="-246063">
              <a:lnSpc>
                <a:spcPct val="70000"/>
              </a:lnSpc>
              <a:buFontTx/>
              <a:buNone/>
              <a:tabLst>
                <a:tab pos="3657600" algn="l"/>
              </a:tabLst>
            </a:pPr>
            <a:r>
              <a:rPr lang="en-US" altLang="en-US">
                <a:latin typeface="Courier New" panose="02070309020205020404" pitchFamily="49" charset="0"/>
              </a:rPr>
              <a:t>	6 +     12</a:t>
            </a:r>
            <a:r>
              <a:rPr lang="en-US" altLang="en-US"/>
              <a:t>	is </a:t>
            </a:r>
            <a:r>
              <a:rPr lang="en-US" altLang="en-US">
                <a:latin typeface="Courier New" panose="02070309020205020404" pitchFamily="49" charset="0"/>
              </a:rPr>
              <a:t>18</a:t>
            </a:r>
          </a:p>
          <a:p>
            <a:pPr marL="639763" lvl="1" indent="-246063">
              <a:lnSpc>
                <a:spcPct val="70000"/>
              </a:lnSpc>
              <a:tabLst>
                <a:tab pos="3657600" algn="l"/>
              </a:tabLst>
            </a:pPr>
            <a:endParaRPr lang="en-US" altLang="en-US"/>
          </a:p>
          <a:p>
            <a:pPr marL="639763" lvl="1" indent="-246063">
              <a:lnSpc>
                <a:spcPct val="110000"/>
              </a:lnSpc>
              <a:tabLst>
                <a:tab pos="3657600" algn="l"/>
              </a:tabLst>
            </a:pPr>
            <a:r>
              <a:rPr lang="en-US" altLang="en-US"/>
              <a:t>Parentheses can force a certain order of evaluation:</a:t>
            </a:r>
            <a:br>
              <a:rPr lang="en-US" altLang="en-US"/>
            </a:br>
            <a:r>
              <a:rPr lang="en-US" altLang="en-US">
                <a:latin typeface="Courier New" panose="02070309020205020404" pitchFamily="49" charset="0"/>
              </a:rPr>
              <a:t>(1 + 3) * 4</a:t>
            </a:r>
            <a:r>
              <a:rPr lang="en-US" altLang="en-US"/>
              <a:t>	is </a:t>
            </a:r>
            <a:r>
              <a:rPr lang="en-US" altLang="en-US">
                <a:latin typeface="Courier New" panose="02070309020205020404" pitchFamily="49" charset="0"/>
              </a:rPr>
              <a:t>16</a:t>
            </a:r>
            <a:endParaRPr lang="en-US" altLang="en-US"/>
          </a:p>
          <a:p>
            <a:pPr marL="639763" lvl="1" indent="-246063">
              <a:lnSpc>
                <a:spcPct val="90000"/>
              </a:lnSpc>
              <a:buFontTx/>
              <a:buNone/>
              <a:tabLst>
                <a:tab pos="3657600" algn="l"/>
              </a:tabLst>
            </a:pPr>
            <a:endParaRPr lang="en-US" altLang="en-US" sz="900"/>
          </a:p>
          <a:p>
            <a:pPr marL="639763" lvl="1" indent="-246063">
              <a:lnSpc>
                <a:spcPct val="110000"/>
              </a:lnSpc>
              <a:tabLst>
                <a:tab pos="3657600" algn="l"/>
              </a:tabLst>
            </a:pPr>
            <a:r>
              <a:rPr lang="en-US" altLang="en-US"/>
              <a:t>Spacing does not affect order of evaluation</a:t>
            </a:r>
            <a:br>
              <a:rPr lang="en-US" altLang="en-US"/>
            </a:br>
            <a:r>
              <a:rPr lang="en-US" altLang="en-US">
                <a:latin typeface="Courier New" panose="02070309020205020404" pitchFamily="49" charset="0"/>
              </a:rPr>
              <a:t>1+3 * 4-2</a:t>
            </a:r>
            <a:r>
              <a:rPr lang="en-US" altLang="en-US"/>
              <a:t>	is </a:t>
            </a:r>
            <a:r>
              <a:rPr lang="en-US" altLang="en-US">
                <a:latin typeface="Courier New" panose="02070309020205020404" pitchFamily="49" charset="0"/>
              </a:rPr>
              <a:t>11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1958">
                                            <p:txEl>
                                              <p:pRg st="10" end="10"/>
                                            </p:txEl>
                                          </p:spTgt>
                                        </p:tgtEl>
                                        <p:attrNameLst>
                                          <p:attrName>style.visibility</p:attrName>
                                        </p:attrNameLst>
                                      </p:cBhvr>
                                      <p:to>
                                        <p:strVal val="visible"/>
                                      </p:to>
                                    </p:set>
                                    <p:animEffect transition="in" filter="fade">
                                      <p:cBhvr>
                                        <p:cTn id="7" dur="1000"/>
                                        <p:tgtEl>
                                          <p:spTgt spid="381958">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1958">
                                            <p:txEl>
                                              <p:pRg st="12" end="12"/>
                                            </p:txEl>
                                          </p:spTgt>
                                        </p:tgtEl>
                                        <p:attrNameLst>
                                          <p:attrName>style.visibility</p:attrName>
                                        </p:attrNameLst>
                                      </p:cBhvr>
                                      <p:to>
                                        <p:strVal val="visible"/>
                                      </p:to>
                                    </p:set>
                                    <p:animEffect transition="in" filter="fade">
                                      <p:cBhvr>
                                        <p:cTn id="10" dur="1000"/>
                                        <p:tgtEl>
                                          <p:spTgt spid="38195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bookType xmlns="885ab3ec-057f-4ee0-a37d-716e2ec8f9cb" xsi:nil="true"/>
    <Students xmlns="885ab3ec-057f-4ee0-a37d-716e2ec8f9cb">
      <UserInfo>
        <DisplayName/>
        <AccountId xsi:nil="true"/>
        <AccountType/>
      </UserInfo>
    </Students>
    <_ip_UnifiedCompliancePolicyUIAction xmlns="http://schemas.microsoft.com/sharepoint/v3" xsi:nil="true"/>
    <Teachers xmlns="885ab3ec-057f-4ee0-a37d-716e2ec8f9cb">
      <UserInfo>
        <DisplayName/>
        <AccountId xsi:nil="true"/>
        <AccountType/>
      </UserInfo>
    </Teachers>
    <AppVersion xmlns="885ab3ec-057f-4ee0-a37d-716e2ec8f9cb" xsi:nil="true"/>
    <_ip_UnifiedCompliancePolicyProperties xmlns="http://schemas.microsoft.com/sharepoint/v3" xsi:nil="true"/>
    <FolderType xmlns="885ab3ec-057f-4ee0-a37d-716e2ec8f9cb" xsi:nil="true"/>
    <DefaultSectionNames xmlns="885ab3ec-057f-4ee0-a37d-716e2ec8f9cb" xsi:nil="true"/>
    <Owner xmlns="885ab3ec-057f-4ee0-a37d-716e2ec8f9cb">
      <UserInfo>
        <DisplayName/>
        <AccountId xsi:nil="true"/>
        <AccountType/>
      </UserInfo>
    </Owner>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4551BF69F2CD4B97F7E9AACCEA3071" ma:contentTypeVersion="22" ma:contentTypeDescription="Create a new document." ma:contentTypeScope="" ma:versionID="0e8012853c0f6ef3df18e7955961b0c5">
  <xsd:schema xmlns:xsd="http://www.w3.org/2001/XMLSchema" xmlns:xs="http://www.w3.org/2001/XMLSchema" xmlns:p="http://schemas.microsoft.com/office/2006/metadata/properties" xmlns:ns1="http://schemas.microsoft.com/sharepoint/v3" xmlns:ns3="885ab3ec-057f-4ee0-a37d-716e2ec8f9cb" xmlns:ns4="a90dac09-113b-4bec-bc2f-c71fab4c37fc" targetNamespace="http://schemas.microsoft.com/office/2006/metadata/properties" ma:root="true" ma:fieldsID="30bd13679e062e7677529c649cbdbc9b" ns1:_="" ns3:_="" ns4:_="">
    <xsd:import namespace="http://schemas.microsoft.com/sharepoint/v3"/>
    <xsd:import namespace="885ab3ec-057f-4ee0-a37d-716e2ec8f9cb"/>
    <xsd:import namespace="a90dac09-113b-4bec-bc2f-c71fab4c37fc"/>
    <xsd:element name="properties">
      <xsd:complexType>
        <xsd:sequence>
          <xsd:element name="documentManagement">
            <xsd:complexType>
              <xsd:all>
                <xsd:element ref="ns3:NotebookType" minOccurs="0"/>
                <xsd:element ref="ns3:FolderType" minOccurs="0"/>
                <xsd:element ref="ns3:Owner" minOccurs="0"/>
                <xsd:element ref="ns3:Teachers" minOccurs="0"/>
                <xsd:element ref="ns3:Students" minOccurs="0"/>
                <xsd:element ref="ns3:DefaultSectionNames" minOccurs="0"/>
                <xsd:element ref="ns3:AppVersion"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EventHashCode" minOccurs="0"/>
                <xsd:element ref="ns3:MediaServiceGenerationTime" minOccurs="0"/>
                <xsd:element ref="ns3:MediaServiceLocation"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5ab3ec-057f-4ee0-a37d-716e2ec8f9cb" elementFormDefault="qualified">
    <xsd:import namespace="http://schemas.microsoft.com/office/2006/documentManagement/types"/>
    <xsd:import namespace="http://schemas.microsoft.com/office/infopath/2007/PartnerControls"/>
    <xsd:element name="NotebookType" ma:index="8" nillable="true" ma:displayName="Notebook Type" ma:indexed="tru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achers" ma:index="11"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2"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3" nillable="true" ma:displayName="Default Section Names" ma:internalName="DefaultSectionNames">
      <xsd:simpleType>
        <xsd:restriction base="dms:Note">
          <xsd:maxLength value="255"/>
        </xsd:restriction>
      </xsd:simpleType>
    </xsd:element>
    <xsd:element name="AppVersion" ma:index="14" nillable="true" ma:displayName="App Version" ma:internalName="AppVersion">
      <xsd:simpleType>
        <xsd:restriction base="dms:Text"/>
      </xsd:simpleType>
    </xsd:element>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MediaServiceAutoTags" ma:index="20" nillable="true" ma:displayName="MediaServiceAutoTags" ma:internalName="MediaServiceAutoTags" ma:readOnly="true">
      <xsd:simpleType>
        <xsd:restriction base="dms:Text"/>
      </xsd:simpleType>
    </xsd:element>
    <xsd:element name="MediaServiceDateTaken" ma:index="21" nillable="true" ma:displayName="MediaServiceDateTaken" ma:description="" ma:hidden="true" ma:internalName="MediaServiceDateTaken" ma:readOnly="true">
      <xsd:simpleType>
        <xsd:restriction base="dms:Text"/>
      </xsd:simpleType>
    </xsd:element>
    <xsd:element name="MediaServiceOCR" ma:index="22" nillable="true" ma:displayName="MediaServiceOCR" ma:internalName="MediaServiceOCR" ma:readOnly="true">
      <xsd:simpleType>
        <xsd:restriction base="dms:Note">
          <xsd:maxLength value="255"/>
        </xsd:restriction>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GenerationTime" ma:index="24" nillable="true" ma:displayName="MediaServiceGenerationTime" ma:hidden="true" ma:internalName="MediaServiceGenerationTime" ma:readOnly="true">
      <xsd:simpleType>
        <xsd:restriction base="dms:Text"/>
      </xsd:simpleType>
    </xsd:element>
    <xsd:element name="MediaServiceLocation" ma:index="25" nillable="true" ma:displayName="Location" ma:internalName="MediaServiceLocation" ma:readOnly="true">
      <xsd:simpleType>
        <xsd:restriction base="dms:Text"/>
      </xsd:simpleType>
    </xsd:element>
    <xsd:element name="MediaServiceAutoKeyPoints" ma:index="28" nillable="true" ma:displayName="MediaServiceAutoKeyPoints" ma:hidden="true" ma:internalName="MediaServiceAutoKeyPoints" ma:readOnly="true">
      <xsd:simpleType>
        <xsd:restriction base="dms:Note"/>
      </xsd:simpleType>
    </xsd:element>
    <xsd:element name="MediaServiceKeyPoints" ma:index="2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90dac09-113b-4bec-bc2f-c71fab4c37fc" elementFormDefault="qualified">
    <xsd:import namespace="http://schemas.microsoft.com/office/2006/documentManagement/types"/>
    <xsd:import namespace="http://schemas.microsoft.com/office/infopath/2007/PartnerControls"/>
    <xsd:element name="SharedWithUsers" ma:index="1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description="" ma:internalName="SharedWithDetails" ma:readOnly="true">
      <xsd:simpleType>
        <xsd:restriction base="dms:Note">
          <xsd:maxLength value="255"/>
        </xsd:restriction>
      </xsd:simpleType>
    </xsd:element>
    <xsd:element name="SharingHintHash" ma:index="17"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625B8E-0928-413E-BC53-FE0B6D7060E1}">
  <ds:schemaRefs>
    <ds:schemaRef ds:uri="http://schemas.microsoft.com/sharepoint/v3/contenttype/forms"/>
  </ds:schemaRefs>
</ds:datastoreItem>
</file>

<file path=customXml/itemProps2.xml><?xml version="1.0" encoding="utf-8"?>
<ds:datastoreItem xmlns:ds="http://schemas.openxmlformats.org/officeDocument/2006/customXml" ds:itemID="{A7DEE980-6520-4FC6-BC3D-5D7EEC727555}">
  <ds:schemaRefs>
    <ds:schemaRef ds:uri="http://schemas.microsoft.com/office/2006/metadata/properties"/>
    <ds:schemaRef ds:uri="http://www.w3.org/2000/xmlns/"/>
    <ds:schemaRef ds:uri="885ab3ec-057f-4ee0-a37d-716e2ec8f9cb"/>
    <ds:schemaRef ds:uri="http://www.w3.org/2001/XMLSchema-instance"/>
    <ds:schemaRef ds:uri="http://schemas.microsoft.com/sharepoint/v3"/>
    <ds:schemaRef ds:uri="http://schemas.microsoft.com/office/infopath/2007/PartnerControls"/>
  </ds:schemaRefs>
</ds:datastoreItem>
</file>

<file path=customXml/itemProps3.xml><?xml version="1.0" encoding="utf-8"?>
<ds:datastoreItem xmlns:ds="http://schemas.openxmlformats.org/officeDocument/2006/customXml" ds:itemID="{2396A29E-E3E7-4002-A74A-8E5B5D50520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885ab3ec-057f-4ee0-a37d-716e2ec8f9cb"/>
    <ds:schemaRef ds:uri="a90dac09-113b-4bec-bc2f-c71fab4c37f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2648</TotalTime>
  <Words>7428</Words>
  <Application>Microsoft Office PowerPoint</Application>
  <PresentationFormat>On-screen Show (4:3)</PresentationFormat>
  <Paragraphs>1424</Paragraphs>
  <Slides>78</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Andale Mono</vt:lpstr>
      <vt:lpstr>Arial</vt:lpstr>
      <vt:lpstr>Courier New</vt:lpstr>
      <vt:lpstr>Tahoma</vt:lpstr>
      <vt:lpstr>Times New Roman</vt:lpstr>
      <vt:lpstr>Verdana</vt:lpstr>
      <vt:lpstr>Wingdings</vt:lpstr>
      <vt:lpstr>Default Design</vt:lpstr>
      <vt:lpstr>Building Java Programs Chapter 2</vt:lpstr>
      <vt:lpstr>Data types</vt:lpstr>
      <vt:lpstr>Java's primitive types</vt:lpstr>
      <vt:lpstr>Expressions</vt:lpstr>
      <vt:lpstr>Arithmetic operators</vt:lpstr>
      <vt:lpstr>Integer division with /</vt:lpstr>
      <vt:lpstr>Integer remainder with %</vt:lpstr>
      <vt:lpstr>Special Cases</vt:lpstr>
      <vt:lpstr>Precedence</vt:lpstr>
      <vt:lpstr>Precedence examples</vt:lpstr>
      <vt:lpstr>Precedence questions</vt:lpstr>
      <vt:lpstr>Real numbers (type double)</vt:lpstr>
      <vt:lpstr>Real number example</vt:lpstr>
      <vt:lpstr>Mixing types</vt:lpstr>
      <vt:lpstr>Type Casting</vt:lpstr>
      <vt:lpstr>String concatenation</vt:lpstr>
      <vt:lpstr>Variables</vt:lpstr>
      <vt:lpstr>Receipt example</vt:lpstr>
      <vt:lpstr>Variables</vt:lpstr>
      <vt:lpstr>Declaration</vt:lpstr>
      <vt:lpstr>Assignment (or “Definition”)</vt:lpstr>
      <vt:lpstr>Using variables</vt:lpstr>
      <vt:lpstr>Declaration/initialization</vt:lpstr>
      <vt:lpstr>Assignment and algebra</vt:lpstr>
      <vt:lpstr>Assignment and types</vt:lpstr>
      <vt:lpstr>Compiler errors</vt:lpstr>
      <vt:lpstr>Printing a variable's value</vt:lpstr>
      <vt:lpstr>Receipt question</vt:lpstr>
      <vt:lpstr>Receipt answer</vt:lpstr>
      <vt:lpstr>The for loop</vt:lpstr>
      <vt:lpstr>Repetition with for loops</vt:lpstr>
      <vt:lpstr>for loop syntax</vt:lpstr>
      <vt:lpstr>Initialization </vt:lpstr>
      <vt:lpstr>Test</vt:lpstr>
      <vt:lpstr>Increment and decrement</vt:lpstr>
      <vt:lpstr>Modify-and-assign</vt:lpstr>
      <vt:lpstr>Repetition over a range</vt:lpstr>
      <vt:lpstr>Loop walkthrough</vt:lpstr>
      <vt:lpstr>Multi-line loop body</vt:lpstr>
      <vt:lpstr>Expressions for counter</vt:lpstr>
      <vt:lpstr>System.out.print </vt:lpstr>
      <vt:lpstr>Counting down</vt:lpstr>
      <vt:lpstr>Nested for loops</vt:lpstr>
      <vt:lpstr>Nested loops</vt:lpstr>
      <vt:lpstr>Nested for loop exercise</vt:lpstr>
      <vt:lpstr>Nested for loop exercise</vt:lpstr>
      <vt:lpstr>Common errors</vt:lpstr>
      <vt:lpstr>Complex lines</vt:lpstr>
      <vt:lpstr>Outer and inner loop</vt:lpstr>
      <vt:lpstr>Mapping loops to numbers</vt:lpstr>
      <vt:lpstr>Loop tables</vt:lpstr>
      <vt:lpstr>Loop tables question</vt:lpstr>
      <vt:lpstr>Nested for loop exercise</vt:lpstr>
      <vt:lpstr>Nested for loop solution</vt:lpstr>
      <vt:lpstr>Nested for loop exercise</vt:lpstr>
      <vt:lpstr>Nested for loop exercise</vt:lpstr>
      <vt:lpstr>Drawing complex figures</vt:lpstr>
      <vt:lpstr>Development strategy</vt:lpstr>
      <vt:lpstr>1. Pseudo-code</vt:lpstr>
      <vt:lpstr>Pseudo-code algorithm</vt:lpstr>
      <vt:lpstr>Methods from pseudocode</vt:lpstr>
      <vt:lpstr>2. Tables</vt:lpstr>
      <vt:lpstr>3. Writing the code</vt:lpstr>
      <vt:lpstr>Partial solution</vt:lpstr>
      <vt:lpstr>Class constants and scope</vt:lpstr>
      <vt:lpstr>Scaling the mirror</vt:lpstr>
      <vt:lpstr>Limitations of variables</vt:lpstr>
      <vt:lpstr>Scope</vt:lpstr>
      <vt:lpstr>Scope implications</vt:lpstr>
      <vt:lpstr>Class constants</vt:lpstr>
      <vt:lpstr>Constants and figures</vt:lpstr>
      <vt:lpstr>Repetitive figure code</vt:lpstr>
      <vt:lpstr>Adding a constant</vt:lpstr>
      <vt:lpstr>Complex figure w/ constant</vt:lpstr>
      <vt:lpstr>Using a constant</vt:lpstr>
      <vt:lpstr>Loop tables and constant</vt:lpstr>
      <vt:lpstr>Partial solution</vt:lpstr>
      <vt:lpstr>Observations about constant</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Rezwana, Jeba</cp:lastModifiedBy>
  <cp:revision>17</cp:revision>
  <cp:lastPrinted>2020-02-04T01:25:04Z</cp:lastPrinted>
  <dcterms:created xsi:type="dcterms:W3CDTF">2008-06-28T20:57:21Z</dcterms:created>
  <dcterms:modified xsi:type="dcterms:W3CDTF">2023-09-06T20:49:06Z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0x010100664551BF69F2CD4B97F7E9AACCEA3071</vt:lpwstr>
  </property>
</Properties>
</file>