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08" r:id="rId2"/>
    <p:sldId id="256" r:id="rId3"/>
    <p:sldId id="261" r:id="rId4"/>
    <p:sldId id="260" r:id="rId5"/>
    <p:sldId id="257" r:id="rId6"/>
    <p:sldId id="258" r:id="rId7"/>
    <p:sldId id="262" r:id="rId8"/>
    <p:sldId id="309" r:id="rId9"/>
    <p:sldId id="311" r:id="rId10"/>
    <p:sldId id="263" r:id="rId11"/>
    <p:sldId id="312" r:id="rId12"/>
    <p:sldId id="313" r:id="rId13"/>
    <p:sldId id="31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8714EB-CF6A-42BB-AA93-AE74C1947C0E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E3D62-C9F4-472E-966A-8D1D956B7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7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Michele 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F32E14-C631-49AF-B6B0-D490372E11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83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FCB6F-2F89-5BF8-D582-58BE021A8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A3D23-E993-5005-3C2F-11AF857A2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9831A-98E9-2D4B-BD39-9B61A5B9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3EE6-990C-4118-A593-A786E0D5E742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67C24-0E40-E1BA-C566-F84753A4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50F22-64FA-3FA8-1E8C-452FAE1B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250E-0BEC-41E5-9E34-5049AF4C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1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628C-D188-16A1-64D3-9C91AFCA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7F44C-46C4-EED7-C398-C3000C63C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8DD91-3558-A0D2-9152-A607AEC4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3EE6-990C-4118-A593-A786E0D5E742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8895B-63B7-8BA5-7818-8465E019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C2A89-373B-46E6-3853-8414DD87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250E-0BEC-41E5-9E34-5049AF4C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2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EAE1D2-F6AE-4D73-B9F8-5EA44E5691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C48C7-F949-AAA4-37FA-79DB6ACF1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654AA-2BA2-7A58-590F-8A3C8D584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3EE6-990C-4118-A593-A786E0D5E742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7A7B1-B1CA-CC28-CB85-F90A1FFD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2F080-BEDF-D50A-2337-23363F62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250E-0BEC-41E5-9E34-5049AF4C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4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AA7E-32D5-006F-0EB9-CCB613FE9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AA5A3-C884-FC2B-74E0-585F6BE8B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479EE-059F-94E7-4BDC-0F97ACCB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3EE6-990C-4118-A593-A786E0D5E742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4ADEA-E21D-2CD3-BAE8-B280BC673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85D56-2717-AF35-A3F6-BBD7CE53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250E-0BEC-41E5-9E34-5049AF4C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9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6B81F-ADE2-FFBC-0689-95552DCE4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6D7FA-F738-6216-4CB3-519B05093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1337A-3092-F57B-0579-D0CFD1B0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3EE6-990C-4118-A593-A786E0D5E742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57E9E-816E-A955-E2CE-029567993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DEF9-9F14-1A84-78E9-5D179376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250E-0BEC-41E5-9E34-5049AF4C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0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B23DC-A158-FAF8-F2F4-335FA2E85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D0A7E-3DA2-4B0A-A760-811FD06AF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6BFD0-06D5-3CD1-2037-03B13B90E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3C67E-98D4-2F42-B406-A77259AD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3EE6-990C-4118-A593-A786E0D5E742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179D1-7962-0D1A-0C5D-9625CB69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22AD7-A504-BF6D-4C64-5DB9C232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250E-0BEC-41E5-9E34-5049AF4C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6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0981-78BA-758E-93F9-FE533C60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3BF54-D1CD-8EFC-0695-524DD6C61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F495A-6A03-542D-CA35-384022C5A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79CD81-30E6-22B1-5290-3FBF96430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27EAD-A9D5-7DD8-1068-D3BBD3A87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5B8831-BAA6-1287-0DDA-CACDD2C4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3EE6-990C-4118-A593-A786E0D5E742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9FD530-3C3F-A92F-E9C0-3765ED2FF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BB5912-28E4-AEA0-3A86-22349959B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250E-0BEC-41E5-9E34-5049AF4C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2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11AA-6A2B-3C98-28DD-67EDE1CF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95250-2B9E-917A-4D72-32B3F2B4E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3EE6-990C-4118-A593-A786E0D5E742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192B3-0F55-B5FB-3CA3-EDD82E56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991D4-FC1A-0011-4674-5615F78F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250E-0BEC-41E5-9E34-5049AF4C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4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37B036-A4C8-7A0B-1015-1CB52C794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3EE6-990C-4118-A593-A786E0D5E742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F9116-6F80-3279-4E38-2DC8F839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0B337-F506-06EE-92B4-A2448CC0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250E-0BEC-41E5-9E34-5049AF4C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4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4F98-2EAE-0B22-BFD6-4F8F24066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C1F57-52AE-B46B-0596-4F4DD02F1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DA061-A11B-6A69-3E33-76296553B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DB8AD-D299-B94E-2D35-7A7E9967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3EE6-990C-4118-A593-A786E0D5E742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230CC-2EDB-5235-17F9-E069877B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C22EE-4E92-72BA-F772-D68E8FFB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250E-0BEC-41E5-9E34-5049AF4C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15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7075-7F4B-288C-303F-491E546FA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B9F5BF-3881-3FBD-9A37-6BAAF9970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E6885-A640-6A9B-EDA0-14D13FD9C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49B06-27C8-7A43-2B36-8A12AB9A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63EE6-990C-4118-A593-A786E0D5E742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F2551-8179-0DCE-76FC-B5F82C737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17114-DC8B-1F1A-76AD-9BBFC3A5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250E-0BEC-41E5-9E34-5049AF4C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319D57-267A-81A2-9516-D9B68F0D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58C7B-EF83-335B-1343-4590C2BD1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D1970-59ED-1477-9787-38D3950D3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F63EE6-990C-4118-A593-A786E0D5E742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88CB8-D6B3-BFBD-905F-CB40BE153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F6754-6D45-D8D6-206C-F7FA33FD8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87250E-0BEC-41E5-9E34-5049AF4C15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1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nature, Minéral, Outil de pierre, rocher&#10;&#10;Description générée automatiquement">
            <a:extLst>
              <a:ext uri="{FF2B5EF4-FFF2-40B4-BE49-F238E27FC236}">
                <a16:creationId xmlns:a16="http://schemas.microsoft.com/office/drawing/2014/main" id="{FFADE351-791A-BA45-052E-6DBA7DCFEC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8012" t="117239" r="198012" b="-136700"/>
          <a:stretch/>
        </p:blipFill>
        <p:spPr>
          <a:xfrm>
            <a:off x="-447902" y="5646709"/>
            <a:ext cx="1483325" cy="1447020"/>
          </a:xfrm>
          <a:prstGeom prst="rect">
            <a:avLst/>
          </a:prstGeom>
        </p:spPr>
      </p:pic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9FDFA3DE-0DCC-7717-8634-17A56A7E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585DC-AF6F-4F47-B5F1-9B77F7A5C769}" type="slidenum">
              <a:rPr lang="en-US" noProof="0" smtClean="0"/>
              <a:t>1</a:t>
            </a:fld>
            <a:endParaRPr lang="en-US" noProof="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7B3E038-2C04-2DC7-9906-009FE1E7F88D}"/>
              </a:ext>
            </a:extLst>
          </p:cNvPr>
          <p:cNvSpPr txBox="1"/>
          <p:nvPr/>
        </p:nvSpPr>
        <p:spPr>
          <a:xfrm>
            <a:off x="1461654" y="2361779"/>
            <a:ext cx="9268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noProof="0" dirty="0">
                <a:solidFill>
                  <a:schemeClr val="accent1"/>
                </a:solidFill>
              </a:rPr>
              <a:t>0D reactor for fast and reliable wall heat flux computation</a:t>
            </a:r>
            <a:endParaRPr lang="en-US" sz="2800" b="1" noProof="0" dirty="0">
              <a:solidFill>
                <a:schemeClr val="accent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9B4C2C6-0336-0D1A-8A2E-04687981BFC3}"/>
              </a:ext>
            </a:extLst>
          </p:cNvPr>
          <p:cNvSpPr txBox="1"/>
          <p:nvPr/>
        </p:nvSpPr>
        <p:spPr>
          <a:xfrm>
            <a:off x="838200" y="5818380"/>
            <a:ext cx="2545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Justin Pesesse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6117E0AE-D1DB-3151-4454-1209E0DC7174}"/>
              </a:ext>
            </a:extLst>
          </p:cNvPr>
          <p:cNvSpPr/>
          <p:nvPr/>
        </p:nvSpPr>
        <p:spPr>
          <a:xfrm>
            <a:off x="162398" y="152111"/>
            <a:ext cx="2949298" cy="785044"/>
          </a:xfrm>
          <a:custGeom>
            <a:avLst/>
            <a:gdLst/>
            <a:ahLst/>
            <a:cxnLst/>
            <a:rect l="l" t="t" r="r" b="b"/>
            <a:pathLst>
              <a:path w="6844037" h="1919182">
                <a:moveTo>
                  <a:pt x="0" y="0"/>
                </a:moveTo>
                <a:lnTo>
                  <a:pt x="6844037" y="0"/>
                </a:lnTo>
                <a:lnTo>
                  <a:pt x="6844037" y="1919182"/>
                </a:lnTo>
                <a:lnTo>
                  <a:pt x="0" y="1919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62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/>
          <a:lstStyle>
            <a:defPPr>
              <a:defRPr lang="it-IT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86B2E-7FBF-28CC-53EE-A64DEF8B3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2B6C2-F0D1-491E-A61B-4A5E161759DE}" type="datetime1">
              <a:rPr lang="en-US" noProof="0" smtClean="0"/>
              <a:t>6/16/2025</a:t>
            </a:fld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DE3069-337F-D096-5542-68B0B346BC4A}"/>
              </a:ext>
            </a:extLst>
          </p:cNvPr>
          <p:cNvSpPr txBox="1"/>
          <p:nvPr/>
        </p:nvSpPr>
        <p:spPr>
          <a:xfrm>
            <a:off x="5217071" y="3866622"/>
            <a:ext cx="175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PCMAF exam</a:t>
            </a:r>
          </a:p>
        </p:txBody>
      </p:sp>
    </p:spTree>
    <p:extLst>
      <p:ext uri="{BB962C8B-B14F-4D97-AF65-F5344CB8AC3E}">
        <p14:creationId xmlns:p14="http://schemas.microsoft.com/office/powerpoint/2010/main" val="69375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8638E-D575-3189-0E36-03EE0D736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458042-5585-D700-D297-07142C4A545B}"/>
              </a:ext>
            </a:extLst>
          </p:cNvPr>
          <p:cNvSpPr txBox="1"/>
          <p:nvPr/>
        </p:nvSpPr>
        <p:spPr>
          <a:xfrm>
            <a:off x="678384" y="504825"/>
            <a:ext cx="740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0D reactor with surrogate model data </a:t>
            </a:r>
          </a:p>
        </p:txBody>
      </p:sp>
      <p:pic>
        <p:nvPicPr>
          <p:cNvPr id="6" name="Picture 5" descr="A graph of a graph with a grid and a diagram&#10;&#10;AI-generated content may be incorrect.">
            <a:extLst>
              <a:ext uri="{FF2B5EF4-FFF2-40B4-BE49-F238E27FC236}">
                <a16:creationId xmlns:a16="http://schemas.microsoft.com/office/drawing/2014/main" id="{FF599504-9333-0838-A660-240FA2ED0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820" y="1170397"/>
            <a:ext cx="6892359" cy="544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70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C3204-209E-6B99-9AC1-0935BFBF7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and yellow gradient&#10;&#10;AI-generated content may be incorrect.">
            <a:extLst>
              <a:ext uri="{FF2B5EF4-FFF2-40B4-BE49-F238E27FC236}">
                <a16:creationId xmlns:a16="http://schemas.microsoft.com/office/drawing/2014/main" id="{EA1DE3A4-6950-1452-CE9F-E4C414AC0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479" y="990979"/>
            <a:ext cx="7992757" cy="57476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498C1D-0330-64E1-C86A-D71E1BDBC262}"/>
              </a:ext>
            </a:extLst>
          </p:cNvPr>
          <p:cNvSpPr txBox="1"/>
          <p:nvPr/>
        </p:nvSpPr>
        <p:spPr>
          <a:xfrm>
            <a:off x="678384" y="504825"/>
            <a:ext cx="740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0D reactor with surrogate model data </a:t>
            </a:r>
          </a:p>
        </p:txBody>
      </p:sp>
    </p:spTree>
    <p:extLst>
      <p:ext uri="{BB962C8B-B14F-4D97-AF65-F5344CB8AC3E}">
        <p14:creationId xmlns:p14="http://schemas.microsoft.com/office/powerpoint/2010/main" val="251644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4C97D-4731-3DCE-3494-3BE17CDC4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4AB3AF-50E7-BCDA-49AD-BDC28A56E681}"/>
              </a:ext>
            </a:extLst>
          </p:cNvPr>
          <p:cNvSpPr txBox="1"/>
          <p:nvPr/>
        </p:nvSpPr>
        <p:spPr>
          <a:xfrm>
            <a:off x="678384" y="504825"/>
            <a:ext cx="7930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0D reactor with surrogate model data : linear regression</a:t>
            </a:r>
          </a:p>
        </p:txBody>
      </p:sp>
      <p:pic>
        <p:nvPicPr>
          <p:cNvPr id="3" name="Picture 2" descr="A graph of a graph showing a grid with a colorful gradient&#10;&#10;AI-generated content may be incorrect.">
            <a:extLst>
              <a:ext uri="{FF2B5EF4-FFF2-40B4-BE49-F238E27FC236}">
                <a16:creationId xmlns:a16="http://schemas.microsoft.com/office/drawing/2014/main" id="{9D439C1C-361E-607A-0491-25CFAD666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4637"/>
            <a:ext cx="7169736" cy="5018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629794-A73B-5F52-7402-413BF83993B7}"/>
              </a:ext>
            </a:extLst>
          </p:cNvPr>
          <p:cNvSpPr txBox="1"/>
          <p:nvPr/>
        </p:nvSpPr>
        <p:spPr>
          <a:xfrm>
            <a:off x="7081405" y="2395105"/>
            <a:ext cx="33926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NRMSE : 12.54%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trend is observed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regression is too simple for the problem </a:t>
            </a:r>
          </a:p>
        </p:txBody>
      </p:sp>
    </p:spTree>
    <p:extLst>
      <p:ext uri="{BB962C8B-B14F-4D97-AF65-F5344CB8AC3E}">
        <p14:creationId xmlns:p14="http://schemas.microsoft.com/office/powerpoint/2010/main" val="2699945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D59FE-A3DF-7483-C9FA-F64BE6AF8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53C67E-7EEC-BA73-5413-33CF1EFECF1D}"/>
              </a:ext>
            </a:extLst>
          </p:cNvPr>
          <p:cNvSpPr txBox="1"/>
          <p:nvPr/>
        </p:nvSpPr>
        <p:spPr>
          <a:xfrm>
            <a:off x="678384" y="504825"/>
            <a:ext cx="7930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0D reactor with surrogate model data : Advanced ML tools 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748E5D-EF16-EA92-36A5-54C995BF3A63}"/>
              </a:ext>
            </a:extLst>
          </p:cNvPr>
          <p:cNvSpPr txBox="1"/>
          <p:nvPr/>
        </p:nvSpPr>
        <p:spPr>
          <a:xfrm>
            <a:off x="1059873" y="1844386"/>
            <a:ext cx="55695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 work: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advance ML tools for higher accuracy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depth study on the behavior of </a:t>
            </a:r>
            <a:r>
              <a:rPr lang="en-US" dirty="0" err="1"/>
              <a:t>dx_diff</a:t>
            </a:r>
            <a:r>
              <a:rPr lang="en-US" dirty="0"/>
              <a:t>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dx model on </a:t>
            </a:r>
            <a:r>
              <a:rPr lang="en-US" dirty="0" err="1"/>
              <a:t>unconverged</a:t>
            </a:r>
            <a:r>
              <a:rPr lang="en-US" dirty="0"/>
              <a:t> </a:t>
            </a:r>
            <a:r>
              <a:rPr lang="en-US" dirty="0" err="1"/>
              <a:t>Stagline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2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diagram of a graph showing the temperature&#10;&#10;AI-generated content may be incorrect.">
            <a:extLst>
              <a:ext uri="{FF2B5EF4-FFF2-40B4-BE49-F238E27FC236}">
                <a16:creationId xmlns:a16="http://schemas.microsoft.com/office/drawing/2014/main" id="{6FD3D9AB-8A58-8A99-67DC-4DB00632A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30" y="1008455"/>
            <a:ext cx="7687033" cy="573105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352B5CE-AA01-EA03-C0D8-87D364C75227}"/>
              </a:ext>
            </a:extLst>
          </p:cNvPr>
          <p:cNvSpPr txBox="1"/>
          <p:nvPr/>
        </p:nvSpPr>
        <p:spPr>
          <a:xfrm>
            <a:off x="8099713" y="2400301"/>
            <a:ext cx="374699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converged simulations at higher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Adding data could improve the accuracy of the model 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Use 0D model to compute HF on non-converged simulation conditions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D8D7C95-7684-4B18-193F-747274ADECB2}"/>
              </a:ext>
            </a:extLst>
          </p:cNvPr>
          <p:cNvSpPr/>
          <p:nvPr/>
        </p:nvSpPr>
        <p:spPr>
          <a:xfrm>
            <a:off x="8042564" y="4108461"/>
            <a:ext cx="3891395" cy="135196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BEC69-014B-8F09-5AE7-A268164BD444}"/>
              </a:ext>
            </a:extLst>
          </p:cNvPr>
          <p:cNvSpPr txBox="1"/>
          <p:nvPr/>
        </p:nvSpPr>
        <p:spPr>
          <a:xfrm>
            <a:off x="678384" y="504825"/>
            <a:ext cx="740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1"/>
                </a:solidFill>
              </a:rPr>
              <a:t>Stagline</a:t>
            </a:r>
            <a:r>
              <a:rPr lang="en-US" sz="2400" b="1" dirty="0">
                <a:solidFill>
                  <a:schemeClr val="accent1"/>
                </a:solidFill>
              </a:rPr>
              <a:t> simulation for surrogate model training</a:t>
            </a:r>
          </a:p>
        </p:txBody>
      </p:sp>
    </p:spTree>
    <p:extLst>
      <p:ext uri="{BB962C8B-B14F-4D97-AF65-F5344CB8AC3E}">
        <p14:creationId xmlns:p14="http://schemas.microsoft.com/office/powerpoint/2010/main" val="361604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30CA7-3026-0021-3EFD-4FA08C4B8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0FDBF46-D94B-1553-6C19-8CB7653DD3A6}"/>
              </a:ext>
            </a:extLst>
          </p:cNvPr>
          <p:cNvSpPr/>
          <p:nvPr/>
        </p:nvSpPr>
        <p:spPr>
          <a:xfrm>
            <a:off x="4166753" y="2182092"/>
            <a:ext cx="3190009" cy="1143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OD reactor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C62D31-C461-734A-35EC-997DA36F22CF}"/>
              </a:ext>
            </a:extLst>
          </p:cNvPr>
          <p:cNvSpPr txBox="1"/>
          <p:nvPr/>
        </p:nvSpPr>
        <p:spPr>
          <a:xfrm>
            <a:off x="3477056" y="1205346"/>
            <a:ext cx="456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Mixture, </a:t>
            </a:r>
            <a:r>
              <a:rPr lang="en-US" dirty="0" err="1"/>
              <a:t>Tinlet</a:t>
            </a:r>
            <a:r>
              <a:rPr lang="en-US" dirty="0"/>
              <a:t>, </a:t>
            </a:r>
            <a:r>
              <a:rPr lang="en-US" dirty="0" err="1"/>
              <a:t>Tsurface</a:t>
            </a:r>
            <a:r>
              <a:rPr lang="en-US" dirty="0"/>
              <a:t>, </a:t>
            </a:r>
            <a:r>
              <a:rPr lang="en-US" dirty="0" err="1"/>
              <a:t>Pstat</a:t>
            </a:r>
            <a:r>
              <a:rPr lang="en-US" dirty="0"/>
              <a:t>, …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42E363-A096-6FA6-51FE-D05E7859B27C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5761757" y="1574678"/>
            <a:ext cx="1" cy="607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black symbols on a white background&#10;&#10;AI-generated content may be incorrect.">
            <a:extLst>
              <a:ext uri="{FF2B5EF4-FFF2-40B4-BE49-F238E27FC236}">
                <a16:creationId xmlns:a16="http://schemas.microsoft.com/office/drawing/2014/main" id="{05137440-049D-026D-BC3E-FE30A636E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727" y="4671944"/>
            <a:ext cx="3411914" cy="1062200"/>
          </a:xfrm>
          <a:prstGeom prst="rect">
            <a:avLst/>
          </a:prstGeom>
        </p:spPr>
      </p:pic>
      <p:pic>
        <p:nvPicPr>
          <p:cNvPr id="25" name="Picture 24" descr="A black and white math equations&#10;&#10;AI-generated content may be incorrect.">
            <a:extLst>
              <a:ext uri="{FF2B5EF4-FFF2-40B4-BE49-F238E27FC236}">
                <a16:creationId xmlns:a16="http://schemas.microsoft.com/office/drawing/2014/main" id="{EF406BF9-1D13-FFD7-E502-2C05FC036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641" y="4499721"/>
            <a:ext cx="2418242" cy="1406645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6A0CBA-60AD-1E45-9CE7-09D7C4C652AD}"/>
              </a:ext>
            </a:extLst>
          </p:cNvPr>
          <p:cNvCxnSpPr>
            <a:cxnSpLocks/>
          </p:cNvCxnSpPr>
          <p:nvPr/>
        </p:nvCxnSpPr>
        <p:spPr>
          <a:xfrm flipV="1">
            <a:off x="7921645" y="4776308"/>
            <a:ext cx="930500" cy="298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C7EA135-3C12-3D9C-FA39-DE8B90C921C7}"/>
              </a:ext>
            </a:extLst>
          </p:cNvPr>
          <p:cNvSpPr txBox="1"/>
          <p:nvPr/>
        </p:nvSpPr>
        <p:spPr>
          <a:xfrm>
            <a:off x="8914490" y="4591642"/>
            <a:ext cx="2135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dx imposed to 1e-3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29B455-3196-F93F-2E1A-52504684264B}"/>
              </a:ext>
            </a:extLst>
          </p:cNvPr>
          <p:cNvCxnSpPr>
            <a:cxnSpLocks/>
          </p:cNvCxnSpPr>
          <p:nvPr/>
        </p:nvCxnSpPr>
        <p:spPr>
          <a:xfrm>
            <a:off x="7729383" y="5734144"/>
            <a:ext cx="457744" cy="517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EE3907F-CC59-8832-107E-CD565D4F021E}"/>
              </a:ext>
            </a:extLst>
          </p:cNvPr>
          <p:cNvSpPr txBox="1"/>
          <p:nvPr/>
        </p:nvSpPr>
        <p:spPr>
          <a:xfrm>
            <a:off x="8187127" y="6091719"/>
            <a:ext cx="2135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dx found to match exp. values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8888112-43C3-57B9-E05A-5E2E249314BF}"/>
              </a:ext>
            </a:extLst>
          </p:cNvPr>
          <p:cNvSpPr/>
          <p:nvPr/>
        </p:nvSpPr>
        <p:spPr>
          <a:xfrm>
            <a:off x="8914490" y="4591642"/>
            <a:ext cx="205220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01D274D-A214-F04B-4BCB-CCC469D4FBD4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761758" y="3325092"/>
            <a:ext cx="0" cy="1058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7A20C0-E520-2AD8-BA88-9773B01F50FD}"/>
              </a:ext>
            </a:extLst>
          </p:cNvPr>
          <p:cNvSpPr txBox="1"/>
          <p:nvPr/>
        </p:nvSpPr>
        <p:spPr>
          <a:xfrm>
            <a:off x="678384" y="504825"/>
            <a:ext cx="740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0D reactor with experimental data</a:t>
            </a:r>
          </a:p>
        </p:txBody>
      </p:sp>
    </p:spTree>
    <p:extLst>
      <p:ext uri="{BB962C8B-B14F-4D97-AF65-F5344CB8AC3E}">
        <p14:creationId xmlns:p14="http://schemas.microsoft.com/office/powerpoint/2010/main" val="699659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A54EF-9BCF-26EF-B287-124694576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6DF668-E21B-C0EC-4382-D0B5F114B658}"/>
              </a:ext>
            </a:extLst>
          </p:cNvPr>
          <p:cNvSpPr txBox="1"/>
          <p:nvPr/>
        </p:nvSpPr>
        <p:spPr>
          <a:xfrm>
            <a:off x="3383972" y="913428"/>
            <a:ext cx="555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Experimental data : </a:t>
            </a:r>
            <a:r>
              <a:rPr lang="en-US" b="1" dirty="0" err="1"/>
              <a:t>Pstat</a:t>
            </a:r>
            <a:r>
              <a:rPr lang="en-US" b="1" dirty="0"/>
              <a:t> = 15 mbar</a:t>
            </a:r>
          </a:p>
        </p:txBody>
      </p:sp>
      <p:pic>
        <p:nvPicPr>
          <p:cNvPr id="4" name="Picture 3" descr="A graph showing the temperature&#10;&#10;AI-generated content may be incorrect.">
            <a:extLst>
              <a:ext uri="{FF2B5EF4-FFF2-40B4-BE49-F238E27FC236}">
                <a16:creationId xmlns:a16="http://schemas.microsoft.com/office/drawing/2014/main" id="{64617D45-B66D-4700-114B-C01CFB724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07" y="1471204"/>
            <a:ext cx="7208679" cy="538679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A4F6EA-DEB1-9FB1-4D1C-9A99818F6689}"/>
              </a:ext>
            </a:extLst>
          </p:cNvPr>
          <p:cNvCxnSpPr>
            <a:cxnSpLocks/>
          </p:cNvCxnSpPr>
          <p:nvPr/>
        </p:nvCxnSpPr>
        <p:spPr>
          <a:xfrm flipV="1">
            <a:off x="4855003" y="1588180"/>
            <a:ext cx="0" cy="45877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CCC91D1-6952-317A-0561-A79DE86F7B22}"/>
              </a:ext>
            </a:extLst>
          </p:cNvPr>
          <p:cNvSpPr txBox="1"/>
          <p:nvPr/>
        </p:nvSpPr>
        <p:spPr>
          <a:xfrm>
            <a:off x="678384" y="504825"/>
            <a:ext cx="740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0D reactor with experimental data</a:t>
            </a:r>
          </a:p>
        </p:txBody>
      </p:sp>
    </p:spTree>
    <p:extLst>
      <p:ext uri="{BB962C8B-B14F-4D97-AF65-F5344CB8AC3E}">
        <p14:creationId xmlns:p14="http://schemas.microsoft.com/office/powerpoint/2010/main" val="30929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D3CEE-323C-17C9-69FC-1D3DC1D49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3B5F82D-B3E5-8626-EB3F-17F1A870F8A2}"/>
              </a:ext>
            </a:extLst>
          </p:cNvPr>
          <p:cNvSpPr txBox="1"/>
          <p:nvPr/>
        </p:nvSpPr>
        <p:spPr>
          <a:xfrm>
            <a:off x="3321626" y="949517"/>
            <a:ext cx="555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Experimental data : </a:t>
            </a:r>
            <a:r>
              <a:rPr lang="en-US" b="1" dirty="0" err="1"/>
              <a:t>Pstat</a:t>
            </a:r>
            <a:r>
              <a:rPr lang="en-US" b="1" dirty="0"/>
              <a:t> = 50 mbar</a:t>
            </a:r>
          </a:p>
        </p:txBody>
      </p:sp>
      <p:pic>
        <p:nvPicPr>
          <p:cNvPr id="10" name="Picture 9" descr="A graph showing the temperature of a person&#10;&#10;AI-generated content may be incorrect.">
            <a:extLst>
              <a:ext uri="{FF2B5EF4-FFF2-40B4-BE49-F238E27FC236}">
                <a16:creationId xmlns:a16="http://schemas.microsoft.com/office/drawing/2014/main" id="{AE062BAA-83F0-A650-9CCC-5B07A54BF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039" y="1364329"/>
            <a:ext cx="7292446" cy="549367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D986BB-053C-A82E-DC35-BA3A8B209F99}"/>
              </a:ext>
            </a:extLst>
          </p:cNvPr>
          <p:cNvCxnSpPr>
            <a:cxnSpLocks/>
          </p:cNvCxnSpPr>
          <p:nvPr/>
        </p:nvCxnSpPr>
        <p:spPr>
          <a:xfrm flipV="1">
            <a:off x="6048643" y="1471869"/>
            <a:ext cx="0" cy="47191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28CF73A-6DA7-6126-6F8E-6E8E1F1B38D2}"/>
              </a:ext>
            </a:extLst>
          </p:cNvPr>
          <p:cNvSpPr txBox="1"/>
          <p:nvPr/>
        </p:nvSpPr>
        <p:spPr>
          <a:xfrm>
            <a:off x="678384" y="504825"/>
            <a:ext cx="740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0D reactor with experimental data</a:t>
            </a:r>
          </a:p>
        </p:txBody>
      </p:sp>
    </p:spTree>
    <p:extLst>
      <p:ext uri="{BB962C8B-B14F-4D97-AF65-F5344CB8AC3E}">
        <p14:creationId xmlns:p14="http://schemas.microsoft.com/office/powerpoint/2010/main" val="3782174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E7CEF-77B5-98E1-A4D0-21342A3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BF4983-4E6C-4F1A-CBD2-AC8C5F290302}"/>
              </a:ext>
            </a:extLst>
          </p:cNvPr>
          <p:cNvSpPr txBox="1"/>
          <p:nvPr/>
        </p:nvSpPr>
        <p:spPr>
          <a:xfrm>
            <a:off x="3326822" y="893559"/>
            <a:ext cx="555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Experimental data : </a:t>
            </a:r>
            <a:r>
              <a:rPr lang="en-US" b="1" dirty="0" err="1"/>
              <a:t>Pstat</a:t>
            </a:r>
            <a:r>
              <a:rPr lang="en-US" b="1" dirty="0"/>
              <a:t> = 100 mbar</a:t>
            </a:r>
          </a:p>
        </p:txBody>
      </p:sp>
      <p:pic>
        <p:nvPicPr>
          <p:cNvPr id="4" name="Picture 3" descr="A diagram of a temperature&#10;&#10;AI-generated content may be incorrect.">
            <a:extLst>
              <a:ext uri="{FF2B5EF4-FFF2-40B4-BE49-F238E27FC236}">
                <a16:creationId xmlns:a16="http://schemas.microsoft.com/office/drawing/2014/main" id="{DC68F689-0F02-CDED-6955-C08A62070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487" y="1262891"/>
            <a:ext cx="7552103" cy="559510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665889-B10F-3B7E-88B2-11E4AE7151E6}"/>
              </a:ext>
            </a:extLst>
          </p:cNvPr>
          <p:cNvCxnSpPr>
            <a:cxnSpLocks/>
          </p:cNvCxnSpPr>
          <p:nvPr/>
        </p:nvCxnSpPr>
        <p:spPr>
          <a:xfrm flipV="1">
            <a:off x="6626654" y="1394890"/>
            <a:ext cx="0" cy="47716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42E439-C77E-54B7-7CE3-A5F5DDA74E71}"/>
              </a:ext>
            </a:extLst>
          </p:cNvPr>
          <p:cNvSpPr txBox="1"/>
          <p:nvPr/>
        </p:nvSpPr>
        <p:spPr>
          <a:xfrm>
            <a:off x="678384" y="504825"/>
            <a:ext cx="740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0D reactor with experimental data</a:t>
            </a:r>
          </a:p>
        </p:txBody>
      </p:sp>
    </p:spTree>
    <p:extLst>
      <p:ext uri="{BB962C8B-B14F-4D97-AF65-F5344CB8AC3E}">
        <p14:creationId xmlns:p14="http://schemas.microsoft.com/office/powerpoint/2010/main" val="1316277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8325C-21B0-37CC-52AD-F1F2A02FD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graph showing the temperature&#10;&#10;AI-generated content may be incorrect.">
            <a:extLst>
              <a:ext uri="{FF2B5EF4-FFF2-40B4-BE49-F238E27FC236}">
                <a16:creationId xmlns:a16="http://schemas.microsoft.com/office/drawing/2014/main" id="{6B39489D-2E46-8B19-26B6-60DCD5BF9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60" y="1126944"/>
            <a:ext cx="7687033" cy="573105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A9BBA3-C9C2-611C-6C9E-C7D45A407CDB}"/>
              </a:ext>
            </a:extLst>
          </p:cNvPr>
          <p:cNvCxnSpPr/>
          <p:nvPr/>
        </p:nvCxnSpPr>
        <p:spPr>
          <a:xfrm flipV="1">
            <a:off x="4644677" y="1911423"/>
            <a:ext cx="0" cy="42251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13A40E-3BC5-8DC7-15E3-1CED1E318376}"/>
              </a:ext>
            </a:extLst>
          </p:cNvPr>
          <p:cNvCxnSpPr/>
          <p:nvPr/>
        </p:nvCxnSpPr>
        <p:spPr>
          <a:xfrm flipV="1">
            <a:off x="6746745" y="1941188"/>
            <a:ext cx="0" cy="42251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445833-62B2-56DD-9767-1B60C9E4F70E}"/>
              </a:ext>
            </a:extLst>
          </p:cNvPr>
          <p:cNvSpPr txBox="1"/>
          <p:nvPr/>
        </p:nvSpPr>
        <p:spPr>
          <a:xfrm>
            <a:off x="2134416" y="710315"/>
            <a:ext cx="5559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Stagline</a:t>
            </a:r>
            <a:r>
              <a:rPr lang="en-US" b="1" dirty="0"/>
              <a:t> simulation for surrogate model training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DDB4AC-63E9-9067-8EF7-862A172DAA2D}"/>
              </a:ext>
            </a:extLst>
          </p:cNvPr>
          <p:cNvSpPr txBox="1"/>
          <p:nvPr/>
        </p:nvSpPr>
        <p:spPr>
          <a:xfrm>
            <a:off x="8633929" y="3115309"/>
            <a:ext cx="37469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exp. data, T is limited to a certain range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 Add converged </a:t>
            </a:r>
            <a:r>
              <a:rPr lang="en-US" dirty="0" err="1">
                <a:sym typeface="Wingdings" panose="05000000000000000000" pitchFamily="2" charset="2"/>
              </a:rPr>
              <a:t>stagline</a:t>
            </a:r>
            <a:r>
              <a:rPr lang="en-US" dirty="0">
                <a:sym typeface="Wingdings" panose="05000000000000000000" pitchFamily="2" charset="2"/>
              </a:rPr>
              <a:t> simulations ?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31ACA2-9EC8-156E-BD40-213DE1397BBB}"/>
              </a:ext>
            </a:extLst>
          </p:cNvPr>
          <p:cNvSpPr txBox="1"/>
          <p:nvPr/>
        </p:nvSpPr>
        <p:spPr>
          <a:xfrm>
            <a:off x="604812" y="288804"/>
            <a:ext cx="740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0D reactor with surrogate model data</a:t>
            </a:r>
          </a:p>
        </p:txBody>
      </p:sp>
    </p:spTree>
    <p:extLst>
      <p:ext uri="{BB962C8B-B14F-4D97-AF65-F5344CB8AC3E}">
        <p14:creationId xmlns:p14="http://schemas.microsoft.com/office/powerpoint/2010/main" val="1277223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3E33F-5A44-B18D-9384-DEDEBAA41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FC95A5F-2909-E2E0-15E1-72D245D1B4AA}"/>
              </a:ext>
            </a:extLst>
          </p:cNvPr>
          <p:cNvSpPr/>
          <p:nvPr/>
        </p:nvSpPr>
        <p:spPr>
          <a:xfrm>
            <a:off x="4240385" y="2789542"/>
            <a:ext cx="3190009" cy="11430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OD reactor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063A73-20B3-E5E5-CA01-C68B28CC4B4E}"/>
              </a:ext>
            </a:extLst>
          </p:cNvPr>
          <p:cNvSpPr txBox="1"/>
          <p:nvPr/>
        </p:nvSpPr>
        <p:spPr>
          <a:xfrm>
            <a:off x="3550688" y="1812796"/>
            <a:ext cx="456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Mixture, </a:t>
            </a:r>
            <a:r>
              <a:rPr lang="en-US" dirty="0" err="1"/>
              <a:t>Tinlet</a:t>
            </a:r>
            <a:r>
              <a:rPr lang="en-US" dirty="0"/>
              <a:t>, </a:t>
            </a:r>
            <a:r>
              <a:rPr lang="en-US" dirty="0" err="1"/>
              <a:t>Tsurface</a:t>
            </a:r>
            <a:r>
              <a:rPr lang="en-US" dirty="0"/>
              <a:t>, </a:t>
            </a:r>
            <a:r>
              <a:rPr lang="en-US" dirty="0" err="1"/>
              <a:t>Pstat</a:t>
            </a:r>
            <a:r>
              <a:rPr lang="en-US" dirty="0"/>
              <a:t>, …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1D2C2C-099C-BA6F-AC1D-03F4D0520511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>
            <a:off x="5835389" y="2182128"/>
            <a:ext cx="1" cy="607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black symbols on a white background&#10;&#10;AI-generated content may be incorrect.">
            <a:extLst>
              <a:ext uri="{FF2B5EF4-FFF2-40B4-BE49-F238E27FC236}">
                <a16:creationId xmlns:a16="http://schemas.microsoft.com/office/drawing/2014/main" id="{3FEF167F-7424-01CE-C4C4-5A3C0EA0E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359" y="5279394"/>
            <a:ext cx="3411914" cy="1062200"/>
          </a:xfrm>
          <a:prstGeom prst="rect">
            <a:avLst/>
          </a:prstGeom>
        </p:spPr>
      </p:pic>
      <p:pic>
        <p:nvPicPr>
          <p:cNvPr id="25" name="Picture 24" descr="A black and white math equations&#10;&#10;AI-generated content may be incorrect.">
            <a:extLst>
              <a:ext uri="{FF2B5EF4-FFF2-40B4-BE49-F238E27FC236}">
                <a16:creationId xmlns:a16="http://schemas.microsoft.com/office/drawing/2014/main" id="{BEA6EAD2-0E00-2FE9-0856-AC48E9650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273" y="5107171"/>
            <a:ext cx="2418242" cy="1406645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D6D2B5-71C7-0AC9-5D42-60EC7AF18E10}"/>
              </a:ext>
            </a:extLst>
          </p:cNvPr>
          <p:cNvCxnSpPr>
            <a:cxnSpLocks/>
          </p:cNvCxnSpPr>
          <p:nvPr/>
        </p:nvCxnSpPr>
        <p:spPr>
          <a:xfrm flipV="1">
            <a:off x="7995277" y="5383758"/>
            <a:ext cx="930500" cy="298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F04BE89-5A05-747F-91B0-A8D6BDAE0664}"/>
              </a:ext>
            </a:extLst>
          </p:cNvPr>
          <p:cNvSpPr txBox="1"/>
          <p:nvPr/>
        </p:nvSpPr>
        <p:spPr>
          <a:xfrm>
            <a:off x="8988122" y="5199092"/>
            <a:ext cx="287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to impose for dx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FBA365-38B4-E18A-2E4B-4E04C1539BB2}"/>
              </a:ext>
            </a:extLst>
          </p:cNvPr>
          <p:cNvCxnSpPr>
            <a:cxnSpLocks/>
          </p:cNvCxnSpPr>
          <p:nvPr/>
        </p:nvCxnSpPr>
        <p:spPr>
          <a:xfrm flipV="1">
            <a:off x="7803015" y="5517155"/>
            <a:ext cx="1122762" cy="824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CB8FD80-33A9-6B9F-40B1-981F077DFE32}"/>
              </a:ext>
            </a:extLst>
          </p:cNvPr>
          <p:cNvSpPr/>
          <p:nvPr/>
        </p:nvSpPr>
        <p:spPr>
          <a:xfrm>
            <a:off x="8988122" y="5199092"/>
            <a:ext cx="272852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70ABE01-EC5A-24F7-FD9A-056AB3CD98EE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5835390" y="3932542"/>
            <a:ext cx="0" cy="1058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78A53D1-FBC1-2F30-B436-FC09832A817F}"/>
              </a:ext>
            </a:extLst>
          </p:cNvPr>
          <p:cNvSpPr txBox="1"/>
          <p:nvPr/>
        </p:nvSpPr>
        <p:spPr>
          <a:xfrm>
            <a:off x="678384" y="504825"/>
            <a:ext cx="740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0D reactor with surrogate model data </a:t>
            </a:r>
          </a:p>
        </p:txBody>
      </p:sp>
    </p:spTree>
    <p:extLst>
      <p:ext uri="{BB962C8B-B14F-4D97-AF65-F5344CB8AC3E}">
        <p14:creationId xmlns:p14="http://schemas.microsoft.com/office/powerpoint/2010/main" val="195767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703C2-5D55-B3A5-3289-9E0D8FC85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5FDD96-7E8F-2F90-0A93-EBCCB1DA195D}"/>
              </a:ext>
            </a:extLst>
          </p:cNvPr>
          <p:cNvSpPr txBox="1"/>
          <p:nvPr/>
        </p:nvSpPr>
        <p:spPr>
          <a:xfrm>
            <a:off x="758537" y="1387186"/>
            <a:ext cx="569941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Separate values for </a:t>
            </a:r>
            <a:r>
              <a:rPr lang="en-US" b="1" u="sng" dirty="0" err="1"/>
              <a:t>dx_diff</a:t>
            </a:r>
            <a:r>
              <a:rPr lang="en-US" b="1" u="sng" dirty="0"/>
              <a:t> and </a:t>
            </a:r>
            <a:r>
              <a:rPr lang="en-US" b="1" u="sng" dirty="0" err="1"/>
              <a:t>dx_conv</a:t>
            </a:r>
            <a:r>
              <a:rPr lang="en-US" b="1" u="sng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Very chaotic behavior for </a:t>
            </a:r>
            <a:r>
              <a:rPr lang="en-US" dirty="0" err="1"/>
              <a:t>dx_diff</a:t>
            </a:r>
            <a:r>
              <a:rPr lang="en-US" dirty="0"/>
              <a:t>     </a:t>
            </a:r>
            <a:r>
              <a:rPr lang="en-US" dirty="0">
                <a:sym typeface="Wingdings" panose="05000000000000000000" pitchFamily="2" charset="2"/>
              </a:rPr>
              <a:t>    Seems to be very dependent on the flow state (mass fraction)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No pattern could be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b="1" u="sng" dirty="0"/>
              <a:t>Same values for </a:t>
            </a:r>
            <a:r>
              <a:rPr lang="en-US" b="1" u="sng" dirty="0" err="1"/>
              <a:t>dx_diff</a:t>
            </a:r>
            <a:r>
              <a:rPr lang="en-US" b="1" u="sng" dirty="0"/>
              <a:t> and </a:t>
            </a:r>
            <a:r>
              <a:rPr lang="en-US" b="1" u="sng" dirty="0" err="1"/>
              <a:t>dx_conv</a:t>
            </a:r>
            <a:r>
              <a:rPr lang="en-US" b="1" u="sng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chaotic but same observations !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chaotic variation of </a:t>
            </a:r>
            <a:r>
              <a:rPr lang="en-US" dirty="0" err="1"/>
              <a:t>dx_diff</a:t>
            </a:r>
            <a:r>
              <a:rPr lang="en-US" dirty="0"/>
              <a:t> is influencing a lot the common value for both dx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  Solution: Impose </a:t>
            </a:r>
            <a:r>
              <a:rPr lang="en-US" dirty="0" err="1">
                <a:sym typeface="Wingdings" panose="05000000000000000000" pitchFamily="2" charset="2"/>
              </a:rPr>
              <a:t>dx_diff</a:t>
            </a:r>
            <a:r>
              <a:rPr lang="en-US" dirty="0">
                <a:sym typeface="Wingdings" panose="05000000000000000000" pitchFamily="2" charset="2"/>
              </a:rPr>
              <a:t> to 1e-3 and tune </a:t>
            </a:r>
            <a:r>
              <a:rPr lang="en-US" dirty="0" err="1">
                <a:sym typeface="Wingdings" panose="05000000000000000000" pitchFamily="2" charset="2"/>
              </a:rPr>
              <a:t>dx_conv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48B126-5618-7010-8233-DE802E53C7C9}"/>
              </a:ext>
            </a:extLst>
          </p:cNvPr>
          <p:cNvSpPr txBox="1"/>
          <p:nvPr/>
        </p:nvSpPr>
        <p:spPr>
          <a:xfrm>
            <a:off x="678384" y="504825"/>
            <a:ext cx="7400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0D reactor with experimental data</a:t>
            </a:r>
          </a:p>
        </p:txBody>
      </p:sp>
      <p:pic>
        <p:nvPicPr>
          <p:cNvPr id="9" name="Picture 8" descr="A graph of blue dots&#10;&#10;AI-generated content may be incorrect.">
            <a:extLst>
              <a:ext uri="{FF2B5EF4-FFF2-40B4-BE49-F238E27FC236}">
                <a16:creationId xmlns:a16="http://schemas.microsoft.com/office/drawing/2014/main" id="{D862C5DC-97D5-5FA7-3130-7E72F18C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495" y="1188199"/>
            <a:ext cx="4808428" cy="478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Widescreen</PresentationFormat>
  <Paragraphs>67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PESESSE Xavier</dc:creator>
  <cp:lastModifiedBy>PESESSE Xavier</cp:lastModifiedBy>
  <cp:revision>23</cp:revision>
  <dcterms:created xsi:type="dcterms:W3CDTF">2025-05-26T10:40:44Z</dcterms:created>
  <dcterms:modified xsi:type="dcterms:W3CDTF">2025-06-17T11:35:07Z</dcterms:modified>
</cp:coreProperties>
</file>