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smtClean="0"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9D1462-0972-8745-A5F8-7771A07AD2C9}" type="datetimeFigureOut">
              <a:rPr lang="ja-JP" altLang="en-US" smtClean="0"/>
              <a:pPr/>
              <a:t>11.6.8</a:t>
            </a:fld>
            <a:endParaRPr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691B5B-B086-504D-8576-FE64404FACC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667000"/>
          </a:xfrm>
        </p:spPr>
        <p:txBody>
          <a:bodyPr>
            <a:normAutofit fontScale="90000"/>
          </a:bodyPr>
          <a:lstStyle/>
          <a:p>
            <a:r>
              <a:rPr lang="en-US" altLang="ja-JP" i="1" u="sng" dirty="0" smtClean="0"/>
              <a:t>THE WUMPUS WORLD</a:t>
            </a:r>
            <a:r>
              <a:rPr lang="en-US" altLang="ja-JP" i="1" dirty="0" smtClean="0"/>
              <a:t/>
            </a:r>
            <a:br>
              <a:rPr lang="en-US" altLang="ja-JP" i="1" dirty="0" smtClean="0"/>
            </a:br>
            <a:r>
              <a:rPr lang="en-US" altLang="ja-JP" sz="3556" dirty="0" smtClean="0"/>
              <a:t>An Implementation of an agent to traverse the wumpus world using First-Order Logic</a:t>
            </a:r>
            <a:r>
              <a:rPr lang="ja-JP" altLang="en-US" sz="3556" dirty="0" smtClean="0"/>
              <a:t/>
            </a:r>
            <a:br>
              <a:rPr lang="ja-JP" altLang="en-US" sz="3556" dirty="0" smtClean="0"/>
            </a:br>
            <a:endParaRPr lang="ja-JP" altLang="en-US" sz="3556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8382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Abubakar Baba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Awumbila</a:t>
            </a:r>
            <a:endParaRPr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                  AGENT 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Wumpus World program will contain Ask and Tell functions</a:t>
            </a:r>
          </a:p>
          <a:p>
            <a:r>
              <a:rPr lang="en-US" altLang="ja-JP" dirty="0" smtClean="0"/>
              <a:t>Agent Will use Tell Function to update KB with new perceptions and change in location.</a:t>
            </a:r>
          </a:p>
          <a:p>
            <a:r>
              <a:rPr lang="en-US" altLang="ja-JP" dirty="0" smtClean="0"/>
              <a:t>Agent will use ask Function to pose a query to the Knowledge base.</a:t>
            </a:r>
            <a:endParaRPr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		TESTING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Testing will have to be carried out by having the Agent traverse the Wumpus World with each move being the result of a query to the knowledge base.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Shortcomings of Propositional Logic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Propositional Logic has limited expressive power. </a:t>
            </a:r>
          </a:p>
          <a:p>
            <a:pPr marL="342900" lvl="1" indent="-342900"/>
            <a:r>
              <a:rPr lang="en-US" altLang="ja-JP" sz="2000" dirty="0" smtClean="0"/>
              <a:t>cannot Express relations of the form: "pits cause breezes in adjacent squares“. A sentence has to be written for each square.</a:t>
            </a:r>
          </a:p>
          <a:p>
            <a:pPr marL="342900" lvl="1" indent="-342900"/>
            <a:endParaRPr lang="en-US" altLang="ja-JP" sz="2000" dirty="0" smtClean="0"/>
          </a:p>
          <a:p>
            <a:pPr marL="342900" lvl="1" indent="-342900"/>
            <a:endParaRPr lang="en-US" altLang="ja-JP" sz="2000" dirty="0" smtClean="0"/>
          </a:p>
          <a:p>
            <a:pPr marL="342900" lvl="1" indent="-342900">
              <a:buNone/>
            </a:pPr>
            <a:endParaRPr lang="en-US" altLang="ja-JP" sz="2000" dirty="0"/>
          </a:p>
          <a:p>
            <a:pPr marL="342900" lvl="1" indent="-342900">
              <a:buNone/>
            </a:pPr>
            <a:r>
              <a:rPr lang="en-US" altLang="ja-JP" sz="2000" dirty="0" smtClean="0"/>
              <a:t> </a:t>
            </a:r>
          </a:p>
          <a:p>
            <a:pPr marL="342900" lvl="1" indent="-34290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
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endParaRPr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038600"/>
          <a:ext cx="7239000" cy="150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42799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LANGUAGE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ONTOLOGICAL</a:t>
                      </a:r>
                      <a:r>
                        <a:rPr kumimoji="1" lang="en-US" altLang="ja-JP" dirty="0" smtClean="0"/>
                        <a:t> COMMITMENT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799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Propositional</a:t>
                      </a:r>
                      <a:r>
                        <a:rPr kumimoji="1" lang="en-US" altLang="ja-JP" baseline="0" dirty="0" smtClean="0"/>
                        <a:t> Logic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Facts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799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First-order Logic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Facts,</a:t>
                      </a:r>
                      <a:r>
                        <a:rPr kumimoji="1" lang="en-US" altLang="ja-JP" baseline="0" dirty="0" smtClean="0"/>
                        <a:t> Objects, Relations, Functions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Pros of First-Order Logic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First-order Logic is allows for the creation of an environment which contains Objects, relations and functions as well as facts.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/>
              <a:t> 	Can Express relations of the form: "pits cause breezes in adjacent squares“. </a:t>
            </a:r>
          </a:p>
          <a:p>
            <a:pPr>
              <a:buNone/>
            </a:pP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Wumpus World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7244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 5x5 grid cave with rooms identified by coordinates in the form (3, 2).</a:t>
            </a:r>
          </a:p>
          <a:p>
            <a:r>
              <a:rPr lang="en-US" altLang="ja-JP" dirty="0" smtClean="0"/>
              <a:t>At start, Agent Location:(0, 0) </a:t>
            </a:r>
          </a:p>
          <a:p>
            <a:r>
              <a:rPr lang="en-US" altLang="ja-JP" dirty="0" smtClean="0"/>
              <a:t>The Agent (</a:t>
            </a:r>
            <a:r>
              <a:rPr lang="en-US" altLang="ja-JP" b="1" dirty="0" smtClean="0">
                <a:solidFill>
                  <a:srgbClr val="FF0000"/>
                </a:solidFill>
              </a:rPr>
              <a:t>A</a:t>
            </a:r>
            <a:r>
              <a:rPr lang="en-US" altLang="ja-JP" dirty="0" smtClean="0">
                <a:solidFill>
                  <a:srgbClr val="FFFFFF"/>
                </a:solidFill>
              </a:rPr>
              <a:t>)</a:t>
            </a:r>
            <a:r>
              <a:rPr lang="en-US" altLang="ja-JP" dirty="0" smtClean="0"/>
              <a:t> can move into adjacent squares but not diagonal squares.</a:t>
            </a:r>
          </a:p>
          <a:p>
            <a:r>
              <a:rPr lang="en-US" altLang="ja-JP" dirty="0" smtClean="0"/>
              <a:t>There is an Exit located at (4, 4). </a:t>
            </a:r>
            <a:endParaRPr lang="ja-JP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096000" y="3810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0</a:t>
            </a:r>
            <a:endParaRPr lang="en-CA" altLang="ja-JP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172200" y="1919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4</a:t>
            </a:r>
            <a:endParaRPr lang="en-CA" altLang="ja-JP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70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342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CA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8486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3914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3914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8486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3914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8486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3058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008000"/>
                </a:solidFill>
              </a:rPr>
              <a:t>E</a:t>
            </a:r>
            <a:endParaRPr lang="ja-JP" altLang="en-US" sz="3200" b="1" dirty="0">
              <a:solidFill>
                <a:srgbClr val="008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05800" y="2324100"/>
            <a:ext cx="4572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3058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305800" y="32623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4770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A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391400" y="3733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9342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8486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83058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477000" y="1538287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0</a:t>
            </a:r>
            <a:endParaRPr lang="en-CA" altLang="ja-JP" dirty="0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8382000" y="1538287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4</a:t>
            </a:r>
            <a:endParaRPr lang="en-CA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The Wumpus World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 wumpus (</a:t>
            </a:r>
            <a:r>
              <a:rPr lang="en-US" altLang="ja-JP" dirty="0" smtClean="0">
                <a:solidFill>
                  <a:srgbClr val="660066"/>
                </a:solidFill>
              </a:rPr>
              <a:t>W</a:t>
            </a:r>
            <a:r>
              <a:rPr lang="en-US" altLang="ja-JP" dirty="0" smtClean="0"/>
              <a:t>) located in one of the squares.  Each square adjacent to the wumpus is filled with a stench (</a:t>
            </a:r>
            <a:r>
              <a:rPr lang="en-US" altLang="ja-JP" dirty="0" smtClean="0">
                <a:solidFill>
                  <a:srgbClr val="660066"/>
                </a:solidFill>
              </a:rPr>
              <a:t>^</a:t>
            </a:r>
            <a:r>
              <a:rPr lang="en-US" altLang="ja-JP" dirty="0" smtClean="0">
                <a:solidFill>
                  <a:srgbClr val="000000"/>
                </a:solidFill>
              </a:rPr>
              <a:t>).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The Wumpus can be killed by arrow.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 pits (</a:t>
            </a:r>
            <a:r>
              <a:rPr lang="en-US" altLang="ja-JP" dirty="0" smtClean="0">
                <a:solidFill>
                  <a:srgbClr val="FF6600"/>
                </a:solidFill>
              </a:rPr>
              <a:t>O</a:t>
            </a:r>
            <a:r>
              <a:rPr lang="en-US" altLang="ja-JP" dirty="0" smtClean="0">
                <a:solidFill>
                  <a:srgbClr val="000000"/>
                </a:solidFill>
              </a:rPr>
              <a:t>) and gold bars(</a:t>
            </a:r>
            <a:r>
              <a:rPr lang="en-US" altLang="ja-JP" dirty="0" smtClean="0">
                <a:solidFill>
                  <a:srgbClr val="FFFF00"/>
                </a:solidFill>
              </a:rPr>
              <a:t>$</a:t>
            </a:r>
            <a:r>
              <a:rPr lang="en-US" altLang="ja-JP" dirty="0" smtClean="0">
                <a:solidFill>
                  <a:srgbClr val="000000"/>
                </a:solidFill>
              </a:rPr>
              <a:t>) located throughout the cave with breezes (</a:t>
            </a:r>
            <a:r>
              <a:rPr lang="en-US" altLang="ja-JP" dirty="0" smtClean="0">
                <a:solidFill>
                  <a:srgbClr val="F79646"/>
                </a:solidFill>
              </a:rPr>
              <a:t>#</a:t>
            </a:r>
            <a:r>
              <a:rPr lang="en-US" altLang="ja-JP" dirty="0" smtClean="0">
                <a:solidFill>
                  <a:srgbClr val="000000"/>
                </a:solidFill>
              </a:rPr>
              <a:t>) and glitters (</a:t>
            </a:r>
            <a:r>
              <a:rPr lang="en-US" altLang="ja-JP" dirty="0" smtClean="0">
                <a:solidFill>
                  <a:srgbClr val="FFFF00"/>
                </a:solidFill>
              </a:rPr>
              <a:t>*</a:t>
            </a:r>
            <a:r>
              <a:rPr lang="en-US" altLang="ja-JP" dirty="0" smtClean="0">
                <a:solidFill>
                  <a:srgbClr val="000000"/>
                </a:solidFill>
              </a:rPr>
              <a:t>) located in adjacent rooms respectively.</a:t>
            </a:r>
          </a:p>
          <a:p>
            <a:endParaRPr lang="ja-JP" altLang="en-US" dirty="0">
              <a:solidFill>
                <a:srgbClr val="660066"/>
              </a:solidFill>
            </a:endParaRP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096000" y="3810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0</a:t>
            </a:r>
            <a:endParaRPr lang="en-CA" altLang="ja-JP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172200" y="1919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4</a:t>
            </a:r>
            <a:endParaRPr lang="en-CA" altLang="ja-JP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FFFF00"/>
                </a:solidFill>
              </a:rPr>
              <a:t>$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*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70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dirty="0" smtClean="0">
                <a:solidFill>
                  <a:srgbClr val="FFFF00"/>
                </a:solidFill>
              </a:rPr>
              <a:t>*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660066"/>
                </a:solidFill>
              </a:rPr>
              <a:t>^</a:t>
            </a:r>
            <a:endParaRPr lang="ja-JP" altLang="en-US" sz="3200" dirty="0" smtClean="0">
              <a:solidFill>
                <a:srgbClr val="660066"/>
              </a:solidFill>
            </a:endParaRPr>
          </a:p>
          <a:p>
            <a:endParaRPr lang="ja-JP" altLang="en-US" sz="3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342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CA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>
                <a:solidFill>
                  <a:srgbClr val="660066"/>
                </a:solidFill>
              </a:rPr>
              <a:t>^</a:t>
            </a:r>
            <a:endParaRPr lang="ja-JP" altLang="en-US" sz="3200" dirty="0">
              <a:solidFill>
                <a:srgbClr val="660066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8486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3914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660066"/>
                </a:solidFill>
              </a:rPr>
              <a:t>W</a:t>
            </a:r>
            <a:endParaRPr lang="ja-JP" altLang="en-US" sz="3200" dirty="0">
              <a:solidFill>
                <a:srgbClr val="660066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660066"/>
                </a:solidFill>
              </a:rPr>
              <a:t>^</a:t>
            </a:r>
            <a:endParaRPr lang="ja-JP" altLang="en-US" sz="3200" dirty="0" smtClean="0">
              <a:solidFill>
                <a:srgbClr val="660066"/>
              </a:solidFill>
            </a:endParaRPr>
          </a:p>
          <a:p>
            <a:endParaRPr lang="ja-JP" altLang="en-US" sz="3200" dirty="0">
              <a:solidFill>
                <a:srgbClr val="660066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8486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3914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8486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3058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008000"/>
                </a:solidFill>
              </a:rPr>
              <a:t>E</a:t>
            </a:r>
            <a:endParaRPr lang="ja-JP" altLang="en-US" sz="3200" b="1" dirty="0">
              <a:solidFill>
                <a:srgbClr val="008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05800" y="2324100"/>
            <a:ext cx="4572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3058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305800" y="32623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>
                <a:solidFill>
                  <a:srgbClr val="F79646"/>
                </a:solidFill>
              </a:rPr>
              <a:t>#</a:t>
            </a:r>
            <a:endParaRPr lang="ja-JP" altLang="en-US" sz="3200" dirty="0">
              <a:solidFill>
                <a:srgbClr val="F79646"/>
              </a:solidFill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4770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A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391400" y="3733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9342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8486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>
                <a:solidFill>
                  <a:srgbClr val="F79646"/>
                </a:solidFill>
              </a:rPr>
              <a:t>#</a:t>
            </a:r>
            <a:endParaRPr lang="ja-JP" altLang="en-US" sz="3200" dirty="0">
              <a:solidFill>
                <a:srgbClr val="F79646"/>
              </a:solidFill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83058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FF6600"/>
                </a:solidFill>
              </a:rPr>
              <a:t>O</a:t>
            </a:r>
            <a:endParaRPr lang="ja-JP" altLang="en-US" sz="3200" dirty="0">
              <a:solidFill>
                <a:srgbClr val="FF6600"/>
              </a:solidFill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7391400" y="28051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dirty="0" smtClean="0">
                <a:solidFill>
                  <a:srgbClr val="660066"/>
                </a:solidFill>
              </a:rPr>
              <a:t>^</a:t>
            </a:r>
            <a:endParaRPr lang="ja-JP" altLang="en-US" sz="32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Wumpus World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Aim: Traverse the Maze till Exit.</a:t>
            </a:r>
          </a:p>
          <a:p>
            <a:pPr>
              <a:buNone/>
            </a:pPr>
            <a:r>
              <a:rPr lang="en-US" altLang="ja-JP" dirty="0" smtClean="0"/>
              <a:t>            Avoid pits.</a:t>
            </a:r>
          </a:p>
          <a:p>
            <a:pPr>
              <a:buNone/>
            </a:pPr>
            <a:r>
              <a:rPr lang="en-US" altLang="ja-JP" dirty="0" smtClean="0"/>
              <a:t>    	    Avoid Wumpus.</a:t>
            </a:r>
          </a:p>
          <a:p>
            <a:pPr>
              <a:buNone/>
            </a:pPr>
            <a:r>
              <a:rPr lang="en-US" altLang="ja-JP" dirty="0" smtClean="0"/>
              <a:t>            Collect Gold.</a:t>
            </a:r>
          </a:p>
          <a:p>
            <a:r>
              <a:rPr lang="en-US" altLang="ja-JP" dirty="0" smtClean="0"/>
              <a:t>Agent can move into adjacent squares.</a:t>
            </a:r>
          </a:p>
          <a:p>
            <a:r>
              <a:rPr lang="en-US" altLang="ja-JP" dirty="0" smtClean="0"/>
              <a:t>Agent Perceptions from each square: Stench, Glitter, breeze, bump</a:t>
            </a:r>
          </a:p>
          <a:p>
            <a:r>
              <a:rPr lang="en-US" altLang="ja-JP" dirty="0" smtClean="0"/>
              <a:t>The locations of objects in the cave is random.</a:t>
            </a:r>
          </a:p>
          <a:p>
            <a:pPr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Wumpus World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The Wumpus World is a partially observable game.</a:t>
            </a:r>
          </a:p>
          <a:p>
            <a:r>
              <a:rPr lang="en-US" altLang="ja-JP" dirty="0" smtClean="0"/>
              <a:t>Observable: Agent location, Exit location, Percepts in current room. </a:t>
            </a:r>
          </a:p>
          <a:p>
            <a:r>
              <a:rPr lang="en-US" altLang="ja-JP" dirty="0" smtClean="0"/>
              <a:t>Agent must gather information as it traverses the cave: Knowledge Base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6096000" y="3810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0</a:t>
            </a:r>
            <a:endParaRPr lang="en-CA" altLang="ja-JP" dirty="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172200" y="1919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4</a:t>
            </a:r>
            <a:endParaRPr lang="en-CA" altLang="ja-JP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70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770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342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CA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8486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3914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3914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8486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3914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848600" y="3276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8305800" y="19050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008000"/>
                </a:solidFill>
              </a:rPr>
              <a:t>E</a:t>
            </a:r>
            <a:endParaRPr lang="ja-JP" altLang="en-US" sz="3200" b="1" dirty="0">
              <a:solidFill>
                <a:srgbClr val="008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8305800" y="2324100"/>
            <a:ext cx="4572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8305800" y="28194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305800" y="32623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4770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A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391400" y="37338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9342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8486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8305800" y="3719513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6477000" y="1538287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0</a:t>
            </a:r>
            <a:endParaRPr lang="en-CA" altLang="ja-JP" dirty="0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8382000" y="1538287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/>
              <a:t>4</a:t>
            </a:r>
            <a:endParaRPr lang="en-CA" altLang="ja-JP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Knowledge Base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Two KBs Needed</a:t>
            </a:r>
          </a:p>
          <a:p>
            <a:r>
              <a:rPr lang="en-US" altLang="ja-JP" dirty="0" smtClean="0"/>
              <a:t>General KB: Game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Movement rules: Location, Bumps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Agent Rules: State , Location,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Grabbing and Holding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Wumpus Rules: Stench, Shooting,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Pits and breeze.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162" dirty="0" smtClean="0"/>
              <a:t>Gold and Glitter	</a:t>
            </a:r>
          </a:p>
          <a:p>
            <a:pPr marL="514350" indent="-514350">
              <a:buNone/>
            </a:pP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Knowledge Base</a:t>
            </a:r>
            <a:endParaRPr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Information Gathered during game play: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Location of percepts: Stench, glitter, bump, breeze.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Location of wumpus, Gold, Pits.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Movements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State of Agent, Wumpus, Arrow</a:t>
            </a:r>
          </a:p>
          <a:p>
            <a:pPr marL="514350" indent="-514350">
              <a:buNone/>
            </a:pP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79</TotalTime>
  <Words>535</Words>
  <Application>Microsoft Macintosh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THE WUMPUS WORLD An Implementation of an agent to traverse the wumpus world using First-Order Logic </vt:lpstr>
      <vt:lpstr>Shortcomings of Propositional Logic</vt:lpstr>
      <vt:lpstr>Pros of First-Order Logic</vt:lpstr>
      <vt:lpstr>The Wumpus World</vt:lpstr>
      <vt:lpstr>The Wumpus World</vt:lpstr>
      <vt:lpstr>The Wumpus World</vt:lpstr>
      <vt:lpstr>The Wumpus World</vt:lpstr>
      <vt:lpstr>Knowledge Base</vt:lpstr>
      <vt:lpstr>Knowledge Base</vt:lpstr>
      <vt:lpstr>                   AGENT </vt:lpstr>
      <vt:lpstr>  TESTING</vt:lpstr>
    </vt:vector>
  </TitlesOfParts>
  <Company>Vassar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WUMPUS WORLD An Implementation of an agent to traverse the wumpus world using First Order Logic </dc:title>
  <dc:creator>Abubakar Awumbila</dc:creator>
  <cp:lastModifiedBy>Abubakar Awumbila</cp:lastModifiedBy>
  <cp:revision>9</cp:revision>
  <dcterms:created xsi:type="dcterms:W3CDTF">2011-06-08T13:38:42Z</dcterms:created>
  <dcterms:modified xsi:type="dcterms:W3CDTF">2011-06-08T13:39:14Z</dcterms:modified>
</cp:coreProperties>
</file>