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21" r:id="rId2"/>
    <p:sldId id="922" r:id="rId3"/>
    <p:sldId id="999" r:id="rId4"/>
    <p:sldId id="951" r:id="rId5"/>
    <p:sldId id="952" r:id="rId6"/>
    <p:sldId id="953" r:id="rId7"/>
    <p:sldId id="979" r:id="rId8"/>
    <p:sldId id="1000" r:id="rId9"/>
    <p:sldId id="981" r:id="rId10"/>
    <p:sldId id="1003" r:id="rId11"/>
    <p:sldId id="1004" r:id="rId12"/>
    <p:sldId id="1005" r:id="rId13"/>
    <p:sldId id="982" r:id="rId14"/>
    <p:sldId id="983" r:id="rId15"/>
    <p:sldId id="984" r:id="rId16"/>
    <p:sldId id="985" r:id="rId17"/>
    <p:sldId id="986" r:id="rId18"/>
    <p:sldId id="987" r:id="rId19"/>
    <p:sldId id="988" r:id="rId20"/>
    <p:sldId id="989" r:id="rId21"/>
    <p:sldId id="991" r:id="rId22"/>
    <p:sldId id="992" r:id="rId23"/>
    <p:sldId id="1001" r:id="rId24"/>
    <p:sldId id="994" r:id="rId25"/>
    <p:sldId id="995" r:id="rId26"/>
    <p:sldId id="996" r:id="rId27"/>
    <p:sldId id="997" r:id="rId28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00"/>
    <a:srgbClr val="008000"/>
    <a:srgbClr val="000099"/>
    <a:srgbClr val="FFCC99"/>
    <a:srgbClr val="FF9900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5149" autoAdjust="0"/>
  </p:normalViewPr>
  <p:slideViewPr>
    <p:cSldViewPr snapToGrid="0">
      <p:cViewPr varScale="1">
        <p:scale>
          <a:sx n="95" d="100"/>
          <a:sy n="95" d="100"/>
        </p:scale>
        <p:origin x="184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801F66-7A54-41F4-9B59-763535F01B0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5356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8EAA659-AC58-40E2-90CA-24B40319B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6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10994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03740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62448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94700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47522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39134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12381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3503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687155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02299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BC19B14-A1A9-46C3-BD66-2CD5F96825A2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37275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598008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A7A8E67-61BC-4389-A981-D740835BD71D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783989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219852B-63A9-4A8D-BCE3-0C04A7685FC6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en-GB" altLang="sr-Latn-RS" smtClean="0"/>
          </a:p>
        </p:txBody>
      </p:sp>
    </p:spTree>
    <p:extLst>
      <p:ext uri="{BB962C8B-B14F-4D97-AF65-F5344CB8AC3E}">
        <p14:creationId xmlns:p14="http://schemas.microsoft.com/office/powerpoint/2010/main" val="923648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80453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4250363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528446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28CB45B-781B-4C4F-B6DD-9FE4E54C4D30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en-GB" altLang="sr-Latn-RS" smtClean="0"/>
          </a:p>
        </p:txBody>
      </p:sp>
    </p:spTree>
    <p:extLst>
      <p:ext uri="{BB962C8B-B14F-4D97-AF65-F5344CB8AC3E}">
        <p14:creationId xmlns:p14="http://schemas.microsoft.com/office/powerpoint/2010/main" val="831416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188966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47F4DBB-1E1F-4AA0-9135-7357EDA5A65D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en-GB" altLang="sr-Latn-RS" smtClean="0"/>
          </a:p>
        </p:txBody>
      </p:sp>
    </p:spTree>
    <p:extLst>
      <p:ext uri="{BB962C8B-B14F-4D97-AF65-F5344CB8AC3E}">
        <p14:creationId xmlns:p14="http://schemas.microsoft.com/office/powerpoint/2010/main" val="316856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1FFE77-AA2F-40D6-9316-D02D0AE5D250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12101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668B681-88FF-4F13-8DE8-430CB672E70D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r>
              <a:rPr lang="hr-HR" altLang="sr-Latn-RS" smtClean="0"/>
              <a:t>- last bullet!</a:t>
            </a:r>
          </a:p>
        </p:txBody>
      </p:sp>
    </p:spTree>
    <p:extLst>
      <p:ext uri="{BB962C8B-B14F-4D97-AF65-F5344CB8AC3E}">
        <p14:creationId xmlns:p14="http://schemas.microsoft.com/office/powerpoint/2010/main" val="155938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79668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87698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 anchor="b"/>
          <a:lstStyle>
            <a:lvl1pPr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 defTabSz="912813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ECFDC0-FBEF-4591-B1DD-98CE63464CE6}" type="slidenum">
              <a:rPr kumimoji="0" lang="en-US" altLang="sr-Latn-RS" sz="1200" b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sr-Latn-RS" sz="1200" b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4" tIns="45661" rIns="91324" bIns="45661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35152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80977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r-HR" sz="1200" b="0" dirty="0" smtClean="0">
                <a:latin typeface="Courier New" pitchFamily="49" charset="0"/>
              </a:rPr>
              <a:t>Prije: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r-HR" sz="1200" b="1" dirty="0" err="1" smtClean="0">
                <a:latin typeface="Courier New" pitchFamily="49" charset="0"/>
              </a:rPr>
              <a:t>glavap</a:t>
            </a:r>
            <a:r>
              <a:rPr lang="hr-HR" sz="1200" dirty="0" smtClean="0">
                <a:latin typeface="Courier New" pitchFamily="49" charset="0"/>
              </a:rPr>
              <a:t> </a:t>
            </a:r>
            <a:r>
              <a:rPr lang="hr-HR" sz="1200" dirty="0" smtClean="0"/>
              <a:t>sadrži adresu pokazivača na prvi član liste, tj. </a:t>
            </a:r>
            <a:r>
              <a:rPr lang="hr-HR" sz="1200" b="1" dirty="0" smtClean="0">
                <a:latin typeface="Courier New" pitchFamily="49" charset="0"/>
                <a:cs typeface="Courier New" pitchFamily="49" charset="0"/>
              </a:rPr>
              <a:t>&amp;(atom*) </a:t>
            </a:r>
            <a:r>
              <a:rPr lang="hr-HR" sz="1200" dirty="0" smtClean="0"/>
              <a:t>ili </a:t>
            </a:r>
            <a:r>
              <a:rPr lang="hr-HR" sz="1200" b="1" dirty="0" smtClean="0">
                <a:latin typeface="Courier New" pitchFamily="49" charset="0"/>
                <a:cs typeface="Courier New" pitchFamily="49" charset="0"/>
              </a:rPr>
              <a:t>&amp;(&amp;(atom))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r-HR" sz="1200" b="1" dirty="0" smtClean="0">
                <a:latin typeface="Courier New" pitchFamily="49" charset="0"/>
              </a:rPr>
              <a:t>*</a:t>
            </a:r>
            <a:r>
              <a:rPr lang="hr-HR" sz="1200" b="1" dirty="0" err="1" smtClean="0">
                <a:latin typeface="Courier New" pitchFamily="49" charset="0"/>
              </a:rPr>
              <a:t>glavap</a:t>
            </a:r>
            <a:r>
              <a:rPr lang="hr-HR" sz="1200" b="1" dirty="0" smtClean="0">
                <a:latin typeface="Courier New" pitchFamily="49" charset="0"/>
              </a:rPr>
              <a:t> </a:t>
            </a:r>
            <a:r>
              <a:rPr lang="hr-HR" sz="1200" dirty="0" smtClean="0"/>
              <a:t>sadrži pokazivač na prvi član liste, </a:t>
            </a:r>
            <a:r>
              <a:rPr lang="hr-HR" sz="1200" dirty="0" err="1" smtClean="0"/>
              <a:t>tj</a:t>
            </a:r>
            <a:r>
              <a:rPr lang="hr-HR" sz="1200" dirty="0" smtClean="0"/>
              <a:t> </a:t>
            </a:r>
            <a:r>
              <a:rPr lang="hr-HR" sz="1200" b="1" dirty="0" smtClean="0">
                <a:latin typeface="Courier New" pitchFamily="49" charset="0"/>
                <a:cs typeface="Courier New" pitchFamily="49" charset="0"/>
              </a:rPr>
              <a:t>(atom*) </a:t>
            </a:r>
            <a:r>
              <a:rPr lang="hr-HR" sz="1200" dirty="0" smtClean="0"/>
              <a:t>ili </a:t>
            </a:r>
            <a:r>
              <a:rPr lang="hr-HR" sz="1200" b="1" dirty="0" smtClean="0">
                <a:latin typeface="Courier New" pitchFamily="49" charset="0"/>
                <a:cs typeface="Courier New" pitchFamily="49" charset="0"/>
              </a:rPr>
              <a:t>(&amp;atom)</a:t>
            </a:r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26129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 userDrawn="1"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28E82576-6110-4FDD-BABE-668DF3884185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39695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88207-DD41-4CD8-8420-12668FCD8A14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A3117-BBD6-4612-BAA3-07580F3AAF39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8475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C9A7D-0303-49E8-BACB-1A991F954E0D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48F4-91B7-4AB5-9F15-848B4B7F77AE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38564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B6DC-23E6-47D4-A80A-8AEF926C16D7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0DB3-E3B4-4846-B75E-FFA818C95ED9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170330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FBA95-BCB8-4639-992A-9702ED92D6DB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9550-12A5-4AB7-937A-5974B090DEDB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596475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5C0B5-877C-490C-935E-3F4A2344F104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A434A-CBAB-4C84-BEEA-2E6C8B903BAB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128541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9427-CD1C-41B8-B70F-5732261717F8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94FBF-4AED-4FDE-BC95-1D83D354F1AA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482786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87C03-75F3-40A0-A073-FC6524C9C6EB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FA7B-C769-4BF9-B240-70C6F98DA27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147735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C6D77-2024-4F09-B944-CE94D0E5F75F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D910D-E6C1-4984-A1E9-5601296B1FBB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696770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96FF-ACB5-4C01-9C7D-6033A8451F35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F7878-BAD3-4D97-83C1-F69560D7A274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840287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BF07-02E3-470B-854C-3EBB64F44513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69A6-3A01-4128-AD1D-1C1A252E5397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560626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38B96-CB7C-4287-82EB-EE7BDEEAFC98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270D-2D0F-43C4-9169-8F19B8480B3F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017800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E034-EC22-4308-85F7-E57289CFCFA1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2A421-32FC-4246-9501-EAB07A239D64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75449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8840-B1EC-4303-A415-4D91C0DAB3EA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AC849-0974-436F-86A6-8DB9F3FAA2F0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038465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fld id="{1502B4C7-8BF9-4D28-9F38-157F32C7A3ED}" type="slidenum">
              <a:rPr lang="hr-HR"/>
              <a:pPr>
                <a:defRPr/>
              </a:pPr>
              <a:t>‹#›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>
              <a:latin typeface="Arial" charset="0"/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055D34B1-9377-4B1E-BE84-C3790901D59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E3001E-A981-4483-A608-41D70CF97149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pic>
        <p:nvPicPr>
          <p:cNvPr id="4100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0"/>
              </a:spcBef>
            </a:pPr>
            <a:endParaRPr lang="hr-HR" altLang="sr-Latn-RS" sz="1400" i="1">
              <a:latin typeface="Arial Narrow" pitchFamily="34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200"/>
              <a:t>Zaštićeno licencom http://creativecommons.org/licenses/by-nc-sa/3.0/hr/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Dvostruki pokazivači i adrese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33C68BC-E5B6-416C-ADA1-6938E752373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239E8-FE3F-45D6-96DF-D707C3A9E650}" type="slidenum">
              <a:rPr lang="hr-HR"/>
              <a:pPr>
                <a:defRPr/>
              </a:pPr>
              <a:t>10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42345" y="916517"/>
            <a:ext cx="3090333" cy="2406813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void 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atom *p1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*p2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*p3</a:t>
            </a:r>
            <a:r>
              <a:rPr lang="hr-HR" sz="1600"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= p2 = p3 = NULL;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</a:t>
            </a:r>
            <a:r>
              <a:rPr lang="hr-HR" sz="1600">
                <a:cs typeface="Courier New" panose="02070309020205020404" pitchFamily="49" charset="0"/>
              </a:rPr>
              <a:t>= f1(5);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f2(p2</a:t>
            </a:r>
            <a:r>
              <a:rPr lang="hr-HR" sz="1600">
                <a:cs typeface="Courier New" panose="02070309020205020404" pitchFamily="49" charset="0"/>
              </a:rPr>
              <a:t>, 7);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f3</a:t>
            </a:r>
            <a:r>
              <a:rPr lang="hr-HR" sz="1600">
                <a:cs typeface="Courier New" panose="02070309020205020404" pitchFamily="49" charset="0"/>
              </a:rPr>
              <a:t>(&amp;p3, 9);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37467" y="916517"/>
            <a:ext cx="4800600" cy="181588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atom* f1(int i)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atom</a:t>
            </a:r>
            <a:r>
              <a:rPr lang="hr-HR" sz="1600">
                <a:cs typeface="Courier New" panose="02070309020205020404" pitchFamily="49" charset="0"/>
              </a:rPr>
              <a:t>* p = malloc(sizeof(atom));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p-</a:t>
            </a:r>
            <a:r>
              <a:rPr lang="hr-HR" sz="1600">
                <a:cs typeface="Courier New" panose="02070309020205020404" pitchFamily="49" charset="0"/>
              </a:rPr>
              <a:t>&gt;element = i;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return </a:t>
            </a:r>
            <a:r>
              <a:rPr lang="hr-HR" sz="1600">
                <a:cs typeface="Courier New" panose="02070309020205020404" pitchFamily="49" charset="0"/>
              </a:rPr>
              <a:t>p;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6467" y="3666067"/>
            <a:ext cx="3784600" cy="2641600"/>
            <a:chOff x="516467" y="3666067"/>
            <a:chExt cx="3784600" cy="2641600"/>
          </a:xfrm>
        </p:grpSpPr>
        <p:grpSp>
          <p:nvGrpSpPr>
            <p:cNvPr id="6" name="Group 5"/>
            <p:cNvGrpSpPr/>
            <p:nvPr/>
          </p:nvGrpSpPr>
          <p:grpSpPr>
            <a:xfrm>
              <a:off x="641878" y="4986867"/>
              <a:ext cx="3506790" cy="1236132"/>
              <a:chOff x="641878" y="4986867"/>
              <a:chExt cx="3506790" cy="1236132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41878" y="4986867"/>
                <a:ext cx="3506790" cy="12361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endParaRPr kumimoji="1" lang="hr-HR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2325156" y="5196414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830913" y="5196414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77881" y="5196413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325156" y="5480046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830913" y="5480046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77881" y="5480045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0x1004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325155" y="5763679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830912" y="5763679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p3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77880" y="5763678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0x1008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16467" y="3666067"/>
              <a:ext cx="3784600" cy="2641600"/>
              <a:chOff x="516467" y="3666067"/>
              <a:chExt cx="3784600" cy="2641600"/>
            </a:xfrm>
          </p:grpSpPr>
          <p:cxnSp>
            <p:nvCxnSpPr>
              <p:cNvPr id="4" name="Straight Connector 3"/>
              <p:cNvCxnSpPr/>
              <p:nvPr/>
            </p:nvCxnSpPr>
            <p:spPr bwMode="auto">
              <a:xfrm>
                <a:off x="5164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516467" y="6307667"/>
                <a:ext cx="3784600" cy="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3010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4578878" y="4986867"/>
            <a:ext cx="3506790" cy="1236132"/>
            <a:chOff x="4578878" y="4986867"/>
            <a:chExt cx="3506790" cy="1236132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78878" y="4986867"/>
              <a:ext cx="3506790" cy="123613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62156" y="51964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767913" y="51964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p1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814881" y="51964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262156" y="5480046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767913" y="5480046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814881" y="5480045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0x1004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262155" y="5763679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767912" y="5763679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p3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814880" y="5763678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53467" y="3666067"/>
            <a:ext cx="3784600" cy="2641600"/>
            <a:chOff x="4453467" y="3666067"/>
            <a:chExt cx="3784600" cy="26416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44534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453467" y="6307667"/>
              <a:ext cx="3784600" cy="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2380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578878" y="3928533"/>
            <a:ext cx="3506790" cy="973666"/>
            <a:chOff x="4578878" y="3928533"/>
            <a:chExt cx="3506790" cy="97366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578878" y="3928533"/>
              <a:ext cx="3506790" cy="97366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262156" y="44852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767913" y="44852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i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814881" y="44852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62156" y="4201582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?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767913" y="4201582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814881" y="4201581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67117" y="2897880"/>
            <a:ext cx="2096830" cy="567266"/>
            <a:chOff x="5767117" y="2897880"/>
            <a:chExt cx="2096830" cy="567266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767118" y="3181513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?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063050" y="3181513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?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67117" y="2897880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element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063049" y="2897880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1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sljed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5038" y="1824458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038" y="2115581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34073" y="1516879"/>
            <a:ext cx="39230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834072" y="1812344"/>
            <a:ext cx="39230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834072" y="2107809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reeform 77"/>
          <p:cNvSpPr/>
          <p:nvPr/>
        </p:nvSpPr>
        <p:spPr bwMode="auto">
          <a:xfrm rot="16430749">
            <a:off x="5043182" y="3494173"/>
            <a:ext cx="1016284" cy="364244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67912" y="3181512"/>
            <a:ext cx="1295137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6262154" y="4201582"/>
            <a:ext cx="1601790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0x8000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724400" y="3042659"/>
            <a:ext cx="967844" cy="283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0x8000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039" y="2115580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325157" y="5196414"/>
            <a:ext cx="1601788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0x8000</a:t>
            </a:r>
          </a:p>
        </p:txBody>
      </p:sp>
      <p:sp>
        <p:nvSpPr>
          <p:cNvPr id="84" name="Freeform 83"/>
          <p:cNvSpPr/>
          <p:nvPr/>
        </p:nvSpPr>
        <p:spPr bwMode="auto">
          <a:xfrm rot="19362324">
            <a:off x="2203742" y="3241380"/>
            <a:ext cx="3619024" cy="972926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3781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/>
      <p:bldP spid="82" grpId="0" animBg="1"/>
      <p:bldP spid="82" grpId="1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Dvostruki pokazivači i adrese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33C68BC-E5B6-416C-ADA1-6938E752373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239E8-FE3F-45D6-96DF-D707C3A9E650}" type="slidenum">
              <a:rPr lang="hr-HR"/>
              <a:pPr>
                <a:defRPr/>
              </a:pPr>
              <a:t>11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42345" y="916517"/>
            <a:ext cx="3090333" cy="2406813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void 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atom *p1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*p2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*p3</a:t>
            </a:r>
            <a:r>
              <a:rPr lang="hr-HR" sz="1600"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= p2 = p3 = NULL;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</a:t>
            </a:r>
            <a:r>
              <a:rPr lang="hr-HR" sz="1600">
                <a:cs typeface="Courier New" panose="02070309020205020404" pitchFamily="49" charset="0"/>
              </a:rPr>
              <a:t>= f1(5);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f2(p2</a:t>
            </a:r>
            <a:r>
              <a:rPr lang="hr-HR" sz="1600">
                <a:cs typeface="Courier New" panose="02070309020205020404" pitchFamily="49" charset="0"/>
              </a:rPr>
              <a:t>, 7);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f3</a:t>
            </a:r>
            <a:r>
              <a:rPr lang="hr-HR" sz="1600">
                <a:cs typeface="Courier New" panose="02070309020205020404" pitchFamily="49" charset="0"/>
              </a:rPr>
              <a:t>(&amp;p3, 9);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37467" y="916517"/>
            <a:ext cx="4800600" cy="1520416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void f2(atom* p, int </a:t>
            </a:r>
            <a:r>
              <a:rPr lang="hr-HR" sz="1600">
                <a:cs typeface="Courier New" panose="02070309020205020404" pitchFamily="49" charset="0"/>
              </a:rPr>
              <a:t>i)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 </a:t>
            </a:r>
            <a:r>
              <a:rPr lang="hr-HR" sz="1600">
                <a:cs typeface="Courier New" panose="02070309020205020404" pitchFamily="49" charset="0"/>
              </a:rPr>
              <a:t>= malloc(sizeof(atom));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p-</a:t>
            </a:r>
            <a:r>
              <a:rPr lang="hr-HR" sz="1600">
                <a:cs typeface="Courier New" panose="02070309020205020404" pitchFamily="49" charset="0"/>
              </a:rPr>
              <a:t>&gt;element = i;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}</a:t>
            </a:r>
            <a:endParaRPr lang="hr-HR" sz="1600"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6467" y="3666067"/>
            <a:ext cx="3784600" cy="2641600"/>
            <a:chOff x="516467" y="3666067"/>
            <a:chExt cx="3784600" cy="2641600"/>
          </a:xfrm>
        </p:grpSpPr>
        <p:grpSp>
          <p:nvGrpSpPr>
            <p:cNvPr id="6" name="Group 5"/>
            <p:cNvGrpSpPr/>
            <p:nvPr/>
          </p:nvGrpSpPr>
          <p:grpSpPr>
            <a:xfrm>
              <a:off x="641878" y="4986867"/>
              <a:ext cx="3506790" cy="1236132"/>
              <a:chOff x="641878" y="4986867"/>
              <a:chExt cx="3506790" cy="1236132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41878" y="4986867"/>
                <a:ext cx="3506790" cy="12361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endParaRPr kumimoji="1" lang="hr-HR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2325156" y="5196414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830913" y="5196414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77881" y="5196413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325156" y="5480046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830913" y="5480046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77881" y="5480045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0x1004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325155" y="5763679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830912" y="5763679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p3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77880" y="5763678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0x1008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16467" y="3666067"/>
              <a:ext cx="3784600" cy="2641600"/>
              <a:chOff x="516467" y="3666067"/>
              <a:chExt cx="3784600" cy="2641600"/>
            </a:xfrm>
          </p:grpSpPr>
          <p:cxnSp>
            <p:nvCxnSpPr>
              <p:cNvPr id="4" name="Straight Connector 3"/>
              <p:cNvCxnSpPr/>
              <p:nvPr/>
            </p:nvCxnSpPr>
            <p:spPr bwMode="auto">
              <a:xfrm>
                <a:off x="5164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516467" y="6307667"/>
                <a:ext cx="3784600" cy="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3010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4578878" y="4986867"/>
            <a:ext cx="3506790" cy="1236132"/>
            <a:chOff x="4578878" y="4986867"/>
            <a:chExt cx="3506790" cy="1236132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78878" y="4986867"/>
              <a:ext cx="3506790" cy="123613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62156" y="51964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0x8000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767913" y="51964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p1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814881" y="51964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262156" y="5480046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767913" y="5480046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814881" y="5480045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0x1004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262155" y="5763679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767912" y="5763679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p3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814880" y="5763678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53467" y="3666067"/>
            <a:ext cx="3784600" cy="2641600"/>
            <a:chOff x="4453467" y="3666067"/>
            <a:chExt cx="3784600" cy="26416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44534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453467" y="6307667"/>
              <a:ext cx="3784600" cy="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2380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578878" y="3928533"/>
            <a:ext cx="3506790" cy="973666"/>
            <a:chOff x="4578878" y="3928533"/>
            <a:chExt cx="3506790" cy="97366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578878" y="3928533"/>
              <a:ext cx="3506790" cy="97366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262156" y="44852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767913" y="44852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i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814881" y="44852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62156" y="4201582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767913" y="4201582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814881" y="4201581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67117" y="2897880"/>
            <a:ext cx="2096830" cy="567266"/>
            <a:chOff x="5767117" y="2897880"/>
            <a:chExt cx="2096830" cy="567266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767118" y="3181513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?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063050" y="3181513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?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67117" y="2897880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element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063049" y="2897880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1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sljed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8" name="Freeform 77"/>
          <p:cNvSpPr/>
          <p:nvPr/>
        </p:nvSpPr>
        <p:spPr bwMode="auto">
          <a:xfrm rot="16430749">
            <a:off x="5043182" y="3494173"/>
            <a:ext cx="1016284" cy="364244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67117" y="3185607"/>
            <a:ext cx="1295137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hr-HR" sz="1400"/>
              <a:t>7</a:t>
            </a:r>
            <a:endParaRPr kumimoji="1" lang="hr-HR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262154" y="4203696"/>
            <a:ext cx="1601790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0x9000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724400" y="3042659"/>
            <a:ext cx="967844" cy="283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0x9000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040" y="2401320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325157" y="5196414"/>
            <a:ext cx="1601788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0x8000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751262" y="1528992"/>
            <a:ext cx="33117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51262" y="1824457"/>
            <a:ext cx="33117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338912" y="5457200"/>
            <a:ext cx="1588033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428452" y="4205811"/>
            <a:ext cx="678922" cy="283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245203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0" grpId="1" animBg="1"/>
      <p:bldP spid="81" grpId="0"/>
      <p:bldP spid="82" grpId="0" animBg="1"/>
      <p:bldP spid="82" grpId="1" animBg="1"/>
      <p:bldP spid="82" grpId="2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2" animBg="1"/>
      <p:bldP spid="87" grpId="3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Dvostruki pokazivači i adrese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33C68BC-E5B6-416C-ADA1-6938E752373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239E8-FE3F-45D6-96DF-D707C3A9E650}" type="slidenum">
              <a:rPr lang="hr-HR"/>
              <a:pPr>
                <a:defRPr/>
              </a:pPr>
              <a:t>12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42345" y="916517"/>
            <a:ext cx="3090333" cy="2406813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void 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atom </a:t>
            </a:r>
            <a:r>
              <a:rPr lang="hr-HR" sz="1600" smtClean="0">
                <a:cs typeface="Courier New" panose="02070309020205020404" pitchFamily="49" charset="0"/>
              </a:rPr>
              <a:t>*p1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*p2</a:t>
            </a:r>
            <a:r>
              <a:rPr lang="hr-HR" sz="1600">
                <a:cs typeface="Courier New" panose="02070309020205020404" pitchFamily="49" charset="0"/>
              </a:rPr>
              <a:t>, </a:t>
            </a:r>
            <a:r>
              <a:rPr lang="hr-HR" sz="1600" smtClean="0">
                <a:cs typeface="Courier New" panose="02070309020205020404" pitchFamily="49" charset="0"/>
              </a:rPr>
              <a:t>*p3</a:t>
            </a:r>
            <a:r>
              <a:rPr lang="hr-HR" sz="1600"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= p2 = p3 = NULL;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p1 </a:t>
            </a:r>
            <a:r>
              <a:rPr lang="hr-HR" sz="1600">
                <a:cs typeface="Courier New" panose="02070309020205020404" pitchFamily="49" charset="0"/>
              </a:rPr>
              <a:t>= f1(5);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f2(p2</a:t>
            </a:r>
            <a:r>
              <a:rPr lang="hr-HR" sz="1600">
                <a:cs typeface="Courier New" panose="02070309020205020404" pitchFamily="49" charset="0"/>
              </a:rPr>
              <a:t>, 7);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f3</a:t>
            </a:r>
            <a:r>
              <a:rPr lang="hr-HR" sz="1600">
                <a:cs typeface="Courier New" panose="02070309020205020404" pitchFamily="49" charset="0"/>
              </a:rPr>
              <a:t>(&amp;p3, 9);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37467" y="916517"/>
            <a:ext cx="4800600" cy="1520416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void f3(atom** p, int </a:t>
            </a:r>
            <a:r>
              <a:rPr lang="hr-HR" sz="1600">
                <a:cs typeface="Courier New" panose="02070309020205020404" pitchFamily="49" charset="0"/>
              </a:rPr>
              <a:t>i)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*p </a:t>
            </a:r>
            <a:r>
              <a:rPr lang="hr-HR" sz="1600">
                <a:cs typeface="Courier New" panose="02070309020205020404" pitchFamily="49" charset="0"/>
              </a:rPr>
              <a:t>= malloc(sizeof(atom));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   (*p)-&gt;</a:t>
            </a:r>
            <a:r>
              <a:rPr lang="hr-HR" sz="1600">
                <a:cs typeface="Courier New" panose="02070309020205020404" pitchFamily="49" charset="0"/>
              </a:rPr>
              <a:t>element = i;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1600" smtClean="0">
                <a:cs typeface="Courier New" panose="02070309020205020404" pitchFamily="49" charset="0"/>
              </a:rPr>
              <a:t>}</a:t>
            </a:r>
            <a:endParaRPr lang="hr-HR" sz="1600"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6467" y="3666067"/>
            <a:ext cx="3784600" cy="2641600"/>
            <a:chOff x="516467" y="3666067"/>
            <a:chExt cx="3784600" cy="2641600"/>
          </a:xfrm>
        </p:grpSpPr>
        <p:grpSp>
          <p:nvGrpSpPr>
            <p:cNvPr id="6" name="Group 5"/>
            <p:cNvGrpSpPr/>
            <p:nvPr/>
          </p:nvGrpSpPr>
          <p:grpSpPr>
            <a:xfrm>
              <a:off x="641878" y="4986867"/>
              <a:ext cx="3506790" cy="1236132"/>
              <a:chOff x="641878" y="4986867"/>
              <a:chExt cx="3506790" cy="1236132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41878" y="4986867"/>
                <a:ext cx="3506790" cy="12361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endParaRPr kumimoji="1" lang="hr-HR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2325156" y="5196414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830913" y="5196414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77881" y="5196413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325156" y="5480046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830913" y="5480046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77881" y="5480045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0x1004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325155" y="5763679"/>
                <a:ext cx="1601789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830912" y="5763679"/>
                <a:ext cx="494243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p3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77880" y="5763678"/>
                <a:ext cx="953032" cy="28363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1" lang="hr-HR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</a:rPr>
                  <a:t>0x1008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16467" y="3666067"/>
              <a:ext cx="3784600" cy="2641600"/>
              <a:chOff x="516467" y="3666067"/>
              <a:chExt cx="3784600" cy="2641600"/>
            </a:xfrm>
          </p:grpSpPr>
          <p:cxnSp>
            <p:nvCxnSpPr>
              <p:cNvPr id="4" name="Straight Connector 3"/>
              <p:cNvCxnSpPr/>
              <p:nvPr/>
            </p:nvCxnSpPr>
            <p:spPr bwMode="auto">
              <a:xfrm>
                <a:off x="5164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516467" y="6307667"/>
                <a:ext cx="3784600" cy="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4301067" y="3666067"/>
                <a:ext cx="0" cy="2641600"/>
              </a:xfrm>
              <a:prstGeom prst="line">
                <a:avLst/>
              </a:prstGeom>
              <a:solidFill>
                <a:srgbClr val="FFCC99">
                  <a:alpha val="39999"/>
                </a:srgbClr>
              </a:solidFill>
              <a:ln w="222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4578878" y="4986867"/>
            <a:ext cx="3506790" cy="1236132"/>
            <a:chOff x="4578878" y="4986867"/>
            <a:chExt cx="3506790" cy="1236132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78878" y="4986867"/>
              <a:ext cx="3506790" cy="123613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62156" y="51964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0x8000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767913" y="51964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p1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814881" y="51964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262156" y="5480046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767913" y="5480046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814881" y="5480045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0x1004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262155" y="5763679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NULL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767912" y="5763679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p3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814880" y="5763678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0x1008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53467" y="3666067"/>
            <a:ext cx="3784600" cy="2641600"/>
            <a:chOff x="4453467" y="3666067"/>
            <a:chExt cx="3784600" cy="26416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44534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453467" y="6307667"/>
              <a:ext cx="3784600" cy="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238067" y="3666067"/>
              <a:ext cx="0" cy="2641600"/>
            </a:xfrm>
            <a:prstGeom prst="line">
              <a:avLst/>
            </a:prstGeom>
            <a:solidFill>
              <a:srgbClr val="FFCC99">
                <a:alpha val="39999"/>
              </a:srgbClr>
            </a:solidFill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578878" y="3928533"/>
            <a:ext cx="3506790" cy="973666"/>
            <a:chOff x="4578878" y="3928533"/>
            <a:chExt cx="3506790" cy="97366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578878" y="3928533"/>
              <a:ext cx="3506790" cy="97366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262156" y="4485214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9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767913" y="4485214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i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814881" y="4485213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62156" y="4201582"/>
              <a:ext cx="1601789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hr-HR" sz="1400"/>
                <a:t>0x1008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767913" y="4201582"/>
              <a:ext cx="494243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p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814881" y="4201581"/>
              <a:ext cx="9530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67117" y="2897880"/>
            <a:ext cx="2096830" cy="567266"/>
            <a:chOff x="5767117" y="2897880"/>
            <a:chExt cx="2096830" cy="567266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767118" y="3181513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?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063050" y="3181513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?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67117" y="2897880"/>
              <a:ext cx="1295932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kumimoji="1" lang="hr-HR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</a:rPr>
                <a:t>element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063049" y="2897880"/>
              <a:ext cx="800897" cy="28363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1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Tx/>
                <a:buFont typeface="Wingdings" pitchFamily="2" charset="2"/>
                <a:buNone/>
                <a:tabLst/>
              </a:pPr>
              <a:r>
                <a:rPr lang="hr-HR" sz="1400" smtClean="0"/>
                <a:t>sljed</a:t>
              </a:r>
              <a:endPara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8" name="Freeform 77"/>
          <p:cNvSpPr/>
          <p:nvPr/>
        </p:nvSpPr>
        <p:spPr bwMode="auto">
          <a:xfrm rot="9433693">
            <a:off x="3877655" y="5186525"/>
            <a:ext cx="3618954" cy="474096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67117" y="3174831"/>
            <a:ext cx="1295137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hr-HR" sz="1400" smtClean="0"/>
              <a:t>9</a:t>
            </a:r>
            <a:endParaRPr kumimoji="1" lang="hr-HR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325157" y="5763679"/>
            <a:ext cx="1601790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0xA000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724400" y="3042659"/>
            <a:ext cx="967844" cy="283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0xA000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0406" y="2696785"/>
            <a:ext cx="2581011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325157" y="5196414"/>
            <a:ext cx="1601788" cy="283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hr-H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rPr>
              <a:t>0x8000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751262" y="1528992"/>
            <a:ext cx="33117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51262" y="1824457"/>
            <a:ext cx="331178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Freeform 72"/>
          <p:cNvSpPr/>
          <p:nvPr/>
        </p:nvSpPr>
        <p:spPr bwMode="auto">
          <a:xfrm rot="19806452">
            <a:off x="993686" y="3730237"/>
            <a:ext cx="4819406" cy="921483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262155" y="4195665"/>
            <a:ext cx="1601789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86616" y="5752665"/>
            <a:ext cx="944297" cy="2954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027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9" grpId="0" animBg="1"/>
      <p:bldP spid="80" grpId="0" animBg="1"/>
      <p:bldP spid="81" grpId="0"/>
      <p:bldP spid="82" grpId="0" animBg="1"/>
      <p:bldP spid="82" grpId="1" animBg="1"/>
      <p:bldP spid="82" grpId="2" animBg="1"/>
      <p:bldP spid="85" grpId="0" animBg="1"/>
      <p:bldP spid="85" grpId="1" animBg="1"/>
      <p:bldP spid="86" grpId="0" animBg="1"/>
      <p:bldP spid="86" grpId="1" animBg="1"/>
      <p:bldP spid="73" grpId="0" animBg="1"/>
      <p:bldP spid="74" grpId="0" animBg="1"/>
      <p:bldP spid="74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Traženje, dodavanje i brisanje elemenata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altLang="sr-Latn-RS" smtClean="0"/>
              <a:t>pretraživanje liste – od glave dok se ne pronađe traženi element</a:t>
            </a:r>
          </a:p>
          <a:p>
            <a:r>
              <a:rPr lang="hr-HR" altLang="sr-Latn-RS" smtClean="0"/>
              <a:t>element možemo dodati:</a:t>
            </a:r>
          </a:p>
          <a:p>
            <a:pPr lvl="1"/>
            <a:r>
              <a:rPr lang="hr-HR" altLang="sr-Latn-RS" smtClean="0"/>
              <a:t>na početak liste (tad mijenjamo </a:t>
            </a:r>
            <a:r>
              <a:rPr lang="hr-HR" altLang="sr-Latn-RS" smtClean="0">
                <a:solidFill>
                  <a:srgbClr val="FF0000"/>
                </a:solidFill>
              </a:rPr>
              <a:t>glavu</a:t>
            </a:r>
            <a:r>
              <a:rPr lang="hr-HR" altLang="sr-Latn-RS" smtClean="0"/>
              <a:t>)</a:t>
            </a:r>
          </a:p>
          <a:p>
            <a:pPr lvl="1"/>
            <a:r>
              <a:rPr lang="hr-HR" altLang="sr-Latn-RS" smtClean="0"/>
              <a:t>negdje iza postojećeg elementa liste</a:t>
            </a:r>
          </a:p>
          <a:p>
            <a:pPr lvl="2"/>
            <a:r>
              <a:rPr lang="hr-HR" altLang="sr-Latn-RS" smtClean="0"/>
              <a:t>na posljednje mjesto </a:t>
            </a:r>
          </a:p>
          <a:p>
            <a:pPr lvl="2"/>
            <a:r>
              <a:rPr lang="hr-HR" altLang="sr-Latn-RS" smtClean="0"/>
              <a:t>ispred elementa koji je veći od onog koji umećemo</a:t>
            </a:r>
          </a:p>
          <a:p>
            <a:r>
              <a:rPr lang="hr-HR" altLang="sr-Latn-RS" smtClean="0"/>
              <a:t>element koji brišemo može biti:</a:t>
            </a:r>
          </a:p>
          <a:p>
            <a:pPr lvl="1"/>
            <a:r>
              <a:rPr lang="hr-HR" altLang="sr-Latn-RS" smtClean="0"/>
              <a:t>na početku liste (tad pomičemo </a:t>
            </a:r>
            <a:r>
              <a:rPr lang="hr-HR" altLang="sr-Latn-RS" smtClean="0">
                <a:solidFill>
                  <a:srgbClr val="FF0000"/>
                </a:solidFill>
              </a:rPr>
              <a:t>glavu</a:t>
            </a:r>
            <a:r>
              <a:rPr lang="hr-HR" altLang="sr-Latn-RS" smtClean="0"/>
              <a:t> na sljedeći element)</a:t>
            </a:r>
          </a:p>
          <a:p>
            <a:pPr lvl="1"/>
            <a:r>
              <a:rPr lang="hr-HR" altLang="sr-Latn-RS" smtClean="0"/>
              <a:t>negdje iza postojećeg elementa liste</a:t>
            </a:r>
          </a:p>
          <a:p>
            <a:pPr lvl="2"/>
            <a:r>
              <a:rPr lang="hr-HR" altLang="sr-Latn-RS" smtClean="0"/>
              <a:t>treba pronaći element koji prethodi onom koji brišemo i povezati ga s elementom koji se nalazi iza onog kojeg brišemo</a:t>
            </a:r>
          </a:p>
          <a:p>
            <a:pPr lvl="2"/>
            <a:r>
              <a:rPr lang="hr-HR" altLang="sr-Latn-RS" smtClean="0"/>
              <a:t>obavezno obrisati memoriju koju je zauzimao brisani element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DC8593A-1E8A-425C-AFD5-018A0CADA1EE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B5CD75-AB87-43E2-B34E-6524EC2DE7E7}" type="slidenum">
              <a:rPr lang="hr-HR"/>
              <a:pPr>
                <a:defRPr/>
              </a:pPr>
              <a:t>13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84669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Pretraživanje liste</a:t>
            </a:r>
          </a:p>
        </p:txBody>
      </p:sp>
      <p:sp>
        <p:nvSpPr>
          <p:cNvPr id="24579" name="Rectangle 24"/>
          <p:cNvSpPr>
            <a:spLocks noChangeArrowheads="1"/>
          </p:cNvSpPr>
          <p:nvPr/>
        </p:nvSpPr>
        <p:spPr bwMode="auto">
          <a:xfrm>
            <a:off x="381000" y="5072063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2461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461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61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61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461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02443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2443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238125" y="1000125"/>
            <a:ext cx="7858125" cy="2701925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600"/>
              <a:t>// trazenje elementa liste</a:t>
            </a:r>
          </a:p>
          <a:p>
            <a:r>
              <a:rPr lang="hr-HR" altLang="sr-Latn-RS" sz="1600"/>
              <a:t>// vraca pokazivac na trazeni element ili NULL ako ga ne nadje</a:t>
            </a:r>
          </a:p>
          <a:p>
            <a:r>
              <a:rPr lang="hr-HR" altLang="sr-Latn-RS" sz="1600"/>
              <a:t>atom *trazi (atom *glava, int element) {</a:t>
            </a:r>
          </a:p>
          <a:p>
            <a:r>
              <a:rPr lang="hr-HR" altLang="sr-Latn-RS" sz="1600"/>
              <a:t>  atom *p;</a:t>
            </a:r>
          </a:p>
          <a:p>
            <a:r>
              <a:rPr lang="hr-HR" altLang="sr-Latn-RS" sz="1600"/>
              <a:t>  for (p = glava; p != NULL; p = p-&gt;sljed) {</a:t>
            </a:r>
          </a:p>
          <a:p>
            <a:r>
              <a:rPr lang="hr-HR" altLang="sr-Latn-RS" sz="1600"/>
              <a:t>	if (p -&gt;element == element) return p;</a:t>
            </a:r>
          </a:p>
          <a:p>
            <a:r>
              <a:rPr lang="hr-HR" altLang="sr-Latn-RS" sz="1600"/>
              <a:t>  }</a:t>
            </a:r>
          </a:p>
          <a:p>
            <a:r>
              <a:rPr lang="hr-HR" altLang="sr-Latn-RS" sz="1600"/>
              <a:t>  return NULL;</a:t>
            </a:r>
          </a:p>
          <a:p>
            <a:r>
              <a:rPr lang="hr-HR" altLang="sr-Latn-RS" sz="1600"/>
              <a:t>}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246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5246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4588" name="Straight Arrow Connector 17"/>
          <p:cNvCxnSpPr>
            <a:cxnSpLocks noChangeShapeType="1"/>
            <a:stCxn id="11" idx="3"/>
            <a:endCxn id="15" idx="1"/>
          </p:cNvCxnSpPr>
          <p:nvPr/>
        </p:nvCxnSpPr>
        <p:spPr bwMode="auto">
          <a:xfrm flipV="1">
            <a:off x="5805488" y="5465763"/>
            <a:ext cx="719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Arrow Connector 18"/>
          <p:cNvCxnSpPr>
            <a:cxnSpLocks noChangeShapeType="1"/>
            <a:stCxn id="14" idx="3"/>
            <a:endCxn id="17" idx="1"/>
          </p:cNvCxnSpPr>
          <p:nvPr/>
        </p:nvCxnSpPr>
        <p:spPr bwMode="auto">
          <a:xfrm flipV="1">
            <a:off x="7305675" y="5465763"/>
            <a:ext cx="50482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Arrow Connector 19"/>
          <p:cNvCxnSpPr>
            <a:cxnSpLocks noChangeShapeType="1"/>
            <a:stCxn id="16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6671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6671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594" name="Straight Arrow Connector 24"/>
          <p:cNvCxnSpPr>
            <a:cxnSpLocks noChangeShapeType="1"/>
            <a:stCxn id="21" idx="3"/>
            <a:endCxn id="12" idx="1"/>
          </p:cNvCxnSpPr>
          <p:nvPr/>
        </p:nvCxnSpPr>
        <p:spPr bwMode="auto">
          <a:xfrm flipV="1">
            <a:off x="4448175" y="5465763"/>
            <a:ext cx="576263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5" name="Group 25"/>
          <p:cNvGrpSpPr>
            <a:grpSpLocks/>
          </p:cNvGrpSpPr>
          <p:nvPr/>
        </p:nvGrpSpPr>
        <p:grpSpPr bwMode="auto">
          <a:xfrm>
            <a:off x="8239125" y="2357438"/>
            <a:ext cx="1474788" cy="1214437"/>
            <a:chOff x="7810520" y="2500306"/>
            <a:chExt cx="1475084" cy="121444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8167780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64</a:t>
              </a:r>
            </a:p>
          </p:txBody>
        </p:sp>
        <p:sp>
          <p:nvSpPr>
            <p:cNvPr id="24612" name="Rectangle 27"/>
            <p:cNvSpPr>
              <a:spLocks noChangeArrowheads="1"/>
            </p:cNvSpPr>
            <p:nvPr/>
          </p:nvSpPr>
          <p:spPr bwMode="auto">
            <a:xfrm>
              <a:off x="7810520" y="2500306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r>
                <a:rPr lang="hr-HR" altLang="sr-Latn-RS" sz="2400"/>
                <a:t>element</a:t>
              </a:r>
              <a:endParaRPr lang="hr-HR" altLang="sr-Latn-RS" sz="240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1095375" y="2205038"/>
            <a:ext cx="1285875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452688" y="2205038"/>
            <a:ext cx="1357312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8" name="Rectangle 30"/>
          <p:cNvSpPr>
            <a:spLocks noChangeArrowheads="1"/>
          </p:cNvSpPr>
          <p:nvPr/>
        </p:nvSpPr>
        <p:spPr bwMode="auto">
          <a:xfrm>
            <a:off x="3667125" y="5149850"/>
            <a:ext cx="80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4000">
                <a:solidFill>
                  <a:srgbClr val="002060"/>
                </a:solidFill>
              </a:rPr>
              <a:t>15</a:t>
            </a:r>
            <a:endParaRPr lang="hr-HR" altLang="sr-Latn-RS" sz="4000">
              <a:solidFill>
                <a:schemeClr val="tx1"/>
              </a:solidFill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cxnSp>
        <p:nvCxnSpPr>
          <p:cNvPr id="33" name="Straight Arrow Connector 32"/>
          <p:cNvCxnSpPr>
            <a:cxnSpLocks noChangeShapeType="1"/>
            <a:stCxn id="32" idx="2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  <a:stCxn id="32" idx="2"/>
          </p:cNvCxnSpPr>
          <p:nvPr/>
        </p:nvCxnSpPr>
        <p:spPr bwMode="auto">
          <a:xfrm rot="16200000" flipH="1">
            <a:off x="4434681" y="3948907"/>
            <a:ext cx="676275" cy="15700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  <a:stCxn id="32" idx="2"/>
            <a:endCxn id="15" idx="0"/>
          </p:cNvCxnSpPr>
          <p:nvPr/>
        </p:nvCxnSpPr>
        <p:spPr bwMode="auto">
          <a:xfrm rot="16200000" flipH="1">
            <a:off x="5113337" y="3270251"/>
            <a:ext cx="676275" cy="29273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3810000" y="2205038"/>
            <a:ext cx="1643063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95375" y="2428875"/>
            <a:ext cx="4714875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6810375" y="214313"/>
            <a:ext cx="2786063" cy="1000125"/>
          </a:xfrm>
          <a:prstGeom prst="wedgeRoundRectCallout">
            <a:avLst>
              <a:gd name="adj1" fmla="val -191855"/>
              <a:gd name="adj2" fmla="val 91706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Zašto se ne koristi </a:t>
            </a:r>
          </a:p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dvostruki pokazivač?</a:t>
            </a:r>
          </a:p>
        </p:txBody>
      </p:sp>
      <p:sp>
        <p:nvSpPr>
          <p:cNvPr id="24606" name="Rectangle 39"/>
          <p:cNvSpPr>
            <a:spLocks noChangeArrowheads="1"/>
          </p:cNvSpPr>
          <p:nvPr/>
        </p:nvSpPr>
        <p:spPr bwMode="auto">
          <a:xfrm>
            <a:off x="441325" y="45561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</a:t>
            </a:r>
          </a:p>
        </p:txBody>
      </p:sp>
      <p:sp>
        <p:nvSpPr>
          <p:cNvPr id="24607" name="Rectangle 40"/>
          <p:cNvSpPr>
            <a:spLocks noChangeArrowheads="1"/>
          </p:cNvSpPr>
          <p:nvPr/>
        </p:nvSpPr>
        <p:spPr bwMode="auto">
          <a:xfrm>
            <a:off x="3281363" y="37719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p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D94AF47-9537-4A3A-9BFD-2E9DEB7EBC73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4B00AC-07C6-4E03-8A9E-47D65A6810C9}" type="slidenum">
              <a:rPr lang="hr-HR"/>
              <a:pPr>
                <a:defRPr/>
              </a:pPr>
              <a:t>14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71272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2" grpId="0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Dodavanje na početak liste</a:t>
            </a:r>
          </a:p>
        </p:txBody>
      </p:sp>
      <p:grpSp>
        <p:nvGrpSpPr>
          <p:cNvPr id="25603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2563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563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563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563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563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02443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2443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25606" name="Rectangle 20"/>
          <p:cNvSpPr>
            <a:spLocks noChangeArrowheads="1"/>
          </p:cNvSpPr>
          <p:nvPr/>
        </p:nvSpPr>
        <p:spPr bwMode="auto">
          <a:xfrm>
            <a:off x="238125" y="1000125"/>
            <a:ext cx="7429500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600"/>
              <a:t>int dodaj (atom **glavap, int element) {</a:t>
            </a:r>
          </a:p>
          <a:p>
            <a:r>
              <a:rPr lang="hr-HR" altLang="sr-Latn-RS" sz="1600"/>
              <a:t>  atom *novi;</a:t>
            </a:r>
          </a:p>
          <a:p>
            <a:r>
              <a:rPr lang="hr-HR" altLang="sr-Latn-RS" sz="1600"/>
              <a:t>  if ((novi = (atom *) malloc(sizeof(atom))) == NULL) </a:t>
            </a:r>
          </a:p>
          <a:p>
            <a:r>
              <a:rPr lang="hr-HR" altLang="sr-Latn-RS" sz="1600"/>
              <a:t>		return 0;</a:t>
            </a:r>
          </a:p>
          <a:p>
            <a:r>
              <a:rPr lang="hr-HR" altLang="sr-Latn-RS" sz="1600"/>
              <a:t>  novi-&gt;element = element;</a:t>
            </a:r>
          </a:p>
          <a:p>
            <a:r>
              <a:rPr lang="hr-HR" altLang="sr-Latn-RS" sz="1600"/>
              <a:t>  if (*glavap == NULL || (*glavap)-&gt;element &gt;= element) {</a:t>
            </a:r>
          </a:p>
          <a:p>
            <a:r>
              <a:rPr lang="hr-HR" altLang="sr-Latn-RS" sz="1600"/>
              <a:t>    // Dodavanje na pocetak liste</a:t>
            </a:r>
          </a:p>
          <a:p>
            <a:r>
              <a:rPr lang="hr-HR" altLang="sr-Latn-RS" sz="1600"/>
              <a:t>    novi-&gt;sljed = *glavap;</a:t>
            </a:r>
          </a:p>
          <a:p>
            <a:r>
              <a:rPr lang="hr-HR" altLang="sr-Latn-RS" sz="1600"/>
              <a:t>    *glavap = novi;</a:t>
            </a:r>
          </a:p>
          <a:p>
            <a:r>
              <a:rPr lang="hr-HR" altLang="sr-Latn-RS" sz="1600"/>
              <a:t>  }....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5246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5246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5611" name="Straight Arrow Connector 27"/>
          <p:cNvCxnSpPr>
            <a:cxnSpLocks noChangeShapeType="1"/>
            <a:stCxn id="16" idx="3"/>
            <a:endCxn id="23" idx="1"/>
          </p:cNvCxnSpPr>
          <p:nvPr/>
        </p:nvCxnSpPr>
        <p:spPr bwMode="auto">
          <a:xfrm flipV="1">
            <a:off x="5805488" y="5465763"/>
            <a:ext cx="719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28"/>
          <p:cNvCxnSpPr>
            <a:cxnSpLocks noChangeShapeType="1"/>
            <a:stCxn id="22" idx="3"/>
            <a:endCxn id="25" idx="1"/>
          </p:cNvCxnSpPr>
          <p:nvPr/>
        </p:nvCxnSpPr>
        <p:spPr bwMode="auto">
          <a:xfrm flipV="1">
            <a:off x="7305675" y="5465763"/>
            <a:ext cx="50482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34"/>
          <p:cNvCxnSpPr>
            <a:cxnSpLocks noChangeShapeType="1"/>
            <a:stCxn id="24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6671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6671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1365250" y="4551363"/>
            <a:ext cx="3848100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1568450" y="4572000"/>
            <a:ext cx="2279650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>
            <a:cxnSpLocks noChangeShapeType="1"/>
            <a:stCxn id="40" idx="3"/>
            <a:endCxn id="17" idx="1"/>
          </p:cNvCxnSpPr>
          <p:nvPr/>
        </p:nvCxnSpPr>
        <p:spPr bwMode="auto">
          <a:xfrm flipV="1">
            <a:off x="4448175" y="5465763"/>
            <a:ext cx="576263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8096250" y="2500313"/>
            <a:ext cx="1474788" cy="1214437"/>
            <a:chOff x="7810520" y="2500306"/>
            <a:chExt cx="1475084" cy="121444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8167780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15</a:t>
              </a:r>
            </a:p>
          </p:txBody>
        </p:sp>
        <p:sp>
          <p:nvSpPr>
            <p:cNvPr id="25632" name="Rectangle 60"/>
            <p:cNvSpPr>
              <a:spLocks noChangeArrowheads="1"/>
            </p:cNvSpPr>
            <p:nvPr/>
          </p:nvSpPr>
          <p:spPr bwMode="auto">
            <a:xfrm>
              <a:off x="7810520" y="2500306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r>
                <a:rPr lang="hr-HR" altLang="sr-Latn-RS" sz="2400"/>
                <a:t>element</a:t>
              </a:r>
              <a:endParaRPr lang="hr-HR" altLang="sr-Latn-RS" sz="240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952500" y="2428875"/>
            <a:ext cx="207168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381375" y="2428875"/>
            <a:ext cx="3714750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667125" y="5149850"/>
            <a:ext cx="80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4000">
                <a:solidFill>
                  <a:srgbClr val="002060"/>
                </a:solidFill>
              </a:rPr>
              <a:t>15</a:t>
            </a:r>
            <a:endParaRPr lang="hr-HR" altLang="sr-Latn-RS" sz="4000">
              <a:solidFill>
                <a:schemeClr val="tx1"/>
              </a:solidFill>
            </a:endParaRPr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*glavap</a:t>
            </a: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4" name="Straight Arrow Connector 40"/>
          <p:cNvCxnSpPr>
            <a:cxnSpLocks noChangeShapeType="1"/>
            <a:endCxn id="25623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8" name="Rectangle 40"/>
          <p:cNvSpPr>
            <a:spLocks noChangeArrowheads="1"/>
          </p:cNvSpPr>
          <p:nvPr/>
        </p:nvSpPr>
        <p:spPr bwMode="auto">
          <a:xfrm>
            <a:off x="2047875" y="60166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glavap</a:t>
            </a:r>
          </a:p>
        </p:txBody>
      </p:sp>
      <p:sp>
        <p:nvSpPr>
          <p:cNvPr id="25627" name="Rectangle 41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9B62152-33B2-4513-B3DD-2220A1DEBA9A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EDC93B-2A5E-4C33-92A6-A16AF03D1B55}" type="slidenum">
              <a:rPr lang="hr-HR"/>
              <a:pPr>
                <a:defRPr/>
              </a:pPr>
              <a:t>15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62288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63" grpId="0" animBg="1"/>
      <p:bldP spid="63" grpId="1" animBg="1"/>
      <p:bldP spid="64" grpId="0" animBg="1"/>
      <p:bldP spid="64" grpId="1" animBg="1"/>
      <p:bldP spid="65" grpId="0"/>
      <p:bldP spid="3" grpId="0" animBg="1"/>
      <p:bldP spid="133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Dodavanje unutar liste</a:t>
            </a:r>
          </a:p>
        </p:txBody>
      </p:sp>
      <p:sp>
        <p:nvSpPr>
          <p:cNvPr id="26627" name="Rectangle 12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600"/>
              <a:t>int dodaj (atom **glavap, int element) {</a:t>
            </a:r>
          </a:p>
          <a:p>
            <a:r>
              <a:rPr lang="hr-HR" altLang="sr-Latn-RS" sz="1600"/>
              <a:t>  atom *novi, *p;</a:t>
            </a:r>
          </a:p>
          <a:p>
            <a:r>
              <a:rPr lang="hr-HR" altLang="sr-Latn-RS" sz="1600"/>
              <a:t>  if ((novi = (atom *) malloc(sizeof(atom))) == NULL) </a:t>
            </a:r>
          </a:p>
          <a:p>
            <a:r>
              <a:rPr lang="hr-HR" altLang="sr-Latn-RS" sz="1600"/>
              <a:t>		return 0;</a:t>
            </a:r>
          </a:p>
          <a:p>
            <a:r>
              <a:rPr lang="hr-HR" altLang="sr-Latn-RS" sz="1600"/>
              <a:t>  novi-&gt;element = element;</a:t>
            </a:r>
          </a:p>
          <a:p>
            <a:r>
              <a:rPr lang="hr-HR" altLang="sr-Latn-RS" sz="1600"/>
              <a:t>// ako element dodajemo unutar liste</a:t>
            </a:r>
          </a:p>
          <a:p>
            <a:r>
              <a:rPr lang="hr-HR" altLang="sr-Latn-RS" sz="1600"/>
              <a:t>  for (p = *glavap; p-&gt;sljed &amp;&amp;(p-&gt;sljed)-&gt;element &lt; element; p = p-&gt;sljed);</a:t>
            </a:r>
          </a:p>
          <a:p>
            <a:r>
              <a:rPr lang="hr-HR" altLang="sr-Latn-RS" sz="1600"/>
              <a:t>		novi-&gt;sljed = p-&gt;sljed;</a:t>
            </a:r>
          </a:p>
          <a:p>
            <a:r>
              <a:rPr lang="hr-HR" altLang="sr-Latn-RS" sz="1600"/>
              <a:t>		p-&gt;sljed = novi;</a:t>
            </a:r>
          </a:p>
          <a:p>
            <a:r>
              <a:rPr lang="hr-HR" altLang="sr-Latn-RS" sz="1600"/>
              <a:t>...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096250" y="1071563"/>
            <a:ext cx="1474788" cy="1214437"/>
            <a:chOff x="7810521" y="2500306"/>
            <a:chExt cx="1475084" cy="121444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8167781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71</a:t>
              </a:r>
            </a:p>
          </p:txBody>
        </p:sp>
        <p:sp>
          <p:nvSpPr>
            <p:cNvPr id="26668" name="Rectangle 27"/>
            <p:cNvSpPr>
              <a:spLocks noChangeArrowheads="1"/>
            </p:cNvSpPr>
            <p:nvPr/>
          </p:nvSpPr>
          <p:spPr bwMode="auto">
            <a:xfrm>
              <a:off x="7810521" y="2500306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r>
                <a:rPr lang="hr-HR" altLang="sr-Latn-RS" sz="2400"/>
                <a:t>element</a:t>
              </a:r>
              <a:endParaRPr lang="hr-HR" altLang="sr-Latn-R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629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26662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6664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6665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6666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6663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6636" name="Straight Arrow Connector 43"/>
          <p:cNvCxnSpPr>
            <a:cxnSpLocks noChangeShapeType="1"/>
            <a:stCxn id="38" idx="3"/>
            <a:endCxn id="41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45"/>
          <p:cNvCxnSpPr>
            <a:cxnSpLocks noChangeShapeType="1"/>
            <a:stCxn id="42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40" idx="3"/>
            <a:endCxn id="58" idx="1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453188" y="5124450"/>
            <a:ext cx="80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4000">
                <a:solidFill>
                  <a:srgbClr val="002060"/>
                </a:solidFill>
              </a:rPr>
              <a:t>71</a:t>
            </a:r>
            <a:endParaRPr lang="hr-HR" altLang="sr-Latn-RS" sz="40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23938" y="2643188"/>
            <a:ext cx="1571625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28900" y="2643188"/>
            <a:ext cx="1168400" cy="28575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095750" y="2643188"/>
            <a:ext cx="3571875" cy="28575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39063" y="2643188"/>
            <a:ext cx="1643062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/>
          <p:cNvCxnSpPr>
            <a:cxnSpLocks noChangeShapeType="1"/>
            <a:stCxn id="40" idx="3"/>
            <a:endCxn id="43" idx="1"/>
          </p:cNvCxnSpPr>
          <p:nvPr/>
        </p:nvCxnSpPr>
        <p:spPr bwMode="auto">
          <a:xfrm flipV="1">
            <a:off x="5948363" y="5465763"/>
            <a:ext cx="1862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cxnSp>
        <p:nvCxnSpPr>
          <p:cNvPr id="64" name="Straight Arrow Connector 63"/>
          <p:cNvCxnSpPr>
            <a:cxnSpLocks noChangeShapeType="1"/>
            <a:stCxn id="63" idx="2"/>
            <a:endCxn id="39" idx="0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  <a:stCxn id="63" idx="2"/>
            <a:endCxn id="41" idx="0"/>
          </p:cNvCxnSpPr>
          <p:nvPr/>
        </p:nvCxnSpPr>
        <p:spPr bwMode="auto">
          <a:xfrm rot="16200000" flipH="1">
            <a:off x="4434681" y="3948907"/>
            <a:ext cx="676275" cy="15700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  <a:stCxn id="47" idx="3"/>
            <a:endCxn id="43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1952625" y="2928938"/>
            <a:ext cx="3143250" cy="6429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5" name="Rectangle 38"/>
          <p:cNvSpPr>
            <a:spLocks noChangeArrowheads="1"/>
          </p:cNvSpPr>
          <p:nvPr/>
        </p:nvSpPr>
        <p:spPr bwMode="auto">
          <a:xfrm>
            <a:off x="3297238" y="38608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p</a:t>
            </a:r>
          </a:p>
        </p:txBody>
      </p:sp>
      <p:sp>
        <p:nvSpPr>
          <p:cNvPr id="26654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*glavap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5" name="Straight Arrow Connector 40"/>
          <p:cNvCxnSpPr>
            <a:cxnSpLocks noChangeShapeType="1"/>
            <a:endCxn id="26654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047875" y="6027738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glavap</a:t>
            </a:r>
          </a:p>
        </p:txBody>
      </p:sp>
      <p:sp>
        <p:nvSpPr>
          <p:cNvPr id="26658" name="Rectangle 43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44" name="Date Placeholder 4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D7C0DD3-E534-4D56-BF57-F5A510A203BE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185BBD-043E-44C9-BE6B-7423074C3374}" type="slidenum">
              <a:rPr lang="hr-HR"/>
              <a:pPr>
                <a:defRPr/>
              </a:pPr>
              <a:t>16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07807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8" grpId="0"/>
      <p:bldP spid="59" grpId="0" animBg="1"/>
      <p:bldP spid="59" grpId="1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3" grpId="0" animBg="1"/>
      <p:bldP spid="63" grpId="1" animBg="1"/>
      <p:bldP spid="83" grpId="0" animBg="1"/>
      <p:bldP spid="83" grpId="1" animBg="1"/>
      <p:bldP spid="14365" grpId="0"/>
      <p:bldP spid="4" grpId="0" animBg="1"/>
      <p:bldP spid="143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Brisanje elementa s početka liste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600"/>
              <a:t>int brisi (atom **glavap, int elem) {</a:t>
            </a:r>
          </a:p>
          <a:p>
            <a:r>
              <a:rPr lang="hr-HR" altLang="sr-Latn-RS" sz="1600"/>
              <a:t>  atom *p;</a:t>
            </a:r>
          </a:p>
          <a:p>
            <a:r>
              <a:rPr lang="hr-HR" altLang="sr-Latn-RS" sz="1600"/>
              <a:t>  for (; *glavap &amp;&amp; (*glavap)-&gt;elem != elem; glavap = &amp;((*glavap)-&gt;sljed));</a:t>
            </a:r>
          </a:p>
          <a:p>
            <a:r>
              <a:rPr lang="hr-HR" altLang="sr-Latn-RS" sz="1600"/>
              <a:t>  if (*glavap) {</a:t>
            </a:r>
          </a:p>
          <a:p>
            <a:r>
              <a:rPr lang="hr-HR" altLang="sr-Latn-RS" sz="1600"/>
              <a:t>	p = *glavap;</a:t>
            </a:r>
          </a:p>
          <a:p>
            <a:r>
              <a:rPr lang="hr-HR" altLang="sr-Latn-RS" sz="1600"/>
              <a:t>	*glavap = (*glavap)-&gt;sljed;</a:t>
            </a:r>
          </a:p>
          <a:p>
            <a:r>
              <a:rPr lang="hr-HR" altLang="sr-Latn-RS" sz="1600"/>
              <a:t>	free (p); </a:t>
            </a:r>
          </a:p>
          <a:p>
            <a:r>
              <a:rPr lang="hr-HR" altLang="sr-Latn-RS" sz="1600"/>
              <a:t>        return 1;</a:t>
            </a:r>
          </a:p>
          <a:p>
            <a:r>
              <a:rPr lang="hr-HR" altLang="sr-Latn-RS" sz="1600"/>
              <a:t>  } else return 0;</a:t>
            </a:r>
          </a:p>
          <a:p>
            <a:r>
              <a:rPr lang="hr-HR" altLang="sr-Latn-RS" sz="1600"/>
              <a:t>}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953375" y="2357438"/>
            <a:ext cx="922338" cy="1214437"/>
            <a:chOff x="7918613" y="2500306"/>
            <a:chExt cx="922047" cy="1214446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988441" y="2928934"/>
              <a:ext cx="782391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45</a:t>
              </a:r>
            </a:p>
          </p:txBody>
        </p:sp>
        <p:sp>
          <p:nvSpPr>
            <p:cNvPr id="27690" name="Rectangle 6"/>
            <p:cNvSpPr>
              <a:spLocks noChangeArrowheads="1"/>
            </p:cNvSpPr>
            <p:nvPr/>
          </p:nvSpPr>
          <p:spPr bwMode="auto">
            <a:xfrm>
              <a:off x="7918613" y="2500306"/>
              <a:ext cx="9220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hr-HR" altLang="sr-Latn-RS" sz="2400"/>
                <a:t>elem</a:t>
              </a:r>
              <a:endParaRPr lang="hr-HR" altLang="sr-Latn-R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7653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2768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768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768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768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768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1" name="Straight Arrow Connector 20"/>
          <p:cNvCxnSpPr>
            <a:cxnSpLocks noChangeShapeType="1"/>
            <a:stCxn id="15" idx="3"/>
            <a:endCxn id="18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1"/>
          <p:cNvCxnSpPr>
            <a:cxnSpLocks noChangeShapeType="1"/>
            <a:stCxn id="19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665" name="Straight Arrow Connector 25"/>
          <p:cNvCxnSpPr>
            <a:cxnSpLocks noChangeShapeType="1"/>
            <a:stCxn id="17" idx="3"/>
            <a:endCxn id="27666" idx="1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26"/>
          <p:cNvSpPr>
            <a:spLocks noChangeArrowheads="1"/>
          </p:cNvSpPr>
          <p:nvPr/>
        </p:nvSpPr>
        <p:spPr bwMode="auto">
          <a:xfrm>
            <a:off x="6453188" y="5124450"/>
            <a:ext cx="80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4000">
                <a:solidFill>
                  <a:srgbClr val="002060"/>
                </a:solidFill>
              </a:rPr>
              <a:t>71</a:t>
            </a:r>
            <a:endParaRPr lang="hr-HR" altLang="sr-Latn-RS" sz="4000">
              <a:solidFill>
                <a:schemeClr val="tx1"/>
              </a:solidFill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cxnSp>
        <p:nvCxnSpPr>
          <p:cNvPr id="34" name="Straight Arrow Connector 33"/>
          <p:cNvCxnSpPr>
            <a:cxnSpLocks noChangeShapeType="1"/>
            <a:stCxn id="33" idx="2"/>
            <a:endCxn id="16" idx="0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Straight Arrow Connector 35"/>
          <p:cNvCxnSpPr>
            <a:cxnSpLocks noChangeShapeType="1"/>
            <a:stCxn id="23" idx="3"/>
            <a:endCxn id="20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1309688" y="1466850"/>
            <a:ext cx="1000125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1428750"/>
            <a:ext cx="292893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81063" y="1714500"/>
            <a:ext cx="1143000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52500" y="2071688"/>
            <a:ext cx="3786188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309688" y="4572000"/>
            <a:ext cx="392906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7" name="Rectangle 35"/>
          <p:cNvSpPr>
            <a:spLocks noChangeArrowheads="1"/>
          </p:cNvSpPr>
          <p:nvPr/>
        </p:nvSpPr>
        <p:spPr bwMode="auto">
          <a:xfrm>
            <a:off x="3224213" y="39338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p</a:t>
            </a: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*glavap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5" name="Straight Arrow Connector 40"/>
          <p:cNvCxnSpPr>
            <a:cxnSpLocks noChangeShapeType="1"/>
            <a:endCxn id="27676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Rectangle 40"/>
          <p:cNvSpPr>
            <a:spLocks noChangeArrowheads="1"/>
          </p:cNvSpPr>
          <p:nvPr/>
        </p:nvSpPr>
        <p:spPr bwMode="auto">
          <a:xfrm>
            <a:off x="2057400" y="60166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glavap</a:t>
            </a:r>
          </a:p>
        </p:txBody>
      </p:sp>
      <p:sp>
        <p:nvSpPr>
          <p:cNvPr id="27680" name="Rectangle 41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AB22540-85BB-4319-9532-EB4E44A1D3EE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D20048-E6E4-4E59-8BC8-256BC436D031}" type="slidenum">
              <a:rPr lang="hr-HR"/>
              <a:pPr>
                <a:defRPr/>
              </a:pPr>
              <a:t>17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6767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15387" grpId="0"/>
      <p:bldP spid="4" grpId="0" animBg="1"/>
      <p:bldP spid="153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Brisanje elementa iz sredine liste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600"/>
              <a:t>int brisi (atom **glavap, int elem) {</a:t>
            </a:r>
          </a:p>
          <a:p>
            <a:r>
              <a:rPr lang="hr-HR" altLang="sr-Latn-RS" sz="1600"/>
              <a:t>  atom *p;</a:t>
            </a:r>
          </a:p>
          <a:p>
            <a:r>
              <a:rPr lang="hr-HR" altLang="sr-Latn-RS" sz="1600"/>
              <a:t>  for (; *glavap &amp;&amp; (*glavap)-&gt;elem != elem; glavap = &amp;((*glavap)-&gt;sljed));</a:t>
            </a:r>
          </a:p>
          <a:p>
            <a:r>
              <a:rPr lang="hr-HR" altLang="sr-Latn-RS" sz="1600"/>
              <a:t>  if (*glavap) {</a:t>
            </a:r>
          </a:p>
          <a:p>
            <a:r>
              <a:rPr lang="hr-HR" altLang="sr-Latn-RS" sz="1600"/>
              <a:t>	p = *glavap;</a:t>
            </a:r>
          </a:p>
          <a:p>
            <a:r>
              <a:rPr lang="hr-HR" altLang="sr-Latn-RS" sz="1600"/>
              <a:t>	*glavap = (*glavap)-&gt;sljed;</a:t>
            </a:r>
          </a:p>
          <a:p>
            <a:r>
              <a:rPr lang="hr-HR" altLang="sr-Latn-RS" sz="1600"/>
              <a:t>	free (p); </a:t>
            </a:r>
          </a:p>
          <a:p>
            <a:r>
              <a:rPr lang="hr-HR" altLang="sr-Latn-RS" sz="1600"/>
              <a:t>        return 1;</a:t>
            </a:r>
          </a:p>
          <a:p>
            <a:r>
              <a:rPr lang="hr-HR" altLang="sr-Latn-RS" sz="1600"/>
              <a:t>  } else return 0;</a:t>
            </a:r>
          </a:p>
          <a:p>
            <a:r>
              <a:rPr lang="hr-HR" altLang="sr-Latn-RS" sz="1600"/>
              <a:t>}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980363" y="2349500"/>
            <a:ext cx="914400" cy="1214438"/>
            <a:chOff x="7921787" y="2500306"/>
            <a:chExt cx="914112" cy="1214446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988441" y="2928934"/>
              <a:ext cx="782391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71</a:t>
              </a:r>
            </a:p>
          </p:txBody>
        </p:sp>
        <p:sp>
          <p:nvSpPr>
            <p:cNvPr id="28720" name="Rectangle 6"/>
            <p:cNvSpPr>
              <a:spLocks noChangeArrowheads="1"/>
            </p:cNvSpPr>
            <p:nvPr/>
          </p:nvSpPr>
          <p:spPr bwMode="auto">
            <a:xfrm>
              <a:off x="7921787" y="2500306"/>
              <a:ext cx="914112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hr-HR" altLang="sr-Latn-RS" sz="2400"/>
                <a:t>elem</a:t>
              </a:r>
              <a:endParaRPr lang="hr-HR" altLang="sr-Latn-RS" sz="2400">
                <a:solidFill>
                  <a:schemeClr val="tx1"/>
                </a:solidFill>
              </a:endParaRPr>
            </a:p>
          </p:txBody>
        </p:sp>
      </p:grpSp>
      <p:sp>
        <p:nvSpPr>
          <p:cNvPr id="28677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*glavap</a:t>
            </a:r>
          </a:p>
        </p:txBody>
      </p:sp>
      <p:grpSp>
        <p:nvGrpSpPr>
          <p:cNvPr id="28678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2871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871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871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871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871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8685" name="Straight Arrow Connector 20"/>
          <p:cNvCxnSpPr>
            <a:cxnSpLocks noChangeShapeType="1"/>
            <a:stCxn id="15" idx="3"/>
            <a:endCxn id="18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Straight Arrow Connector 21"/>
          <p:cNvCxnSpPr>
            <a:cxnSpLocks noChangeShapeType="1"/>
            <a:stCxn id="19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71</a:t>
            </a:r>
          </a:p>
        </p:txBody>
      </p:sp>
      <p:sp>
        <p:nvSpPr>
          <p:cNvPr id="25" name="Freeform 24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17" idx="3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cxnSp>
        <p:nvCxnSpPr>
          <p:cNvPr id="29" name="Straight Arrow Connector 28"/>
          <p:cNvCxnSpPr>
            <a:cxnSpLocks noChangeShapeType="1"/>
            <a:stCxn id="28" idx="2"/>
            <a:endCxn id="24" idx="0"/>
          </p:cNvCxnSpPr>
          <p:nvPr/>
        </p:nvCxnSpPr>
        <p:spPr bwMode="auto">
          <a:xfrm rot="16200000" flipH="1">
            <a:off x="5077619" y="3305969"/>
            <a:ext cx="676275" cy="285591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stCxn id="23" idx="3"/>
            <a:endCxn id="20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1309688" y="1466850"/>
            <a:ext cx="1000125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67000" y="1428750"/>
            <a:ext cx="292893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81063" y="1714500"/>
            <a:ext cx="1143000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52500" y="2071688"/>
            <a:ext cx="3786188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667375" y="1428750"/>
            <a:ext cx="3571875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41" name="Straight Arrow Connector 40"/>
          <p:cNvCxnSpPr>
            <a:cxnSpLocks noChangeShapeType="1"/>
            <a:stCxn id="40" idx="0"/>
            <a:endCxn id="28677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  <a:stCxn id="40" idx="3"/>
            <a:endCxn id="15" idx="1"/>
          </p:cNvCxnSpPr>
          <p:nvPr/>
        </p:nvCxnSpPr>
        <p:spPr bwMode="auto">
          <a:xfrm>
            <a:off x="2163763" y="5984875"/>
            <a:ext cx="1431925" cy="523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  <a:stCxn id="40" idx="3"/>
            <a:endCxn id="17" idx="1"/>
          </p:cNvCxnSpPr>
          <p:nvPr/>
        </p:nvCxnSpPr>
        <p:spPr bwMode="auto">
          <a:xfrm>
            <a:off x="2163763" y="5984875"/>
            <a:ext cx="3003550" cy="523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5948363" y="5465763"/>
            <a:ext cx="1862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ounded Rectangular Callout 41"/>
          <p:cNvSpPr/>
          <p:nvPr/>
        </p:nvSpPr>
        <p:spPr bwMode="auto">
          <a:xfrm>
            <a:off x="6453188" y="214313"/>
            <a:ext cx="3143250" cy="1000125"/>
          </a:xfrm>
          <a:prstGeom prst="wedgeRoundRectCallout">
            <a:avLst>
              <a:gd name="adj1" fmla="val -50308"/>
              <a:gd name="adj2" fmla="val 7942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Zašto smijemo mijenjati</a:t>
            </a:r>
            <a:b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 </a:t>
            </a: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glavap</a:t>
            </a: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?</a:t>
            </a:r>
          </a:p>
        </p:txBody>
      </p:sp>
      <p:sp>
        <p:nvSpPr>
          <p:cNvPr id="4" name="Rounded Rectangular Callout 41"/>
          <p:cNvSpPr>
            <a:spLocks noChangeArrowheads="1"/>
          </p:cNvSpPr>
          <p:nvPr/>
        </p:nvSpPr>
        <p:spPr bwMode="auto">
          <a:xfrm>
            <a:off x="4953000" y="3068638"/>
            <a:ext cx="2808288" cy="1000125"/>
          </a:xfrm>
          <a:prstGeom prst="wedgeRoundRectCallout">
            <a:avLst>
              <a:gd name="adj1" fmla="val 21338"/>
              <a:gd name="adj2" fmla="val -164125"/>
              <a:gd name="adj3" fmla="val 16667"/>
            </a:avLst>
          </a:prstGeom>
          <a:solidFill>
            <a:srgbClr val="CCFFCC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Što pohranjujemo u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b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pitchFamily="49" charset="0"/>
              </a:rPr>
              <a:t>glavap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?</a:t>
            </a:r>
          </a:p>
        </p:txBody>
      </p:sp>
      <p:sp>
        <p:nvSpPr>
          <p:cNvPr id="16418" name="Rectangle 44"/>
          <p:cNvSpPr>
            <a:spLocks noChangeArrowheads="1"/>
          </p:cNvSpPr>
          <p:nvPr/>
        </p:nvSpPr>
        <p:spPr bwMode="auto">
          <a:xfrm>
            <a:off x="1963738" y="60896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glavap</a:t>
            </a:r>
          </a:p>
        </p:txBody>
      </p:sp>
      <p:sp>
        <p:nvSpPr>
          <p:cNvPr id="16419" name="Rectangle 45"/>
          <p:cNvSpPr>
            <a:spLocks noChangeArrowheads="1"/>
          </p:cNvSpPr>
          <p:nvPr/>
        </p:nvSpPr>
        <p:spPr bwMode="auto">
          <a:xfrm>
            <a:off x="3200400" y="39354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p</a:t>
            </a:r>
          </a:p>
        </p:txBody>
      </p:sp>
      <p:sp>
        <p:nvSpPr>
          <p:cNvPr id="16420" name="Rectangle 46"/>
          <p:cNvSpPr>
            <a:spLocks noChangeArrowheads="1"/>
          </p:cNvSpPr>
          <p:nvPr/>
        </p:nvSpPr>
        <p:spPr bwMode="auto">
          <a:xfrm>
            <a:off x="3584575" y="587692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200"/>
              <a:t>*glavap</a:t>
            </a:r>
          </a:p>
        </p:txBody>
      </p:sp>
      <p:sp>
        <p:nvSpPr>
          <p:cNvPr id="16421" name="Rectangle 47"/>
          <p:cNvSpPr>
            <a:spLocks noChangeArrowheads="1"/>
          </p:cNvSpPr>
          <p:nvPr/>
        </p:nvSpPr>
        <p:spPr bwMode="auto">
          <a:xfrm>
            <a:off x="5097463" y="5876925"/>
            <a:ext cx="90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200"/>
              <a:t>*glavap</a:t>
            </a:r>
          </a:p>
        </p:txBody>
      </p:sp>
      <p:sp>
        <p:nvSpPr>
          <p:cNvPr id="28710" name="Rectangle 48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46" name="Date Placeholder 4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9B7FF9F-7272-48A2-85F2-6277AB8D2ECE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C38CE-D50C-404E-B3B6-D7836BB27157}" type="slidenum">
              <a:rPr lang="hr-HR"/>
              <a:pPr>
                <a:defRPr/>
              </a:pPr>
              <a:t>18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09082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8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3" grpId="1" animBg="1"/>
      <p:bldP spid="34" grpId="0" animBg="1"/>
      <p:bldP spid="34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2" grpId="0" animBg="1"/>
      <p:bldP spid="4" grpId="0" animBg="1"/>
      <p:bldP spid="16418" grpId="0"/>
      <p:bldP spid="16419" grpId="0"/>
      <p:bldP spid="16420" grpId="0"/>
      <p:bldP spid="16420" grpId="1"/>
      <p:bldP spid="16421" grpId="0"/>
      <p:bldP spid="164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Liste s više ključeva - I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Pročitati matične brojeve (cijeli broj) i prezimena studenata (14+1 znakova). Oblikovati listu po rastućem matičnom broju i listu po abecedi. Podaci su upisani samo jednom! Za zadani matični broj pronaći pripadno prezime.</a:t>
            </a:r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3167063" y="4857750"/>
            <a:ext cx="1143000" cy="414338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171825" y="394335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Perić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24625" y="6072188"/>
            <a:ext cx="412750" cy="228600"/>
            <a:chOff x="3504" y="3840"/>
            <a:chExt cx="240" cy="144"/>
          </a:xfrm>
        </p:grpSpPr>
        <p:grpSp>
          <p:nvGrpSpPr>
            <p:cNvPr id="2973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973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73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73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973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4881563" y="4843463"/>
            <a:ext cx="1138237" cy="414337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8815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Ferić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591300" y="4843463"/>
            <a:ext cx="1143000" cy="414337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5960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Berić</a:t>
            </a:r>
          </a:p>
        </p:txBody>
      </p:sp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3167063" y="5273675"/>
            <a:ext cx="1143000" cy="414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29709" name="Rectangle 9"/>
          <p:cNvSpPr>
            <a:spLocks noChangeArrowheads="1"/>
          </p:cNvSpPr>
          <p:nvPr/>
        </p:nvSpPr>
        <p:spPr bwMode="auto">
          <a:xfrm>
            <a:off x="4881563" y="5259388"/>
            <a:ext cx="1143000" cy="41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29710" name="Rectangle 9"/>
          <p:cNvSpPr>
            <a:spLocks noChangeArrowheads="1"/>
          </p:cNvSpPr>
          <p:nvPr/>
        </p:nvSpPr>
        <p:spPr bwMode="auto">
          <a:xfrm>
            <a:off x="6596063" y="5259388"/>
            <a:ext cx="1143000" cy="41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endParaRPr lang="hr-HR" altLang="sr-Latn-RS" sz="2400">
              <a:solidFill>
                <a:srgbClr val="002060"/>
              </a:solidFill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7524750" y="264318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 flipV="1">
            <a:off x="4167188" y="4429125"/>
            <a:ext cx="714375" cy="642938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4310063" y="3786188"/>
            <a:ext cx="2428875" cy="128587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5738813" y="5072063"/>
            <a:ext cx="928687" cy="100012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H="1">
            <a:off x="7524750" y="3000375"/>
            <a:ext cx="500063" cy="5715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H="1" flipV="1">
            <a:off x="6024563" y="4000500"/>
            <a:ext cx="714375" cy="15001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8" name="Line 39"/>
          <p:cNvSpPr>
            <a:spLocks noChangeShapeType="1"/>
          </p:cNvSpPr>
          <p:nvPr/>
        </p:nvSpPr>
        <p:spPr bwMode="auto">
          <a:xfrm flipH="1" flipV="1">
            <a:off x="4310063" y="4071938"/>
            <a:ext cx="785812" cy="142875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3167063" y="3582988"/>
            <a:ext cx="1143000" cy="35718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33433</a:t>
            </a: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4881563" y="3571875"/>
            <a:ext cx="1138237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53533</a:t>
            </a: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96063" y="3571875"/>
            <a:ext cx="1138237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21373</a:t>
            </a:r>
          </a:p>
        </p:txBody>
      </p:sp>
      <p:sp>
        <p:nvSpPr>
          <p:cNvPr id="72" name="Freeform 71"/>
          <p:cNvSpPr/>
          <p:nvPr/>
        </p:nvSpPr>
        <p:spPr bwMode="auto">
          <a:xfrm>
            <a:off x="1787525" y="3030538"/>
            <a:ext cx="4938713" cy="892175"/>
          </a:xfrm>
          <a:custGeom>
            <a:avLst/>
            <a:gdLst>
              <a:gd name="connsiteX0" fmla="*/ 0 w 4938215"/>
              <a:gd name="connsiteY0" fmla="*/ 582304 h 650543"/>
              <a:gd name="connsiteX1" fmla="*/ 614149 w 4938215"/>
              <a:gd name="connsiteY1" fmla="*/ 77337 h 650543"/>
              <a:gd name="connsiteX2" fmla="*/ 1883391 w 4938215"/>
              <a:gd name="connsiteY2" fmla="*/ 118280 h 650543"/>
              <a:gd name="connsiteX3" fmla="*/ 4435522 w 4938215"/>
              <a:gd name="connsiteY3" fmla="*/ 172871 h 650543"/>
              <a:gd name="connsiteX4" fmla="*/ 4899546 w 4938215"/>
              <a:gd name="connsiteY4" fmla="*/ 650543 h 650543"/>
              <a:gd name="connsiteX0" fmla="*/ 0 w 4938215"/>
              <a:gd name="connsiteY0" fmla="*/ 1082342 h 1082342"/>
              <a:gd name="connsiteX1" fmla="*/ 614149 w 4938215"/>
              <a:gd name="connsiteY1" fmla="*/ 148771 h 1082342"/>
              <a:gd name="connsiteX2" fmla="*/ 1883391 w 4938215"/>
              <a:gd name="connsiteY2" fmla="*/ 189714 h 1082342"/>
              <a:gd name="connsiteX3" fmla="*/ 4435522 w 4938215"/>
              <a:gd name="connsiteY3" fmla="*/ 244305 h 1082342"/>
              <a:gd name="connsiteX4" fmla="*/ 4899546 w 4938215"/>
              <a:gd name="connsiteY4" fmla="*/ 721977 h 1082342"/>
              <a:gd name="connsiteX0" fmla="*/ 0 w 4938215"/>
              <a:gd name="connsiteY0" fmla="*/ 892628 h 892628"/>
              <a:gd name="connsiteX1" fmla="*/ 614149 w 4938215"/>
              <a:gd name="connsiteY1" fmla="*/ 244785 h 892628"/>
              <a:gd name="connsiteX2" fmla="*/ 1883391 w 4938215"/>
              <a:gd name="connsiteY2" fmla="*/ 0 h 892628"/>
              <a:gd name="connsiteX3" fmla="*/ 4435522 w 4938215"/>
              <a:gd name="connsiteY3" fmla="*/ 54591 h 892628"/>
              <a:gd name="connsiteX4" fmla="*/ 4899546 w 4938215"/>
              <a:gd name="connsiteY4" fmla="*/ 532263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8215" h="892628">
                <a:moveTo>
                  <a:pt x="0" y="892628"/>
                </a:moveTo>
                <a:cubicBezTo>
                  <a:pt x="150125" y="678813"/>
                  <a:pt x="300251" y="393556"/>
                  <a:pt x="614149" y="244785"/>
                </a:cubicBezTo>
                <a:cubicBezTo>
                  <a:pt x="928047" y="96014"/>
                  <a:pt x="1883391" y="0"/>
                  <a:pt x="1883391" y="0"/>
                </a:cubicBezTo>
                <a:lnTo>
                  <a:pt x="4435522" y="54591"/>
                </a:lnTo>
                <a:cubicBezTo>
                  <a:pt x="4938215" y="143302"/>
                  <a:pt x="4918880" y="337782"/>
                  <a:pt x="4899546" y="532263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>
            <a:off x="4167188" y="5500688"/>
            <a:ext cx="500062" cy="5715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667250" y="6072188"/>
            <a:ext cx="412750" cy="228600"/>
            <a:chOff x="3504" y="3840"/>
            <a:chExt cx="240" cy="144"/>
          </a:xfrm>
        </p:grpSpPr>
        <p:grpSp>
          <p:nvGrpSpPr>
            <p:cNvPr id="29729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9731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732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733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9730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29724" name="Text Box 38"/>
          <p:cNvSpPr txBox="1">
            <a:spLocks noChangeArrowheads="1"/>
          </p:cNvSpPr>
          <p:nvPr/>
        </p:nvSpPr>
        <p:spPr bwMode="auto">
          <a:xfrm>
            <a:off x="488950" y="31416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r-HR" altLang="sr-Latn-RS"/>
              <a:t>glavaMBR</a:t>
            </a:r>
          </a:p>
        </p:txBody>
      </p:sp>
      <p:sp>
        <p:nvSpPr>
          <p:cNvPr id="29725" name="Text Box 39"/>
          <p:cNvSpPr txBox="1">
            <a:spLocks noChangeArrowheads="1"/>
          </p:cNvSpPr>
          <p:nvPr/>
        </p:nvSpPr>
        <p:spPr bwMode="auto">
          <a:xfrm>
            <a:off x="7832725" y="3141663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r-HR" altLang="sr-Latn-RS"/>
              <a:t>glavaPrez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90434D1-7AB8-4040-A22F-16C58EE69588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7906E0-B845-46C3-8603-0C325FE15509}" type="slidenum">
              <a:rPr lang="hr-HR"/>
              <a:pPr>
                <a:defRPr/>
              </a:pPr>
              <a:t>19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67106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kumimoji="0" lang="nn-NO" altLang="sr-Latn-RS" sz="1200" b="0">
                <a:latin typeface="Arial Narrow" pitchFamily="34" charset="0"/>
              </a:rPr>
              <a:t>Algoritmi i strukture podataka, FER</a:t>
            </a:r>
            <a:endParaRPr kumimoji="0" lang="hr-HR" altLang="sr-Latn-RS" sz="1200" b="0">
              <a:latin typeface="Arial Narrow" pitchFamily="34" charset="0"/>
            </a:endParaRPr>
          </a:p>
        </p:txBody>
      </p:sp>
      <p:sp>
        <p:nvSpPr>
          <p:cNvPr id="512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fld id="{9FAF1498-1BF0-40F3-AD2F-92DF0C08AE95}" type="slidenum">
              <a:rPr kumimoji="0" lang="hr-HR" altLang="sr-Latn-RS" sz="1200" b="0" smtClean="0">
                <a:latin typeface="Arial Narrow" pitchFamily="34" charset="0"/>
              </a:rPr>
              <a:pPr/>
              <a:t>2</a:t>
            </a:fld>
            <a:r>
              <a:rPr kumimoji="0" lang="hr-HR" altLang="sr-Latn-RS" sz="1200" b="0" dirty="0" smtClean="0">
                <a:latin typeface="Arial Narrow" pitchFamily="34" charset="0"/>
              </a:rPr>
              <a:t> </a:t>
            </a:r>
            <a:r>
              <a:rPr kumimoji="0" lang="hr-HR" altLang="sr-Latn-RS" sz="1200" b="0" dirty="0" smtClean="0">
                <a:latin typeface="Arial Narrow" pitchFamily="34" charset="0"/>
              </a:rPr>
              <a:t>/ 27</a:t>
            </a:r>
            <a:endParaRPr kumimoji="0" lang="hr-HR" altLang="sr-Latn-RS" sz="1200" b="0" dirty="0" smtClean="0">
              <a:latin typeface="Arial" charset="0"/>
            </a:endParaRP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6535A60-6E7F-4EED-80F0-05A6A6E0B988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altLang="sr-Latn-RS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altLang="sr-Latn-RS" sz="1800" b="1" smtClean="0"/>
              <a:t>dijeliti</a:t>
            </a:r>
            <a:r>
              <a:rPr lang="hr-HR" altLang="sr-Latn-RS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altLang="sr-Latn-RS" sz="1800" b="1" smtClean="0"/>
              <a:t>remiksirati</a:t>
            </a:r>
            <a:r>
              <a:rPr lang="hr-HR" altLang="sr-Latn-RS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altLang="sr-Latn-RS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altLang="sr-Latn-RS" sz="1800" b="1" smtClean="0"/>
              <a:t>imenovanje</a:t>
            </a:r>
            <a:r>
              <a:rPr lang="hr-HR" altLang="sr-Latn-RS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altLang="sr-Latn-RS" sz="1800" b="1" smtClean="0"/>
              <a:t>nekomercijalno</a:t>
            </a:r>
            <a:r>
              <a:rPr lang="hr-HR" altLang="sr-Latn-RS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altLang="sr-Latn-RS" sz="1800" b="1" smtClean="0"/>
              <a:t>dijeli pod istim uvjetima</a:t>
            </a:r>
            <a:r>
              <a:rPr lang="hr-HR" altLang="sr-Latn-RS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5127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altLang="sr-Latn-RS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altLang="sr-Latn-RS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r"/>
            <a:r>
              <a:rPr lang="hr-HR" altLang="sr-Latn-RS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Liste s više ključeva - II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altLang="sr-Latn-RS" sz="2400" smtClean="0"/>
              <a:t>kod oblikovanja liste koristit će se adrese pokazivača (adresa adrese atoma) za modificiranje pokazivača na sljedeći atom: 				</a:t>
            </a:r>
          </a:p>
          <a:p>
            <a:pPr lvl="1"/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(*glavap)-&gt;smbr</a:t>
            </a:r>
            <a:r>
              <a:rPr lang="hr-HR" altLang="sr-Latn-RS" sz="2000" smtClean="0">
                <a:solidFill>
                  <a:srgbClr val="FF0000"/>
                </a:solidFill>
              </a:rPr>
              <a:t> </a:t>
            </a:r>
            <a:r>
              <a:rPr lang="hr-HR" altLang="sr-Latn-RS" sz="2000" smtClean="0"/>
              <a:t>je pokazivač </a:t>
            </a:r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smbr</a:t>
            </a:r>
            <a:r>
              <a:rPr lang="hr-HR" altLang="sr-Latn-RS" sz="2000" smtClean="0"/>
              <a:t> u atomu na koji pokazuje </a:t>
            </a:r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*glavap</a:t>
            </a:r>
          </a:p>
          <a:p>
            <a:pPr lvl="1"/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&amp;((*glavap)-&gt;smbr)</a:t>
            </a:r>
            <a:r>
              <a:rPr lang="hr-HR" altLang="sr-Latn-RS" sz="2000" smtClean="0">
                <a:solidFill>
                  <a:srgbClr val="FF0000"/>
                </a:solidFill>
              </a:rPr>
              <a:t> </a:t>
            </a:r>
            <a:r>
              <a:rPr lang="hr-HR" altLang="sr-Latn-RS" sz="2000" smtClean="0"/>
              <a:t>je adresa tog pokazivača</a:t>
            </a:r>
          </a:p>
          <a:p>
            <a:r>
              <a:rPr lang="hr-HR" altLang="sr-Latn-RS" sz="2400" smtClean="0"/>
              <a:t>alternativno rješenje s varijablom </a:t>
            </a:r>
            <a:r>
              <a:rPr lang="hr-HR" altLang="sr-Latn-R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pom</a:t>
            </a:r>
            <a:r>
              <a:rPr lang="hr-HR" altLang="sr-Latn-RS" sz="2400" smtClean="0"/>
              <a:t> (</a:t>
            </a:r>
            <a:r>
              <a:rPr lang="hr-HR" altLang="sr-Latn-RS" sz="2400" b="1" smtClean="0">
                <a:solidFill>
                  <a:srgbClr val="FF0000"/>
                </a:solidFill>
                <a:latin typeface="Courier New" pitchFamily="49" charset="0"/>
              </a:rPr>
              <a:t>pom</a:t>
            </a:r>
            <a:r>
              <a:rPr lang="hr-HR" altLang="sr-Latn-RS" sz="2400" smtClean="0"/>
              <a:t> je isto što i </a:t>
            </a:r>
            <a:r>
              <a:rPr lang="hr-HR" altLang="sr-Latn-RS" sz="2400" b="1" smtClean="0">
                <a:solidFill>
                  <a:srgbClr val="FF0000"/>
                </a:solidFill>
                <a:latin typeface="Courier New" pitchFamily="49" charset="0"/>
              </a:rPr>
              <a:t>glavap</a:t>
            </a:r>
            <a:r>
              <a:rPr lang="hr-HR" altLang="sr-Latn-RS" sz="2400" smtClean="0"/>
              <a:t>)</a:t>
            </a:r>
          </a:p>
          <a:p>
            <a:pPr lvl="1"/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pom</a:t>
            </a:r>
            <a:r>
              <a:rPr lang="hr-HR" altLang="sr-Latn-RS" sz="2000" smtClean="0"/>
              <a:t> sadrži adresu pokazivača na član liste (atom) s kojim se uspoređuje novi element</a:t>
            </a:r>
          </a:p>
          <a:p>
            <a:pPr lvl="1"/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*pom</a:t>
            </a:r>
            <a:r>
              <a:rPr lang="hr-HR" altLang="sr-Latn-RS" sz="2000" smtClean="0">
                <a:solidFill>
                  <a:srgbClr val="FF0000"/>
                </a:solidFill>
              </a:rPr>
              <a:t> </a:t>
            </a:r>
            <a:r>
              <a:rPr lang="hr-HR" altLang="sr-Latn-RS" sz="2000" smtClean="0"/>
              <a:t>je pokazivač na prethodni atom</a:t>
            </a:r>
          </a:p>
          <a:p>
            <a:pPr lvl="1"/>
            <a:r>
              <a:rPr lang="hr-HR" altLang="sr-Latn-RS" sz="2000" b="1" smtClean="0">
                <a:solidFill>
                  <a:srgbClr val="FF0000"/>
                </a:solidFill>
                <a:latin typeface="Courier New" pitchFamily="49" charset="0"/>
              </a:rPr>
              <a:t>(*pom)-&gt;smbr</a:t>
            </a:r>
            <a:r>
              <a:rPr lang="hr-HR" altLang="sr-Latn-RS" sz="2000" smtClean="0">
                <a:solidFill>
                  <a:srgbClr val="FF0000"/>
                </a:solidFill>
              </a:rPr>
              <a:t> </a:t>
            </a:r>
            <a:r>
              <a:rPr lang="hr-HR" altLang="sr-Latn-RS" sz="2000" smtClean="0"/>
              <a:t>je pokazivač na trenutni atom</a:t>
            </a:r>
          </a:p>
          <a:p>
            <a:r>
              <a:rPr lang="hr-HR" altLang="sr-Latn-RS" sz="2400" smtClean="0"/>
              <a:t>kad se ustanovi da treba ubaciti novi, prekida se pretraga po listi i izmijeni se pokazivač upisan u prethodnom atomu (ili glavi) tako da on sada pokazuje na novi atom</a:t>
            </a:r>
          </a:p>
        </p:txBody>
      </p:sp>
      <p:sp>
        <p:nvSpPr>
          <p:cNvPr id="2464772" name="Rectangle 4"/>
          <p:cNvSpPr>
            <a:spLocks noChangeArrowheads="1"/>
          </p:cNvSpPr>
          <p:nvPr/>
        </p:nvSpPr>
        <p:spPr bwMode="auto">
          <a:xfrm>
            <a:off x="5600700" y="5734050"/>
            <a:ext cx="39719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  <a:defRPr/>
            </a:pPr>
            <a:r>
              <a:rPr lang="hr-HR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</a:t>
            </a:r>
            <a:r>
              <a:rPr lang="hr-HR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r-HR" sz="2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VisestrukaLista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010010D-269A-4ED8-AF2B-459BF722279F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E79421-7A75-4D60-8D55-A0B078C8EBB6}" type="slidenum">
              <a:rPr lang="hr-HR"/>
              <a:pPr>
                <a:defRPr/>
              </a:pPr>
              <a:t>20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41211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2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memoriji oblikovati jednostruko povezanu listu. Pojedini element sadrži matični broj (8 znamenki), ime i prezime (24+1 znak) i prolazne ocjene iz do 10 predmeta (cijeli brojevi). Listu oblikovati sortirano po matičnom broju studenta. Napisati funkciju koja će ispisivati matične brojeve, ime i prezime i prosjek ocjena studenata: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Maticni broj	Ime i prezime		Prosjecna ocjena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xxxxxxxx	AAAAAAAAAAAAAAAAAAAAAAAA		x.xx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xxxxxxxx	AAAAAAAAAAAAAAAAAAAAAAAA		x.xx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>
                <a:latin typeface="Courier New" pitchFamily="49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/>
              <a:t>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	void ispisi (atom *glava);</a:t>
            </a:r>
            <a:endParaRPr lang="hr-HR" b="1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E65288D-782B-4FAF-A6C7-967B7664DB3A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FE035B-0BC7-40EC-8C21-F263B2DAB26F}" type="slidenum">
              <a:rPr lang="hr-HR"/>
              <a:pPr>
                <a:defRPr/>
              </a:pPr>
              <a:t>21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85520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memoriji oblikovati linearnu listu. U pojedini atom liste upisati:</a:t>
            </a:r>
          </a:p>
          <a:p>
            <a:pPr lvl="1">
              <a:defRPr/>
            </a:pPr>
            <a:r>
              <a:rPr lang="hr-HR" smtClean="0"/>
              <a:t>matični broj studenta (4 znamenke)</a:t>
            </a:r>
          </a:p>
          <a:p>
            <a:pPr lvl="1">
              <a:defRPr/>
            </a:pPr>
            <a:r>
              <a:rPr lang="hr-HR" smtClean="0"/>
              <a:t>ime i prezime (30+1 znakova)</a:t>
            </a:r>
          </a:p>
          <a:p>
            <a:pPr lvl="1">
              <a:defRPr/>
            </a:pPr>
            <a:r>
              <a:rPr lang="hr-HR" smtClean="0"/>
              <a:t>ocjenu (cijeli broj)</a:t>
            </a:r>
          </a:p>
          <a:p>
            <a:pPr lvl="1">
              <a:defRPr/>
            </a:pPr>
            <a:r>
              <a:rPr lang="hr-HR" smtClean="0"/>
              <a:t>pokazivač na sljedeći atom</a:t>
            </a:r>
          </a:p>
          <a:p>
            <a:pPr>
              <a:defRPr/>
            </a:pPr>
            <a:r>
              <a:rPr lang="hr-HR" smtClean="0"/>
              <a:t>Napisati funkciju koja će iz liste izbrisati sve zapise koji sadrže ocjenu 1.  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void brisi (atom **glava);</a:t>
            </a:r>
            <a:endParaRPr lang="hr-HR" b="1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32BFD1B-026F-4C38-9FB0-34D5A6F0D6C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413532-DCE3-4031-BF6B-67BE48D49958}" type="slidenum">
              <a:rPr lang="hr-HR"/>
              <a:pPr>
                <a:defRPr/>
              </a:pPr>
              <a:t>22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19942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altLang="sr-Latn-RS" smtClean="0"/>
              <a:t>Napisati funkciju za oblikovanje memorijski rezidentne linearne jednostruko povezane liste u koju su upisani </a:t>
            </a:r>
            <a:r>
              <a:rPr lang="hr-HR" altLang="sr-Latn-RS" smtClean="0">
                <a:solidFill>
                  <a:srgbClr val="FF0000"/>
                </a:solidFill>
              </a:rPr>
              <a:t>šifra artikla </a:t>
            </a:r>
            <a:r>
              <a:rPr lang="hr-HR" altLang="sr-Latn-RS" smtClean="0"/>
              <a:t>(cijeli broj) i </a:t>
            </a:r>
            <a:r>
              <a:rPr lang="hr-HR" altLang="sr-Latn-RS" smtClean="0">
                <a:solidFill>
                  <a:srgbClr val="FF0000"/>
                </a:solidFill>
              </a:rPr>
              <a:t>naziv artikla </a:t>
            </a:r>
            <a:r>
              <a:rPr lang="hr-HR" altLang="sr-Latn-RS" smtClean="0"/>
              <a:t>(15+1 znakova). Lista je poredana po šifri artikala. Napisati funkciju za pronalaženje člana liste sa zadanom šifrom artikla. </a:t>
            </a:r>
            <a:br>
              <a:rPr lang="hr-HR" altLang="sr-Latn-RS" smtClean="0"/>
            </a:br>
            <a:r>
              <a:rPr lang="hr-HR" altLang="sr-Latn-RS" smtClean="0"/>
              <a:t/>
            </a:r>
            <a:br>
              <a:rPr lang="hr-HR" altLang="sr-Latn-RS" smtClean="0"/>
            </a:br>
            <a:r>
              <a:rPr lang="hr-HR" altLang="sr-Latn-RS" smtClean="0"/>
              <a:t>Ulazni argumenti su glava liste i šifra artikla, a izlazni argument je naziv artikla. </a:t>
            </a:r>
            <a:br>
              <a:rPr lang="hr-HR" altLang="sr-Latn-RS" smtClean="0"/>
            </a:br>
            <a:r>
              <a:rPr lang="hr-HR" altLang="sr-Latn-RS" smtClean="0"/>
              <a:t/>
            </a:r>
            <a:br>
              <a:rPr lang="hr-HR" altLang="sr-Latn-RS" smtClean="0"/>
            </a:br>
            <a:r>
              <a:rPr lang="hr-HR" altLang="sr-Latn-RS" smtClean="0"/>
              <a:t>Funkcija vraća rezultat 0 ako šifra nije nađena, a 1 ako jest.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1EC3240-2230-453B-96BD-792CE0C57A42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5735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  <a:defRPr kumimoji="1" sz="2400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Char char="–"/>
              <a:defRPr kumimoji="1" sz="2000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63991-A22A-4D03-BC04-1CDBDA03E496}" type="slidenum">
              <a:rPr kumimoji="0" lang="hr-HR" altLang="sr-Latn-R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hr-HR" altLang="sr-Latn-RS" sz="1200" dirty="0"/>
              <a:t> </a:t>
            </a:r>
            <a:r>
              <a:rPr kumimoji="0" lang="hr-HR" altLang="sr-Latn-RS" sz="1200" dirty="0" smtClean="0"/>
              <a:t>/ 27</a:t>
            </a:r>
            <a:endParaRPr kumimoji="0" lang="hr-HR" altLang="sr-Latn-RS" sz="1200" dirty="0"/>
          </a:p>
        </p:txBody>
      </p:sp>
    </p:spTree>
    <p:extLst>
      <p:ext uri="{BB962C8B-B14F-4D97-AF65-F5344CB8AC3E}">
        <p14:creationId xmlns:p14="http://schemas.microsoft.com/office/powerpoint/2010/main" val="34322462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altLang="sr-Latn-RS" smtClean="0"/>
              <a:t>Napisati funkciju za oblikovanje memorijski rezidentne linearne jednostruko povezane liste u koju su upisani </a:t>
            </a:r>
            <a:r>
              <a:rPr lang="hr-HR" altLang="sr-Latn-RS" smtClean="0">
                <a:solidFill>
                  <a:srgbClr val="FF0000"/>
                </a:solidFill>
              </a:rPr>
              <a:t>šifra artikla </a:t>
            </a:r>
            <a:r>
              <a:rPr lang="hr-HR" altLang="sr-Latn-RS" smtClean="0"/>
              <a:t>(cijeli broj) i </a:t>
            </a:r>
            <a:r>
              <a:rPr lang="hr-HR" altLang="sr-Latn-RS" smtClean="0">
                <a:solidFill>
                  <a:srgbClr val="FF0000"/>
                </a:solidFill>
              </a:rPr>
              <a:t>naziv artikla </a:t>
            </a:r>
            <a:r>
              <a:rPr lang="hr-HR" altLang="sr-Latn-RS" smtClean="0"/>
              <a:t>(15+1 znakova). Lista je poredana po šifri artikala. Napisati funkciju za pronalaženje člana liste sa zadanom šifrom artikla. </a:t>
            </a:r>
            <a:br>
              <a:rPr lang="hr-HR" altLang="sr-Latn-RS" smtClean="0"/>
            </a:br>
            <a:r>
              <a:rPr lang="hr-HR" altLang="sr-Latn-RS" smtClean="0"/>
              <a:t/>
            </a:r>
            <a:br>
              <a:rPr lang="hr-HR" altLang="sr-Latn-RS" smtClean="0"/>
            </a:br>
            <a:r>
              <a:rPr lang="hr-HR" altLang="sr-Latn-RS" smtClean="0"/>
              <a:t>Ulazni argumenti su glava liste i šifra artikla, a izlazni argument je naziv artikla. </a:t>
            </a:r>
            <a:br>
              <a:rPr lang="hr-HR" altLang="sr-Latn-RS" smtClean="0"/>
            </a:br>
            <a:r>
              <a:rPr lang="hr-HR" altLang="sr-Latn-RS" smtClean="0"/>
              <a:t/>
            </a:r>
            <a:br>
              <a:rPr lang="hr-HR" altLang="sr-Latn-RS" smtClean="0"/>
            </a:br>
            <a:r>
              <a:rPr lang="hr-HR" altLang="sr-Latn-RS" smtClean="0"/>
              <a:t>Funkcija vraća rezultat 0 ako šifra nije nađena, a 1 ako jest.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1EC3240-2230-453B-96BD-792CE0C57A42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C592E-1D98-4D18-BBFB-2CB150D9A119}" type="slidenum">
              <a:rPr lang="hr-HR"/>
              <a:pPr>
                <a:defRPr/>
              </a:pPr>
              <a:t>24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60518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6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altLang="sr-Latn-RS" smtClean="0"/>
              <a:t>Napisati funkciju za oblikovanje uzlazno poredane liste. Listu pohraniti u neformatiranu datoteku 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lista</a:t>
            </a:r>
            <a:r>
              <a:rPr lang="hr-HR" altLang="sr-Latn-RS" smtClean="0"/>
              <a:t>. Napisati funkciju za logičko brisanje čvora sa zadanim ključem. Ulazni podatak je zadana vrijednost ključa. Ulazno-izlazni  podatak je glava liste. Funkcija vraća vrijednost 1 ako je brisanje uspjelo, a vrijednost 0 ako čvor sa zadanim ključem nije bio pronađen. Pojedini atom sadrži:</a:t>
            </a:r>
          </a:p>
          <a:p>
            <a:pPr lvl="2"/>
            <a:r>
              <a:rPr lang="hr-HR" altLang="sr-Latn-RS" smtClean="0"/>
              <a:t>kućni telefonski broj (4 znamenke)</a:t>
            </a:r>
          </a:p>
          <a:p>
            <a:pPr lvl="2"/>
            <a:r>
              <a:rPr lang="hr-HR" altLang="sr-Latn-RS" smtClean="0"/>
              <a:t>prezime (15+1 slovo)</a:t>
            </a:r>
          </a:p>
          <a:p>
            <a:pPr lvl="2"/>
            <a:r>
              <a:rPr lang="hr-HR" altLang="sr-Latn-RS" smtClean="0"/>
              <a:t>ime (15+1 slovo)</a:t>
            </a:r>
          </a:p>
          <a:p>
            <a:pPr lvl="1"/>
            <a:r>
              <a:rPr lang="hr-HR" altLang="sr-Latn-RS" smtClean="0"/>
              <a:t>Kućni telefonski broj jest ključ. Zadnji član liste ima pokazivač s vrijednošću -1.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4BB2EFA-81E6-49B3-8C30-0EE9D6CAD8CC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16FD14-83B5-4232-8BD5-5678909084ED}" type="slidenum">
              <a:rPr lang="hr-HR"/>
              <a:pPr>
                <a:defRPr/>
              </a:pPr>
              <a:t>25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58793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Napisati funkciju za oblikovanjem jednostruko povezane silazno poredane liste. Lista je pohranjena u neformatiranom obliku u datoteci. Glava liste je zapisana na početku datoteke. Funkcija vraća vrijednost 1 ako je dodavanje uspjelo, a vrijednost 0 ako nije. Pojedini čvor sadrži </a:t>
            </a:r>
            <a:r>
              <a:rPr lang="hr-HR" smtClean="0">
                <a:solidFill>
                  <a:srgbClr val="FF0000"/>
                </a:solidFill>
              </a:rPr>
              <a:t>šifru</a:t>
            </a:r>
            <a:r>
              <a:rPr lang="hr-HR" smtClean="0"/>
              <a:t> (4 znamenke) i </a:t>
            </a:r>
            <a:r>
              <a:rPr lang="hr-HR" smtClean="0">
                <a:solidFill>
                  <a:srgbClr val="FF0000"/>
                </a:solidFill>
              </a:rPr>
              <a:t>naziv artikla </a:t>
            </a:r>
            <a:r>
              <a:rPr lang="hr-HR" smtClean="0"/>
              <a:t>(15+1 slovo). Šifra jest ključ.</a:t>
            </a:r>
          </a:p>
          <a:p>
            <a:pPr>
              <a:defRPr/>
            </a:pPr>
            <a:r>
              <a:rPr lang="hr-HR" smtClean="0"/>
              <a:t>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int dodaj (int sifra, char* naziv, const char *ime_dat);</a:t>
            </a:r>
          </a:p>
          <a:p>
            <a:pPr>
              <a:defRPr/>
            </a:pP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2AD8CFE-818B-4333-BA7F-A821EBB43D52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70C1CD-BD8B-40A9-B032-6365B6977DF0}" type="slidenum">
              <a:rPr lang="hr-HR"/>
              <a:pPr>
                <a:defRPr/>
              </a:pPr>
              <a:t>26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45221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8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Zadan je niz ulaznih podataka tipa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r-HR" smtClean="0"/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/>
              <a:t>	</a:t>
            </a:r>
            <a:r>
              <a:rPr lang="hr-HR" sz="2800" b="1" smtClean="0"/>
              <a:t>11, 15, 12, 5, 4, 10</a:t>
            </a:r>
            <a:endParaRPr lang="hr-HR" b="1" smtClean="0"/>
          </a:p>
          <a:p>
            <a:pPr>
              <a:buFont typeface="Monotype Sorts" pitchFamily="2" charset="2"/>
              <a:buNone/>
              <a:defRPr/>
            </a:pPr>
            <a:r>
              <a:rPr lang="hr-HR" smtClean="0"/>
              <a:t>	Treba napisati sadržaj datoteke u kojoj su ovi ulazni podaci pohranjeni kao jednostruko povezana lista sortirana rastućim redosljedom. Upisati adrese i vrijednosti pojedinih zapisa. Pretpostaviti da je glava liste upisana na početku datoteke.</a:t>
            </a:r>
          </a:p>
          <a:p>
            <a:pPr lvl="1"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Napisati program za oblikovanje i brisanje dvostruko povezane liste, analogno onome za jednostruko povezanu listu.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3E00284-28CC-4B02-A798-AFE5DFC89CD0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D59E9A-A238-4235-9FBC-7A622F64D8F3}" type="slidenum">
              <a:rPr lang="hr-HR"/>
              <a:pPr>
                <a:defRPr/>
              </a:pPr>
              <a:t>27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810401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Jednostruko povezane liste</a:t>
            </a:r>
          </a:p>
          <a:p>
            <a:pPr>
              <a:defRPr/>
            </a:pPr>
            <a:r>
              <a:rPr lang="hr-HR" smtClean="0"/>
              <a:t>Dvostruko povezane liste</a:t>
            </a:r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>
                <a:latin typeface="+mn-lt"/>
              </a:rPr>
              <a:t>Povezane liste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1C2E6-18D5-4F3E-8444-F00144EE796A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1774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kumimoji="0" lang="nn-NO" altLang="sr-Latn-RS" sz="1200" b="0">
                <a:latin typeface="Arial Narrow" pitchFamily="34" charset="0"/>
              </a:rPr>
              <a:t>Algoritmi i strukture podataka, FER</a:t>
            </a:r>
            <a:endParaRPr kumimoji="0" lang="hr-HR" altLang="sr-Latn-RS" sz="1200" b="0">
              <a:latin typeface="Arial Narrow" pitchFamily="34" charset="0"/>
            </a:endParaRPr>
          </a:p>
        </p:txBody>
      </p:sp>
      <p:sp>
        <p:nvSpPr>
          <p:cNvPr id="1433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fld id="{96BDDBDC-B24C-4D7A-8CCD-309499337FFA}" type="slidenum">
              <a:rPr kumimoji="0" lang="hr-HR" altLang="sr-Latn-RS" sz="1200" b="0" smtClean="0">
                <a:latin typeface="Arial Narrow" pitchFamily="34" charset="0"/>
              </a:rPr>
              <a:pPr/>
              <a:t>4</a:t>
            </a:fld>
            <a:r>
              <a:rPr kumimoji="0" lang="hr-HR" altLang="sr-Latn-RS" sz="1200" b="0" dirty="0" smtClean="0">
                <a:latin typeface="Arial Narrow" pitchFamily="34" charset="0"/>
              </a:rPr>
              <a:t> </a:t>
            </a:r>
            <a:r>
              <a:rPr kumimoji="0" lang="hr-HR" altLang="sr-Latn-RS" sz="1200" b="0" dirty="0" smtClean="0">
                <a:latin typeface="Arial Narrow" pitchFamily="34" charset="0"/>
              </a:rPr>
              <a:t>/ 27</a:t>
            </a:r>
            <a:endParaRPr kumimoji="0" lang="hr-HR" altLang="sr-Latn-RS" sz="1200" b="0" dirty="0" smtClean="0">
              <a:latin typeface="Arial" charset="0"/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D9AAF93-03F4-4D92-96D6-0598799E1987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Osnovni pojmovi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981075"/>
            <a:ext cx="9359900" cy="3889375"/>
          </a:xfrm>
        </p:spPr>
        <p:txBody>
          <a:bodyPr/>
          <a:lstStyle/>
          <a:p>
            <a:r>
              <a:rPr lang="hr-HR" altLang="sr-Latn-RS" smtClean="0"/>
              <a:t>linearna lista</a:t>
            </a:r>
            <a:r>
              <a:rPr lang="hr-HR" altLang="sr-Latn-RS" smtClean="0">
                <a:latin typeface="Courier New" pitchFamily="49" charset="0"/>
              </a:rPr>
              <a:t> 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A=(a</a:t>
            </a:r>
            <a:r>
              <a:rPr lang="hr-HR" altLang="sr-Latn-RS" b="1" baseline="-2500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,a</a:t>
            </a:r>
            <a:r>
              <a:rPr lang="hr-HR" altLang="sr-Latn-RS" b="1" baseline="-2500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,...a</a:t>
            </a:r>
            <a:r>
              <a:rPr lang="hr-HR" altLang="sr-Latn-RS" b="1" baseline="-2500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r-HR" altLang="sr-Latn-RS" smtClean="0"/>
              <a:t> struktura je podataka koja se sastoji od uređenog niza elemenata odabranih iz nekog skupa podataka</a:t>
            </a:r>
          </a:p>
          <a:p>
            <a:r>
              <a:rPr lang="hr-HR" altLang="sr-Latn-RS" smtClean="0"/>
              <a:t>za linearnu listu kažemo da je prazna ako ima 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n=0</a:t>
            </a:r>
            <a:r>
              <a:rPr lang="hr-HR" altLang="sr-Latn-RS" smtClean="0"/>
              <a:t> elemenata</a:t>
            </a:r>
          </a:p>
          <a:p>
            <a:r>
              <a:rPr lang="hr-HR" altLang="sr-Latn-RS" smtClean="0"/>
              <a:t>elementi liste</a:t>
            </a:r>
            <a:r>
              <a:rPr lang="hr-HR" altLang="sr-Latn-RS" smtClean="0">
                <a:latin typeface="Courier New" pitchFamily="49" charset="0"/>
              </a:rPr>
              <a:t> </a:t>
            </a:r>
            <a:r>
              <a:rPr lang="hr-HR" altLang="sr-Latn-RS" b="1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hr-HR" altLang="sr-Latn-RS" b="1" baseline="-2500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hr-HR" altLang="sr-Latn-RS" smtClean="0">
                <a:latin typeface="Courier New" pitchFamily="49" charset="0"/>
              </a:rPr>
              <a:t> </a:t>
            </a:r>
            <a:r>
              <a:rPr lang="hr-HR" altLang="sr-Latn-RS" smtClean="0"/>
              <a:t>nazivaju se još i </a:t>
            </a:r>
            <a:r>
              <a:rPr lang="hr-HR" altLang="sr-Latn-RS" smtClean="0">
                <a:solidFill>
                  <a:srgbClr val="FF0000"/>
                </a:solidFill>
              </a:rPr>
              <a:t>atomi</a:t>
            </a:r>
            <a:endParaRPr lang="hr-HR" altLang="sr-Latn-RS" i="1" smtClean="0"/>
          </a:p>
          <a:p>
            <a:r>
              <a:rPr lang="hr-HR" altLang="sr-Latn-RS" smtClean="0"/>
              <a:t>lista se može realizirati:</a:t>
            </a:r>
          </a:p>
          <a:p>
            <a:pPr lvl="1"/>
            <a:r>
              <a:rPr lang="hr-HR" altLang="sr-Latn-RS" smtClean="0"/>
              <a:t>dinamički (listom povezanih atoma)</a:t>
            </a:r>
            <a:endParaRPr lang="hr-HR" altLang="sr-Latn-RS"/>
          </a:p>
          <a:p>
            <a:pPr lvl="1"/>
            <a:r>
              <a:rPr lang="hr-HR" altLang="sr-Latn-RS" smtClean="0"/>
              <a:t>statičkom strukturom podataka (poljem)</a:t>
            </a:r>
            <a:endParaRPr lang="hr-HR" altLang="sr-Latn-RS" i="1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kumimoji="0" lang="nn-NO" altLang="sr-Latn-RS" sz="1200" b="0">
                <a:latin typeface="Arial Narrow" pitchFamily="34" charset="0"/>
              </a:rPr>
              <a:t>Algoritmi i strukture podataka, FER</a:t>
            </a:r>
            <a:endParaRPr kumimoji="0" lang="hr-HR" altLang="sr-Latn-RS" sz="1200" b="0">
              <a:latin typeface="Arial Narrow" pitchFamily="34" charset="0"/>
            </a:endParaRPr>
          </a:p>
        </p:txBody>
      </p:sp>
      <p:sp>
        <p:nvSpPr>
          <p:cNvPr id="1536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fld id="{0E85E66C-8449-49F7-9AD3-6DF71D5F7A91}" type="slidenum">
              <a:rPr kumimoji="0" lang="hr-HR" altLang="sr-Latn-RS" sz="1200" b="0" smtClean="0">
                <a:latin typeface="Arial Narrow" pitchFamily="34" charset="0"/>
              </a:rPr>
              <a:pPr/>
              <a:t>5</a:t>
            </a:fld>
            <a:r>
              <a:rPr kumimoji="0" lang="hr-HR" altLang="sr-Latn-RS" sz="1200" b="0" dirty="0" smtClean="0">
                <a:latin typeface="Arial Narrow" pitchFamily="34" charset="0"/>
              </a:rPr>
              <a:t> </a:t>
            </a:r>
            <a:r>
              <a:rPr kumimoji="0" lang="hr-HR" altLang="sr-Latn-RS" sz="1200" b="0" dirty="0" smtClean="0">
                <a:latin typeface="Arial Narrow" pitchFamily="34" charset="0"/>
              </a:rPr>
              <a:t>/ 27</a:t>
            </a:r>
            <a:endParaRPr kumimoji="0" lang="hr-HR" altLang="sr-Latn-RS" sz="1200" b="0" dirty="0" smtClean="0">
              <a:latin typeface="Arial" charset="0"/>
            </a:endParaRP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A864FF4-DC2D-4137-BEE6-12D2871DBDA4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47" name="Title 4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Realizacija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altLang="sr-Latn-RS" dirty="0" smtClean="0"/>
              <a:t>dinamička podatkovna struktura za realizaciju liste sastoji se od </a:t>
            </a:r>
            <a:r>
              <a:rPr lang="hr-HR" altLang="sr-Latn-RS" dirty="0" smtClean="0">
                <a:solidFill>
                  <a:srgbClr val="FF0000"/>
                </a:solidFill>
              </a:rPr>
              <a:t>pokazivača</a:t>
            </a:r>
            <a:r>
              <a:rPr lang="hr-HR" altLang="sr-Latn-RS" dirty="0" smtClean="0"/>
              <a:t> na prvi element liste i od </a:t>
            </a:r>
            <a:r>
              <a:rPr lang="hr-HR" altLang="sr-Latn-RS" dirty="0" smtClean="0">
                <a:solidFill>
                  <a:srgbClr val="FF0000"/>
                </a:solidFill>
              </a:rPr>
              <a:t>proizvoljnog broja atoma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altLang="sr-Latn-RS" dirty="0" smtClean="0"/>
              <a:t>svaki se atom sastoji od </a:t>
            </a:r>
            <a:r>
              <a:rPr lang="hr-HR" altLang="sr-Latn-RS" dirty="0" smtClean="0">
                <a:solidFill>
                  <a:srgbClr val="FF0000"/>
                </a:solidFill>
              </a:rPr>
              <a:t>podatkovnog</a:t>
            </a:r>
            <a:r>
              <a:rPr lang="hr-HR" altLang="sr-Latn-RS" dirty="0" smtClean="0"/>
              <a:t> dijela i </a:t>
            </a:r>
            <a:r>
              <a:rPr lang="hr-HR" altLang="sr-Latn-RS" dirty="0" smtClean="0">
                <a:solidFill>
                  <a:srgbClr val="FF0000"/>
                </a:solidFill>
              </a:rPr>
              <a:t>pokazivača</a:t>
            </a:r>
            <a:r>
              <a:rPr lang="hr-HR" altLang="sr-Latn-RS" dirty="0" smtClean="0"/>
              <a:t> na sljedeći element liste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altLang="sr-Latn-RS" smtClean="0"/>
              <a:t>memorija za svaki atom liste zauzima se dinamički u trenutku kad je potrebna za pohranu podataka, a oslobađa kad se podatak briše 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altLang="sr-Latn-RS" dirty="0" smtClean="0"/>
              <a:t>granulacija je veličine atoma</a:t>
            </a:r>
          </a:p>
        </p:txBody>
      </p:sp>
      <p:sp>
        <p:nvSpPr>
          <p:cNvPr id="15367" name="Rectangle 36"/>
          <p:cNvSpPr>
            <a:spLocks noChangeArrowheads="1"/>
          </p:cNvSpPr>
          <p:nvPr/>
        </p:nvSpPr>
        <p:spPr bwMode="auto">
          <a:xfrm>
            <a:off x="1307560" y="4071938"/>
            <a:ext cx="4953000" cy="2219325"/>
          </a:xfrm>
          <a:prstGeom prst="rect">
            <a:avLst/>
          </a:prstGeom>
          <a:solidFill>
            <a:srgbClr val="FFCC99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en-US" altLang="sr-Latn-RS" sz="2400"/>
              <a:t>struct at {</a:t>
            </a:r>
          </a:p>
          <a:p>
            <a:r>
              <a:rPr lang="en-US" altLang="sr-Latn-RS" sz="2400"/>
              <a:t>  </a:t>
            </a:r>
            <a:r>
              <a:rPr lang="hr-HR" altLang="sr-Latn-RS" sz="2400"/>
              <a:t>int </a:t>
            </a:r>
            <a:r>
              <a:rPr lang="en-US" altLang="sr-Latn-RS" sz="2400"/>
              <a:t>element;</a:t>
            </a:r>
          </a:p>
          <a:p>
            <a:r>
              <a:rPr lang="en-US" altLang="sr-Latn-RS" sz="2400"/>
              <a:t>  </a:t>
            </a:r>
            <a:r>
              <a:rPr lang="hr-HR" altLang="sr-Latn-RS" sz="2400"/>
              <a:t>struct at</a:t>
            </a:r>
            <a:r>
              <a:rPr lang="en-US" altLang="sr-Latn-RS" sz="2400"/>
              <a:t> *sljed; </a:t>
            </a:r>
          </a:p>
          <a:p>
            <a:r>
              <a:rPr lang="en-US" altLang="sr-Latn-RS" sz="2400"/>
              <a:t>};</a:t>
            </a:r>
            <a:endParaRPr lang="hr-HR" altLang="sr-Latn-RS" sz="2400"/>
          </a:p>
          <a:p>
            <a:r>
              <a:rPr lang="hr-HR" altLang="sr-Latn-RS" sz="2400"/>
              <a:t>typedef struct at atom;</a:t>
            </a:r>
            <a:endParaRPr lang="en-US" altLang="sr-Latn-RS" sz="2400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6665372" y="5500688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sljed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665372" y="4286250"/>
            <a:ext cx="1500188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element</a:t>
            </a:r>
          </a:p>
        </p:txBody>
      </p:sp>
      <p:sp>
        <p:nvSpPr>
          <p:cNvPr id="15370" name="Rectangle 43"/>
          <p:cNvSpPr>
            <a:spLocks noChangeArrowheads="1"/>
          </p:cNvSpPr>
          <p:nvPr/>
        </p:nvSpPr>
        <p:spPr bwMode="auto">
          <a:xfrm>
            <a:off x="6560597" y="3917950"/>
            <a:ext cx="92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2400">
                <a:cs typeface="Courier New" pitchFamily="49" charset="0"/>
              </a:rPr>
              <a:t>atom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702135" y="5481638"/>
            <a:ext cx="9159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702135" y="4267200"/>
            <a:ext cx="915987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5373" name="Freeform 20"/>
          <p:cNvSpPr>
            <a:spLocks noChangeArrowheads="1"/>
          </p:cNvSpPr>
          <p:nvPr/>
        </p:nvSpPr>
        <p:spPr bwMode="auto">
          <a:xfrm>
            <a:off x="7951247" y="4514850"/>
            <a:ext cx="923925" cy="1498600"/>
          </a:xfrm>
          <a:custGeom>
            <a:avLst/>
            <a:gdLst>
              <a:gd name="T0" fmla="*/ 0 w 924026"/>
              <a:gd name="T1" fmla="*/ 1427525 h 1499135"/>
              <a:gd name="T2" fmla="*/ 499799 w 924026"/>
              <a:gd name="T3" fmla="*/ 1255074 h 1499135"/>
              <a:gd name="T4" fmla="*/ 442138 w 924026"/>
              <a:gd name="T5" fmla="*/ 239514 h 1499135"/>
              <a:gd name="T6" fmla="*/ 922713 w 924026"/>
              <a:gd name="T7" fmla="*/ 0 h 1499135"/>
              <a:gd name="T8" fmla="*/ 0 60000 65536"/>
              <a:gd name="T9" fmla="*/ 0 60000 65536"/>
              <a:gd name="T10" fmla="*/ 0 60000 65536"/>
              <a:gd name="T11" fmla="*/ 0 60000 65536"/>
              <a:gd name="T12" fmla="*/ 0 w 924026"/>
              <a:gd name="T13" fmla="*/ 0 h 1499135"/>
              <a:gd name="T14" fmla="*/ 924026 w 924026"/>
              <a:gd name="T15" fmla="*/ 1499135 h 1499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026" h="1499135">
                <a:moveTo>
                  <a:pt x="0" y="1434165"/>
                </a:moveTo>
                <a:cubicBezTo>
                  <a:pt x="365760" y="1499135"/>
                  <a:pt x="426720" y="1459832"/>
                  <a:pt x="500514" y="1260910"/>
                </a:cubicBezTo>
                <a:cubicBezTo>
                  <a:pt x="574308" y="1061988"/>
                  <a:pt x="372177" y="450784"/>
                  <a:pt x="442762" y="240632"/>
                </a:cubicBezTo>
                <a:cubicBezTo>
                  <a:pt x="513347" y="30480"/>
                  <a:pt x="718686" y="15240"/>
                  <a:pt x="924026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5374" name="Rectangle 21"/>
          <p:cNvSpPr>
            <a:spLocks noChangeArrowheads="1"/>
          </p:cNvSpPr>
          <p:nvPr/>
        </p:nvSpPr>
        <p:spPr bwMode="auto">
          <a:xfrm>
            <a:off x="8610060" y="3898900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2400">
                <a:cs typeface="Courier New" pitchFamily="49" charset="0"/>
              </a:rPr>
              <a:t>atom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kumimoji="0" lang="nn-NO" altLang="sr-Latn-RS" sz="1200" b="0">
                <a:latin typeface="Arial Narrow" pitchFamily="34" charset="0"/>
              </a:rPr>
              <a:t>Algoritmi i strukture podataka, FER</a:t>
            </a:r>
            <a:endParaRPr kumimoji="0" lang="hr-HR" altLang="sr-Latn-RS" sz="1200" b="0">
              <a:latin typeface="Arial Narrow" pitchFamily="34" charset="0"/>
            </a:endParaRPr>
          </a:p>
        </p:txBody>
      </p:sp>
      <p:sp>
        <p:nvSpPr>
          <p:cNvPr id="1638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fld id="{8E6A6256-9204-41AF-893A-CD8B40091260}" type="slidenum">
              <a:rPr kumimoji="0" lang="hr-HR" altLang="sr-Latn-RS" sz="1200" b="0" smtClean="0">
                <a:latin typeface="Arial Narrow" pitchFamily="34" charset="0"/>
              </a:rPr>
              <a:pPr/>
              <a:t>6</a:t>
            </a:fld>
            <a:r>
              <a:rPr kumimoji="0" lang="hr-HR" altLang="sr-Latn-RS" sz="1200" b="0" dirty="0" smtClean="0">
                <a:latin typeface="Arial Narrow" pitchFamily="34" charset="0"/>
              </a:rPr>
              <a:t> </a:t>
            </a:r>
            <a:r>
              <a:rPr kumimoji="0" lang="hr-HR" altLang="sr-Latn-RS" sz="1200" b="0" dirty="0" smtClean="0">
                <a:latin typeface="Arial Narrow" pitchFamily="34" charset="0"/>
              </a:rPr>
              <a:t>/ 27</a:t>
            </a:r>
            <a:endParaRPr kumimoji="0" lang="hr-HR" altLang="sr-Latn-RS" sz="1200" b="0" dirty="0" smtClean="0">
              <a:latin typeface="Arial" charset="0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6963BDE-9663-46A8-91F6-10221C25944B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7" name="Rectangle 76"/>
          <p:cNvSpPr/>
          <p:nvPr/>
        </p:nvSpPr>
        <p:spPr bwMode="auto">
          <a:xfrm>
            <a:off x="166688" y="928688"/>
            <a:ext cx="8215312" cy="1785937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Prazna i neprazna lista</a:t>
            </a:r>
          </a:p>
        </p:txBody>
      </p:sp>
      <p:sp>
        <p:nvSpPr>
          <p:cNvPr id="16391" name="Rectangle 24"/>
          <p:cNvSpPr>
            <a:spLocks noChangeArrowheads="1"/>
          </p:cNvSpPr>
          <p:nvPr/>
        </p:nvSpPr>
        <p:spPr bwMode="auto">
          <a:xfrm>
            <a:off x="3452813" y="1428750"/>
            <a:ext cx="1782762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grpSp>
        <p:nvGrpSpPr>
          <p:cNvPr id="16392" name="Group 25"/>
          <p:cNvGrpSpPr>
            <a:grpSpLocks/>
          </p:cNvGrpSpPr>
          <p:nvPr/>
        </p:nvGrpSpPr>
        <p:grpSpPr bwMode="auto">
          <a:xfrm>
            <a:off x="6238875" y="1500188"/>
            <a:ext cx="412750" cy="228600"/>
            <a:chOff x="3504" y="3840"/>
            <a:chExt cx="240" cy="144"/>
          </a:xfrm>
        </p:grpSpPr>
        <p:grpSp>
          <p:nvGrpSpPr>
            <p:cNvPr id="1641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641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1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1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40" name="Freeform 39"/>
          <p:cNvSpPr/>
          <p:nvPr/>
        </p:nvSpPr>
        <p:spPr bwMode="auto">
          <a:xfrm>
            <a:off x="4386263" y="847725"/>
            <a:ext cx="2046287" cy="1843088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688" y="1071563"/>
            <a:ext cx="18192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800">
                <a:latin typeface="+mn-lt"/>
              </a:rPr>
              <a:t>Prazna lista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3595688" y="5143500"/>
            <a:ext cx="15001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3595688" y="3929063"/>
            <a:ext cx="1500187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52</a:t>
            </a: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5953125" y="5143500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5953125" y="3929063"/>
            <a:ext cx="1500188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42</a:t>
            </a:r>
          </a:p>
        </p:txBody>
      </p:sp>
      <p:sp>
        <p:nvSpPr>
          <p:cNvPr id="16399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sp>
        <p:nvSpPr>
          <p:cNvPr id="67" name="Freeform 66"/>
          <p:cNvSpPr/>
          <p:nvPr/>
        </p:nvSpPr>
        <p:spPr bwMode="auto">
          <a:xfrm>
            <a:off x="1666875" y="3357563"/>
            <a:ext cx="1928813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6881813" y="4500563"/>
            <a:ext cx="2046287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402" name="Group 25"/>
          <p:cNvGrpSpPr>
            <a:grpSpLocks/>
          </p:cNvGrpSpPr>
          <p:nvPr/>
        </p:nvGrpSpPr>
        <p:grpSpPr bwMode="auto">
          <a:xfrm>
            <a:off x="8739188" y="5143500"/>
            <a:ext cx="412750" cy="228600"/>
            <a:chOff x="3504" y="3840"/>
            <a:chExt cx="240" cy="144"/>
          </a:xfrm>
        </p:grpSpPr>
        <p:grpSp>
          <p:nvGrpSpPr>
            <p:cNvPr id="1640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641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1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641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1640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38125" y="2786063"/>
            <a:ext cx="2178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800">
                <a:latin typeface="+mn-lt"/>
              </a:rPr>
              <a:t>Neprazna lista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66688" y="2857500"/>
            <a:ext cx="9501187" cy="350043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402138" y="3471863"/>
            <a:ext cx="1781175" cy="2628900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5" h="2629035">
                <a:moveTo>
                  <a:pt x="0" y="1961478"/>
                </a:moveTo>
                <a:cubicBezTo>
                  <a:pt x="122694" y="2193952"/>
                  <a:pt x="245389" y="2521677"/>
                  <a:pt x="433952" y="2575356"/>
                </a:cubicBezTo>
                <a:cubicBezTo>
                  <a:pt x="622515" y="2629035"/>
                  <a:pt x="1002224" y="2622370"/>
                  <a:pt x="1131376" y="2283551"/>
                </a:cubicBezTo>
                <a:cubicBezTo>
                  <a:pt x="1250029" y="1738397"/>
                  <a:pt x="1149457" y="920449"/>
                  <a:pt x="1208867" y="542440"/>
                </a:cubicBezTo>
                <a:cubicBezTo>
                  <a:pt x="1268277" y="164431"/>
                  <a:pt x="1392264" y="30996"/>
                  <a:pt x="1487837" y="15498"/>
                </a:cubicBezTo>
                <a:cubicBezTo>
                  <a:pt x="1583410" y="0"/>
                  <a:pt x="1682857" y="224725"/>
                  <a:pt x="1782305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06" name="Rectangle 32"/>
          <p:cNvSpPr>
            <a:spLocks noChangeArrowheads="1"/>
          </p:cNvSpPr>
          <p:nvPr/>
        </p:nvSpPr>
        <p:spPr bwMode="auto">
          <a:xfrm>
            <a:off x="3152775" y="9810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</a:t>
            </a:r>
          </a:p>
        </p:txBody>
      </p:sp>
      <p:sp>
        <p:nvSpPr>
          <p:cNvPr id="16407" name="Rectangle 33"/>
          <p:cNvSpPr>
            <a:spLocks noChangeArrowheads="1"/>
          </p:cNvSpPr>
          <p:nvPr/>
        </p:nvSpPr>
        <p:spPr bwMode="auto">
          <a:xfrm>
            <a:off x="560388" y="34290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Općenita linearna jednostruko povezana lista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981075"/>
            <a:ext cx="9359900" cy="5349875"/>
          </a:xfrm>
        </p:spPr>
        <p:txBody>
          <a:bodyPr/>
          <a:lstStyle/>
          <a:p>
            <a:pPr>
              <a:defRPr/>
            </a:pPr>
            <a:r>
              <a:rPr lang="hr-HR" smtClean="0"/>
              <a:t>podatak je moguće u listu umetnuti:</a:t>
            </a:r>
          </a:p>
          <a:p>
            <a:pPr lvl="1">
              <a:defRPr/>
            </a:pPr>
            <a:r>
              <a:rPr lang="hr-HR" smtClean="0"/>
              <a:t>na početak liste</a:t>
            </a:r>
          </a:p>
          <a:p>
            <a:pPr lvl="1">
              <a:defRPr/>
            </a:pPr>
            <a:r>
              <a:rPr lang="hr-HR" smtClean="0"/>
              <a:t>iza nekog elementa na listi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167063" y="4857750"/>
            <a:ext cx="1143000" cy="4143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71825" y="394335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20486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endParaRPr lang="hr-HR" altLang="sr-Latn-RS" sz="2400"/>
          </a:p>
        </p:txBody>
      </p:sp>
      <p:sp>
        <p:nvSpPr>
          <p:cNvPr id="10" name="Freeform 9"/>
          <p:cNvSpPr/>
          <p:nvPr/>
        </p:nvSpPr>
        <p:spPr bwMode="auto">
          <a:xfrm>
            <a:off x="1666875" y="3357563"/>
            <a:ext cx="1773238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8" name="Group 25"/>
          <p:cNvGrpSpPr>
            <a:grpSpLocks/>
          </p:cNvGrpSpPr>
          <p:nvPr/>
        </p:nvGrpSpPr>
        <p:grpSpPr bwMode="auto">
          <a:xfrm>
            <a:off x="6953250" y="5643563"/>
            <a:ext cx="412750" cy="228600"/>
            <a:chOff x="3504" y="3840"/>
            <a:chExt cx="240" cy="144"/>
          </a:xfrm>
        </p:grpSpPr>
        <p:grpSp>
          <p:nvGrpSpPr>
            <p:cNvPr id="20501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0503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050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0505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0502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66688" y="2857500"/>
            <a:ext cx="9501187" cy="350043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787775" y="3486150"/>
            <a:ext cx="1236663" cy="2676525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962" h="2676667">
                <a:moveTo>
                  <a:pt x="0" y="1675687"/>
                </a:moveTo>
                <a:cubicBezTo>
                  <a:pt x="122694" y="1908161"/>
                  <a:pt x="404270" y="2474045"/>
                  <a:pt x="624609" y="2575356"/>
                </a:cubicBezTo>
                <a:cubicBezTo>
                  <a:pt x="844948" y="2676667"/>
                  <a:pt x="1192881" y="2622370"/>
                  <a:pt x="1322033" y="2283551"/>
                </a:cubicBezTo>
                <a:cubicBezTo>
                  <a:pt x="1440686" y="1738397"/>
                  <a:pt x="1340114" y="920449"/>
                  <a:pt x="1399524" y="542440"/>
                </a:cubicBezTo>
                <a:cubicBezTo>
                  <a:pt x="1458934" y="164431"/>
                  <a:pt x="1582921" y="30996"/>
                  <a:pt x="1678494" y="15498"/>
                </a:cubicBezTo>
                <a:cubicBezTo>
                  <a:pt x="1774067" y="0"/>
                  <a:pt x="1873514" y="224725"/>
                  <a:pt x="1972962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1" name="Line 39"/>
          <p:cNvSpPr>
            <a:spLocks noChangeShapeType="1"/>
          </p:cNvSpPr>
          <p:nvPr/>
        </p:nvSpPr>
        <p:spPr bwMode="auto">
          <a:xfrm>
            <a:off x="7169150" y="5284788"/>
            <a:ext cx="0" cy="358775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881563" y="4843463"/>
            <a:ext cx="1138237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8815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591300" y="4843463"/>
            <a:ext cx="1143000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5960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63</a:t>
            </a:r>
          </a:p>
        </p:txBody>
      </p:sp>
      <p:sp>
        <p:nvSpPr>
          <p:cNvPr id="27" name="Freeform 26"/>
          <p:cNvSpPr/>
          <p:nvPr/>
        </p:nvSpPr>
        <p:spPr bwMode="auto">
          <a:xfrm>
            <a:off x="5595938" y="3500438"/>
            <a:ext cx="1236662" cy="2676525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962" h="2676667">
                <a:moveTo>
                  <a:pt x="0" y="1675687"/>
                </a:moveTo>
                <a:cubicBezTo>
                  <a:pt x="122694" y="1908161"/>
                  <a:pt x="404270" y="2474045"/>
                  <a:pt x="624609" y="2575356"/>
                </a:cubicBezTo>
                <a:cubicBezTo>
                  <a:pt x="844948" y="2676667"/>
                  <a:pt x="1192881" y="2622370"/>
                  <a:pt x="1322033" y="2283551"/>
                </a:cubicBezTo>
                <a:cubicBezTo>
                  <a:pt x="1440686" y="1738397"/>
                  <a:pt x="1340114" y="920449"/>
                  <a:pt x="1399524" y="542440"/>
                </a:cubicBezTo>
                <a:cubicBezTo>
                  <a:pt x="1458934" y="164431"/>
                  <a:pt x="1582921" y="30996"/>
                  <a:pt x="1678494" y="15498"/>
                </a:cubicBezTo>
                <a:cubicBezTo>
                  <a:pt x="1774067" y="0"/>
                  <a:pt x="1873514" y="224725"/>
                  <a:pt x="1972962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7" name="Rectangle 22"/>
          <p:cNvSpPr>
            <a:spLocks noChangeArrowheads="1"/>
          </p:cNvSpPr>
          <p:nvPr/>
        </p:nvSpPr>
        <p:spPr bwMode="auto">
          <a:xfrm>
            <a:off x="776288" y="35004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EE48BD1-5912-45E5-BD16-DAA2DD57806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6BDE7-185E-4A25-9614-B1EFF2B16C3C}" type="slidenum">
              <a:rPr lang="hr-HR"/>
              <a:pPr>
                <a:defRPr/>
              </a:pPr>
              <a:t>7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34244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Napisati program koji će pročitati niz cijelih brojeva i od njih oblikovati linearnu jednostruko povezanu listu tako da podaci budu u rastućem nizu. </a:t>
            </a:r>
          </a:p>
          <a:p>
            <a:pPr lvl="1">
              <a:defRPr/>
            </a:pPr>
            <a:r>
              <a:rPr lang="hr-HR" dirty="0" smtClean="0"/>
              <a:t>Ispisati redom sadržaj liste. </a:t>
            </a:r>
          </a:p>
          <a:p>
            <a:pPr lvl="1">
              <a:defRPr/>
            </a:pPr>
            <a:r>
              <a:rPr lang="hr-HR" dirty="0" smtClean="0"/>
              <a:t>Učitavati podatke koje se želi brisati iz liste. </a:t>
            </a:r>
          </a:p>
          <a:p>
            <a:pPr lvl="1">
              <a:defRPr/>
            </a:pPr>
            <a:r>
              <a:rPr lang="hr-HR" dirty="0" smtClean="0"/>
              <a:t>Program se završava kad se upiše podatak koji ne postoji u listi.</a:t>
            </a:r>
          </a:p>
          <a:p>
            <a:pPr>
              <a:defRPr/>
            </a:pPr>
            <a:endParaRPr lang="hr-HR" dirty="0" smtClean="0"/>
          </a:p>
        </p:txBody>
      </p:sp>
      <p:sp>
        <p:nvSpPr>
          <p:cNvPr id="32772" name="Rectangle 13"/>
          <p:cNvSpPr>
            <a:spLocks noChangeArrowheads="1"/>
          </p:cNvSpPr>
          <p:nvPr/>
        </p:nvSpPr>
        <p:spPr bwMode="auto">
          <a:xfrm>
            <a:off x="7453313" y="5786438"/>
            <a:ext cx="2165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Arial Narrow" pitchFamily="34" charset="0"/>
              </a:defRPr>
            </a:lvl1pPr>
            <a:lvl2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  <a:defRPr kumimoji="1" sz="2400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Char char="–"/>
              <a:defRPr kumimoji="1" sz="2000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hr-HR" altLang="sr-Latn-RS" b="0">
                <a:solidFill>
                  <a:srgbClr val="0070C0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altLang="sr-Latn-RS" b="0">
                <a:solidFill>
                  <a:srgbClr val="0070C0"/>
                </a:solidFill>
                <a:latin typeface="Courier New" pitchFamily="49" charset="0"/>
              </a:rPr>
              <a:t> Lista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218A668-CB83-497B-A3D3-317F3A28517F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277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  <a:defRPr kumimoji="1" sz="2400"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Char char="–"/>
              <a:defRPr kumimoji="1" sz="2000"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CEC91-1FEB-4099-B6F0-8EA2A422B2AC}" type="slidenum">
              <a:rPr kumimoji="0" lang="hr-HR" altLang="sr-Latn-R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kumimoji="0" lang="hr-HR" altLang="sr-Latn-RS" sz="1200" dirty="0"/>
              <a:t> </a:t>
            </a:r>
            <a:r>
              <a:rPr kumimoji="0" lang="hr-HR" altLang="sr-Latn-RS" sz="1200" dirty="0" smtClean="0"/>
              <a:t>/ 27</a:t>
            </a:r>
            <a:endParaRPr kumimoji="0" lang="hr-HR" altLang="sr-Latn-RS" sz="1200" dirty="0"/>
          </a:p>
        </p:txBody>
      </p:sp>
    </p:spTree>
    <p:extLst>
      <p:ext uri="{BB962C8B-B14F-4D97-AF65-F5344CB8AC3E}">
        <p14:creationId xmlns:p14="http://schemas.microsoft.com/office/powerpoint/2010/main" val="33327701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Dvostruki pokazivači i adrese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z="2400" b="1" dirty="0" err="1" smtClean="0">
                <a:latin typeface="Courier New" pitchFamily="49" charset="0"/>
              </a:rPr>
              <a:t>glavap</a:t>
            </a:r>
            <a:r>
              <a:rPr lang="hr-HR" sz="2400" dirty="0" smtClean="0">
                <a:latin typeface="Courier New" pitchFamily="49" charset="0"/>
              </a:rPr>
              <a:t> </a:t>
            </a:r>
            <a:r>
              <a:rPr lang="hr-HR" sz="2400" dirty="0" smtClean="0"/>
              <a:t>sadrži adresu pokazivača na prvi član liste, tj. </a:t>
            </a:r>
            <a:r>
              <a:rPr lang="hr-HR" sz="2400" b="1" dirty="0" smtClean="0">
                <a:latin typeface="Courier New" pitchFamily="49" charset="0"/>
                <a:cs typeface="Courier New" pitchFamily="49" charset="0"/>
              </a:rPr>
              <a:t>&amp;(&amp;atom)</a:t>
            </a:r>
          </a:p>
          <a:p>
            <a:pPr>
              <a:defRPr/>
            </a:pPr>
            <a:r>
              <a:rPr lang="hr-HR" sz="2400" b="1" dirty="0" smtClean="0">
                <a:latin typeface="Courier New" pitchFamily="49" charset="0"/>
              </a:rPr>
              <a:t>*</a:t>
            </a:r>
            <a:r>
              <a:rPr lang="hr-HR" sz="2400" b="1" dirty="0" err="1" smtClean="0">
                <a:latin typeface="Courier New" pitchFamily="49" charset="0"/>
              </a:rPr>
              <a:t>glavap</a:t>
            </a:r>
            <a:r>
              <a:rPr lang="hr-HR" sz="2400" b="1" dirty="0" smtClean="0">
                <a:latin typeface="Courier New" pitchFamily="49" charset="0"/>
              </a:rPr>
              <a:t> </a:t>
            </a:r>
            <a:r>
              <a:rPr lang="hr-HR" sz="2400" dirty="0" smtClean="0"/>
              <a:t>sadrži pokazivač na prvi član liste, tj. </a:t>
            </a:r>
            <a:r>
              <a:rPr lang="hr-HR" sz="2400" b="1" dirty="0" smtClean="0">
                <a:latin typeface="Courier New" pitchFamily="49" charset="0"/>
                <a:cs typeface="Courier New" pitchFamily="49" charset="0"/>
              </a:rPr>
              <a:t>&amp;atom</a:t>
            </a:r>
          </a:p>
          <a:p>
            <a:pPr>
              <a:defRPr/>
            </a:pPr>
            <a:r>
              <a:rPr lang="hr-HR" sz="2400" b="1" dirty="0" smtClean="0">
                <a:latin typeface="Courier New" pitchFamily="49" charset="0"/>
              </a:rPr>
              <a:t>**</a:t>
            </a:r>
            <a:r>
              <a:rPr lang="hr-HR" sz="2400" b="1" dirty="0" err="1" smtClean="0">
                <a:latin typeface="Courier New" pitchFamily="49" charset="0"/>
              </a:rPr>
              <a:t>glavap</a:t>
            </a:r>
            <a:r>
              <a:rPr lang="hr-HR" sz="2400" b="1" dirty="0" smtClean="0">
                <a:latin typeface="Courier New" pitchFamily="49" charset="0"/>
              </a:rPr>
              <a:t> </a:t>
            </a:r>
            <a:r>
              <a:rPr lang="hr-HR" sz="2400" dirty="0" smtClean="0"/>
              <a:t>je prvi član liste, tj. </a:t>
            </a:r>
            <a:r>
              <a:rPr lang="hr-HR" sz="2400" b="1" dirty="0" smtClean="0">
                <a:latin typeface="Courier New" pitchFamily="49" charset="0"/>
                <a:cs typeface="Courier New" pitchFamily="49" charset="0"/>
              </a:rPr>
              <a:t>atom</a:t>
            </a:r>
          </a:p>
          <a:p>
            <a:pPr>
              <a:defRPr/>
            </a:pPr>
            <a:r>
              <a:rPr lang="hr-HR" sz="2400" b="1" dirty="0" smtClean="0">
                <a:solidFill>
                  <a:srgbClr val="FF0000"/>
                </a:solidFill>
                <a:effectLst/>
              </a:rPr>
              <a:t>glava </a:t>
            </a:r>
            <a:r>
              <a:rPr lang="hr-HR" sz="2400" dirty="0" smtClean="0">
                <a:effectLst/>
              </a:rPr>
              <a:t>je glava liste u pozivnom programu</a:t>
            </a:r>
            <a:endParaRPr lang="hr-H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hr-HR" sz="2400" dirty="0" smtClean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596063" y="5143500"/>
            <a:ext cx="1143000" cy="4143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96063" y="4229100"/>
            <a:ext cx="11430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22534" name="Rectangle 24"/>
          <p:cNvSpPr>
            <a:spLocks noChangeArrowheads="1"/>
          </p:cNvSpPr>
          <p:nvPr/>
        </p:nvSpPr>
        <p:spPr bwMode="auto">
          <a:xfrm>
            <a:off x="3440113" y="4678363"/>
            <a:ext cx="1714500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*glavap</a:t>
            </a:r>
          </a:p>
        </p:txBody>
      </p:sp>
      <p:sp>
        <p:nvSpPr>
          <p:cNvPr id="22" name="Freeform 21"/>
          <p:cNvSpPr/>
          <p:nvPr/>
        </p:nvSpPr>
        <p:spPr bwMode="auto">
          <a:xfrm>
            <a:off x="4953000" y="4143375"/>
            <a:ext cx="1833563" cy="741363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  <a:gd name="connsiteX0" fmla="*/ 0 w 2045777"/>
              <a:gd name="connsiteY0" fmla="*/ 653512 h 1457206"/>
              <a:gd name="connsiteX1" fmla="*/ 898902 w 2045777"/>
              <a:gd name="connsiteY1" fmla="*/ 1381932 h 1457206"/>
              <a:gd name="connsiteX2" fmla="*/ 1187751 w 2045777"/>
              <a:gd name="connsiteY2" fmla="*/ 201868 h 1457206"/>
              <a:gd name="connsiteX3" fmla="*/ 2045777 w 2045777"/>
              <a:gd name="connsiteY3" fmla="*/ 328048 h 1457206"/>
              <a:gd name="connsiteX0" fmla="*/ 0 w 1827521"/>
              <a:gd name="connsiteY0" fmla="*/ 919265 h 1722959"/>
              <a:gd name="connsiteX1" fmla="*/ 898902 w 1827521"/>
              <a:gd name="connsiteY1" fmla="*/ 1647685 h 1722959"/>
              <a:gd name="connsiteX2" fmla="*/ 1187751 w 1827521"/>
              <a:gd name="connsiteY2" fmla="*/ 467621 h 1722959"/>
              <a:gd name="connsiteX3" fmla="*/ 1827521 w 1827521"/>
              <a:gd name="connsiteY3" fmla="*/ 328048 h 1722959"/>
              <a:gd name="connsiteX0" fmla="*/ 0 w 1827521"/>
              <a:gd name="connsiteY0" fmla="*/ 919265 h 1457206"/>
              <a:gd name="connsiteX1" fmla="*/ 680647 w 1827521"/>
              <a:gd name="connsiteY1" fmla="*/ 1381932 h 1457206"/>
              <a:gd name="connsiteX2" fmla="*/ 1187751 w 1827521"/>
              <a:gd name="connsiteY2" fmla="*/ 467621 h 1457206"/>
              <a:gd name="connsiteX3" fmla="*/ 1827521 w 1827521"/>
              <a:gd name="connsiteY3" fmla="*/ 328048 h 1457206"/>
              <a:gd name="connsiteX0" fmla="*/ 0 w 1827521"/>
              <a:gd name="connsiteY0" fmla="*/ 919265 h 1350634"/>
              <a:gd name="connsiteX1" fmla="*/ 953378 w 1827521"/>
              <a:gd name="connsiteY1" fmla="*/ 1116179 h 1350634"/>
              <a:gd name="connsiteX2" fmla="*/ 1187751 w 1827521"/>
              <a:gd name="connsiteY2" fmla="*/ 467621 h 1350634"/>
              <a:gd name="connsiteX3" fmla="*/ 1827521 w 1827521"/>
              <a:gd name="connsiteY3" fmla="*/ 328048 h 1350634"/>
              <a:gd name="connsiteX0" fmla="*/ 0 w 1827521"/>
              <a:gd name="connsiteY0" fmla="*/ 1273532 h 1704902"/>
              <a:gd name="connsiteX1" fmla="*/ 953378 w 1827521"/>
              <a:gd name="connsiteY1" fmla="*/ 1116179 h 1704902"/>
              <a:gd name="connsiteX2" fmla="*/ 1187751 w 1827521"/>
              <a:gd name="connsiteY2" fmla="*/ 467621 h 1704902"/>
              <a:gd name="connsiteX3" fmla="*/ 1827521 w 1827521"/>
              <a:gd name="connsiteY3" fmla="*/ 328048 h 1704902"/>
              <a:gd name="connsiteX0" fmla="*/ 0 w 1827521"/>
              <a:gd name="connsiteY0" fmla="*/ 1273532 h 1273533"/>
              <a:gd name="connsiteX1" fmla="*/ 953378 w 1827521"/>
              <a:gd name="connsiteY1" fmla="*/ 1116179 h 1273533"/>
              <a:gd name="connsiteX2" fmla="*/ 1187751 w 1827521"/>
              <a:gd name="connsiteY2" fmla="*/ 467621 h 1273533"/>
              <a:gd name="connsiteX3" fmla="*/ 1827521 w 1827521"/>
              <a:gd name="connsiteY3" fmla="*/ 328048 h 1273533"/>
              <a:gd name="connsiteX0" fmla="*/ 0 w 1827521"/>
              <a:gd name="connsiteY0" fmla="*/ 1273532 h 1273532"/>
              <a:gd name="connsiteX1" fmla="*/ 953378 w 1827521"/>
              <a:gd name="connsiteY1" fmla="*/ 1116179 h 1273532"/>
              <a:gd name="connsiteX2" fmla="*/ 1378651 w 1827521"/>
              <a:gd name="connsiteY2" fmla="*/ 467621 h 1273532"/>
              <a:gd name="connsiteX3" fmla="*/ 1827521 w 1827521"/>
              <a:gd name="connsiteY3" fmla="*/ 328048 h 1273532"/>
              <a:gd name="connsiteX0" fmla="*/ 0 w 2100252"/>
              <a:gd name="connsiteY0" fmla="*/ 919264 h 919264"/>
              <a:gd name="connsiteX1" fmla="*/ 953378 w 2100252"/>
              <a:gd name="connsiteY1" fmla="*/ 761911 h 919264"/>
              <a:gd name="connsiteX2" fmla="*/ 1378651 w 2100252"/>
              <a:gd name="connsiteY2" fmla="*/ 113353 h 919264"/>
              <a:gd name="connsiteX3" fmla="*/ 2100252 w 2100252"/>
              <a:gd name="connsiteY3" fmla="*/ 328048 h 91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52" h="919264">
                <a:moveTo>
                  <a:pt x="0" y="919264"/>
                </a:moveTo>
                <a:cubicBezTo>
                  <a:pt x="624774" y="917794"/>
                  <a:pt x="723603" y="896229"/>
                  <a:pt x="953378" y="761911"/>
                </a:cubicBezTo>
                <a:cubicBezTo>
                  <a:pt x="1183153" y="627593"/>
                  <a:pt x="1187505" y="185663"/>
                  <a:pt x="1378651" y="113353"/>
                </a:cubicBezTo>
                <a:cubicBezTo>
                  <a:pt x="1569797" y="41043"/>
                  <a:pt x="1916855" y="0"/>
                  <a:pt x="2100252" y="328048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536" name="Group 25"/>
          <p:cNvGrpSpPr>
            <a:grpSpLocks/>
          </p:cNvGrpSpPr>
          <p:nvPr/>
        </p:nvGrpSpPr>
        <p:grpSpPr bwMode="auto">
          <a:xfrm>
            <a:off x="8739188" y="5929313"/>
            <a:ext cx="412750" cy="228600"/>
            <a:chOff x="3504" y="3840"/>
            <a:chExt cx="240" cy="144"/>
          </a:xfrm>
        </p:grpSpPr>
        <p:grpSp>
          <p:nvGrpSpPr>
            <p:cNvPr id="22552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2554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2555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2556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2553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1pPr>
              <a:lvl2pPr marL="742950" indent="-28575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2pPr>
              <a:lvl3pPr marL="11430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3pPr>
              <a:lvl4pPr marL="16002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4pPr>
              <a:lvl5pPr marL="2057400" indent="-228600"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defRPr kumimoji="1" sz="2000" b="1">
                  <a:solidFill>
                    <a:srgbClr val="000000"/>
                  </a:solidFill>
                  <a:latin typeface="Courier New" pitchFamily="49" charset="0"/>
                </a:defRPr>
              </a:lvl9pPr>
            </a:lstStyle>
            <a:p>
              <a:endParaRPr lang="hr-HR" altLang="sr-Latn-RS" sz="2400">
                <a:solidFill>
                  <a:srgbClr val="00206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7100888" y="4049713"/>
            <a:ext cx="1474787" cy="2255837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  <a:gd name="connsiteX0" fmla="*/ 0 w 2352801"/>
              <a:gd name="connsiteY0" fmla="*/ 1718771 h 2719751"/>
              <a:gd name="connsiteX1" fmla="*/ 624609 w 2352801"/>
              <a:gd name="connsiteY1" fmla="*/ 2618440 h 2719751"/>
              <a:gd name="connsiteX2" fmla="*/ 1322033 w 2352801"/>
              <a:gd name="connsiteY2" fmla="*/ 2326635 h 2719751"/>
              <a:gd name="connsiteX3" fmla="*/ 1399524 w 2352801"/>
              <a:gd name="connsiteY3" fmla="*/ 585524 h 2719751"/>
              <a:gd name="connsiteX4" fmla="*/ 1678494 w 2352801"/>
              <a:gd name="connsiteY4" fmla="*/ 58582 h 2719751"/>
              <a:gd name="connsiteX5" fmla="*/ 2352801 w 2352801"/>
              <a:gd name="connsiteY5" fmla="*/ 234028 h 271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2801" h="2719751">
                <a:moveTo>
                  <a:pt x="0" y="1718771"/>
                </a:moveTo>
                <a:cubicBezTo>
                  <a:pt x="122694" y="1951245"/>
                  <a:pt x="404270" y="2517129"/>
                  <a:pt x="624609" y="2618440"/>
                </a:cubicBezTo>
                <a:cubicBezTo>
                  <a:pt x="844948" y="2719751"/>
                  <a:pt x="1192881" y="2665454"/>
                  <a:pt x="1322033" y="2326635"/>
                </a:cubicBezTo>
                <a:cubicBezTo>
                  <a:pt x="1440686" y="1781481"/>
                  <a:pt x="1340114" y="963533"/>
                  <a:pt x="1399524" y="585524"/>
                </a:cubicBezTo>
                <a:cubicBezTo>
                  <a:pt x="1458934" y="207515"/>
                  <a:pt x="1519614" y="117165"/>
                  <a:pt x="1678494" y="58582"/>
                </a:cubicBezTo>
                <a:cubicBezTo>
                  <a:pt x="1837374" y="-1"/>
                  <a:pt x="2253353" y="9303"/>
                  <a:pt x="2352801" y="234028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8" name="Line 39"/>
          <p:cNvSpPr>
            <a:spLocks noChangeShapeType="1"/>
          </p:cNvSpPr>
          <p:nvPr/>
        </p:nvSpPr>
        <p:spPr bwMode="auto">
          <a:xfrm>
            <a:off x="8955088" y="5570538"/>
            <a:ext cx="0" cy="358775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8377238" y="5129213"/>
            <a:ext cx="1143000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382000" y="4214813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63</a:t>
            </a:r>
          </a:p>
        </p:txBody>
      </p:sp>
      <p:sp>
        <p:nvSpPr>
          <p:cNvPr id="22541" name="Rectangle 24"/>
          <p:cNvSpPr>
            <a:spLocks noChangeArrowheads="1"/>
          </p:cNvSpPr>
          <p:nvPr/>
        </p:nvSpPr>
        <p:spPr bwMode="auto">
          <a:xfrm>
            <a:off x="296863" y="4630738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hr-HR" altLang="sr-Latn-RS"/>
              <a:t>&amp;</a:t>
            </a:r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1792288" y="4702175"/>
            <a:ext cx="1928812" cy="42862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3" name="Rectangle 37"/>
          <p:cNvSpPr>
            <a:spLocks noChangeArrowheads="1"/>
          </p:cNvSpPr>
          <p:nvPr/>
        </p:nvSpPr>
        <p:spPr bwMode="auto">
          <a:xfrm>
            <a:off x="2506663" y="4059238"/>
            <a:ext cx="2803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800"/>
              <a:t>*glavap=glava=&amp;atom</a:t>
            </a:r>
            <a:endParaRPr lang="hr-HR" altLang="sr-Latn-RS" sz="1800">
              <a:solidFill>
                <a:schemeClr val="tx1"/>
              </a:solidFill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5738813" y="3643313"/>
            <a:ext cx="294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800"/>
              <a:t>**glavap=*glava=atom</a:t>
            </a:r>
            <a:endParaRPr lang="hr-HR" altLang="sr-Latn-RS" sz="1800">
              <a:solidFill>
                <a:schemeClr val="tx1"/>
              </a:solidFill>
            </a:endParaRPr>
          </a:p>
        </p:txBody>
      </p:sp>
      <p:sp>
        <p:nvSpPr>
          <p:cNvPr id="22545" name="Rectangle 39"/>
          <p:cNvSpPr>
            <a:spLocks noChangeArrowheads="1"/>
          </p:cNvSpPr>
          <p:nvPr/>
        </p:nvSpPr>
        <p:spPr bwMode="auto">
          <a:xfrm>
            <a:off x="125413" y="5202238"/>
            <a:ext cx="3217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 sz="1800"/>
              <a:t>glavap=&amp;</a:t>
            </a:r>
            <a:r>
              <a:rPr lang="hr-HR" altLang="sr-Latn-RS" sz="1800">
                <a:solidFill>
                  <a:srgbClr val="FF0000"/>
                </a:solidFill>
              </a:rPr>
              <a:t>glava</a:t>
            </a:r>
            <a:r>
              <a:rPr lang="hr-HR" altLang="sr-Latn-RS" sz="1800"/>
              <a:t>=&amp;(&amp;atom)</a:t>
            </a:r>
            <a:endParaRPr lang="hr-HR" altLang="sr-Latn-RS" sz="1800">
              <a:solidFill>
                <a:schemeClr val="tx1"/>
              </a:solidFill>
            </a:endParaRPr>
          </a:p>
        </p:txBody>
      </p:sp>
      <p:sp>
        <p:nvSpPr>
          <p:cNvPr id="22546" name="Rectangle 23"/>
          <p:cNvSpPr>
            <a:spLocks noChangeArrowheads="1"/>
          </p:cNvSpPr>
          <p:nvPr/>
        </p:nvSpPr>
        <p:spPr bwMode="auto">
          <a:xfrm>
            <a:off x="344488" y="42926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/>
              <a:t>glavap</a:t>
            </a:r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3800475" y="50133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r>
              <a:rPr lang="hr-HR" altLang="sr-Latn-RS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22548" name="Text Box 25"/>
          <p:cNvSpPr txBox="1">
            <a:spLocks noChangeArrowheads="1"/>
          </p:cNvSpPr>
          <p:nvPr/>
        </p:nvSpPr>
        <p:spPr bwMode="auto">
          <a:xfrm>
            <a:off x="6465888" y="494188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 b="1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r-HR" altLang="sr-Latn-RS" sz="1800"/>
              <a:t>**glavap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33C68BC-E5B6-416C-ADA1-6938E7523736}" type="datetime1">
              <a:rPr lang="hr-HR"/>
              <a:pPr>
                <a:defRPr/>
              </a:pPr>
              <a:t>20.3.2018.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Algoritmi i strukture podataka, FER</a:t>
            </a:r>
            <a:endParaRPr lang="hr-H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239E8-FE3F-45D6-96DF-D707C3A9E650}" type="slidenum">
              <a:rPr lang="hr-HR"/>
              <a:pPr>
                <a:defRPr/>
              </a:pPr>
              <a:t>9</a:t>
            </a:fld>
            <a:r>
              <a:rPr lang="hr-HR" dirty="0"/>
              <a:t> </a:t>
            </a:r>
            <a:r>
              <a:rPr lang="hr-HR" dirty="0" smtClean="0"/>
              <a:t>/ 27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09843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25249</TotalTime>
  <Words>1972</Words>
  <Application>Microsoft Office PowerPoint</Application>
  <PresentationFormat>A4 Paper (210x297 mm)</PresentationFormat>
  <Paragraphs>483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Algoritmi i strukture podataka</vt:lpstr>
      <vt:lpstr>Creative Commons</vt:lpstr>
      <vt:lpstr>Povezane liste</vt:lpstr>
      <vt:lpstr>Osnovni pojmovi</vt:lpstr>
      <vt:lpstr>Realizacija liste</vt:lpstr>
      <vt:lpstr>Prazna i neprazna lista</vt:lpstr>
      <vt:lpstr>Općenita linearna jednostruko povezana lista</vt:lpstr>
      <vt:lpstr>Primjer</vt:lpstr>
      <vt:lpstr>Dvostruki pokazivači i adrese</vt:lpstr>
      <vt:lpstr>Dvostruki pokazivači i adrese</vt:lpstr>
      <vt:lpstr>Dvostruki pokazivači i adrese</vt:lpstr>
      <vt:lpstr>Dvostruki pokazivači i adrese</vt:lpstr>
      <vt:lpstr>Traženje, dodavanje i brisanje elemenata</vt:lpstr>
      <vt:lpstr>Pretraživanje liste</vt:lpstr>
      <vt:lpstr>Dodavanje na početak liste</vt:lpstr>
      <vt:lpstr>Dodavanje unutar liste</vt:lpstr>
      <vt:lpstr>Brisanje elementa s početka liste</vt:lpstr>
      <vt:lpstr>Brisanje elementa iz sredine liste</vt:lpstr>
      <vt:lpstr>Liste s više ključeva - I</vt:lpstr>
      <vt:lpstr>Liste s više ključeva - II</vt:lpstr>
      <vt:lpstr>Zadaci za vježbu</vt:lpstr>
      <vt:lpstr>Zadaci za vježbu</vt:lpstr>
      <vt:lpstr>Zadaci za vježbu</vt:lpstr>
      <vt:lpstr>Zadaci za vježbu</vt:lpstr>
      <vt:lpstr>Zadaci za vježbu</vt:lpstr>
      <vt:lpstr>Zadaci za vježbu</vt:lpstr>
      <vt:lpstr>Zadaci za vježbu</vt:lpstr>
    </vt:vector>
  </TitlesOfParts>
  <Manager>Damir Kalpić</Manager>
  <Company>ZPR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Mirjana Domazet-Lošo</cp:lastModifiedBy>
  <cp:revision>1025</cp:revision>
  <cp:lastPrinted>1999-09-23T14:23:06Z</cp:lastPrinted>
  <dcterms:created xsi:type="dcterms:W3CDTF">1998-09-29T08:27:49Z</dcterms:created>
  <dcterms:modified xsi:type="dcterms:W3CDTF">2018-03-20T13:56:27Z</dcterms:modified>
</cp:coreProperties>
</file>