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9" r:id="rId4"/>
    <p:sldId id="259" r:id="rId5"/>
    <p:sldId id="270" r:id="rId6"/>
    <p:sldId id="263" r:id="rId7"/>
    <p:sldId id="271" r:id="rId8"/>
    <p:sldId id="274" r:id="rId9"/>
    <p:sldId id="272" r:id="rId10"/>
    <p:sldId id="275" r:id="rId11"/>
    <p:sldId id="273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9D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1" d="100"/>
          <a:sy n="121" d="100"/>
        </p:scale>
        <p:origin x="1642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4343B9-C6C0-4D8F-A8AD-2D3ADC3007D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FAA2E54D-34CA-4E65-AFB4-C97A23E60151}">
      <dgm:prSet custT="1"/>
      <dgm:spPr/>
      <dgm:t>
        <a:bodyPr/>
        <a:lstStyle/>
        <a:p>
          <a:pPr>
            <a:defRPr cap="all"/>
          </a:pPr>
          <a:r>
            <a:rPr lang="en-US" sz="1600" dirty="0"/>
            <a:t>platform for FARMERS TO ASSESS CROP HEALTH, SOIL HEALTH</a:t>
          </a:r>
        </a:p>
      </dgm:t>
    </dgm:pt>
    <dgm:pt modelId="{447FBB45-65AE-432C-AC9C-7E9341EF8C8B}" type="parTrans" cxnId="{9B75E703-D319-4DD9-A776-4CBBE9EF2CB5}">
      <dgm:prSet/>
      <dgm:spPr/>
      <dgm:t>
        <a:bodyPr/>
        <a:lstStyle/>
        <a:p>
          <a:endParaRPr lang="en-US"/>
        </a:p>
      </dgm:t>
    </dgm:pt>
    <dgm:pt modelId="{859A57F7-1E3F-48B1-8CC0-1738C2899030}" type="sibTrans" cxnId="{9B75E703-D319-4DD9-A776-4CBBE9EF2CB5}">
      <dgm:prSet/>
      <dgm:spPr/>
      <dgm:t>
        <a:bodyPr/>
        <a:lstStyle/>
        <a:p>
          <a:endParaRPr lang="en-US"/>
        </a:p>
      </dgm:t>
    </dgm:pt>
    <dgm:pt modelId="{8C006D4C-E46F-45DD-859E-1CC88E08CFB3}">
      <dgm:prSet custT="1"/>
      <dgm:spPr/>
      <dgm:t>
        <a:bodyPr/>
        <a:lstStyle/>
        <a:p>
          <a:pPr>
            <a:defRPr cap="all"/>
          </a:pPr>
          <a:r>
            <a:rPr lang="en-US" sz="1600" dirty="0"/>
            <a:t>SECURE ACCESS TO PAST FARMER RECORDS.  creation/update capability for USERS</a:t>
          </a:r>
        </a:p>
      </dgm:t>
    </dgm:pt>
    <dgm:pt modelId="{76BC06DB-64FD-4234-92F5-BE3F9ACAA98F}" type="parTrans" cxnId="{FC157981-22D0-4AE2-BD6D-4D4A9AC79860}">
      <dgm:prSet/>
      <dgm:spPr/>
      <dgm:t>
        <a:bodyPr/>
        <a:lstStyle/>
        <a:p>
          <a:endParaRPr lang="en-US"/>
        </a:p>
      </dgm:t>
    </dgm:pt>
    <dgm:pt modelId="{64FBAE70-0E6D-4D54-BC59-7FCF493CD100}" type="sibTrans" cxnId="{FC157981-22D0-4AE2-BD6D-4D4A9AC79860}">
      <dgm:prSet/>
      <dgm:spPr/>
      <dgm:t>
        <a:bodyPr/>
        <a:lstStyle/>
        <a:p>
          <a:endParaRPr lang="en-US"/>
        </a:p>
      </dgm:t>
    </dgm:pt>
    <dgm:pt modelId="{049BC370-7D9D-4436-A0F0-5E53C88A81FC}">
      <dgm:prSet custT="1"/>
      <dgm:spPr/>
      <dgm:t>
        <a:bodyPr/>
        <a:lstStyle/>
        <a:p>
          <a:pPr>
            <a:defRPr cap="all"/>
          </a:pPr>
          <a:r>
            <a:rPr lang="en-US" sz="1600" dirty="0"/>
            <a:t>AI decision-making based on ENTERED crop, soil, weather data.</a:t>
          </a:r>
        </a:p>
      </dgm:t>
    </dgm:pt>
    <dgm:pt modelId="{587EC2C5-D189-4047-A4D9-00706011F572}" type="parTrans" cxnId="{26B2DD32-DDBC-41F4-B266-901D13305A34}">
      <dgm:prSet/>
      <dgm:spPr/>
      <dgm:t>
        <a:bodyPr/>
        <a:lstStyle/>
        <a:p>
          <a:endParaRPr lang="en-US"/>
        </a:p>
      </dgm:t>
    </dgm:pt>
    <dgm:pt modelId="{F60D6A90-F346-4F38-B4C2-B0922882EE42}" type="sibTrans" cxnId="{26B2DD32-DDBC-41F4-B266-901D13305A34}">
      <dgm:prSet/>
      <dgm:spPr/>
      <dgm:t>
        <a:bodyPr/>
        <a:lstStyle/>
        <a:p>
          <a:endParaRPr lang="en-US"/>
        </a:p>
      </dgm:t>
    </dgm:pt>
    <dgm:pt modelId="{8CDB8E0D-AE4F-4FF9-8FFB-C159DA9F352E}" type="pres">
      <dgm:prSet presAssocID="{C94343B9-C6C0-4D8F-A8AD-2D3ADC3007D1}" presName="root" presStyleCnt="0">
        <dgm:presLayoutVars>
          <dgm:dir/>
          <dgm:resizeHandles val="exact"/>
        </dgm:presLayoutVars>
      </dgm:prSet>
      <dgm:spPr/>
    </dgm:pt>
    <dgm:pt modelId="{F9E9C24C-A155-4D68-8ED1-0B82D64BAD6F}" type="pres">
      <dgm:prSet presAssocID="{FAA2E54D-34CA-4E65-AFB4-C97A23E60151}" presName="compNode" presStyleCnt="0"/>
      <dgm:spPr/>
    </dgm:pt>
    <dgm:pt modelId="{1224F186-BA8D-4970-AB79-550315F2EBCF}" type="pres">
      <dgm:prSet presAssocID="{FAA2E54D-34CA-4E65-AFB4-C97A23E60151}" presName="iconBgRect" presStyleLbl="bgShp" presStyleIdx="0" presStyleCnt="3"/>
      <dgm:spPr/>
    </dgm:pt>
    <dgm:pt modelId="{3E1997A6-C04E-48A9-8619-A0785566DB50}" type="pres">
      <dgm:prSet presAssocID="{FAA2E54D-34CA-4E65-AFB4-C97A23E6015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nt with solid fill"/>
        </a:ext>
      </dgm:extLst>
    </dgm:pt>
    <dgm:pt modelId="{A1AFDAB1-EF39-4230-99BE-AE1F8D52BB2F}" type="pres">
      <dgm:prSet presAssocID="{FAA2E54D-34CA-4E65-AFB4-C97A23E60151}" presName="spaceRect" presStyleCnt="0"/>
      <dgm:spPr/>
    </dgm:pt>
    <dgm:pt modelId="{C8226D74-D752-4BA9-8FFC-6624D651714D}" type="pres">
      <dgm:prSet presAssocID="{FAA2E54D-34CA-4E65-AFB4-C97A23E60151}" presName="textRect" presStyleLbl="revTx" presStyleIdx="0" presStyleCnt="3">
        <dgm:presLayoutVars>
          <dgm:chMax val="1"/>
          <dgm:chPref val="1"/>
        </dgm:presLayoutVars>
      </dgm:prSet>
      <dgm:spPr/>
    </dgm:pt>
    <dgm:pt modelId="{AE229E7C-2E0F-4C37-AC4F-F7256B08C32B}" type="pres">
      <dgm:prSet presAssocID="{859A57F7-1E3F-48B1-8CC0-1738C2899030}" presName="sibTrans" presStyleCnt="0"/>
      <dgm:spPr/>
    </dgm:pt>
    <dgm:pt modelId="{D1E61C11-BA97-48BA-8680-497CAF902FA3}" type="pres">
      <dgm:prSet presAssocID="{8C006D4C-E46F-45DD-859E-1CC88E08CFB3}" presName="compNode" presStyleCnt="0"/>
      <dgm:spPr/>
    </dgm:pt>
    <dgm:pt modelId="{2D000CE9-8872-4EFD-9C0B-6D17A203634D}" type="pres">
      <dgm:prSet presAssocID="{8C006D4C-E46F-45DD-859E-1CC88E08CFB3}" presName="iconBgRect" presStyleLbl="bgShp" presStyleIdx="1" presStyleCnt="3"/>
      <dgm:spPr/>
    </dgm:pt>
    <dgm:pt modelId="{790D2F35-A046-4CA8-9F02-CEF1E5A41624}" type="pres">
      <dgm:prSet presAssocID="{8C006D4C-E46F-45DD-859E-1CC88E08CFB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nger Print"/>
        </a:ext>
      </dgm:extLst>
    </dgm:pt>
    <dgm:pt modelId="{4AD162D5-13E6-46B6-8540-912674B3CEE5}" type="pres">
      <dgm:prSet presAssocID="{8C006D4C-E46F-45DD-859E-1CC88E08CFB3}" presName="spaceRect" presStyleCnt="0"/>
      <dgm:spPr/>
    </dgm:pt>
    <dgm:pt modelId="{DD392DA6-7F22-4F89-8AC1-2A556518E83F}" type="pres">
      <dgm:prSet presAssocID="{8C006D4C-E46F-45DD-859E-1CC88E08CFB3}" presName="textRect" presStyleLbl="revTx" presStyleIdx="1" presStyleCnt="3">
        <dgm:presLayoutVars>
          <dgm:chMax val="1"/>
          <dgm:chPref val="1"/>
        </dgm:presLayoutVars>
      </dgm:prSet>
      <dgm:spPr/>
    </dgm:pt>
    <dgm:pt modelId="{80F9B50A-E8AC-4E8F-B6C8-E8E714A94CBD}" type="pres">
      <dgm:prSet presAssocID="{64FBAE70-0E6D-4D54-BC59-7FCF493CD100}" presName="sibTrans" presStyleCnt="0"/>
      <dgm:spPr/>
    </dgm:pt>
    <dgm:pt modelId="{CFCE049C-DC13-4301-8ED9-FA6444938319}" type="pres">
      <dgm:prSet presAssocID="{049BC370-7D9D-4436-A0F0-5E53C88A81FC}" presName="compNode" presStyleCnt="0"/>
      <dgm:spPr/>
    </dgm:pt>
    <dgm:pt modelId="{C6E9E5F2-EB8F-4E6D-AFF6-2E455E4545FC}" type="pres">
      <dgm:prSet presAssocID="{049BC370-7D9D-4436-A0F0-5E53C88A81FC}" presName="iconBgRect" presStyleLbl="bgShp" presStyleIdx="2" presStyleCnt="3"/>
      <dgm:spPr/>
    </dgm:pt>
    <dgm:pt modelId="{259E0B6A-DBFC-4B30-9ADB-0B635649A271}" type="pres">
      <dgm:prSet presAssocID="{049BC370-7D9D-4436-A0F0-5E53C88A81F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rtbeat"/>
        </a:ext>
      </dgm:extLst>
    </dgm:pt>
    <dgm:pt modelId="{620551DB-4130-4811-94D2-CD8AAAF01EB5}" type="pres">
      <dgm:prSet presAssocID="{049BC370-7D9D-4436-A0F0-5E53C88A81FC}" presName="spaceRect" presStyleCnt="0"/>
      <dgm:spPr/>
    </dgm:pt>
    <dgm:pt modelId="{6F694281-D59C-472A-9AAC-6BC60DB3CEF3}" type="pres">
      <dgm:prSet presAssocID="{049BC370-7D9D-4436-A0F0-5E53C88A81F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B75E703-D319-4DD9-A776-4CBBE9EF2CB5}" srcId="{C94343B9-C6C0-4D8F-A8AD-2D3ADC3007D1}" destId="{FAA2E54D-34CA-4E65-AFB4-C97A23E60151}" srcOrd="0" destOrd="0" parTransId="{447FBB45-65AE-432C-AC9C-7E9341EF8C8B}" sibTransId="{859A57F7-1E3F-48B1-8CC0-1738C2899030}"/>
    <dgm:cxn modelId="{26B2DD32-DDBC-41F4-B266-901D13305A34}" srcId="{C94343B9-C6C0-4D8F-A8AD-2D3ADC3007D1}" destId="{049BC370-7D9D-4436-A0F0-5E53C88A81FC}" srcOrd="2" destOrd="0" parTransId="{587EC2C5-D189-4047-A4D9-00706011F572}" sibTransId="{F60D6A90-F346-4F38-B4C2-B0922882EE42}"/>
    <dgm:cxn modelId="{FC157981-22D0-4AE2-BD6D-4D4A9AC79860}" srcId="{C94343B9-C6C0-4D8F-A8AD-2D3ADC3007D1}" destId="{8C006D4C-E46F-45DD-859E-1CC88E08CFB3}" srcOrd="1" destOrd="0" parTransId="{76BC06DB-64FD-4234-92F5-BE3F9ACAA98F}" sibTransId="{64FBAE70-0E6D-4D54-BC59-7FCF493CD100}"/>
    <dgm:cxn modelId="{933A278D-2E47-41D0-8E7F-27A8C61C327B}" type="presOf" srcId="{049BC370-7D9D-4436-A0F0-5E53C88A81FC}" destId="{6F694281-D59C-472A-9AAC-6BC60DB3CEF3}" srcOrd="0" destOrd="0" presId="urn:microsoft.com/office/officeart/2018/5/layout/IconCircleLabelList"/>
    <dgm:cxn modelId="{9E6AB29D-DAF9-40DD-9C80-2B1A006E7E65}" type="presOf" srcId="{FAA2E54D-34CA-4E65-AFB4-C97A23E60151}" destId="{C8226D74-D752-4BA9-8FFC-6624D651714D}" srcOrd="0" destOrd="0" presId="urn:microsoft.com/office/officeart/2018/5/layout/IconCircleLabelList"/>
    <dgm:cxn modelId="{1199DCA9-252A-46C3-BF99-C843428F73E9}" type="presOf" srcId="{8C006D4C-E46F-45DD-859E-1CC88E08CFB3}" destId="{DD392DA6-7F22-4F89-8AC1-2A556518E83F}" srcOrd="0" destOrd="0" presId="urn:microsoft.com/office/officeart/2018/5/layout/IconCircleLabelList"/>
    <dgm:cxn modelId="{0B22E9F5-0BB0-4504-8694-8DCB2166EC8E}" type="presOf" srcId="{C94343B9-C6C0-4D8F-A8AD-2D3ADC3007D1}" destId="{8CDB8E0D-AE4F-4FF9-8FFB-C159DA9F352E}" srcOrd="0" destOrd="0" presId="urn:microsoft.com/office/officeart/2018/5/layout/IconCircleLabelList"/>
    <dgm:cxn modelId="{9A5FD020-A46C-41D9-9B01-2D4410CE6D2E}" type="presParOf" srcId="{8CDB8E0D-AE4F-4FF9-8FFB-C159DA9F352E}" destId="{F9E9C24C-A155-4D68-8ED1-0B82D64BAD6F}" srcOrd="0" destOrd="0" presId="urn:microsoft.com/office/officeart/2018/5/layout/IconCircleLabelList"/>
    <dgm:cxn modelId="{23DE8F11-47C2-40A8-A8E0-22CAA65BB336}" type="presParOf" srcId="{F9E9C24C-A155-4D68-8ED1-0B82D64BAD6F}" destId="{1224F186-BA8D-4970-AB79-550315F2EBCF}" srcOrd="0" destOrd="0" presId="urn:microsoft.com/office/officeart/2018/5/layout/IconCircleLabelList"/>
    <dgm:cxn modelId="{FBCC1E5B-FC48-4409-BB8D-570B70D69B29}" type="presParOf" srcId="{F9E9C24C-A155-4D68-8ED1-0B82D64BAD6F}" destId="{3E1997A6-C04E-48A9-8619-A0785566DB50}" srcOrd="1" destOrd="0" presId="urn:microsoft.com/office/officeart/2018/5/layout/IconCircleLabelList"/>
    <dgm:cxn modelId="{282CA322-31D3-43F7-9890-572AC5E0FA1F}" type="presParOf" srcId="{F9E9C24C-A155-4D68-8ED1-0B82D64BAD6F}" destId="{A1AFDAB1-EF39-4230-99BE-AE1F8D52BB2F}" srcOrd="2" destOrd="0" presId="urn:microsoft.com/office/officeart/2018/5/layout/IconCircleLabelList"/>
    <dgm:cxn modelId="{17A4F872-7947-45B1-9053-F8BC343A3A83}" type="presParOf" srcId="{F9E9C24C-A155-4D68-8ED1-0B82D64BAD6F}" destId="{C8226D74-D752-4BA9-8FFC-6624D651714D}" srcOrd="3" destOrd="0" presId="urn:microsoft.com/office/officeart/2018/5/layout/IconCircleLabelList"/>
    <dgm:cxn modelId="{959258E0-74DE-4FFB-9E81-4AC9618288A4}" type="presParOf" srcId="{8CDB8E0D-AE4F-4FF9-8FFB-C159DA9F352E}" destId="{AE229E7C-2E0F-4C37-AC4F-F7256B08C32B}" srcOrd="1" destOrd="0" presId="urn:microsoft.com/office/officeart/2018/5/layout/IconCircleLabelList"/>
    <dgm:cxn modelId="{C79F03E6-21DD-4C59-A111-D6117F22B014}" type="presParOf" srcId="{8CDB8E0D-AE4F-4FF9-8FFB-C159DA9F352E}" destId="{D1E61C11-BA97-48BA-8680-497CAF902FA3}" srcOrd="2" destOrd="0" presId="urn:microsoft.com/office/officeart/2018/5/layout/IconCircleLabelList"/>
    <dgm:cxn modelId="{F416BBAF-9C3C-42A2-B96D-7FFA8B3328AD}" type="presParOf" srcId="{D1E61C11-BA97-48BA-8680-497CAF902FA3}" destId="{2D000CE9-8872-4EFD-9C0B-6D17A203634D}" srcOrd="0" destOrd="0" presId="urn:microsoft.com/office/officeart/2018/5/layout/IconCircleLabelList"/>
    <dgm:cxn modelId="{71AB55C1-EB74-46B1-8CF6-2A6D11C630D3}" type="presParOf" srcId="{D1E61C11-BA97-48BA-8680-497CAF902FA3}" destId="{790D2F35-A046-4CA8-9F02-CEF1E5A41624}" srcOrd="1" destOrd="0" presId="urn:microsoft.com/office/officeart/2018/5/layout/IconCircleLabelList"/>
    <dgm:cxn modelId="{F017B1A5-0D18-4097-BB6F-970443406947}" type="presParOf" srcId="{D1E61C11-BA97-48BA-8680-497CAF902FA3}" destId="{4AD162D5-13E6-46B6-8540-912674B3CEE5}" srcOrd="2" destOrd="0" presId="urn:microsoft.com/office/officeart/2018/5/layout/IconCircleLabelList"/>
    <dgm:cxn modelId="{1C38BCDE-BFFC-41F9-9EF0-5DE81F20E854}" type="presParOf" srcId="{D1E61C11-BA97-48BA-8680-497CAF902FA3}" destId="{DD392DA6-7F22-4F89-8AC1-2A556518E83F}" srcOrd="3" destOrd="0" presId="urn:microsoft.com/office/officeart/2018/5/layout/IconCircleLabelList"/>
    <dgm:cxn modelId="{0AD12CAB-0B71-432E-9029-7EE0C875E8CE}" type="presParOf" srcId="{8CDB8E0D-AE4F-4FF9-8FFB-C159DA9F352E}" destId="{80F9B50A-E8AC-4E8F-B6C8-E8E714A94CBD}" srcOrd="3" destOrd="0" presId="urn:microsoft.com/office/officeart/2018/5/layout/IconCircleLabelList"/>
    <dgm:cxn modelId="{D699D8CF-4429-4E89-9A13-4FA3EF4AA376}" type="presParOf" srcId="{8CDB8E0D-AE4F-4FF9-8FFB-C159DA9F352E}" destId="{CFCE049C-DC13-4301-8ED9-FA6444938319}" srcOrd="4" destOrd="0" presId="urn:microsoft.com/office/officeart/2018/5/layout/IconCircleLabelList"/>
    <dgm:cxn modelId="{AF9F50B4-0992-4445-8317-76C03002739C}" type="presParOf" srcId="{CFCE049C-DC13-4301-8ED9-FA6444938319}" destId="{C6E9E5F2-EB8F-4E6D-AFF6-2E455E4545FC}" srcOrd="0" destOrd="0" presId="urn:microsoft.com/office/officeart/2018/5/layout/IconCircleLabelList"/>
    <dgm:cxn modelId="{40154E3D-F205-4E48-A675-978DFA94C66D}" type="presParOf" srcId="{CFCE049C-DC13-4301-8ED9-FA6444938319}" destId="{259E0B6A-DBFC-4B30-9ADB-0B635649A271}" srcOrd="1" destOrd="0" presId="urn:microsoft.com/office/officeart/2018/5/layout/IconCircleLabelList"/>
    <dgm:cxn modelId="{EFBFA3C0-C212-419B-9E10-1DC1951C5425}" type="presParOf" srcId="{CFCE049C-DC13-4301-8ED9-FA6444938319}" destId="{620551DB-4130-4811-94D2-CD8AAAF01EB5}" srcOrd="2" destOrd="0" presId="urn:microsoft.com/office/officeart/2018/5/layout/IconCircleLabelList"/>
    <dgm:cxn modelId="{A8396B03-69B5-4EC1-BCE0-833CC3EB2CA2}" type="presParOf" srcId="{CFCE049C-DC13-4301-8ED9-FA6444938319}" destId="{6F694281-D59C-472A-9AAC-6BC60DB3CEF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9FCD78D-9505-4648-BF83-BD4339530DE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84E7BBA-1262-4B2F-9905-84BED4B0C0AF}">
      <dgm:prSet/>
      <dgm:spPr/>
      <dgm:t>
        <a:bodyPr/>
        <a:lstStyle/>
        <a:p>
          <a:r>
            <a:rPr lang="en-US" dirty="0"/>
            <a:t>UI Design: Landing Page, Login Page, AI Photo Crop Analyzer, Crop and Soil Records Workflow</a:t>
          </a:r>
        </a:p>
      </dgm:t>
    </dgm:pt>
    <dgm:pt modelId="{BE1108BC-04ED-4433-8D50-37C7C04B5BAC}" type="parTrans" cxnId="{6C201757-0D0F-4FE0-BD7B-7B8616F034AC}">
      <dgm:prSet/>
      <dgm:spPr/>
      <dgm:t>
        <a:bodyPr/>
        <a:lstStyle/>
        <a:p>
          <a:endParaRPr lang="en-US"/>
        </a:p>
      </dgm:t>
    </dgm:pt>
    <dgm:pt modelId="{EA94FD24-CB23-4C64-919D-C0A64A550ED7}" type="sibTrans" cxnId="{6C201757-0D0F-4FE0-BD7B-7B8616F034AC}">
      <dgm:prSet/>
      <dgm:spPr/>
      <dgm:t>
        <a:bodyPr/>
        <a:lstStyle/>
        <a:p>
          <a:endParaRPr lang="en-US"/>
        </a:p>
      </dgm:t>
    </dgm:pt>
    <dgm:pt modelId="{5794CA31-F962-46D8-9A2D-FAE217791756}">
      <dgm:prSet/>
      <dgm:spPr/>
      <dgm:t>
        <a:bodyPr/>
        <a:lstStyle/>
        <a:p>
          <a:r>
            <a:rPr lang="en-US" dirty="0"/>
            <a:t>JWT Authenticated Login</a:t>
          </a:r>
        </a:p>
      </dgm:t>
    </dgm:pt>
    <dgm:pt modelId="{96740594-54AF-42CA-AE68-EF3AF044647F}" type="parTrans" cxnId="{8596D2A0-26EB-4370-988B-06A7759D7F6A}">
      <dgm:prSet/>
      <dgm:spPr/>
      <dgm:t>
        <a:bodyPr/>
        <a:lstStyle/>
        <a:p>
          <a:endParaRPr lang="en-US"/>
        </a:p>
      </dgm:t>
    </dgm:pt>
    <dgm:pt modelId="{B9F8DFBD-E74C-4DE4-A724-409B82B71063}" type="sibTrans" cxnId="{8596D2A0-26EB-4370-988B-06A7759D7F6A}">
      <dgm:prSet/>
      <dgm:spPr/>
      <dgm:t>
        <a:bodyPr/>
        <a:lstStyle/>
        <a:p>
          <a:endParaRPr lang="en-US"/>
        </a:p>
      </dgm:t>
    </dgm:pt>
    <dgm:pt modelId="{851643EA-EBEA-4B6C-8BF3-332179AACDEE}">
      <dgm:prSet/>
      <dgm:spPr/>
      <dgm:t>
        <a:bodyPr/>
        <a:lstStyle/>
        <a:p>
          <a:r>
            <a:rPr lang="en-US" dirty="0"/>
            <a:t>Ability to upload pictures of crop and get health analysis and recommendations.</a:t>
          </a:r>
        </a:p>
      </dgm:t>
    </dgm:pt>
    <dgm:pt modelId="{FE5E7034-6A98-4B32-86AA-DABB964E90E0}" type="parTrans" cxnId="{7B8E4DBA-5B67-4BD1-8537-6345EA995284}">
      <dgm:prSet/>
      <dgm:spPr/>
      <dgm:t>
        <a:bodyPr/>
        <a:lstStyle/>
        <a:p>
          <a:endParaRPr lang="en-US"/>
        </a:p>
      </dgm:t>
    </dgm:pt>
    <dgm:pt modelId="{0B36FCD4-1A83-4E07-977E-CA9F5F7114A8}" type="sibTrans" cxnId="{7B8E4DBA-5B67-4BD1-8537-6345EA995284}">
      <dgm:prSet/>
      <dgm:spPr/>
      <dgm:t>
        <a:bodyPr/>
        <a:lstStyle/>
        <a:p>
          <a:endParaRPr lang="en-US"/>
        </a:p>
      </dgm:t>
    </dgm:pt>
    <dgm:pt modelId="{90469AF4-A718-4BB9-B8C6-DA114402F131}">
      <dgm:prSet/>
      <dgm:spPr/>
      <dgm:t>
        <a:bodyPr/>
        <a:lstStyle/>
        <a:p>
          <a:r>
            <a:rPr lang="en-US" dirty="0"/>
            <a:t>Soil sample analysis/ recommender</a:t>
          </a:r>
        </a:p>
      </dgm:t>
    </dgm:pt>
    <dgm:pt modelId="{F7CD0A10-494C-4848-9BED-3F4C00F40282}" type="parTrans" cxnId="{99698431-17A2-44F4-A047-345A0BBBDD56}">
      <dgm:prSet/>
      <dgm:spPr/>
      <dgm:t>
        <a:bodyPr/>
        <a:lstStyle/>
        <a:p>
          <a:endParaRPr lang="en-US"/>
        </a:p>
      </dgm:t>
    </dgm:pt>
    <dgm:pt modelId="{D209B840-3F1C-4E7E-9763-64AB2C8CFA79}" type="sibTrans" cxnId="{99698431-17A2-44F4-A047-345A0BBBDD56}">
      <dgm:prSet/>
      <dgm:spPr/>
      <dgm:t>
        <a:bodyPr/>
        <a:lstStyle/>
        <a:p>
          <a:endParaRPr lang="en-US"/>
        </a:p>
      </dgm:t>
    </dgm:pt>
    <dgm:pt modelId="{405BA384-4B1C-48B2-88B8-DCBCF70C9450}">
      <dgm:prSet/>
      <dgm:spPr/>
      <dgm:t>
        <a:bodyPr/>
        <a:lstStyle/>
        <a:p>
          <a:r>
            <a:rPr lang="en-US" dirty="0"/>
            <a:t>Crop season plan recommendations based on real time weather/climate data</a:t>
          </a:r>
        </a:p>
      </dgm:t>
    </dgm:pt>
    <dgm:pt modelId="{B55513ED-4C7B-4138-A44B-A917D951C810}" type="parTrans" cxnId="{C3BA045F-28BB-4C6F-A9B3-2D6E0FD61C68}">
      <dgm:prSet/>
      <dgm:spPr/>
      <dgm:t>
        <a:bodyPr/>
        <a:lstStyle/>
        <a:p>
          <a:endParaRPr lang="en-US"/>
        </a:p>
      </dgm:t>
    </dgm:pt>
    <dgm:pt modelId="{062F8A30-0205-4179-804B-EBAB1326FD32}" type="sibTrans" cxnId="{C3BA045F-28BB-4C6F-A9B3-2D6E0FD61C68}">
      <dgm:prSet/>
      <dgm:spPr/>
      <dgm:t>
        <a:bodyPr/>
        <a:lstStyle/>
        <a:p>
          <a:endParaRPr lang="en-US"/>
        </a:p>
      </dgm:t>
    </dgm:pt>
    <dgm:pt modelId="{6A5EE9DC-3B47-4412-B31F-32A743C4B3B7}" type="pres">
      <dgm:prSet presAssocID="{A9FCD78D-9505-4648-BF83-BD4339530DED}" presName="root" presStyleCnt="0">
        <dgm:presLayoutVars>
          <dgm:dir/>
          <dgm:resizeHandles val="exact"/>
        </dgm:presLayoutVars>
      </dgm:prSet>
      <dgm:spPr/>
    </dgm:pt>
    <dgm:pt modelId="{FC3265B8-25A1-4837-A364-23ED35B4035E}" type="pres">
      <dgm:prSet presAssocID="{284E7BBA-1262-4B2F-9905-84BED4B0C0AF}" presName="compNode" presStyleCnt="0"/>
      <dgm:spPr/>
    </dgm:pt>
    <dgm:pt modelId="{748A8E35-B2C2-439A-8E0E-BF9C53A66C74}" type="pres">
      <dgm:prSet presAssocID="{284E7BBA-1262-4B2F-9905-84BED4B0C0AF}" presName="bgRect" presStyleLbl="bgShp" presStyleIdx="0" presStyleCnt="5"/>
      <dgm:spPr/>
    </dgm:pt>
    <dgm:pt modelId="{6F7DA054-2DA0-48E0-AA2F-0005FDD27C2A}" type="pres">
      <dgm:prSet presAssocID="{284E7BBA-1262-4B2F-9905-84BED4B0C0AF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ternet with solid fill"/>
        </a:ext>
      </dgm:extLst>
    </dgm:pt>
    <dgm:pt modelId="{68810DC2-C35F-4AEC-B4DF-31237F41E08A}" type="pres">
      <dgm:prSet presAssocID="{284E7BBA-1262-4B2F-9905-84BED4B0C0AF}" presName="spaceRect" presStyleCnt="0"/>
      <dgm:spPr/>
    </dgm:pt>
    <dgm:pt modelId="{3F39734D-8B1C-4786-9817-494C67646CBB}" type="pres">
      <dgm:prSet presAssocID="{284E7BBA-1262-4B2F-9905-84BED4B0C0AF}" presName="parTx" presStyleLbl="revTx" presStyleIdx="0" presStyleCnt="5">
        <dgm:presLayoutVars>
          <dgm:chMax val="0"/>
          <dgm:chPref val="0"/>
        </dgm:presLayoutVars>
      </dgm:prSet>
      <dgm:spPr/>
    </dgm:pt>
    <dgm:pt modelId="{7F7B3A2E-0B5B-4393-A758-01DF5447F2A4}" type="pres">
      <dgm:prSet presAssocID="{EA94FD24-CB23-4C64-919D-C0A64A550ED7}" presName="sibTrans" presStyleCnt="0"/>
      <dgm:spPr/>
    </dgm:pt>
    <dgm:pt modelId="{5820BD90-CA25-4D62-AE32-39D1005EEC40}" type="pres">
      <dgm:prSet presAssocID="{5794CA31-F962-46D8-9A2D-FAE217791756}" presName="compNode" presStyleCnt="0"/>
      <dgm:spPr/>
    </dgm:pt>
    <dgm:pt modelId="{82CA227D-73DB-43CB-BA77-D468DC886848}" type="pres">
      <dgm:prSet presAssocID="{5794CA31-F962-46D8-9A2D-FAE217791756}" presName="bgRect" presStyleLbl="bgShp" presStyleIdx="1" presStyleCnt="5"/>
      <dgm:spPr/>
    </dgm:pt>
    <dgm:pt modelId="{C9210972-21BC-458A-90E4-7256A5380867}" type="pres">
      <dgm:prSet presAssocID="{5794CA31-F962-46D8-9A2D-FAE217791756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ngerprint with solid fill"/>
        </a:ext>
      </dgm:extLst>
    </dgm:pt>
    <dgm:pt modelId="{ED65FF2A-D89C-40B3-8F5F-D7443487FD8B}" type="pres">
      <dgm:prSet presAssocID="{5794CA31-F962-46D8-9A2D-FAE217791756}" presName="spaceRect" presStyleCnt="0"/>
      <dgm:spPr/>
    </dgm:pt>
    <dgm:pt modelId="{4AB224C4-28D5-45D4-BF02-DDF8B72548A6}" type="pres">
      <dgm:prSet presAssocID="{5794CA31-F962-46D8-9A2D-FAE217791756}" presName="parTx" presStyleLbl="revTx" presStyleIdx="1" presStyleCnt="5">
        <dgm:presLayoutVars>
          <dgm:chMax val="0"/>
          <dgm:chPref val="0"/>
        </dgm:presLayoutVars>
      </dgm:prSet>
      <dgm:spPr/>
    </dgm:pt>
    <dgm:pt modelId="{63BB4C56-F0FD-4E20-87FB-5A0B1A7CC528}" type="pres">
      <dgm:prSet presAssocID="{B9F8DFBD-E74C-4DE4-A724-409B82B71063}" presName="sibTrans" presStyleCnt="0"/>
      <dgm:spPr/>
    </dgm:pt>
    <dgm:pt modelId="{C1EEA9A9-ED9F-4581-9159-3DBAD11ED66C}" type="pres">
      <dgm:prSet presAssocID="{851643EA-EBEA-4B6C-8BF3-332179AACDEE}" presName="compNode" presStyleCnt="0"/>
      <dgm:spPr/>
    </dgm:pt>
    <dgm:pt modelId="{8A925F6D-B5F2-4BAC-92BA-C003428CD7CE}" type="pres">
      <dgm:prSet presAssocID="{851643EA-EBEA-4B6C-8BF3-332179AACDEE}" presName="bgRect" presStyleLbl="bgShp" presStyleIdx="2" presStyleCnt="5" custLinFactNeighborX="-1533" custLinFactNeighborY="0"/>
      <dgm:spPr/>
    </dgm:pt>
    <dgm:pt modelId="{E1FB5B7A-4DD9-4B89-B048-2866D18618C9}" type="pres">
      <dgm:prSet presAssocID="{851643EA-EBEA-4B6C-8BF3-332179AACDEE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nt with solid fill"/>
        </a:ext>
      </dgm:extLst>
    </dgm:pt>
    <dgm:pt modelId="{81A35EE8-149A-4A55-BF3E-623D4D9AB0F3}" type="pres">
      <dgm:prSet presAssocID="{851643EA-EBEA-4B6C-8BF3-332179AACDEE}" presName="spaceRect" presStyleCnt="0"/>
      <dgm:spPr/>
    </dgm:pt>
    <dgm:pt modelId="{E80A949A-703F-4431-AA06-34C879AAFA56}" type="pres">
      <dgm:prSet presAssocID="{851643EA-EBEA-4B6C-8BF3-332179AACDEE}" presName="parTx" presStyleLbl="revTx" presStyleIdx="2" presStyleCnt="5">
        <dgm:presLayoutVars>
          <dgm:chMax val="0"/>
          <dgm:chPref val="0"/>
        </dgm:presLayoutVars>
      </dgm:prSet>
      <dgm:spPr/>
    </dgm:pt>
    <dgm:pt modelId="{4D3AB29A-DC32-4019-AA3B-EB5827326550}" type="pres">
      <dgm:prSet presAssocID="{0B36FCD4-1A83-4E07-977E-CA9F5F7114A8}" presName="sibTrans" presStyleCnt="0"/>
      <dgm:spPr/>
    </dgm:pt>
    <dgm:pt modelId="{57060C8A-C99E-49E2-BDC6-A0837459ED04}" type="pres">
      <dgm:prSet presAssocID="{90469AF4-A718-4BB9-B8C6-DA114402F131}" presName="compNode" presStyleCnt="0"/>
      <dgm:spPr/>
    </dgm:pt>
    <dgm:pt modelId="{38ECB8B5-EB63-4D7E-863D-54409C1B3126}" type="pres">
      <dgm:prSet presAssocID="{90469AF4-A718-4BB9-B8C6-DA114402F131}" presName="bgRect" presStyleLbl="bgShp" presStyleIdx="3" presStyleCnt="5" custLinFactNeighborX="-1533"/>
      <dgm:spPr/>
    </dgm:pt>
    <dgm:pt modelId="{6BAE1469-F4BB-426C-AA57-0B8E277218C0}" type="pres">
      <dgm:prSet presAssocID="{90469AF4-A718-4BB9-B8C6-DA114402F131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hand with plant with solid fill"/>
        </a:ext>
      </dgm:extLst>
    </dgm:pt>
    <dgm:pt modelId="{9B7D3B4B-EA04-4091-A75A-2D032FC6C36D}" type="pres">
      <dgm:prSet presAssocID="{90469AF4-A718-4BB9-B8C6-DA114402F131}" presName="spaceRect" presStyleCnt="0"/>
      <dgm:spPr/>
    </dgm:pt>
    <dgm:pt modelId="{33EB9F66-1E84-496F-B201-F7E5889F0E04}" type="pres">
      <dgm:prSet presAssocID="{90469AF4-A718-4BB9-B8C6-DA114402F131}" presName="parTx" presStyleLbl="revTx" presStyleIdx="3" presStyleCnt="5">
        <dgm:presLayoutVars>
          <dgm:chMax val="0"/>
          <dgm:chPref val="0"/>
        </dgm:presLayoutVars>
      </dgm:prSet>
      <dgm:spPr/>
    </dgm:pt>
    <dgm:pt modelId="{A2C68F7F-3680-472E-ACD7-B388A8359C49}" type="pres">
      <dgm:prSet presAssocID="{D209B840-3F1C-4E7E-9763-64AB2C8CFA79}" presName="sibTrans" presStyleCnt="0"/>
      <dgm:spPr/>
    </dgm:pt>
    <dgm:pt modelId="{57AE69BD-C25F-4FEB-8F01-49957B09F7FF}" type="pres">
      <dgm:prSet presAssocID="{405BA384-4B1C-48B2-88B8-DCBCF70C9450}" presName="compNode" presStyleCnt="0"/>
      <dgm:spPr/>
    </dgm:pt>
    <dgm:pt modelId="{30895F0D-A191-440B-A76D-7909271CF07C}" type="pres">
      <dgm:prSet presAssocID="{405BA384-4B1C-48B2-88B8-DCBCF70C9450}" presName="bgRect" presStyleLbl="bgShp" presStyleIdx="4" presStyleCnt="5"/>
      <dgm:spPr/>
    </dgm:pt>
    <dgm:pt modelId="{01C930A8-0365-44E9-919B-0DADC2B23555}" type="pres">
      <dgm:prSet presAssocID="{405BA384-4B1C-48B2-88B8-DCBCF70C9450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 with solid fill"/>
        </a:ext>
      </dgm:extLst>
    </dgm:pt>
    <dgm:pt modelId="{1A004BE2-B883-4E0B-AA3F-3DEBB5602DB3}" type="pres">
      <dgm:prSet presAssocID="{405BA384-4B1C-48B2-88B8-DCBCF70C9450}" presName="spaceRect" presStyleCnt="0"/>
      <dgm:spPr/>
    </dgm:pt>
    <dgm:pt modelId="{20A10D13-1B92-4B6E-97B4-350B071FECF9}" type="pres">
      <dgm:prSet presAssocID="{405BA384-4B1C-48B2-88B8-DCBCF70C9450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983AA520-5B96-465B-8379-BE6E3B936C55}" type="presOf" srcId="{5794CA31-F962-46D8-9A2D-FAE217791756}" destId="{4AB224C4-28D5-45D4-BF02-DDF8B72548A6}" srcOrd="0" destOrd="0" presId="urn:microsoft.com/office/officeart/2018/2/layout/IconVerticalSolidList"/>
    <dgm:cxn modelId="{091E3521-AAFC-407A-8426-C6A8ADFC9E44}" type="presOf" srcId="{284E7BBA-1262-4B2F-9905-84BED4B0C0AF}" destId="{3F39734D-8B1C-4786-9817-494C67646CBB}" srcOrd="0" destOrd="0" presId="urn:microsoft.com/office/officeart/2018/2/layout/IconVerticalSolidList"/>
    <dgm:cxn modelId="{99698431-17A2-44F4-A047-345A0BBBDD56}" srcId="{A9FCD78D-9505-4648-BF83-BD4339530DED}" destId="{90469AF4-A718-4BB9-B8C6-DA114402F131}" srcOrd="3" destOrd="0" parTransId="{F7CD0A10-494C-4848-9BED-3F4C00F40282}" sibTransId="{D209B840-3F1C-4E7E-9763-64AB2C8CFA79}"/>
    <dgm:cxn modelId="{D2D62B3A-8E03-4992-A9B2-B8D1113395AC}" type="presOf" srcId="{405BA384-4B1C-48B2-88B8-DCBCF70C9450}" destId="{20A10D13-1B92-4B6E-97B4-350B071FECF9}" srcOrd="0" destOrd="0" presId="urn:microsoft.com/office/officeart/2018/2/layout/IconVerticalSolidList"/>
    <dgm:cxn modelId="{C3BA045F-28BB-4C6F-A9B3-2D6E0FD61C68}" srcId="{A9FCD78D-9505-4648-BF83-BD4339530DED}" destId="{405BA384-4B1C-48B2-88B8-DCBCF70C9450}" srcOrd="4" destOrd="0" parTransId="{B55513ED-4C7B-4138-A44B-A917D951C810}" sibTransId="{062F8A30-0205-4179-804B-EBAB1326FD32}"/>
    <dgm:cxn modelId="{15951D41-FC9D-47C0-919C-F4BAFF1DC61B}" type="presOf" srcId="{851643EA-EBEA-4B6C-8BF3-332179AACDEE}" destId="{E80A949A-703F-4431-AA06-34C879AAFA56}" srcOrd="0" destOrd="0" presId="urn:microsoft.com/office/officeart/2018/2/layout/IconVerticalSolidList"/>
    <dgm:cxn modelId="{F0885D6D-4A3D-4A7A-A126-71EF54E74F1F}" type="presOf" srcId="{90469AF4-A718-4BB9-B8C6-DA114402F131}" destId="{33EB9F66-1E84-496F-B201-F7E5889F0E04}" srcOrd="0" destOrd="0" presId="urn:microsoft.com/office/officeart/2018/2/layout/IconVerticalSolidList"/>
    <dgm:cxn modelId="{6C201757-0D0F-4FE0-BD7B-7B8616F034AC}" srcId="{A9FCD78D-9505-4648-BF83-BD4339530DED}" destId="{284E7BBA-1262-4B2F-9905-84BED4B0C0AF}" srcOrd="0" destOrd="0" parTransId="{BE1108BC-04ED-4433-8D50-37C7C04B5BAC}" sibTransId="{EA94FD24-CB23-4C64-919D-C0A64A550ED7}"/>
    <dgm:cxn modelId="{5373047C-FA6C-44C8-A655-157D68AFC4D4}" type="presOf" srcId="{A9FCD78D-9505-4648-BF83-BD4339530DED}" destId="{6A5EE9DC-3B47-4412-B31F-32A743C4B3B7}" srcOrd="0" destOrd="0" presId="urn:microsoft.com/office/officeart/2018/2/layout/IconVerticalSolidList"/>
    <dgm:cxn modelId="{8596D2A0-26EB-4370-988B-06A7759D7F6A}" srcId="{A9FCD78D-9505-4648-BF83-BD4339530DED}" destId="{5794CA31-F962-46D8-9A2D-FAE217791756}" srcOrd="1" destOrd="0" parTransId="{96740594-54AF-42CA-AE68-EF3AF044647F}" sibTransId="{B9F8DFBD-E74C-4DE4-A724-409B82B71063}"/>
    <dgm:cxn modelId="{7B8E4DBA-5B67-4BD1-8537-6345EA995284}" srcId="{A9FCD78D-9505-4648-BF83-BD4339530DED}" destId="{851643EA-EBEA-4B6C-8BF3-332179AACDEE}" srcOrd="2" destOrd="0" parTransId="{FE5E7034-6A98-4B32-86AA-DABB964E90E0}" sibTransId="{0B36FCD4-1A83-4E07-977E-CA9F5F7114A8}"/>
    <dgm:cxn modelId="{831B71F5-192F-40BF-9082-B7329599B4A8}" type="presParOf" srcId="{6A5EE9DC-3B47-4412-B31F-32A743C4B3B7}" destId="{FC3265B8-25A1-4837-A364-23ED35B4035E}" srcOrd="0" destOrd="0" presId="urn:microsoft.com/office/officeart/2018/2/layout/IconVerticalSolidList"/>
    <dgm:cxn modelId="{D33344EF-E695-496D-BE99-90FA40AF2FF2}" type="presParOf" srcId="{FC3265B8-25A1-4837-A364-23ED35B4035E}" destId="{748A8E35-B2C2-439A-8E0E-BF9C53A66C74}" srcOrd="0" destOrd="0" presId="urn:microsoft.com/office/officeart/2018/2/layout/IconVerticalSolidList"/>
    <dgm:cxn modelId="{50200834-354F-48FF-A67D-BBAD34D6B406}" type="presParOf" srcId="{FC3265B8-25A1-4837-A364-23ED35B4035E}" destId="{6F7DA054-2DA0-48E0-AA2F-0005FDD27C2A}" srcOrd="1" destOrd="0" presId="urn:microsoft.com/office/officeart/2018/2/layout/IconVerticalSolidList"/>
    <dgm:cxn modelId="{1918A539-D959-4D97-AF70-04675EA6E931}" type="presParOf" srcId="{FC3265B8-25A1-4837-A364-23ED35B4035E}" destId="{68810DC2-C35F-4AEC-B4DF-31237F41E08A}" srcOrd="2" destOrd="0" presId="urn:microsoft.com/office/officeart/2018/2/layout/IconVerticalSolidList"/>
    <dgm:cxn modelId="{2ED556A5-219D-42F5-87B7-A61178185D5E}" type="presParOf" srcId="{FC3265B8-25A1-4837-A364-23ED35B4035E}" destId="{3F39734D-8B1C-4786-9817-494C67646CBB}" srcOrd="3" destOrd="0" presId="urn:microsoft.com/office/officeart/2018/2/layout/IconVerticalSolidList"/>
    <dgm:cxn modelId="{0F8FC80D-C469-475E-8CB2-7D6A72F89C62}" type="presParOf" srcId="{6A5EE9DC-3B47-4412-B31F-32A743C4B3B7}" destId="{7F7B3A2E-0B5B-4393-A758-01DF5447F2A4}" srcOrd="1" destOrd="0" presId="urn:microsoft.com/office/officeart/2018/2/layout/IconVerticalSolidList"/>
    <dgm:cxn modelId="{958C6C35-CB0F-40CA-B272-4DB0AB2B6497}" type="presParOf" srcId="{6A5EE9DC-3B47-4412-B31F-32A743C4B3B7}" destId="{5820BD90-CA25-4D62-AE32-39D1005EEC40}" srcOrd="2" destOrd="0" presId="urn:microsoft.com/office/officeart/2018/2/layout/IconVerticalSolidList"/>
    <dgm:cxn modelId="{F69E4FC2-7624-47CD-A9CE-3FD0B2821016}" type="presParOf" srcId="{5820BD90-CA25-4D62-AE32-39D1005EEC40}" destId="{82CA227D-73DB-43CB-BA77-D468DC886848}" srcOrd="0" destOrd="0" presId="urn:microsoft.com/office/officeart/2018/2/layout/IconVerticalSolidList"/>
    <dgm:cxn modelId="{3E1C9681-5045-4D9F-80BB-1EF4A1EB07C5}" type="presParOf" srcId="{5820BD90-CA25-4D62-AE32-39D1005EEC40}" destId="{C9210972-21BC-458A-90E4-7256A5380867}" srcOrd="1" destOrd="0" presId="urn:microsoft.com/office/officeart/2018/2/layout/IconVerticalSolidList"/>
    <dgm:cxn modelId="{A5F168C5-F89A-4B81-88E9-233761C61ACB}" type="presParOf" srcId="{5820BD90-CA25-4D62-AE32-39D1005EEC40}" destId="{ED65FF2A-D89C-40B3-8F5F-D7443487FD8B}" srcOrd="2" destOrd="0" presId="urn:microsoft.com/office/officeart/2018/2/layout/IconVerticalSolidList"/>
    <dgm:cxn modelId="{7FA7E90C-43FA-45C3-9233-A6852E751765}" type="presParOf" srcId="{5820BD90-CA25-4D62-AE32-39D1005EEC40}" destId="{4AB224C4-28D5-45D4-BF02-DDF8B72548A6}" srcOrd="3" destOrd="0" presId="urn:microsoft.com/office/officeart/2018/2/layout/IconVerticalSolidList"/>
    <dgm:cxn modelId="{D0D683F0-7246-4A4A-9FAC-2C325F324921}" type="presParOf" srcId="{6A5EE9DC-3B47-4412-B31F-32A743C4B3B7}" destId="{63BB4C56-F0FD-4E20-87FB-5A0B1A7CC528}" srcOrd="3" destOrd="0" presId="urn:microsoft.com/office/officeart/2018/2/layout/IconVerticalSolidList"/>
    <dgm:cxn modelId="{21655C30-78C9-4706-A3B2-AE8545CB64CE}" type="presParOf" srcId="{6A5EE9DC-3B47-4412-B31F-32A743C4B3B7}" destId="{C1EEA9A9-ED9F-4581-9159-3DBAD11ED66C}" srcOrd="4" destOrd="0" presId="urn:microsoft.com/office/officeart/2018/2/layout/IconVerticalSolidList"/>
    <dgm:cxn modelId="{2497ED6A-B07E-4C29-9FB1-C1E819C89BED}" type="presParOf" srcId="{C1EEA9A9-ED9F-4581-9159-3DBAD11ED66C}" destId="{8A925F6D-B5F2-4BAC-92BA-C003428CD7CE}" srcOrd="0" destOrd="0" presId="urn:microsoft.com/office/officeart/2018/2/layout/IconVerticalSolidList"/>
    <dgm:cxn modelId="{29942903-A8B2-4B8E-BF43-303C77EBC192}" type="presParOf" srcId="{C1EEA9A9-ED9F-4581-9159-3DBAD11ED66C}" destId="{E1FB5B7A-4DD9-4B89-B048-2866D18618C9}" srcOrd="1" destOrd="0" presId="urn:microsoft.com/office/officeart/2018/2/layout/IconVerticalSolidList"/>
    <dgm:cxn modelId="{21E3B81C-A6D3-4A95-92C0-108C6019A52E}" type="presParOf" srcId="{C1EEA9A9-ED9F-4581-9159-3DBAD11ED66C}" destId="{81A35EE8-149A-4A55-BF3E-623D4D9AB0F3}" srcOrd="2" destOrd="0" presId="urn:microsoft.com/office/officeart/2018/2/layout/IconVerticalSolidList"/>
    <dgm:cxn modelId="{BB9C8FBA-B17C-4A14-8081-D53168022219}" type="presParOf" srcId="{C1EEA9A9-ED9F-4581-9159-3DBAD11ED66C}" destId="{E80A949A-703F-4431-AA06-34C879AAFA56}" srcOrd="3" destOrd="0" presId="urn:microsoft.com/office/officeart/2018/2/layout/IconVerticalSolidList"/>
    <dgm:cxn modelId="{0DAB16E3-0637-436C-BDEA-E8B5909796AA}" type="presParOf" srcId="{6A5EE9DC-3B47-4412-B31F-32A743C4B3B7}" destId="{4D3AB29A-DC32-4019-AA3B-EB5827326550}" srcOrd="5" destOrd="0" presId="urn:microsoft.com/office/officeart/2018/2/layout/IconVerticalSolidList"/>
    <dgm:cxn modelId="{DDE545EF-4EB4-455A-A68E-E495A341B20D}" type="presParOf" srcId="{6A5EE9DC-3B47-4412-B31F-32A743C4B3B7}" destId="{57060C8A-C99E-49E2-BDC6-A0837459ED04}" srcOrd="6" destOrd="0" presId="urn:microsoft.com/office/officeart/2018/2/layout/IconVerticalSolidList"/>
    <dgm:cxn modelId="{41EE394D-A8AC-4CDB-92D1-13DA5FD9FFCC}" type="presParOf" srcId="{57060C8A-C99E-49E2-BDC6-A0837459ED04}" destId="{38ECB8B5-EB63-4D7E-863D-54409C1B3126}" srcOrd="0" destOrd="0" presId="urn:microsoft.com/office/officeart/2018/2/layout/IconVerticalSolidList"/>
    <dgm:cxn modelId="{768F367D-76D1-46C6-8BB1-68F04CCEC86F}" type="presParOf" srcId="{57060C8A-C99E-49E2-BDC6-A0837459ED04}" destId="{6BAE1469-F4BB-426C-AA57-0B8E277218C0}" srcOrd="1" destOrd="0" presId="urn:microsoft.com/office/officeart/2018/2/layout/IconVerticalSolidList"/>
    <dgm:cxn modelId="{B3A64934-D277-44D1-8A00-1DD938A022CD}" type="presParOf" srcId="{57060C8A-C99E-49E2-BDC6-A0837459ED04}" destId="{9B7D3B4B-EA04-4091-A75A-2D032FC6C36D}" srcOrd="2" destOrd="0" presId="urn:microsoft.com/office/officeart/2018/2/layout/IconVerticalSolidList"/>
    <dgm:cxn modelId="{538E2238-C5E5-4F77-93F3-538AB7FF31A8}" type="presParOf" srcId="{57060C8A-C99E-49E2-BDC6-A0837459ED04}" destId="{33EB9F66-1E84-496F-B201-F7E5889F0E04}" srcOrd="3" destOrd="0" presId="urn:microsoft.com/office/officeart/2018/2/layout/IconVerticalSolidList"/>
    <dgm:cxn modelId="{5247B9EC-D202-4EB2-BEA9-3390E06D38CA}" type="presParOf" srcId="{6A5EE9DC-3B47-4412-B31F-32A743C4B3B7}" destId="{A2C68F7F-3680-472E-ACD7-B388A8359C49}" srcOrd="7" destOrd="0" presId="urn:microsoft.com/office/officeart/2018/2/layout/IconVerticalSolidList"/>
    <dgm:cxn modelId="{CD71D146-B40E-4C8E-ABA6-5AE8A7E68BD3}" type="presParOf" srcId="{6A5EE9DC-3B47-4412-B31F-32A743C4B3B7}" destId="{57AE69BD-C25F-4FEB-8F01-49957B09F7FF}" srcOrd="8" destOrd="0" presId="urn:microsoft.com/office/officeart/2018/2/layout/IconVerticalSolidList"/>
    <dgm:cxn modelId="{4DC0646D-D254-45FC-A18C-267E637CF1AF}" type="presParOf" srcId="{57AE69BD-C25F-4FEB-8F01-49957B09F7FF}" destId="{30895F0D-A191-440B-A76D-7909271CF07C}" srcOrd="0" destOrd="0" presId="urn:microsoft.com/office/officeart/2018/2/layout/IconVerticalSolidList"/>
    <dgm:cxn modelId="{D5EACF1E-3368-4FEC-A19D-F5827BBA4B18}" type="presParOf" srcId="{57AE69BD-C25F-4FEB-8F01-49957B09F7FF}" destId="{01C930A8-0365-44E9-919B-0DADC2B23555}" srcOrd="1" destOrd="0" presId="urn:microsoft.com/office/officeart/2018/2/layout/IconVerticalSolidList"/>
    <dgm:cxn modelId="{EAAEC152-6736-435B-B02F-D300F05E9713}" type="presParOf" srcId="{57AE69BD-C25F-4FEB-8F01-49957B09F7FF}" destId="{1A004BE2-B883-4E0B-AA3F-3DEBB5602DB3}" srcOrd="2" destOrd="0" presId="urn:microsoft.com/office/officeart/2018/2/layout/IconVerticalSolidList"/>
    <dgm:cxn modelId="{BCA6C5F8-8AF2-4DA8-B0D0-77568A7E486C}" type="presParOf" srcId="{57AE69BD-C25F-4FEB-8F01-49957B09F7FF}" destId="{20A10D13-1B92-4B6E-97B4-350B071FECF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24F186-BA8D-4970-AB79-550315F2EBCF}">
      <dsp:nvSpPr>
        <dsp:cNvPr id="0" name=""/>
        <dsp:cNvSpPr/>
      </dsp:nvSpPr>
      <dsp:spPr>
        <a:xfrm>
          <a:off x="518185" y="678902"/>
          <a:ext cx="1475437" cy="14754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1997A6-C04E-48A9-8619-A0785566DB50}">
      <dsp:nvSpPr>
        <dsp:cNvPr id="0" name=""/>
        <dsp:cNvSpPr/>
      </dsp:nvSpPr>
      <dsp:spPr>
        <a:xfrm>
          <a:off x="832623" y="993340"/>
          <a:ext cx="846562" cy="846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226D74-D752-4BA9-8FFC-6624D651714D}">
      <dsp:nvSpPr>
        <dsp:cNvPr id="0" name=""/>
        <dsp:cNvSpPr/>
      </dsp:nvSpPr>
      <dsp:spPr>
        <a:xfrm>
          <a:off x="46529" y="2613902"/>
          <a:ext cx="2418750" cy="90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platform for FARMERS TO ASSESS CROP HEALTH, SOIL HEALTH</a:t>
          </a:r>
        </a:p>
      </dsp:txBody>
      <dsp:txXfrm>
        <a:off x="46529" y="2613902"/>
        <a:ext cx="2418750" cy="900000"/>
      </dsp:txXfrm>
    </dsp:sp>
    <dsp:sp modelId="{2D000CE9-8872-4EFD-9C0B-6D17A203634D}">
      <dsp:nvSpPr>
        <dsp:cNvPr id="0" name=""/>
        <dsp:cNvSpPr/>
      </dsp:nvSpPr>
      <dsp:spPr>
        <a:xfrm>
          <a:off x="3360216" y="678902"/>
          <a:ext cx="1475437" cy="14754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0D2F35-A046-4CA8-9F02-CEF1E5A41624}">
      <dsp:nvSpPr>
        <dsp:cNvPr id="0" name=""/>
        <dsp:cNvSpPr/>
      </dsp:nvSpPr>
      <dsp:spPr>
        <a:xfrm>
          <a:off x="3674654" y="993340"/>
          <a:ext cx="846562" cy="846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392DA6-7F22-4F89-8AC1-2A556518E83F}">
      <dsp:nvSpPr>
        <dsp:cNvPr id="0" name=""/>
        <dsp:cNvSpPr/>
      </dsp:nvSpPr>
      <dsp:spPr>
        <a:xfrm>
          <a:off x="2888560" y="2613902"/>
          <a:ext cx="2418750" cy="90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SECURE ACCESS TO PAST FARMER RECORDS.  creation/update capability for USERS</a:t>
          </a:r>
        </a:p>
      </dsp:txBody>
      <dsp:txXfrm>
        <a:off x="2888560" y="2613902"/>
        <a:ext cx="2418750" cy="900000"/>
      </dsp:txXfrm>
    </dsp:sp>
    <dsp:sp modelId="{C6E9E5F2-EB8F-4E6D-AFF6-2E455E4545FC}">
      <dsp:nvSpPr>
        <dsp:cNvPr id="0" name=""/>
        <dsp:cNvSpPr/>
      </dsp:nvSpPr>
      <dsp:spPr>
        <a:xfrm>
          <a:off x="6202248" y="678902"/>
          <a:ext cx="1475437" cy="14754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9E0B6A-DBFC-4B30-9ADB-0B635649A271}">
      <dsp:nvSpPr>
        <dsp:cNvPr id="0" name=""/>
        <dsp:cNvSpPr/>
      </dsp:nvSpPr>
      <dsp:spPr>
        <a:xfrm>
          <a:off x="6516685" y="993340"/>
          <a:ext cx="846562" cy="846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694281-D59C-472A-9AAC-6BC60DB3CEF3}">
      <dsp:nvSpPr>
        <dsp:cNvPr id="0" name=""/>
        <dsp:cNvSpPr/>
      </dsp:nvSpPr>
      <dsp:spPr>
        <a:xfrm>
          <a:off x="5730591" y="2613902"/>
          <a:ext cx="2418750" cy="90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AI decision-making based on ENTERED crop, soil, weather data.</a:t>
          </a:r>
        </a:p>
      </dsp:txBody>
      <dsp:txXfrm>
        <a:off x="5730591" y="2613902"/>
        <a:ext cx="2418750" cy="90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8A8E35-B2C2-439A-8E0E-BF9C53A66C74}">
      <dsp:nvSpPr>
        <dsp:cNvPr id="0" name=""/>
        <dsp:cNvSpPr/>
      </dsp:nvSpPr>
      <dsp:spPr>
        <a:xfrm>
          <a:off x="0" y="4307"/>
          <a:ext cx="4773168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7DA054-2DA0-48E0-AA2F-0005FDD27C2A}">
      <dsp:nvSpPr>
        <dsp:cNvPr id="0" name=""/>
        <dsp:cNvSpPr/>
      </dsp:nvSpPr>
      <dsp:spPr>
        <a:xfrm>
          <a:off x="277554" y="210753"/>
          <a:ext cx="504644" cy="5046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39734D-8B1C-4786-9817-494C67646CBB}">
      <dsp:nvSpPr>
        <dsp:cNvPr id="0" name=""/>
        <dsp:cNvSpPr/>
      </dsp:nvSpPr>
      <dsp:spPr>
        <a:xfrm>
          <a:off x="1059754" y="4307"/>
          <a:ext cx="3713413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UI Design: Landing Page, Login Page, AI Photo Crop Analyzer, Crop and Soil Records Workflow</a:t>
          </a:r>
        </a:p>
      </dsp:txBody>
      <dsp:txXfrm>
        <a:off x="1059754" y="4307"/>
        <a:ext cx="3713413" cy="917536"/>
      </dsp:txXfrm>
    </dsp:sp>
    <dsp:sp modelId="{82CA227D-73DB-43CB-BA77-D468DC886848}">
      <dsp:nvSpPr>
        <dsp:cNvPr id="0" name=""/>
        <dsp:cNvSpPr/>
      </dsp:nvSpPr>
      <dsp:spPr>
        <a:xfrm>
          <a:off x="0" y="1151227"/>
          <a:ext cx="4773168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210972-21BC-458A-90E4-7256A5380867}">
      <dsp:nvSpPr>
        <dsp:cNvPr id="0" name=""/>
        <dsp:cNvSpPr/>
      </dsp:nvSpPr>
      <dsp:spPr>
        <a:xfrm>
          <a:off x="277554" y="1357673"/>
          <a:ext cx="504644" cy="5046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B224C4-28D5-45D4-BF02-DDF8B72548A6}">
      <dsp:nvSpPr>
        <dsp:cNvPr id="0" name=""/>
        <dsp:cNvSpPr/>
      </dsp:nvSpPr>
      <dsp:spPr>
        <a:xfrm>
          <a:off x="1059754" y="1151227"/>
          <a:ext cx="3713413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JWT Authenticated Login</a:t>
          </a:r>
        </a:p>
      </dsp:txBody>
      <dsp:txXfrm>
        <a:off x="1059754" y="1151227"/>
        <a:ext cx="3713413" cy="917536"/>
      </dsp:txXfrm>
    </dsp:sp>
    <dsp:sp modelId="{8A925F6D-B5F2-4BAC-92BA-C003428CD7CE}">
      <dsp:nvSpPr>
        <dsp:cNvPr id="0" name=""/>
        <dsp:cNvSpPr/>
      </dsp:nvSpPr>
      <dsp:spPr>
        <a:xfrm>
          <a:off x="0" y="2298147"/>
          <a:ext cx="4773168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FB5B7A-4DD9-4B89-B048-2866D18618C9}">
      <dsp:nvSpPr>
        <dsp:cNvPr id="0" name=""/>
        <dsp:cNvSpPr/>
      </dsp:nvSpPr>
      <dsp:spPr>
        <a:xfrm>
          <a:off x="277554" y="2504593"/>
          <a:ext cx="504644" cy="50464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0A949A-703F-4431-AA06-34C879AAFA56}">
      <dsp:nvSpPr>
        <dsp:cNvPr id="0" name=""/>
        <dsp:cNvSpPr/>
      </dsp:nvSpPr>
      <dsp:spPr>
        <a:xfrm>
          <a:off x="1059754" y="2298147"/>
          <a:ext cx="3713413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Ability to upload pictures of crop and get health analysis and recommendations.</a:t>
          </a:r>
        </a:p>
      </dsp:txBody>
      <dsp:txXfrm>
        <a:off x="1059754" y="2298147"/>
        <a:ext cx="3713413" cy="917536"/>
      </dsp:txXfrm>
    </dsp:sp>
    <dsp:sp modelId="{38ECB8B5-EB63-4D7E-863D-54409C1B3126}">
      <dsp:nvSpPr>
        <dsp:cNvPr id="0" name=""/>
        <dsp:cNvSpPr/>
      </dsp:nvSpPr>
      <dsp:spPr>
        <a:xfrm>
          <a:off x="0" y="3445068"/>
          <a:ext cx="4773168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AE1469-F4BB-426C-AA57-0B8E277218C0}">
      <dsp:nvSpPr>
        <dsp:cNvPr id="0" name=""/>
        <dsp:cNvSpPr/>
      </dsp:nvSpPr>
      <dsp:spPr>
        <a:xfrm>
          <a:off x="277554" y="3651513"/>
          <a:ext cx="504644" cy="50464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EB9F66-1E84-496F-B201-F7E5889F0E04}">
      <dsp:nvSpPr>
        <dsp:cNvPr id="0" name=""/>
        <dsp:cNvSpPr/>
      </dsp:nvSpPr>
      <dsp:spPr>
        <a:xfrm>
          <a:off x="1059754" y="3445068"/>
          <a:ext cx="3713413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Soil sample analysis/ recommender</a:t>
          </a:r>
        </a:p>
      </dsp:txBody>
      <dsp:txXfrm>
        <a:off x="1059754" y="3445068"/>
        <a:ext cx="3713413" cy="917536"/>
      </dsp:txXfrm>
    </dsp:sp>
    <dsp:sp modelId="{30895F0D-A191-440B-A76D-7909271CF07C}">
      <dsp:nvSpPr>
        <dsp:cNvPr id="0" name=""/>
        <dsp:cNvSpPr/>
      </dsp:nvSpPr>
      <dsp:spPr>
        <a:xfrm>
          <a:off x="0" y="4591988"/>
          <a:ext cx="4773168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C930A8-0365-44E9-919B-0DADC2B23555}">
      <dsp:nvSpPr>
        <dsp:cNvPr id="0" name=""/>
        <dsp:cNvSpPr/>
      </dsp:nvSpPr>
      <dsp:spPr>
        <a:xfrm>
          <a:off x="277554" y="4798433"/>
          <a:ext cx="504644" cy="50464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A10D13-1B92-4B6E-97B4-350B071FECF9}">
      <dsp:nvSpPr>
        <dsp:cNvPr id="0" name=""/>
        <dsp:cNvSpPr/>
      </dsp:nvSpPr>
      <dsp:spPr>
        <a:xfrm>
          <a:off x="1059754" y="4591988"/>
          <a:ext cx="3713413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Crop season plan recommendations based on real time weather/climate data</a:t>
          </a:r>
        </a:p>
      </dsp:txBody>
      <dsp:txXfrm>
        <a:off x="1059754" y="4591988"/>
        <a:ext cx="3713413" cy="9175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A55D1-F5CB-4D95-A331-F8D093CF8B01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430FCB-3AA8-44D6-A64C-0C05B0E6E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141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430FCB-3AA8-44D6-A64C-0C05B0E6EB2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552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8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9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3C6F4E6-30A1-4F63-C8CC-028750B5A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7501" cy="4570886"/>
            <a:chOff x="0" y="0"/>
            <a:chExt cx="12196668" cy="457088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9EA7CA8-3AE6-4F5F-9932-63303CF2D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12196668" cy="4570632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6E3E019-A259-1130-CC5C-3165020BC5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791"/>
              <a:ext cx="10565988" cy="4568095"/>
            </a:xfrm>
            <a:prstGeom prst="rect">
              <a:avLst/>
            </a:prstGeom>
            <a:gradFill flip="none" rotWithShape="1">
              <a:gsLst>
                <a:gs pos="3000">
                  <a:schemeClr val="accent2"/>
                </a:gs>
                <a:gs pos="40000">
                  <a:schemeClr val="accent2">
                    <a:alpha val="0"/>
                  </a:schemeClr>
                </a:gs>
              </a:gsLst>
              <a:lin ang="17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0769F99-CCA6-5CDC-D1E1-C59A4762F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"/>
              <a:ext cx="12192000" cy="4549891"/>
            </a:xfrm>
            <a:prstGeom prst="rect">
              <a:avLst/>
            </a:prstGeom>
            <a:gradFill>
              <a:gsLst>
                <a:gs pos="0">
                  <a:schemeClr val="accent5">
                    <a:alpha val="76000"/>
                  </a:schemeClr>
                </a:gs>
                <a:gs pos="67000">
                  <a:schemeClr val="accent2">
                    <a:alpha val="0"/>
                  </a:schemeClr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13E73D3-029B-3D4E-1956-8EE7068A6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110544" y="18215"/>
              <a:ext cx="8086124" cy="4549887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50000"/>
                    <a:alpha val="36000"/>
                  </a:schemeClr>
                </a:gs>
                <a:gs pos="45000">
                  <a:schemeClr val="accent5">
                    <a:alpha val="0"/>
                  </a:schemeClr>
                </a:gs>
              </a:gsLst>
              <a:lin ang="420000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4761" y="4367981"/>
            <a:ext cx="6154993" cy="2643184"/>
          </a:xfrm>
        </p:spPr>
        <p:txBody>
          <a:bodyPr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000" dirty="0"/>
              <a:t>Team Members: </a:t>
            </a:r>
          </a:p>
          <a:p>
            <a:pPr algn="l">
              <a:lnSpc>
                <a:spcPct val="90000"/>
              </a:lnSpc>
            </a:pPr>
            <a:r>
              <a:rPr lang="en-US" sz="2000" dirty="0"/>
              <a:t>Ugochukwu Gabriel Ngene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D6BCC4E-FED7-ED79-6F8E-7A949FC44213}"/>
              </a:ext>
            </a:extLst>
          </p:cNvPr>
          <p:cNvSpPr txBox="1">
            <a:spLocks/>
          </p:cNvSpPr>
          <p:nvPr/>
        </p:nvSpPr>
        <p:spPr>
          <a:xfrm>
            <a:off x="844761" y="539792"/>
            <a:ext cx="6013239" cy="295384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>
                <a:solidFill>
                  <a:srgbClr val="FFFFFF"/>
                </a:solidFill>
              </a:rPr>
              <a:t>Applied Project</a:t>
            </a:r>
          </a:p>
          <a:p>
            <a:pPr algn="l"/>
            <a:endParaRPr lang="en-US" sz="5400" dirty="0">
              <a:solidFill>
                <a:srgbClr val="FFFFFF"/>
              </a:solidFill>
            </a:endParaRPr>
          </a:p>
          <a:p>
            <a:pPr algn="l"/>
            <a:r>
              <a:rPr lang="en-US" sz="5400" dirty="0">
                <a:solidFill>
                  <a:srgbClr val="FFFFFF"/>
                </a:solidFill>
              </a:rPr>
              <a:t>Crop Wise</a:t>
            </a:r>
          </a:p>
          <a:p>
            <a:pPr algn="l"/>
            <a:endParaRPr lang="en-US" sz="2000" dirty="0">
              <a:solidFill>
                <a:srgbClr val="FFFFFF"/>
              </a:solidFill>
            </a:endParaRPr>
          </a:p>
          <a:p>
            <a:pPr algn="l"/>
            <a:r>
              <a:rPr lang="en-US" sz="2000" dirty="0">
                <a:solidFill>
                  <a:srgbClr val="FFFFFF"/>
                </a:solidFill>
              </a:rPr>
              <a:t>AI-Powered Tool for farmers.</a:t>
            </a:r>
          </a:p>
          <a:p>
            <a:pPr algn="l"/>
            <a:r>
              <a:rPr lang="en-US" sz="2000" dirty="0">
                <a:solidFill>
                  <a:srgbClr val="FFFFFF"/>
                </a:solidFill>
              </a:rPr>
              <a:t>Features crop analysis, soil analysis, recommendation system.</a:t>
            </a:r>
          </a:p>
          <a:p>
            <a:pPr algn="l"/>
            <a:endParaRPr lang="en-US" sz="4000" dirty="0">
              <a:solidFill>
                <a:srgbClr val="FFFFFF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51B53B-9280-A06C-D354-812506834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4323" y="4725214"/>
            <a:ext cx="2581086" cy="164110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F33756F-4ADC-1C3F-A01E-7298AB6670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F729103-1EC9-7008-1078-30EA8D8C40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BFECA3-6973-C58E-C9BB-12B7FD5CD3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65CD56-3A9B-191C-C2B7-3E3686D9B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C87704-C2FE-6DC0-942F-98919B3E3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395409-F154-5166-D93D-AE9F08EA1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 dirty="0">
                <a:solidFill>
                  <a:srgbClr val="FFFFFF"/>
                </a:solidFill>
              </a:rPr>
              <a:t>Backend progress (AI analysis)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F2560C8-C744-5364-D6F9-67B7156DB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410" y="2314684"/>
            <a:ext cx="2022480" cy="260448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ED83076-149F-28A2-1803-898D069FF0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701" y="4933212"/>
            <a:ext cx="1761897" cy="51210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5E1CEBA-BD7C-B8F7-5BDD-F197BB6BF4DF}"/>
              </a:ext>
            </a:extLst>
          </p:cNvPr>
          <p:cNvSpPr txBox="1"/>
          <p:nvPr/>
        </p:nvSpPr>
        <p:spPr>
          <a:xfrm>
            <a:off x="2833299" y="1751480"/>
            <a:ext cx="3951355" cy="50167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u="sng" dirty="0"/>
              <a:t>Gemini API Analysis:</a:t>
            </a:r>
          </a:p>
          <a:p>
            <a:endParaRPr lang="en-US" sz="1600" u="sng" dirty="0"/>
          </a:p>
          <a:p>
            <a:r>
              <a:rPr lang="en-US" sz="1600" dirty="0"/>
              <a:t>Crop Health (scale 1-5):- </a:t>
            </a:r>
            <a:r>
              <a:rPr lang="en-US" sz="1600" b="1" dirty="0">
                <a:solidFill>
                  <a:srgbClr val="FF0000"/>
                </a:solidFill>
              </a:rPr>
              <a:t>1</a:t>
            </a:r>
          </a:p>
          <a:p>
            <a:endParaRPr lang="en-US" sz="1600" dirty="0">
              <a:solidFill>
                <a:srgbClr val="FF0000"/>
              </a:solidFill>
            </a:endParaRPr>
          </a:p>
          <a:p>
            <a:r>
              <a:rPr lang="en-US" sz="1600" dirty="0"/>
              <a:t>Diagnosis: </a:t>
            </a:r>
            <a:r>
              <a:rPr lang="en-US" sz="1600" b="1" dirty="0">
                <a:solidFill>
                  <a:srgbClr val="FF0000"/>
                </a:solidFill>
              </a:rPr>
              <a:t>The corn cob shows significant signs of fungal infection and decay.</a:t>
            </a:r>
          </a:p>
          <a:p>
            <a:endParaRPr lang="en-US" sz="1600" b="1" dirty="0">
              <a:solidFill>
                <a:srgbClr val="FF0000"/>
              </a:solidFill>
            </a:endParaRPr>
          </a:p>
          <a:p>
            <a:r>
              <a:rPr lang="en-US" sz="1600" dirty="0"/>
              <a:t>Recommendation: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FF0000"/>
                </a:solidFill>
              </a:rPr>
              <a:t>Remove and destroy infected ears to prevent further spread of the fungus.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FF0000"/>
                </a:solidFill>
              </a:rPr>
              <a:t>Rotate crops to non-susceptible hosts like soybeans or small grains for at least two years.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FF0000"/>
                </a:solidFill>
              </a:rPr>
              <a:t>Choose resistant corn hybrids for future plantings to reduce disease incidence.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sz="1600" dirty="0"/>
          </a:p>
          <a:p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501677-E8E9-1CDC-6511-320CE3C6812F}"/>
              </a:ext>
            </a:extLst>
          </p:cNvPr>
          <p:cNvSpPr txBox="1"/>
          <p:nvPr/>
        </p:nvSpPr>
        <p:spPr>
          <a:xfrm>
            <a:off x="6949439" y="1757296"/>
            <a:ext cx="186663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Gemini API response parsed using well tuned prompts.</a:t>
            </a:r>
          </a:p>
        </p:txBody>
      </p:sp>
    </p:spTree>
    <p:extLst>
      <p:ext uri="{BB962C8B-B14F-4D97-AF65-F5344CB8AC3E}">
        <p14:creationId xmlns:p14="http://schemas.microsoft.com/office/powerpoint/2010/main" val="2961780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51FAD2F-DE7E-11C8-8417-638814B783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84C0191-1672-6178-DF79-FDB4B7707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33F9DE-F7F8-183D-84E1-3CE09D15B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4AF486-8091-FEE9-CC3E-F25901E3E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73687-A148-2F42-1501-B719918AF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C53928-14A5-FC09-9322-6394A10D6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 dirty="0">
                <a:solidFill>
                  <a:srgbClr val="FFFFFF"/>
                </a:solidFill>
              </a:rPr>
              <a:t>Next Steps…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D6EBB9-8B82-8547-2251-8CA71A687D84}"/>
              </a:ext>
            </a:extLst>
          </p:cNvPr>
          <p:cNvSpPr txBox="1"/>
          <p:nvPr/>
        </p:nvSpPr>
        <p:spPr>
          <a:xfrm>
            <a:off x="689741" y="2076168"/>
            <a:ext cx="690293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Adding more verified documents to Gemini API for more reliable recommendations.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Parsing Gemini response into good UI format for user.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Building separate soil analyzer workflow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Building unified recommender based an area climate and real time weather data as well as soil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229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6BEA3ED-C207-DC12-80AB-AEC07CEA0201}"/>
              </a:ext>
            </a:extLst>
          </p:cNvPr>
          <p:cNvSpPr txBox="1"/>
          <p:nvPr/>
        </p:nvSpPr>
        <p:spPr>
          <a:xfrm>
            <a:off x="2981259" y="2634334"/>
            <a:ext cx="31814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9972" y="280304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 dirty="0">
                <a:solidFill>
                  <a:srgbClr val="FFFFFF"/>
                </a:solidFill>
              </a:rPr>
              <a:t>Project Objectives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858D224-69D1-13F8-36B4-0C58EF6E3C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3525194"/>
              </p:ext>
            </p:extLst>
          </p:nvPr>
        </p:nvGraphicFramePr>
        <p:xfrm>
          <a:off x="474064" y="2316330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C32440BA-0970-A3A2-1C42-D51A9F8AFE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2" y="0"/>
            <a:ext cx="2532561" cy="161225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9AC6B1D-113C-2275-57D1-3C7A42484B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93C4F9D-2E2A-E577-D5DD-BF82B43A0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0887B5E-F35A-2F72-12F5-0176485AC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2F75DDA-9AC6-B553-C59A-E5D8FB06C0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F32785-BBDC-3ADC-4073-074C4C5BB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DD51EA-9431-BFC5-053C-59190BE65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 dirty="0">
                <a:solidFill>
                  <a:srgbClr val="FFFFFF"/>
                </a:solidFill>
              </a:rPr>
              <a:t>Development Tools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F4ADA45-732D-2829-3F0A-030D036D2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85" y="1972266"/>
            <a:ext cx="8106629" cy="2763695"/>
          </a:xfrm>
        </p:spPr>
        <p:txBody>
          <a:bodyPr>
            <a:normAutofit/>
          </a:bodyPr>
          <a:lstStyle/>
          <a:p>
            <a:r>
              <a:rPr lang="en-US" sz="2400" dirty="0"/>
              <a:t>Backend: C# ASP.NET, SQL</a:t>
            </a:r>
          </a:p>
          <a:p>
            <a:r>
              <a:rPr lang="en-US" sz="2400" dirty="0"/>
              <a:t>Frontend: Angular, Typescript</a:t>
            </a:r>
          </a:p>
          <a:p>
            <a:r>
              <a:rPr lang="en-US" sz="2400" dirty="0"/>
              <a:t>Testing tools: </a:t>
            </a:r>
            <a:r>
              <a:rPr lang="en-US" sz="2400" dirty="0" err="1"/>
              <a:t>SwaggerUI</a:t>
            </a:r>
            <a:endParaRPr lang="en-US" sz="2400"/>
          </a:p>
          <a:p>
            <a:r>
              <a:rPr lang="en-US" sz="2400"/>
              <a:t>External </a:t>
            </a:r>
            <a:r>
              <a:rPr lang="en-US" sz="2400" dirty="0"/>
              <a:t>APIs: AWS S3, Gemini 1.5 flash, </a:t>
            </a:r>
            <a:r>
              <a:rPr lang="en-US" sz="2400" dirty="0" err="1"/>
              <a:t>OpenWeatherAPI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65727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14166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08608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4" y="1161288"/>
            <a:ext cx="2702052" cy="4526280"/>
          </a:xfrm>
        </p:spPr>
        <p:txBody>
          <a:bodyPr>
            <a:normAutofit/>
          </a:bodyPr>
          <a:lstStyle/>
          <a:p>
            <a:r>
              <a:rPr lang="en-US" sz="3500" dirty="0"/>
              <a:t>Features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2DAB29E-DD1D-413C-50D9-4D55FE836B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0444658"/>
              </p:ext>
            </p:extLst>
          </p:nvPr>
        </p:nvGraphicFramePr>
        <p:xfrm>
          <a:off x="3977640" y="676656"/>
          <a:ext cx="4773168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4E6B0C11-FAC8-DE5B-37B5-8F481C79D2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5054" y="1683757"/>
            <a:ext cx="1978500" cy="125861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5F5BAF4-7EEE-B342-4BDD-F4092AA9F9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8142001-6566-48FC-2010-51918D2375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DB685B5-9266-102F-AFBD-C81FFC5AC8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B7A4AD1-0C4F-74E6-B6EE-BB073122D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6455BD9-CB53-66A0-3DBD-935F252B5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B872CE-7F15-767F-3E74-6010CDE2A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 dirty="0">
                <a:solidFill>
                  <a:srgbClr val="FFFFFF"/>
                </a:solidFill>
              </a:rPr>
              <a:t>Crop Analysis WorkFlow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54C9E5-2258-E598-37FB-BBB4B6F25137}"/>
              </a:ext>
            </a:extLst>
          </p:cNvPr>
          <p:cNvSpPr txBox="1"/>
          <p:nvPr/>
        </p:nvSpPr>
        <p:spPr>
          <a:xfrm>
            <a:off x="124796" y="4355025"/>
            <a:ext cx="2845428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Farmers upload crop images, which are stored in an Amazon S3 bucket.</a:t>
            </a:r>
          </a:p>
          <a:p>
            <a:endParaRPr lang="en-U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Gemini API analyzes the crop using verified agricultural papers as reference.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Analysis and recommendations are stored in the database and served to the UI.</a:t>
            </a:r>
          </a:p>
          <a:p>
            <a:endParaRPr lang="en-US" sz="1400" b="1" dirty="0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AD9B5F15-BA66-25C2-2DE6-A04F1EBB2D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1136" y="1705246"/>
            <a:ext cx="8116088" cy="3947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824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 dirty="0">
                <a:solidFill>
                  <a:srgbClr val="FFFFFF"/>
                </a:solidFill>
              </a:rPr>
              <a:t>Backend progress (Database)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F1C022-3E22-5718-4F21-021AD4CB8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709" y="2311459"/>
            <a:ext cx="7668348" cy="319012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B8FB98A-69D8-1A24-BCC1-5EE53FD5D923}"/>
              </a:ext>
            </a:extLst>
          </p:cNvPr>
          <p:cNvSpPr txBox="1"/>
          <p:nvPr/>
        </p:nvSpPr>
        <p:spPr>
          <a:xfrm>
            <a:off x="6096642" y="4927412"/>
            <a:ext cx="2573057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/>
              <a:t>Tables: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Farmers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Farms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Crops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CropHealthReports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4A41E5-621C-707E-CF7B-952601665CA3}"/>
              </a:ext>
            </a:extLst>
          </p:cNvPr>
          <p:cNvSpPr txBox="1"/>
          <p:nvPr/>
        </p:nvSpPr>
        <p:spPr>
          <a:xfrm>
            <a:off x="611702" y="1860331"/>
            <a:ext cx="2364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Database Schema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7630C75-4CFA-CEEE-5EAD-74BFA5CC88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77F3489-2FDD-519C-DF8C-F79008DD7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9BB4C7-4F83-3182-64FF-252340EE15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A1280D-B5D7-069A-AE39-6096883FC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FA846B-057F-165C-F644-BAF201B2F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AD6C01-8BBB-437F-39D1-FCFAF24DD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 fontScale="90000"/>
          </a:bodyPr>
          <a:lstStyle/>
          <a:p>
            <a:r>
              <a:rPr lang="en-US" sz="3500" dirty="0">
                <a:solidFill>
                  <a:srgbClr val="FFFFFF"/>
                </a:solidFill>
              </a:rPr>
              <a:t>Soil Analysis </a:t>
            </a:r>
            <a:br>
              <a:rPr lang="en-US" sz="3500" dirty="0">
                <a:solidFill>
                  <a:srgbClr val="FFFFFF"/>
                </a:solidFill>
              </a:rPr>
            </a:br>
            <a:r>
              <a:rPr lang="en-US" sz="3500" dirty="0">
                <a:solidFill>
                  <a:srgbClr val="FFFFFF"/>
                </a:solidFill>
              </a:rPr>
              <a:t>(using verified papers as reference)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7C0A9E-E47A-9D2F-250A-BB94FF5DDA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3967" y="2527660"/>
            <a:ext cx="5067289" cy="38321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291A0E-A7CA-CD28-0C6E-64667A91C31E}"/>
              </a:ext>
            </a:extLst>
          </p:cNvPr>
          <p:cNvSpPr txBox="1"/>
          <p:nvPr/>
        </p:nvSpPr>
        <p:spPr>
          <a:xfrm>
            <a:off x="185244" y="2819406"/>
            <a:ext cx="368597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each crop, the document provides specific nutrient requirements, often expressed in pounds per acre, to achieve optimal growth and yield.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Recommendations are based on soil test results, ensuring that nutrient applications are tailored to existing soil fertility levels.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88E4C2-871C-9A8C-3299-1369428033DD}"/>
              </a:ext>
            </a:extLst>
          </p:cNvPr>
          <p:cNvSpPr txBox="1"/>
          <p:nvPr/>
        </p:nvSpPr>
        <p:spPr>
          <a:xfrm>
            <a:off x="318598" y="1697498"/>
            <a:ext cx="720799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"Fertilizer Recommendations by Crops, Categorized“ </a:t>
            </a:r>
            <a:r>
              <a:rPr lang="en-US" dirty="0"/>
              <a:t>by </a:t>
            </a:r>
          </a:p>
          <a:p>
            <a:r>
              <a:rPr lang="en-US" dirty="0"/>
              <a:t>The Agricultural and Environmental Services Laboratories (AESL) at the University of Georgia.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B26431-F20B-51B9-2596-91C071E80097}"/>
              </a:ext>
            </a:extLst>
          </p:cNvPr>
          <p:cNvSpPr txBox="1"/>
          <p:nvPr/>
        </p:nvSpPr>
        <p:spPr>
          <a:xfrm>
            <a:off x="4423892" y="6193427"/>
            <a:ext cx="42620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Source: https://aesl.ces.uga.edu/publications/soil/cropsheets.pdf</a:t>
            </a:r>
          </a:p>
        </p:txBody>
      </p:sp>
    </p:spTree>
    <p:extLst>
      <p:ext uri="{BB962C8B-B14F-4D97-AF65-F5344CB8AC3E}">
        <p14:creationId xmlns:p14="http://schemas.microsoft.com/office/powerpoint/2010/main" val="1011097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E343327-CFE2-9F7D-C3DB-9E4911FF49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24460C5-970C-8A14-2C07-970E90586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C6A0685-D1A6-A69F-8CA5-3FF2401FC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4CAF5A0-5691-D213-0A07-D199696BD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03A3B3A-1A69-0BE3-2616-BCCDA2C8C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041C4A-B29E-7722-4AF9-1FDDCC574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 fontScale="90000"/>
          </a:bodyPr>
          <a:lstStyle/>
          <a:p>
            <a:r>
              <a:rPr lang="en-US" sz="3500" dirty="0">
                <a:solidFill>
                  <a:srgbClr val="FFFFFF"/>
                </a:solidFill>
              </a:rPr>
              <a:t>Backend progress (AWS s3 Bucket Storage)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827251-7BCE-7298-F6CC-D73CF713F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443" y="2181948"/>
            <a:ext cx="2071040" cy="26675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97ABC70-7533-2169-4A7F-67AC0BB32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5716" y="1826903"/>
            <a:ext cx="3643957" cy="3124157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39C49092-D003-A8D7-E791-EBD73011A02A}"/>
              </a:ext>
            </a:extLst>
          </p:cNvPr>
          <p:cNvSpPr/>
          <p:nvPr/>
        </p:nvSpPr>
        <p:spPr>
          <a:xfrm>
            <a:off x="4196693" y="2727474"/>
            <a:ext cx="1494571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noFill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1148EF9-CCBD-18BF-D551-F29CECFDDFFF}"/>
              </a:ext>
            </a:extLst>
          </p:cNvPr>
          <p:cNvCxnSpPr>
            <a:cxnSpLocks/>
            <a:stCxn id="5" idx="3"/>
            <a:endCxn id="10" idx="2"/>
          </p:cNvCxnSpPr>
          <p:nvPr/>
        </p:nvCxnSpPr>
        <p:spPr>
          <a:xfrm flipV="1">
            <a:off x="2522483" y="2841774"/>
            <a:ext cx="1674210" cy="673951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488DD22F-4E08-6740-3705-ED3631DBB9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6881" y="5465703"/>
            <a:ext cx="4723350" cy="1280413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727229B-DFA8-9767-5027-B4720E0954CD}"/>
              </a:ext>
            </a:extLst>
          </p:cNvPr>
          <p:cNvCxnSpPr>
            <a:cxnSpLocks/>
          </p:cNvCxnSpPr>
          <p:nvPr/>
        </p:nvCxnSpPr>
        <p:spPr>
          <a:xfrm>
            <a:off x="4070657" y="4781053"/>
            <a:ext cx="34684" cy="146209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5DC665F8-DD66-D296-F836-44917C7EFFF7}"/>
              </a:ext>
            </a:extLst>
          </p:cNvPr>
          <p:cNvSpPr/>
          <p:nvPr/>
        </p:nvSpPr>
        <p:spPr>
          <a:xfrm>
            <a:off x="3607150" y="6238411"/>
            <a:ext cx="662152" cy="2707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04154C8-625B-4DBB-6C90-13288A932FCA}"/>
              </a:ext>
            </a:extLst>
          </p:cNvPr>
          <p:cNvSpPr txBox="1"/>
          <p:nvPr/>
        </p:nvSpPr>
        <p:spPr>
          <a:xfrm>
            <a:off x="4126682" y="5135093"/>
            <a:ext cx="34936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Code 200: Good response from s3 bucket storage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34199BC-5255-8D95-3F00-2458EBAF45C6}"/>
              </a:ext>
            </a:extLst>
          </p:cNvPr>
          <p:cNvSpPr txBox="1"/>
          <p:nvPr/>
        </p:nvSpPr>
        <p:spPr>
          <a:xfrm>
            <a:off x="467208" y="1769178"/>
            <a:ext cx="1761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u="sng" dirty="0"/>
              <a:t>Corn cob with white ear rot infection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7FE95E7-79A9-E359-2D0B-3EC93D7EFADF}"/>
              </a:ext>
            </a:extLst>
          </p:cNvPr>
          <p:cNvSpPr txBox="1"/>
          <p:nvPr/>
        </p:nvSpPr>
        <p:spPr>
          <a:xfrm>
            <a:off x="2701478" y="2595846"/>
            <a:ext cx="11618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Crop image uploaded for testing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F25A0F9-1D2D-98D3-7628-E01DAF3C3FD9}"/>
              </a:ext>
            </a:extLst>
          </p:cNvPr>
          <p:cNvSpPr txBox="1"/>
          <p:nvPr/>
        </p:nvSpPr>
        <p:spPr>
          <a:xfrm>
            <a:off x="3921129" y="1570451"/>
            <a:ext cx="335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u="sng" dirty="0"/>
              <a:t>Swagger UI Endpoint Testing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5D0C6B4-9B07-6354-B659-4FDF92D2C9A0}"/>
              </a:ext>
            </a:extLst>
          </p:cNvPr>
          <p:cNvSpPr txBox="1"/>
          <p:nvPr/>
        </p:nvSpPr>
        <p:spPr>
          <a:xfrm>
            <a:off x="2228929" y="6257147"/>
            <a:ext cx="1761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u="sng" dirty="0"/>
              <a:t>S3 Bucket</a:t>
            </a:r>
          </a:p>
        </p:txBody>
      </p:sp>
    </p:spTree>
    <p:extLst>
      <p:ext uri="{BB962C8B-B14F-4D97-AF65-F5344CB8AC3E}">
        <p14:creationId xmlns:p14="http://schemas.microsoft.com/office/powerpoint/2010/main" val="1569518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0DBA493-2A63-8D2F-1C69-686AB03B2E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50DAFE-94C9-04A7-76DA-61E9A0DAC3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F04789-3827-1C23-788D-04BE36FBE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859CCA-2EDF-484E-8E30-C8639758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A807D60-DB66-E07D-80C0-CDDACFA042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00959E-0E39-3F68-AB7D-97C3DA111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 dirty="0">
                <a:solidFill>
                  <a:srgbClr val="FFFFFF"/>
                </a:solidFill>
              </a:rPr>
              <a:t>Backend progress (Crop Analyzer)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321FFA-99AC-EF00-C1BA-269E40F9E7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1026" y="2049516"/>
            <a:ext cx="5452755" cy="36694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6A94BA5-A57C-44D0-DFF3-4782F34535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168" y="2151005"/>
            <a:ext cx="1886873" cy="2429858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C8326B6-ACAE-3557-5BBA-1CCF3591CBD4}"/>
              </a:ext>
            </a:extLst>
          </p:cNvPr>
          <p:cNvCxnSpPr>
            <a:cxnSpLocks/>
          </p:cNvCxnSpPr>
          <p:nvPr/>
        </p:nvCxnSpPr>
        <p:spPr>
          <a:xfrm flipV="1">
            <a:off x="2272449" y="3466958"/>
            <a:ext cx="1681543" cy="2789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CB60FBB1-306E-68E0-B38D-93484702C380}"/>
              </a:ext>
            </a:extLst>
          </p:cNvPr>
          <p:cNvSpPr/>
          <p:nvPr/>
        </p:nvSpPr>
        <p:spPr>
          <a:xfrm>
            <a:off x="3897236" y="3243899"/>
            <a:ext cx="1494571" cy="29428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60DEBB6-D153-0EE9-97DA-CC30ADE89A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6289" y="6257289"/>
            <a:ext cx="5870693" cy="165804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C96B865D-07F2-75CC-427C-98FB1D39A050}"/>
              </a:ext>
            </a:extLst>
          </p:cNvPr>
          <p:cNvSpPr/>
          <p:nvPr/>
        </p:nvSpPr>
        <p:spPr>
          <a:xfrm>
            <a:off x="3824714" y="5172250"/>
            <a:ext cx="5205774" cy="29428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72D317C-CC09-55F5-8FB3-402FF31951E1}"/>
              </a:ext>
            </a:extLst>
          </p:cNvPr>
          <p:cNvCxnSpPr>
            <a:stCxn id="22" idx="4"/>
          </p:cNvCxnSpPr>
          <p:nvPr/>
        </p:nvCxnSpPr>
        <p:spPr>
          <a:xfrm flipH="1">
            <a:off x="6400800" y="5466535"/>
            <a:ext cx="26801" cy="79075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54D5A7E-A729-B388-925E-58CB7173720C}"/>
              </a:ext>
            </a:extLst>
          </p:cNvPr>
          <p:cNvSpPr txBox="1"/>
          <p:nvPr/>
        </p:nvSpPr>
        <p:spPr>
          <a:xfrm>
            <a:off x="6344044" y="5822382"/>
            <a:ext cx="34936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Code 200: Good response from Gemini API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5DFAD023-78FB-9EA3-BD82-FE4447EB41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186" y="1668766"/>
            <a:ext cx="1761897" cy="512108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B4495EE1-34E5-EFAD-EB57-A46B846FDDE2}"/>
              </a:ext>
            </a:extLst>
          </p:cNvPr>
          <p:cNvSpPr txBox="1"/>
          <p:nvPr/>
        </p:nvSpPr>
        <p:spPr>
          <a:xfrm>
            <a:off x="2383694" y="2659351"/>
            <a:ext cx="11618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Crop image URI is pulled from s3 bucket and passed to Gemini API</a:t>
            </a:r>
          </a:p>
        </p:txBody>
      </p:sp>
    </p:spTree>
    <p:extLst>
      <p:ext uri="{BB962C8B-B14F-4D97-AF65-F5344CB8AC3E}">
        <p14:creationId xmlns:p14="http://schemas.microsoft.com/office/powerpoint/2010/main" val="3368002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4160</TotalTime>
  <Words>497</Words>
  <Application>Microsoft Office PowerPoint</Application>
  <PresentationFormat>On-screen Show (4:3)</PresentationFormat>
  <Paragraphs>79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PowerPoint Presentation</vt:lpstr>
      <vt:lpstr>Project Objectives</vt:lpstr>
      <vt:lpstr>Development Tools</vt:lpstr>
      <vt:lpstr>Features</vt:lpstr>
      <vt:lpstr>Crop Analysis WorkFlow</vt:lpstr>
      <vt:lpstr>Backend progress (Database)</vt:lpstr>
      <vt:lpstr>Soil Analysis  (using verified papers as reference)</vt:lpstr>
      <vt:lpstr>Backend progress (AWS s3 Bucket Storage)</vt:lpstr>
      <vt:lpstr>Backend progress (Crop Analyzer)</vt:lpstr>
      <vt:lpstr>Backend progress (AI analysis)</vt:lpstr>
      <vt:lpstr>Next Steps…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Ugo</dc:creator>
  <cp:keywords/>
  <dc:description>generated using python-pptx</dc:description>
  <cp:lastModifiedBy>Ugochukwu Gabriel Ngene</cp:lastModifiedBy>
  <cp:revision>31</cp:revision>
  <dcterms:created xsi:type="dcterms:W3CDTF">2013-01-27T09:14:16Z</dcterms:created>
  <dcterms:modified xsi:type="dcterms:W3CDTF">2025-02-28T00:44:12Z</dcterms:modified>
  <cp:category/>
</cp:coreProperties>
</file>