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24c3be62c4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24c3be62c4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24c3be62c4_0_1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24c3be62c4_0_1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24c3be62c4_0_1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24c3be62c4_0_1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24c3be62c4_0_1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24c3be62c4_0_1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24c3be62c4_0_1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24c3be62c4_0_1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5b0814892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5b0814892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5b081489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5b081489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5b0814892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5b0814892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5b0814892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5b0814892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42909f515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42909f515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42909f515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42909f515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24c3be62c4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24c3be62c4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24c3be62c4_0_1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24c3be62c4_0_1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24c3be62c4_0_1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24c3be62c4_0_1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24c3be62c4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24c3be62c4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24c3be62c4_0_1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24c3be62c4_0_1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24c3be62c4_0_1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24c3be62c4_0_1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24c3be62c4_0_1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24c3be62c4_0_1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24c3be62c4_0_1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24c3be62c4_0_1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5199500" y="610125"/>
            <a:ext cx="3991500" cy="784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1200"/>
              </a:spcAft>
              <a:buNone/>
            </a:pPr>
            <a:r>
              <a:rPr b="0" lang="en" sz="3300">
                <a:latin typeface="Arial"/>
                <a:ea typeface="Arial"/>
                <a:cs typeface="Arial"/>
                <a:sym typeface="Arial"/>
              </a:rPr>
              <a:t>Towards a Complete Safety Framework for Longitudinal Driving</a:t>
            </a:r>
            <a:endParaRPr/>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6" name="Google Shape;56;p13"/>
          <p:cNvPicPr preferRelativeResize="0"/>
          <p:nvPr/>
        </p:nvPicPr>
        <p:blipFill>
          <a:blip r:embed="rId3">
            <a:alphaModFix/>
          </a:blip>
          <a:stretch>
            <a:fillRect/>
          </a:stretch>
        </p:blipFill>
        <p:spPr>
          <a:xfrm>
            <a:off x="337002" y="333974"/>
            <a:ext cx="4349850" cy="2187475"/>
          </a:xfrm>
          <a:prstGeom prst="rect">
            <a:avLst/>
          </a:prstGeom>
          <a:noFill/>
          <a:ln>
            <a:noFill/>
          </a:ln>
        </p:spPr>
      </p:pic>
      <p:pic>
        <p:nvPicPr>
          <p:cNvPr id="57" name="Google Shape;57;p13"/>
          <p:cNvPicPr preferRelativeResize="0"/>
          <p:nvPr/>
        </p:nvPicPr>
        <p:blipFill>
          <a:blip r:embed="rId4">
            <a:alphaModFix/>
          </a:blip>
          <a:stretch>
            <a:fillRect/>
          </a:stretch>
        </p:blipFill>
        <p:spPr>
          <a:xfrm>
            <a:off x="4159025" y="2312300"/>
            <a:ext cx="4871151" cy="24805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idx="1" type="body"/>
          </p:nvPr>
        </p:nvSpPr>
        <p:spPr>
          <a:xfrm>
            <a:off x="5815300" y="238350"/>
            <a:ext cx="3028500" cy="4348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9750">
                <a:solidFill>
                  <a:schemeClr val="dk1"/>
                </a:solidFill>
              </a:rPr>
              <a:t>-Finally the minimum velocities of the cars in the platoon is set to different values based on the cars position.</a:t>
            </a:r>
            <a:endParaRPr sz="9750">
              <a:solidFill>
                <a:schemeClr val="dk1"/>
              </a:solidFill>
            </a:endParaRPr>
          </a:p>
          <a:p>
            <a:pPr indent="0" lvl="0" marL="0" rtl="0" algn="l">
              <a:spcBef>
                <a:spcPts val="1200"/>
              </a:spcBef>
              <a:spcAft>
                <a:spcPts val="0"/>
              </a:spcAft>
              <a:buNone/>
            </a:pPr>
            <a:r>
              <a:rPr lang="en" sz="3750">
                <a:solidFill>
                  <a:schemeClr val="dk1"/>
                </a:solidFill>
              </a:rPr>
              <a:t>-In dense traffic, vehicles follow each other at the desired distance specified. That is, if one of the vehicles reaches the minimum velocity </a:t>
            </a:r>
            <a:r>
              <a:rPr i="1" lang="en" sz="3750">
                <a:solidFill>
                  <a:schemeClr val="dk1"/>
                </a:solidFill>
              </a:rPr>
              <a:t>𝑣</a:t>
            </a:r>
            <a:r>
              <a:rPr lang="en" sz="3750">
                <a:solidFill>
                  <a:schemeClr val="dk1"/>
                </a:solidFill>
              </a:rPr>
              <a:t>min, all of its followers also have to drive at </a:t>
            </a:r>
            <a:r>
              <a:rPr i="1" lang="en" sz="3750">
                <a:solidFill>
                  <a:schemeClr val="dk1"/>
                </a:solidFill>
              </a:rPr>
              <a:t>𝑣</a:t>
            </a:r>
            <a:r>
              <a:rPr lang="en" sz="3750">
                <a:solidFill>
                  <a:schemeClr val="dk1"/>
                </a:solidFill>
              </a:rPr>
              <a:t>min. As a result, these vehicles will not be able to open gaps for LCVs until a speed increase.</a:t>
            </a:r>
            <a:endParaRPr sz="7350">
              <a:solidFill>
                <a:schemeClr val="dk1"/>
              </a:solidFill>
            </a:endParaRPr>
          </a:p>
          <a:p>
            <a:pPr indent="0" lvl="0" marL="0" rtl="0" algn="l">
              <a:spcBef>
                <a:spcPts val="1200"/>
              </a:spcBef>
              <a:spcAft>
                <a:spcPts val="0"/>
              </a:spcAft>
              <a:buNone/>
            </a:pPr>
            <a:r>
              <a:rPr lang="en" sz="7350">
                <a:solidFill>
                  <a:srgbClr val="000000"/>
                </a:solidFill>
              </a:rPr>
              <a:t>				</a:t>
            </a:r>
            <a:endParaRPr sz="7350">
              <a:solidFill>
                <a:srgbClr val="000000"/>
              </a:solidFill>
            </a:endParaRPr>
          </a:p>
          <a:p>
            <a:pPr indent="0" lvl="0" marL="0" rtl="0" algn="l">
              <a:spcBef>
                <a:spcPts val="0"/>
              </a:spcBef>
              <a:spcAft>
                <a:spcPts val="0"/>
              </a:spcAft>
              <a:buNone/>
            </a:pPr>
            <a:r>
              <a:rPr lang="en" sz="1900">
                <a:solidFill>
                  <a:srgbClr val="000000"/>
                </a:solidFill>
              </a:rPr>
              <a:t>			</a:t>
            </a:r>
            <a:endParaRPr sz="1900">
              <a:solidFill>
                <a:srgbClr val="000000"/>
              </a:solidFill>
            </a:endParaRPr>
          </a:p>
          <a:p>
            <a:pPr indent="0" lvl="0" marL="0" rtl="0" algn="l">
              <a:spcBef>
                <a:spcPts val="1200"/>
              </a:spcBef>
              <a:spcAft>
                <a:spcPts val="0"/>
              </a:spcAft>
              <a:buNone/>
            </a:pPr>
            <a:r>
              <a:rPr lang="en" sz="1900">
                <a:solidFill>
                  <a:srgbClr val="000000"/>
                </a:solidFill>
              </a:rPr>
              <a:t>		</a:t>
            </a:r>
            <a:endParaRPr sz="1900">
              <a:solidFill>
                <a:srgbClr val="000000"/>
              </a:solidFill>
            </a:endParaRPr>
          </a:p>
          <a:p>
            <a:pPr indent="0" lvl="0" marL="0" rtl="0" algn="l">
              <a:spcBef>
                <a:spcPts val="1200"/>
              </a:spcBef>
              <a:spcAft>
                <a:spcPts val="1200"/>
              </a:spcAft>
              <a:buNone/>
            </a:pPr>
            <a:r>
              <a:t/>
            </a:r>
            <a:endParaRPr>
              <a:solidFill>
                <a:schemeClr val="dk1"/>
              </a:solidFill>
            </a:endParaRPr>
          </a:p>
        </p:txBody>
      </p:sp>
      <p:pic>
        <p:nvPicPr>
          <p:cNvPr id="117" name="Google Shape;117;p22"/>
          <p:cNvPicPr preferRelativeResize="0"/>
          <p:nvPr/>
        </p:nvPicPr>
        <p:blipFill rotWithShape="1">
          <a:blip r:embed="rId3">
            <a:alphaModFix/>
          </a:blip>
          <a:srcRect b="4649" l="0" r="0" t="-4650"/>
          <a:stretch/>
        </p:blipFill>
        <p:spPr>
          <a:xfrm>
            <a:off x="380827" y="784275"/>
            <a:ext cx="5308327" cy="32708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idx="1" type="body"/>
          </p:nvPr>
        </p:nvSpPr>
        <p:spPr>
          <a:xfrm>
            <a:off x="75625" y="3090750"/>
            <a:ext cx="8940600" cy="879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2408">
                <a:solidFill>
                  <a:schemeClr val="dk1"/>
                </a:solidFill>
              </a:rPr>
              <a:t>		</a:t>
            </a:r>
            <a:r>
              <a:rPr lang="en" sz="7208">
                <a:solidFill>
                  <a:schemeClr val="dk1"/>
                </a:solidFill>
              </a:rPr>
              <a:t>		</a:t>
            </a:r>
            <a:endParaRPr sz="7208">
              <a:solidFill>
                <a:schemeClr val="dk1"/>
              </a:solidFill>
            </a:endParaRPr>
          </a:p>
          <a:p>
            <a:pPr indent="0" lvl="0" marL="0" rtl="0" algn="l">
              <a:spcBef>
                <a:spcPts val="1200"/>
              </a:spcBef>
              <a:spcAft>
                <a:spcPts val="0"/>
              </a:spcAft>
              <a:buNone/>
            </a:pPr>
            <a:r>
              <a:rPr lang="en" sz="6908">
                <a:solidFill>
                  <a:schemeClr val="dk1"/>
                </a:solidFill>
              </a:rPr>
              <a:t>the speed values </a:t>
            </a:r>
            <a:r>
              <a:rPr i="1" lang="en" sz="6908">
                <a:solidFill>
                  <a:schemeClr val="dk1"/>
                </a:solidFill>
              </a:rPr>
              <a:t>𝑣</a:t>
            </a:r>
            <a:r>
              <a:rPr lang="en" sz="6708">
                <a:solidFill>
                  <a:schemeClr val="dk1"/>
                </a:solidFill>
              </a:rPr>
              <a:t>st </a:t>
            </a:r>
            <a:r>
              <a:rPr lang="en" sz="6908">
                <a:solidFill>
                  <a:schemeClr val="dk1"/>
                </a:solidFill>
              </a:rPr>
              <a:t>= 20m/s,</a:t>
            </a:r>
            <a:r>
              <a:rPr i="1" lang="en" sz="6908">
                <a:solidFill>
                  <a:schemeClr val="dk1"/>
                </a:solidFill>
              </a:rPr>
              <a:t>𝑣</a:t>
            </a:r>
            <a:r>
              <a:rPr lang="en" sz="6708">
                <a:solidFill>
                  <a:schemeClr val="dk1"/>
                </a:solidFill>
              </a:rPr>
              <a:t>min = 15m/s</a:t>
            </a:r>
            <a:r>
              <a:rPr lang="en" sz="6908">
                <a:solidFill>
                  <a:schemeClr val="dk1"/>
                </a:solidFill>
              </a:rPr>
              <a:t> and </a:t>
            </a:r>
            <a:r>
              <a:rPr i="1" lang="en" sz="6908">
                <a:solidFill>
                  <a:schemeClr val="dk1"/>
                </a:solidFill>
              </a:rPr>
              <a:t>𝑣</a:t>
            </a:r>
            <a:r>
              <a:rPr lang="en" sz="6708">
                <a:solidFill>
                  <a:schemeClr val="dk1"/>
                </a:solidFill>
              </a:rPr>
              <a:t>max </a:t>
            </a:r>
            <a:r>
              <a:rPr lang="en" sz="6908">
                <a:solidFill>
                  <a:schemeClr val="dk1"/>
                </a:solidFill>
              </a:rPr>
              <a:t>= 25m/s, the acceleration values </a:t>
            </a:r>
            <a:r>
              <a:rPr i="1" lang="en" sz="6908">
                <a:solidFill>
                  <a:schemeClr val="dk1"/>
                </a:solidFill>
              </a:rPr>
              <a:t>𝑎</a:t>
            </a:r>
            <a:r>
              <a:rPr lang="en" sz="6708">
                <a:solidFill>
                  <a:schemeClr val="dk1"/>
                </a:solidFill>
              </a:rPr>
              <a:t>min </a:t>
            </a:r>
            <a:r>
              <a:rPr lang="en" sz="6908">
                <a:solidFill>
                  <a:schemeClr val="dk1"/>
                </a:solidFill>
              </a:rPr>
              <a:t>= −2 m∕s</a:t>
            </a:r>
            <a:r>
              <a:rPr lang="en" sz="6708">
                <a:solidFill>
                  <a:schemeClr val="dk1"/>
                </a:solidFill>
              </a:rPr>
              <a:t>2</a:t>
            </a:r>
            <a:r>
              <a:rPr lang="en" sz="6908">
                <a:solidFill>
                  <a:schemeClr val="dk1"/>
                </a:solidFill>
              </a:rPr>
              <a:t>, </a:t>
            </a:r>
            <a:r>
              <a:rPr i="1" lang="en" sz="6908">
                <a:solidFill>
                  <a:schemeClr val="dk1"/>
                </a:solidFill>
              </a:rPr>
              <a:t>𝑎</a:t>
            </a:r>
            <a:r>
              <a:rPr lang="en" sz="6708">
                <a:solidFill>
                  <a:schemeClr val="dk1"/>
                </a:solidFill>
              </a:rPr>
              <a:t>max </a:t>
            </a:r>
            <a:r>
              <a:rPr lang="en" sz="6908">
                <a:solidFill>
                  <a:schemeClr val="dk1"/>
                </a:solidFill>
              </a:rPr>
              <a:t>= 2m/s</a:t>
            </a:r>
            <a:r>
              <a:rPr lang="en" sz="6708">
                <a:solidFill>
                  <a:schemeClr val="dk1"/>
                </a:solidFill>
              </a:rPr>
              <a:t>2</a:t>
            </a:r>
            <a:r>
              <a:rPr lang="en" sz="6908">
                <a:solidFill>
                  <a:schemeClr val="dk1"/>
                </a:solidFill>
              </a:rPr>
              <a:t>, and the jerk values </a:t>
            </a:r>
            <a:r>
              <a:rPr i="1" lang="en" sz="6908">
                <a:solidFill>
                  <a:schemeClr val="dk1"/>
                </a:solidFill>
              </a:rPr>
              <a:t>𝑗 </a:t>
            </a:r>
            <a:r>
              <a:rPr lang="en" sz="6908">
                <a:solidFill>
                  <a:schemeClr val="dk1"/>
                </a:solidFill>
              </a:rPr>
              <a:t>= ±1000 m∕s</a:t>
            </a:r>
            <a:r>
              <a:rPr lang="en" sz="6708">
                <a:solidFill>
                  <a:schemeClr val="dk1"/>
                </a:solidFill>
              </a:rPr>
              <a:t>3</a:t>
            </a:r>
            <a:r>
              <a:rPr lang="en" sz="6908">
                <a:solidFill>
                  <a:schemeClr val="dk1"/>
                </a:solidFill>
              </a:rPr>
              <a:t>.</a:t>
            </a:r>
            <a:r>
              <a:rPr lang="en" sz="2108">
                <a:solidFill>
                  <a:schemeClr val="dk1"/>
                </a:solidFill>
              </a:rPr>
              <a:t> </a:t>
            </a:r>
            <a:endParaRPr sz="2108">
              <a:solidFill>
                <a:schemeClr val="dk1"/>
              </a:solidFill>
            </a:endParaRPr>
          </a:p>
          <a:p>
            <a:pPr indent="0" lvl="0" marL="0" rtl="0" algn="l">
              <a:spcBef>
                <a:spcPts val="1200"/>
              </a:spcBef>
              <a:spcAft>
                <a:spcPts val="0"/>
              </a:spcAft>
              <a:buNone/>
            </a:pPr>
            <a:r>
              <a:rPr lang="en" sz="2408">
                <a:solidFill>
                  <a:schemeClr val="dk1"/>
                </a:solidFill>
              </a:rPr>
              <a:t>		</a:t>
            </a:r>
            <a:r>
              <a:rPr lang="en" sz="1100">
                <a:solidFill>
                  <a:srgbClr val="000000"/>
                </a:solidFill>
              </a:rPr>
              <a:t>		</a:t>
            </a:r>
            <a:endParaRPr sz="1100">
              <a:solidFill>
                <a:srgbClr val="000000"/>
              </a:solidFill>
            </a:endParaRPr>
          </a:p>
          <a:p>
            <a:pPr indent="0" lvl="0" marL="0" rtl="0" algn="l">
              <a:spcBef>
                <a:spcPts val="0"/>
              </a:spcBef>
              <a:spcAft>
                <a:spcPts val="0"/>
              </a:spcAft>
              <a:buNone/>
            </a:pPr>
            <a:r>
              <a:rPr lang="en" sz="1100">
                <a:solidFill>
                  <a:srgbClr val="000000"/>
                </a:solidFill>
              </a:rPr>
              <a:t>			</a:t>
            </a:r>
            <a:endParaRPr sz="1100">
              <a:solidFill>
                <a:srgbClr val="000000"/>
              </a:solidFill>
            </a:endParaRPr>
          </a:p>
          <a:p>
            <a:pPr indent="0" lvl="0" marL="0" rtl="0" algn="l">
              <a:spcBef>
                <a:spcPts val="1200"/>
              </a:spcBef>
              <a:spcAft>
                <a:spcPts val="0"/>
              </a:spcAft>
              <a:buNone/>
            </a:pPr>
            <a:r>
              <a:rPr lang="en" sz="1100">
                <a:solidFill>
                  <a:srgbClr val="000000"/>
                </a:solidFill>
              </a:rPr>
              <a:t>		</a:t>
            </a:r>
            <a:endParaRPr sz="1100">
              <a:solidFill>
                <a:srgbClr val="000000"/>
              </a:solidFill>
            </a:endParaRPr>
          </a:p>
          <a:p>
            <a:pPr indent="0" lvl="0" marL="0" rtl="0" algn="l">
              <a:spcBef>
                <a:spcPts val="1200"/>
              </a:spcBef>
              <a:spcAft>
                <a:spcPts val="1200"/>
              </a:spcAft>
              <a:buNone/>
            </a:pPr>
            <a:r>
              <a:t/>
            </a:r>
            <a:endParaRPr/>
          </a:p>
        </p:txBody>
      </p:sp>
      <p:pic>
        <p:nvPicPr>
          <p:cNvPr id="123" name="Google Shape;123;p23"/>
          <p:cNvPicPr preferRelativeResize="0"/>
          <p:nvPr/>
        </p:nvPicPr>
        <p:blipFill>
          <a:blip r:embed="rId3">
            <a:alphaModFix/>
          </a:blip>
          <a:stretch>
            <a:fillRect/>
          </a:stretch>
        </p:blipFill>
        <p:spPr>
          <a:xfrm>
            <a:off x="218775" y="224275"/>
            <a:ext cx="4641296" cy="2347475"/>
          </a:xfrm>
          <a:prstGeom prst="rect">
            <a:avLst/>
          </a:prstGeom>
          <a:noFill/>
          <a:ln>
            <a:noFill/>
          </a:ln>
        </p:spPr>
      </p:pic>
      <p:pic>
        <p:nvPicPr>
          <p:cNvPr id="124" name="Google Shape;124;p23"/>
          <p:cNvPicPr preferRelativeResize="0"/>
          <p:nvPr/>
        </p:nvPicPr>
        <p:blipFill>
          <a:blip r:embed="rId4">
            <a:alphaModFix/>
          </a:blip>
          <a:stretch>
            <a:fillRect/>
          </a:stretch>
        </p:blipFill>
        <p:spPr>
          <a:xfrm>
            <a:off x="4647525" y="977400"/>
            <a:ext cx="4341051" cy="1594350"/>
          </a:xfrm>
          <a:prstGeom prst="rect">
            <a:avLst/>
          </a:prstGeom>
          <a:noFill/>
          <a:ln>
            <a:noFill/>
          </a:ln>
        </p:spPr>
      </p:pic>
      <p:sp>
        <p:nvSpPr>
          <p:cNvPr id="125" name="Google Shape;125;p23"/>
          <p:cNvSpPr txBox="1"/>
          <p:nvPr/>
        </p:nvSpPr>
        <p:spPr>
          <a:xfrm>
            <a:off x="156950" y="2771250"/>
            <a:ext cx="8022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rPr>
              <a:t>Vehicle constraints</a:t>
            </a:r>
            <a:endParaRPr sz="24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Safe and Efficient Cooperative Platooning</a:t>
            </a:r>
            <a:endParaRPr/>
          </a:p>
        </p:txBody>
      </p:sp>
      <p:sp>
        <p:nvSpPr>
          <p:cNvPr id="131" name="Google Shape;13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
            </a:r>
            <a:r>
              <a:rPr lang="en">
                <a:solidFill>
                  <a:schemeClr val="dk1"/>
                </a:solidFill>
              </a:rPr>
              <a:t>The </a:t>
            </a:r>
            <a:r>
              <a:rPr lang="en">
                <a:solidFill>
                  <a:schemeClr val="dk1"/>
                </a:solidFill>
              </a:rPr>
              <a:t>preceding</a:t>
            </a:r>
            <a:r>
              <a:rPr lang="en">
                <a:solidFill>
                  <a:schemeClr val="dk1"/>
                </a:solidFill>
              </a:rPr>
              <a:t> vehicle sends its fail safe trajectory to the follower.</a:t>
            </a:r>
            <a:endParaRPr>
              <a:solidFill>
                <a:schemeClr val="dk1"/>
              </a:solidFill>
            </a:endParaRPr>
          </a:p>
          <a:p>
            <a:pPr indent="0" lvl="0" marL="0" rtl="0" algn="l">
              <a:spcBef>
                <a:spcPts val="1200"/>
              </a:spcBef>
              <a:spcAft>
                <a:spcPts val="1200"/>
              </a:spcAft>
              <a:buNone/>
            </a:pPr>
            <a:r>
              <a:rPr lang="en">
                <a:solidFill>
                  <a:schemeClr val="dk1"/>
                </a:solidFill>
              </a:rPr>
              <a:t>-The adjusts likewise and sends its failsafe trajectory to its follower.</a:t>
            </a:r>
            <a:endParaRPr>
              <a:solidFill>
                <a:schemeClr val="dk1"/>
              </a:solidFill>
            </a:endParaRPr>
          </a:p>
        </p:txBody>
      </p:sp>
      <p:pic>
        <p:nvPicPr>
          <p:cNvPr id="132" name="Google Shape;132;p24"/>
          <p:cNvPicPr preferRelativeResize="0"/>
          <p:nvPr/>
        </p:nvPicPr>
        <p:blipFill>
          <a:blip r:embed="rId3">
            <a:alphaModFix/>
          </a:blip>
          <a:stretch>
            <a:fillRect/>
          </a:stretch>
        </p:blipFill>
        <p:spPr>
          <a:xfrm>
            <a:off x="778550" y="2297550"/>
            <a:ext cx="3877151" cy="2112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Braking hold back startegy</a:t>
            </a:r>
            <a:endParaRPr/>
          </a:p>
        </p:txBody>
      </p:sp>
      <p:sp>
        <p:nvSpPr>
          <p:cNvPr id="138" name="Google Shape;13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In terms of inter-vehicle distances, it is advantageous if a(i) &gt; a(i+1) holds.</a:t>
            </a:r>
            <a:endParaRPr>
              <a:solidFill>
                <a:schemeClr val="dk1"/>
              </a:solidFill>
            </a:endParaRPr>
          </a:p>
          <a:p>
            <a:pPr indent="0" lvl="0" marL="0" rtl="0" algn="l">
              <a:spcBef>
                <a:spcPts val="1200"/>
              </a:spcBef>
              <a:spcAft>
                <a:spcPts val="1200"/>
              </a:spcAft>
              <a:buNone/>
            </a:pPr>
            <a:r>
              <a:t/>
            </a:r>
            <a:endParaRPr sz="1300">
              <a:solidFill>
                <a:schemeClr val="dk1"/>
              </a:solidFill>
            </a:endParaRPr>
          </a:p>
        </p:txBody>
      </p:sp>
      <p:pic>
        <p:nvPicPr>
          <p:cNvPr id="139" name="Google Shape;139;p25"/>
          <p:cNvPicPr preferRelativeResize="0"/>
          <p:nvPr/>
        </p:nvPicPr>
        <p:blipFill>
          <a:blip r:embed="rId3">
            <a:alphaModFix/>
          </a:blip>
          <a:stretch>
            <a:fillRect/>
          </a:stretch>
        </p:blipFill>
        <p:spPr>
          <a:xfrm>
            <a:off x="511325" y="1821350"/>
            <a:ext cx="5588700" cy="2662950"/>
          </a:xfrm>
          <a:prstGeom prst="rect">
            <a:avLst/>
          </a:prstGeom>
          <a:noFill/>
          <a:ln>
            <a:noFill/>
          </a:ln>
        </p:spPr>
      </p:pic>
      <p:pic>
        <p:nvPicPr>
          <p:cNvPr id="140" name="Google Shape;140;p25"/>
          <p:cNvPicPr preferRelativeResize="0"/>
          <p:nvPr/>
        </p:nvPicPr>
        <p:blipFill>
          <a:blip r:embed="rId4">
            <a:alphaModFix/>
          </a:blip>
          <a:stretch>
            <a:fillRect/>
          </a:stretch>
        </p:blipFill>
        <p:spPr>
          <a:xfrm>
            <a:off x="5739775" y="2964825"/>
            <a:ext cx="3245025" cy="1339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231750" y="429550"/>
            <a:ext cx="8680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Path planning and decision making for lane change of CAVs</a:t>
            </a:r>
            <a:endParaRPr/>
          </a:p>
        </p:txBody>
      </p:sp>
      <p:sp>
        <p:nvSpPr>
          <p:cNvPr id="146" name="Google Shape;14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First I decided on a state space.</a:t>
            </a:r>
            <a:endParaRPr/>
          </a:p>
          <a:p>
            <a:pPr indent="0" lvl="0" marL="0" rtl="0" algn="l">
              <a:spcBef>
                <a:spcPts val="1200"/>
              </a:spcBef>
              <a:spcAft>
                <a:spcPts val="0"/>
              </a:spcAft>
              <a:buNone/>
            </a:pPr>
            <a:r>
              <a:rPr lang="en"/>
              <a:t>The state space here is just the S(distance) and v(velocity) of a vehicle after time t.</a:t>
            </a:r>
            <a:endParaRPr/>
          </a:p>
          <a:p>
            <a:pPr indent="0" lvl="0" marL="0" rtl="0" algn="l">
              <a:spcBef>
                <a:spcPts val="1200"/>
              </a:spcBef>
              <a:spcAft>
                <a:spcPts val="0"/>
              </a:spcAft>
              <a:buNone/>
            </a:pPr>
            <a:r>
              <a:rPr lang="en"/>
              <a:t>In the next slide I show all the points of the state space where the vehicle can be in after this time t given a max and min acceleration and a max and min velocity.</a:t>
            </a:r>
            <a:endParaRPr/>
          </a:p>
          <a:p>
            <a:pPr indent="0" lvl="0" marL="0" rtl="0" algn="l">
              <a:spcBef>
                <a:spcPts val="1200"/>
              </a:spcBef>
              <a:spcAft>
                <a:spcPts val="1200"/>
              </a:spcAft>
              <a:buNone/>
            </a:pPr>
            <a:r>
              <a:rPr lang="en"/>
              <a:t>I also defined four types of paths which can cover the part of the state space that is reachable.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49009"/>
              <a:buNone/>
            </a:pPr>
            <a:r>
              <a:rPr lang="en" sz="2020"/>
              <a:t>Simulation to prove that the four types of path selected cover the state space</a:t>
            </a:r>
            <a:endParaRPr sz="2020"/>
          </a:p>
        </p:txBody>
      </p:sp>
      <p:sp>
        <p:nvSpPr>
          <p:cNvPr id="152" name="Google Shape;152;p27"/>
          <p:cNvSpPr txBox="1"/>
          <p:nvPr>
            <p:ph idx="1" type="body"/>
          </p:nvPr>
        </p:nvSpPr>
        <p:spPr>
          <a:xfrm>
            <a:off x="4717450" y="3607150"/>
            <a:ext cx="4042500" cy="499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Including all four paths</a:t>
            </a:r>
            <a:endParaRPr/>
          </a:p>
        </p:txBody>
      </p:sp>
      <p:pic>
        <p:nvPicPr>
          <p:cNvPr id="153" name="Google Shape;153;p27"/>
          <p:cNvPicPr preferRelativeResize="0"/>
          <p:nvPr/>
        </p:nvPicPr>
        <p:blipFill>
          <a:blip r:embed="rId3">
            <a:alphaModFix/>
          </a:blip>
          <a:stretch>
            <a:fillRect/>
          </a:stretch>
        </p:blipFill>
        <p:spPr>
          <a:xfrm>
            <a:off x="1006626" y="1233088"/>
            <a:ext cx="2905025" cy="2161424"/>
          </a:xfrm>
          <a:prstGeom prst="rect">
            <a:avLst/>
          </a:prstGeom>
          <a:noFill/>
          <a:ln>
            <a:noFill/>
          </a:ln>
        </p:spPr>
      </p:pic>
      <p:pic>
        <p:nvPicPr>
          <p:cNvPr id="154" name="Google Shape;154;p27"/>
          <p:cNvPicPr preferRelativeResize="0"/>
          <p:nvPr/>
        </p:nvPicPr>
        <p:blipFill>
          <a:blip r:embed="rId4">
            <a:alphaModFix/>
          </a:blip>
          <a:stretch>
            <a:fillRect/>
          </a:stretch>
        </p:blipFill>
        <p:spPr>
          <a:xfrm>
            <a:off x="4926850" y="1307650"/>
            <a:ext cx="2851251" cy="2128225"/>
          </a:xfrm>
          <a:prstGeom prst="rect">
            <a:avLst/>
          </a:prstGeom>
          <a:noFill/>
          <a:ln>
            <a:noFill/>
          </a:ln>
        </p:spPr>
      </p:pic>
      <p:sp>
        <p:nvSpPr>
          <p:cNvPr id="155" name="Google Shape;155;p27"/>
          <p:cNvSpPr txBox="1"/>
          <p:nvPr>
            <p:ph idx="1" type="body"/>
          </p:nvPr>
        </p:nvSpPr>
        <p:spPr>
          <a:xfrm>
            <a:off x="262900" y="3640900"/>
            <a:ext cx="4042500" cy="46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Just including the Q+Q-,Q-Q+ paths </a:t>
            </a:r>
            <a:endParaRPr/>
          </a:p>
        </p:txBody>
      </p:sp>
      <p:sp>
        <p:nvSpPr>
          <p:cNvPr id="156" name="Google Shape;156;p27"/>
          <p:cNvSpPr txBox="1"/>
          <p:nvPr>
            <p:ph idx="1" type="body"/>
          </p:nvPr>
        </p:nvSpPr>
        <p:spPr>
          <a:xfrm>
            <a:off x="311700" y="4353200"/>
            <a:ext cx="8561700" cy="499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852"/>
              <a:buNone/>
            </a:pPr>
            <a:r>
              <a:rPr lang="en" sz="1200"/>
              <a:t>Included all 4 types of path because the max or min velocity becomes needlessly high/low at the corners of the state space</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idx="1" type="body"/>
          </p:nvPr>
        </p:nvSpPr>
        <p:spPr>
          <a:xfrm>
            <a:off x="311700" y="598625"/>
            <a:ext cx="8520600" cy="397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algorithm picks a point on the road to move into a platoon.</a:t>
            </a:r>
            <a:endParaRPr/>
          </a:p>
          <a:p>
            <a:pPr indent="0" lvl="0" marL="0" rtl="0" algn="l">
              <a:spcBef>
                <a:spcPts val="1200"/>
              </a:spcBef>
              <a:spcAft>
                <a:spcPts val="0"/>
              </a:spcAft>
              <a:buNone/>
            </a:pPr>
            <a:r>
              <a:rPr lang="en"/>
              <a:t>For this we first plot points on the road corresponding to every part of the platoon into </a:t>
            </a:r>
            <a:r>
              <a:rPr lang="en"/>
              <a:t>which</a:t>
            </a:r>
            <a:r>
              <a:rPr lang="en"/>
              <a:t> the vehicle can enter into.</a:t>
            </a:r>
            <a:endParaRPr/>
          </a:p>
          <a:p>
            <a:pPr indent="0" lvl="0" marL="0" rtl="0" algn="l">
              <a:spcBef>
                <a:spcPts val="1200"/>
              </a:spcBef>
              <a:spcAft>
                <a:spcPts val="0"/>
              </a:spcAft>
              <a:buNone/>
            </a:pPr>
            <a:r>
              <a:rPr lang="en"/>
              <a:t>This gives us a list of proposed points on the state space, from which we pick a point based on a value function that can depend upon the vehicles in front of the vehicle, behind it and also the max velocity and acceleration required.</a:t>
            </a:r>
            <a:endParaRPr/>
          </a:p>
          <a:p>
            <a:pPr indent="0" lvl="0" marL="0" rtl="0" algn="l">
              <a:spcBef>
                <a:spcPts val="1200"/>
              </a:spcBef>
              <a:spcAft>
                <a:spcPts val="0"/>
              </a:spcAft>
              <a:buNone/>
            </a:pPr>
            <a:r>
              <a:rPr lang="en"/>
              <a:t>The point that we pick depends on the shape of the road.</a:t>
            </a:r>
            <a:endParaRPr/>
          </a:p>
          <a:p>
            <a:pPr indent="0" lvl="0" marL="0" rtl="0" algn="l">
              <a:spcBef>
                <a:spcPts val="1200"/>
              </a:spcBef>
              <a:spcAft>
                <a:spcPts val="0"/>
              </a:spcAft>
              <a:buNone/>
            </a:pPr>
            <a:r>
              <a:rPr lang="en"/>
              <a:t>Note: Current platoon: platoon from where vehicles shift into another lane</a:t>
            </a:r>
            <a:endParaRPr/>
          </a:p>
          <a:p>
            <a:pPr indent="0" lvl="0" marL="0" rtl="0" algn="l">
              <a:spcBef>
                <a:spcPts val="1200"/>
              </a:spcBef>
              <a:spcAft>
                <a:spcPts val="0"/>
              </a:spcAft>
              <a:buNone/>
            </a:pPr>
            <a:r>
              <a:rPr lang="en"/>
              <a:t>         Target platoon: platoon already in the lane where vehicle is shifting into</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idx="1" type="body"/>
          </p:nvPr>
        </p:nvSpPr>
        <p:spPr>
          <a:xfrm>
            <a:off x="311700" y="567675"/>
            <a:ext cx="8520600" cy="400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method described in the last slide works on a platoon as well, where we execute the algorithm for each vehicle one by one keeping in mind the decisions of the previous vehicle.</a:t>
            </a:r>
            <a:endParaRPr/>
          </a:p>
          <a:p>
            <a:pPr indent="0" lvl="0" marL="0" rtl="0" algn="l">
              <a:spcBef>
                <a:spcPts val="1200"/>
              </a:spcBef>
              <a:spcAft>
                <a:spcPts val="0"/>
              </a:spcAft>
              <a:buNone/>
            </a:pPr>
            <a:r>
              <a:rPr lang="en"/>
              <a:t>The position of the vehicle in the platoon can also be used in the “value function” to make it easier for the following vehicles.</a:t>
            </a:r>
            <a:endParaRPr/>
          </a:p>
          <a:p>
            <a:pPr indent="0" lvl="0" marL="0" rtl="0" algn="l">
              <a:spcBef>
                <a:spcPts val="1200"/>
              </a:spcBef>
              <a:spcAft>
                <a:spcPts val="0"/>
              </a:spcAft>
              <a:buNone/>
            </a:pPr>
            <a:r>
              <a:rPr lang="en"/>
              <a:t>After this the vehicles in the target platoon shift into place to make space for the new vehicles while the vehicles in the current platoon move to the decided points.</a:t>
            </a:r>
            <a:endParaRPr/>
          </a:p>
          <a:p>
            <a:pPr indent="0" lvl="0" marL="0" rtl="0" algn="l">
              <a:spcBef>
                <a:spcPts val="1200"/>
              </a:spcBef>
              <a:spcAft>
                <a:spcPts val="0"/>
              </a:spcAft>
              <a:buNone/>
            </a:pPr>
            <a:r>
              <a:rPr lang="en"/>
              <a:t>After this, the vehicles can move into the target lane.</a:t>
            </a:r>
            <a:endParaRPr/>
          </a:p>
          <a:p>
            <a:pPr indent="0" lvl="0" marL="0" rtl="0" algn="l">
              <a:spcBef>
                <a:spcPts val="1200"/>
              </a:spcBef>
              <a:spcAft>
                <a:spcPts val="1200"/>
              </a:spcAft>
              <a:buNone/>
            </a:pPr>
            <a:r>
              <a:rPr lang="en"/>
              <a:t>I also wrote the control signals required for this.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2" name="Google Shape;172;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Here every point in the reachable set in the state space is </a:t>
            </a:r>
            <a:r>
              <a:rPr lang="en"/>
              <a:t>given</a:t>
            </a:r>
            <a:r>
              <a:rPr lang="en"/>
              <a:t> a specific path(set of acceleration values) which is then used for the decision making process and the final lane change.</a:t>
            </a:r>
            <a:endParaRPr/>
          </a:p>
          <a:p>
            <a:pPr indent="0" lvl="0" marL="0" rtl="0" algn="l">
              <a:spcBef>
                <a:spcPts val="1200"/>
              </a:spcBef>
              <a:spcAft>
                <a:spcPts val="0"/>
              </a:spcAft>
              <a:buNone/>
            </a:pPr>
            <a:r>
              <a:rPr lang="en"/>
              <a:t>I just used four “types” of paths for this to prevent over complication but it is possible to decide upon different sets for these points which would definitely improve the algorithm and give us “better” ways to go about the lane change.</a:t>
            </a:r>
            <a:endParaRPr/>
          </a:p>
          <a:p>
            <a:pPr indent="0" lvl="0" marL="0" rtl="0" algn="l">
              <a:spcBef>
                <a:spcPts val="1200"/>
              </a:spcBef>
              <a:spcAft>
                <a:spcPts val="0"/>
              </a:spcAft>
              <a:buNone/>
            </a:pPr>
            <a:r>
              <a:rPr lang="en"/>
              <a:t>This would most probably need a learning method to give optimal results.</a:t>
            </a:r>
            <a:endParaRPr/>
          </a:p>
          <a:p>
            <a:pPr indent="0" lvl="0" marL="0" rtl="0" algn="l">
              <a:spcBef>
                <a:spcPts val="1200"/>
              </a:spcBef>
              <a:spcAft>
                <a:spcPts val="1200"/>
              </a:spcAft>
              <a:buNone/>
            </a:pPr>
            <a:r>
              <a:rPr lang="en"/>
              <a:t>Changing just the value function can also effect the behaviour of the lane change.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8" name="Google Shape;178;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 also attached photos of how velocity is affected by throttle and brake.</a:t>
            </a:r>
            <a:endParaRPr/>
          </a:p>
          <a:p>
            <a:pPr indent="0" lvl="0" marL="0" rtl="0" algn="l">
              <a:spcBef>
                <a:spcPts val="1200"/>
              </a:spcBef>
              <a:spcAft>
                <a:spcPts val="1200"/>
              </a:spcAft>
              <a:buNone/>
            </a:pPr>
            <a:r>
              <a:rPr lang="en"/>
              <a:t>I also sent the videos of the simulator that i currently have.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76200"/>
            <a:ext cx="8520600" cy="108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2922">
                <a:latin typeface="Arial"/>
                <a:ea typeface="Arial"/>
                <a:cs typeface="Arial"/>
                <a:sym typeface="Arial"/>
              </a:rPr>
              <a:t>Cooperative Driving of Connected Autonomous Vehicles Using Responsibility-Sensitive Safety (RSS) Rules </a:t>
            </a:r>
            <a:endParaRPr sz="2922">
              <a:latin typeface="Arial"/>
              <a:ea typeface="Arial"/>
              <a:cs typeface="Arial"/>
              <a:sym typeface="Arial"/>
            </a:endParaRPr>
          </a:p>
          <a:p>
            <a:pPr indent="0" lvl="0" marL="0" rtl="0" algn="l">
              <a:lnSpc>
                <a:spcPct val="115000"/>
              </a:lnSpc>
              <a:spcBef>
                <a:spcPts val="0"/>
              </a:spcBef>
              <a:spcAft>
                <a:spcPts val="0"/>
              </a:spcAft>
              <a:buNone/>
            </a:pP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4" name="Google Shape;64;p14"/>
          <p:cNvPicPr preferRelativeResize="0"/>
          <p:nvPr/>
        </p:nvPicPr>
        <p:blipFill>
          <a:blip r:embed="rId3">
            <a:alphaModFix/>
          </a:blip>
          <a:stretch>
            <a:fillRect/>
          </a:stretch>
        </p:blipFill>
        <p:spPr>
          <a:xfrm>
            <a:off x="4855368" y="3549701"/>
            <a:ext cx="3606526" cy="542975"/>
          </a:xfrm>
          <a:prstGeom prst="rect">
            <a:avLst/>
          </a:prstGeom>
          <a:noFill/>
          <a:ln>
            <a:noFill/>
          </a:ln>
        </p:spPr>
      </p:pic>
      <p:pic>
        <p:nvPicPr>
          <p:cNvPr id="65" name="Google Shape;65;p14"/>
          <p:cNvPicPr preferRelativeResize="0"/>
          <p:nvPr/>
        </p:nvPicPr>
        <p:blipFill>
          <a:blip r:embed="rId4">
            <a:alphaModFix/>
          </a:blip>
          <a:stretch>
            <a:fillRect/>
          </a:stretch>
        </p:blipFill>
        <p:spPr>
          <a:xfrm>
            <a:off x="400950" y="1208525"/>
            <a:ext cx="2906550" cy="2098524"/>
          </a:xfrm>
          <a:prstGeom prst="rect">
            <a:avLst/>
          </a:prstGeom>
          <a:noFill/>
          <a:ln>
            <a:noFill/>
          </a:ln>
        </p:spPr>
      </p:pic>
      <p:pic>
        <p:nvPicPr>
          <p:cNvPr id="66" name="Google Shape;66;p14"/>
          <p:cNvPicPr preferRelativeResize="0"/>
          <p:nvPr/>
        </p:nvPicPr>
        <p:blipFill>
          <a:blip r:embed="rId5">
            <a:alphaModFix/>
          </a:blip>
          <a:stretch>
            <a:fillRect/>
          </a:stretch>
        </p:blipFill>
        <p:spPr>
          <a:xfrm>
            <a:off x="5221753" y="1312650"/>
            <a:ext cx="2873744" cy="1890274"/>
          </a:xfrm>
          <a:prstGeom prst="rect">
            <a:avLst/>
          </a:prstGeom>
          <a:noFill/>
          <a:ln>
            <a:noFill/>
          </a:ln>
        </p:spPr>
      </p:pic>
      <p:pic>
        <p:nvPicPr>
          <p:cNvPr id="67" name="Google Shape;67;p14"/>
          <p:cNvPicPr preferRelativeResize="0"/>
          <p:nvPr/>
        </p:nvPicPr>
        <p:blipFill>
          <a:blip r:embed="rId6">
            <a:alphaModFix/>
          </a:blip>
          <a:stretch>
            <a:fillRect/>
          </a:stretch>
        </p:blipFill>
        <p:spPr>
          <a:xfrm>
            <a:off x="127775" y="3549700"/>
            <a:ext cx="4100125" cy="677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idx="1" type="body"/>
          </p:nvPr>
        </p:nvSpPr>
        <p:spPr>
          <a:xfrm>
            <a:off x="276850" y="1545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6400">
                <a:solidFill>
                  <a:schemeClr val="dk1"/>
                </a:solidFill>
              </a:rPr>
              <a:t>-</a:t>
            </a:r>
            <a:r>
              <a:rPr lang="en" sz="6400">
                <a:solidFill>
                  <a:schemeClr val="dk1"/>
                </a:solidFill>
              </a:rPr>
              <a:t>We represent the future position of the CAV with a subset of its expected route(R) </a:t>
            </a:r>
            <a:endParaRPr sz="6400">
              <a:solidFill>
                <a:schemeClr val="dk1"/>
              </a:solidFill>
            </a:endParaRPr>
          </a:p>
          <a:p>
            <a:pPr indent="0" lvl="0" marL="0" rtl="0" algn="l">
              <a:spcBef>
                <a:spcPts val="1200"/>
              </a:spcBef>
              <a:spcAft>
                <a:spcPts val="0"/>
              </a:spcAft>
              <a:buNone/>
            </a:pPr>
            <a:r>
              <a:rPr lang="en" sz="6400">
                <a:solidFill>
                  <a:schemeClr val="dk1"/>
                </a:solidFill>
              </a:rPr>
              <a:t>-First, CAVs computes the distance between the mid point of edges on their path. All contiguous edges that have a distance less than dth are considered to be a part of the same conflict zone. </a:t>
            </a:r>
            <a:endParaRPr sz="6400">
              <a:solidFill>
                <a:schemeClr val="dk1"/>
              </a:solidFill>
            </a:endParaRPr>
          </a:p>
          <a:p>
            <a:pPr indent="0" lvl="0" marL="0" rtl="0" algn="l">
              <a:spcBef>
                <a:spcPts val="1200"/>
              </a:spcBef>
              <a:spcAft>
                <a:spcPts val="0"/>
              </a:spcAft>
              <a:buNone/>
            </a:pPr>
            <a:r>
              <a:rPr lang="en" sz="6400">
                <a:solidFill>
                  <a:schemeClr val="dk1"/>
                </a:solidFill>
              </a:rPr>
              <a:t>-A PDG (Partial Dependency Graph) gives information on the conflicts between that CAV and every other CAV.</a:t>
            </a:r>
            <a:endParaRPr sz="6400">
              <a:solidFill>
                <a:schemeClr val="dk1"/>
              </a:solidFill>
            </a:endParaRPr>
          </a:p>
          <a:p>
            <a:pPr indent="0" lvl="0" marL="0" rtl="0" algn="l">
              <a:spcBef>
                <a:spcPts val="1200"/>
              </a:spcBef>
              <a:spcAft>
                <a:spcPts val="0"/>
              </a:spcAft>
              <a:buNone/>
            </a:pPr>
            <a:r>
              <a:rPr lang="en" sz="6400">
                <a:solidFill>
                  <a:schemeClr val="dk1"/>
                </a:solidFill>
              </a:rPr>
              <a:t>-A CDG (Complete </a:t>
            </a:r>
            <a:r>
              <a:rPr lang="en" sz="6400">
                <a:solidFill>
                  <a:schemeClr val="dk1"/>
                </a:solidFill>
              </a:rPr>
              <a:t>Dependency Graph) is the combination of all the PDGs we get from all the CAVs.</a:t>
            </a:r>
            <a:endParaRPr sz="6400">
              <a:solidFill>
                <a:schemeClr val="dk1"/>
              </a:solidFill>
            </a:endParaRPr>
          </a:p>
          <a:p>
            <a:pPr indent="0" lvl="0" marL="0" rtl="0" algn="l">
              <a:spcBef>
                <a:spcPts val="1200"/>
              </a:spcBef>
              <a:spcAft>
                <a:spcPts val="0"/>
              </a:spcAft>
              <a:buNone/>
            </a:pPr>
            <a:r>
              <a:rPr lang="en" sz="6400">
                <a:solidFill>
                  <a:schemeClr val="dk1"/>
                </a:solidFill>
              </a:rPr>
              <a:t>-The safe velocity, vSAFE , is determined based on the minimum safe distance that the ego CAV must maintain from the conflict zone given that other CAV –which has the advantage– may slow down at any point in time and stop inside the conflict zone. </a:t>
            </a:r>
            <a:endParaRPr sz="6400">
              <a:solidFill>
                <a:schemeClr val="dk1"/>
              </a:solidFill>
            </a:endParaRPr>
          </a:p>
          <a:p>
            <a:pPr indent="0" lvl="0" marL="0" rtl="0" algn="l">
              <a:spcBef>
                <a:spcPts val="1200"/>
              </a:spcBef>
              <a:spcAft>
                <a:spcPts val="0"/>
              </a:spcAft>
              <a:buNone/>
            </a:pPr>
            <a:r>
              <a:rPr lang="en" sz="4400">
                <a:solidFill>
                  <a:srgbClr val="000000"/>
                </a:solidFill>
              </a:rPr>
              <a:t>					</a:t>
            </a:r>
            <a:endParaRPr sz="4400">
              <a:solidFill>
                <a:srgbClr val="000000"/>
              </a:solidFill>
            </a:endParaRPr>
          </a:p>
          <a:p>
            <a:pPr indent="0" lvl="0" marL="0" rtl="0" algn="l">
              <a:spcBef>
                <a:spcPts val="0"/>
              </a:spcBef>
              <a:spcAft>
                <a:spcPts val="0"/>
              </a:spcAft>
              <a:buNone/>
            </a:pPr>
            <a:r>
              <a:rPr lang="en" sz="1100">
                <a:solidFill>
                  <a:srgbClr val="000000"/>
                </a:solidFill>
              </a:rPr>
              <a:t>				</a:t>
            </a:r>
            <a:endParaRPr sz="1100">
              <a:solidFill>
                <a:srgbClr val="000000"/>
              </a:solidFill>
            </a:endParaRPr>
          </a:p>
          <a:p>
            <a:pPr indent="0" lvl="0" marL="0" rtl="0" algn="l">
              <a:spcBef>
                <a:spcPts val="1200"/>
              </a:spcBef>
              <a:spcAft>
                <a:spcPts val="0"/>
              </a:spcAft>
              <a:buNone/>
            </a:pPr>
            <a:r>
              <a:rPr lang="en" sz="1100">
                <a:solidFill>
                  <a:srgbClr val="000000"/>
                </a:solidFill>
              </a:rPr>
              <a:t>			</a:t>
            </a:r>
            <a:endParaRPr sz="1100">
              <a:solidFill>
                <a:srgbClr val="000000"/>
              </a:solidFill>
            </a:endParaRPr>
          </a:p>
          <a:p>
            <a:pPr indent="0" lvl="0" marL="0" rtl="0" algn="l">
              <a:spcBef>
                <a:spcPts val="1200"/>
              </a:spcBef>
              <a:spcAft>
                <a:spcPts val="0"/>
              </a:spcAft>
              <a:buNone/>
            </a:pPr>
            <a:r>
              <a:rPr lang="en" sz="1100">
                <a:solidFill>
                  <a:srgbClr val="000000"/>
                </a:solidFill>
              </a:rPr>
              <a:t>		</a:t>
            </a:r>
            <a:endParaRPr sz="1100">
              <a:solidFill>
                <a:srgbClr val="000000"/>
              </a:solidFill>
            </a:endParaRPr>
          </a:p>
          <a:p>
            <a:pPr indent="0" lvl="0" marL="0" rtl="0" algn="l">
              <a:spcBef>
                <a:spcPts val="1200"/>
              </a:spcBef>
              <a:spcAft>
                <a:spcPts val="0"/>
              </a:spcAft>
              <a:buNone/>
            </a:pPr>
            <a:r>
              <a:t/>
            </a:r>
            <a:endParaRPr sz="1823">
              <a:solidFill>
                <a:schemeClr val="dk1"/>
              </a:solidFill>
            </a:endParaRPr>
          </a:p>
          <a:p>
            <a:pPr indent="0" lvl="0" marL="0" rtl="0" algn="l">
              <a:spcBef>
                <a:spcPts val="1200"/>
              </a:spcBef>
              <a:spcAft>
                <a:spcPts val="0"/>
              </a:spcAft>
              <a:buNone/>
            </a:pPr>
            <a:r>
              <a:rPr lang="en" sz="2023">
                <a:solidFill>
                  <a:schemeClr val="dk1"/>
                </a:solidFill>
              </a:rPr>
              <a:t>					</a:t>
            </a:r>
            <a:endParaRPr sz="2023">
              <a:solidFill>
                <a:schemeClr val="dk1"/>
              </a:solidFill>
            </a:endParaRPr>
          </a:p>
          <a:p>
            <a:pPr indent="0" lvl="0" marL="0" rtl="0" algn="l">
              <a:spcBef>
                <a:spcPts val="0"/>
              </a:spcBef>
              <a:spcAft>
                <a:spcPts val="0"/>
              </a:spcAft>
              <a:buNone/>
            </a:pPr>
            <a:r>
              <a:rPr lang="en" sz="1100">
                <a:solidFill>
                  <a:srgbClr val="000000"/>
                </a:solidFill>
              </a:rPr>
              <a:t>				</a:t>
            </a:r>
            <a:endParaRPr sz="1100">
              <a:solidFill>
                <a:srgbClr val="000000"/>
              </a:solidFill>
            </a:endParaRPr>
          </a:p>
          <a:p>
            <a:pPr indent="0" lvl="0" marL="0" rtl="0" algn="l">
              <a:spcBef>
                <a:spcPts val="1200"/>
              </a:spcBef>
              <a:spcAft>
                <a:spcPts val="0"/>
              </a:spcAft>
              <a:buNone/>
            </a:pPr>
            <a:r>
              <a:rPr lang="en" sz="1100">
                <a:solidFill>
                  <a:srgbClr val="000000"/>
                </a:solidFill>
              </a:rPr>
              <a:t>			</a:t>
            </a:r>
            <a:endParaRPr sz="1100">
              <a:solidFill>
                <a:srgbClr val="000000"/>
              </a:solidFill>
            </a:endParaRPr>
          </a:p>
          <a:p>
            <a:pPr indent="0" lvl="0" marL="0" rtl="0" algn="l">
              <a:spcBef>
                <a:spcPts val="1200"/>
              </a:spcBef>
              <a:spcAft>
                <a:spcPts val="0"/>
              </a:spcAft>
              <a:buNone/>
            </a:pPr>
            <a:r>
              <a:rPr lang="en" sz="1100">
                <a:solidFill>
                  <a:srgbClr val="000000"/>
                </a:solidFill>
              </a:rPr>
              <a:t>		</a:t>
            </a:r>
            <a:endParaRPr sz="1100">
              <a:solidFill>
                <a:srgbClr val="000000"/>
              </a:solidFill>
            </a:endParaRPr>
          </a:p>
          <a:p>
            <a:pPr indent="0" lvl="0" marL="0" rtl="0" algn="l">
              <a:spcBef>
                <a:spcPts val="1200"/>
              </a:spcBef>
              <a:spcAft>
                <a:spcPts val="0"/>
              </a:spcAft>
              <a:buNone/>
            </a:pPr>
            <a:r>
              <a:t/>
            </a:r>
            <a:endParaRPr sz="2416">
              <a:solidFill>
                <a:schemeClr val="dk1"/>
              </a:solidFill>
            </a:endParaRPr>
          </a:p>
          <a:p>
            <a:pPr indent="0" lvl="0" marL="0" rtl="0" algn="l">
              <a:spcBef>
                <a:spcPts val="1200"/>
              </a:spcBef>
              <a:spcAft>
                <a:spcPts val="0"/>
              </a:spcAft>
              <a:buNone/>
            </a:pPr>
            <a:r>
              <a:rPr lang="en" sz="1100">
                <a:solidFill>
                  <a:srgbClr val="000000"/>
                </a:solidFill>
              </a:rPr>
              <a:t>				</a:t>
            </a:r>
            <a:endParaRPr sz="1100">
              <a:solidFill>
                <a:srgbClr val="000000"/>
              </a:solidFill>
            </a:endParaRPr>
          </a:p>
          <a:p>
            <a:pPr indent="0" lvl="0" marL="0" rtl="0" algn="l">
              <a:spcBef>
                <a:spcPts val="0"/>
              </a:spcBef>
              <a:spcAft>
                <a:spcPts val="0"/>
              </a:spcAft>
              <a:buNone/>
            </a:pPr>
            <a:r>
              <a:rPr lang="en" sz="1100">
                <a:solidFill>
                  <a:srgbClr val="000000"/>
                </a:solidFill>
              </a:rPr>
              <a:t>			</a:t>
            </a:r>
            <a:endParaRPr sz="1100">
              <a:solidFill>
                <a:srgbClr val="000000"/>
              </a:solidFill>
            </a:endParaRPr>
          </a:p>
          <a:p>
            <a:pPr indent="0" lvl="0" marL="0" rtl="0" algn="l">
              <a:spcBef>
                <a:spcPts val="1200"/>
              </a:spcBef>
              <a:spcAft>
                <a:spcPts val="0"/>
              </a:spcAft>
              <a:buNone/>
            </a:pPr>
            <a:r>
              <a:rPr lang="en" sz="1100">
                <a:solidFill>
                  <a:srgbClr val="000000"/>
                </a:solidFill>
              </a:rPr>
              <a:t>		</a:t>
            </a:r>
            <a:endParaRPr sz="1100">
              <a:solidFill>
                <a:srgbClr val="000000"/>
              </a:solidFill>
            </a:endParaRPr>
          </a:p>
          <a:p>
            <a:pPr indent="0" lvl="0" marL="0" rtl="0" algn="l">
              <a:spcBef>
                <a:spcPts val="1200"/>
              </a:spcBef>
              <a:spcAft>
                <a:spcPts val="1200"/>
              </a:spcAft>
              <a:buNone/>
            </a:pPr>
            <a:r>
              <a:t/>
            </a:r>
            <a:endParaRPr>
              <a:solidFill>
                <a:schemeClr val="dk1"/>
              </a:solidFill>
            </a:endParaRPr>
          </a:p>
        </p:txBody>
      </p:sp>
      <p:pic>
        <p:nvPicPr>
          <p:cNvPr id="73" name="Google Shape;73;p15"/>
          <p:cNvPicPr preferRelativeResize="0"/>
          <p:nvPr/>
        </p:nvPicPr>
        <p:blipFill>
          <a:blip r:embed="rId3">
            <a:alphaModFix/>
          </a:blip>
          <a:stretch>
            <a:fillRect/>
          </a:stretch>
        </p:blipFill>
        <p:spPr>
          <a:xfrm>
            <a:off x="342900" y="3570975"/>
            <a:ext cx="4229100" cy="790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Deadlocks</a:t>
            </a:r>
            <a:endParaRPr/>
          </a:p>
        </p:txBody>
      </p:sp>
      <p:sp>
        <p:nvSpPr>
          <p:cNvPr id="79" name="Google Shape;79;p16"/>
          <p:cNvSpPr txBox="1"/>
          <p:nvPr>
            <p:ph idx="1" type="body"/>
          </p:nvPr>
        </p:nvSpPr>
        <p:spPr>
          <a:xfrm>
            <a:off x="311700" y="1164100"/>
            <a:ext cx="8520600" cy="34164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lang="en" sz="4608">
                <a:solidFill>
                  <a:schemeClr val="dk1"/>
                </a:solidFill>
              </a:rPr>
              <a:t>When CAVs interact with each other in different scenarios, they may face a deadlock situation where CAVs yield to each other for an indefinite time. </a:t>
            </a:r>
            <a:endParaRPr sz="4608">
              <a:solidFill>
                <a:schemeClr val="dk1"/>
              </a:solidFill>
            </a:endParaRPr>
          </a:p>
          <a:p>
            <a:pPr indent="0" lvl="0" marL="0" rtl="0" algn="l">
              <a:spcBef>
                <a:spcPts val="1200"/>
              </a:spcBef>
              <a:spcAft>
                <a:spcPts val="0"/>
              </a:spcAft>
              <a:buNone/>
            </a:pPr>
            <a:r>
              <a:rPr lang="en" sz="4608">
                <a:solidFill>
                  <a:schemeClr val="dk1"/>
                </a:solidFill>
              </a:rPr>
              <a:t>RSS rules do not consider the interaction among other CAVs and therefore, cannot detect cases where a deadlock happens. </a:t>
            </a:r>
            <a:endParaRPr sz="4608">
              <a:solidFill>
                <a:schemeClr val="dk1"/>
              </a:solidFill>
            </a:endParaRPr>
          </a:p>
          <a:p>
            <a:pPr indent="0" lvl="0" marL="0" rtl="0" algn="l">
              <a:spcBef>
                <a:spcPts val="1200"/>
              </a:spcBef>
              <a:spcAft>
                <a:spcPts val="0"/>
              </a:spcAft>
              <a:buNone/>
            </a:pPr>
            <a:r>
              <a:t/>
            </a:r>
            <a:endParaRPr sz="4608">
              <a:solidFill>
                <a:schemeClr val="dk1"/>
              </a:solidFill>
            </a:endParaRPr>
          </a:p>
          <a:p>
            <a:pPr indent="0" lvl="0" marL="0" rtl="0" algn="l">
              <a:spcBef>
                <a:spcPts val="1200"/>
              </a:spcBef>
              <a:spcAft>
                <a:spcPts val="0"/>
              </a:spcAft>
              <a:buNone/>
            </a:pPr>
            <a:r>
              <a:rPr lang="en" sz="1100">
                <a:solidFill>
                  <a:srgbClr val="000000"/>
                </a:solidFill>
              </a:rPr>
              <a:t>				</a:t>
            </a:r>
            <a:endParaRPr sz="1100">
              <a:solidFill>
                <a:srgbClr val="000000"/>
              </a:solidFill>
            </a:endParaRPr>
          </a:p>
          <a:p>
            <a:pPr indent="0" lvl="0" marL="0" rtl="0" algn="l">
              <a:spcBef>
                <a:spcPts val="0"/>
              </a:spcBef>
              <a:spcAft>
                <a:spcPts val="0"/>
              </a:spcAft>
              <a:buNone/>
            </a:pPr>
            <a:r>
              <a:rPr lang="en" sz="1100">
                <a:solidFill>
                  <a:srgbClr val="000000"/>
                </a:solidFill>
              </a:rPr>
              <a:t>			</a:t>
            </a:r>
            <a:endParaRPr sz="1100">
              <a:solidFill>
                <a:srgbClr val="000000"/>
              </a:solidFill>
            </a:endParaRPr>
          </a:p>
          <a:p>
            <a:pPr indent="0" lvl="0" marL="0" rtl="0" algn="l">
              <a:spcBef>
                <a:spcPts val="1200"/>
              </a:spcBef>
              <a:spcAft>
                <a:spcPts val="0"/>
              </a:spcAft>
              <a:buNone/>
            </a:pPr>
            <a:r>
              <a:rPr lang="en" sz="1100">
                <a:solidFill>
                  <a:srgbClr val="000000"/>
                </a:solidFill>
              </a:rPr>
              <a:t>		</a:t>
            </a:r>
            <a:endParaRPr sz="1100">
              <a:solidFill>
                <a:srgbClr val="000000"/>
              </a:solidFill>
            </a:endParaRPr>
          </a:p>
          <a:p>
            <a:pPr indent="0" lvl="0" marL="0" rtl="0" algn="l">
              <a:spcBef>
                <a:spcPts val="1200"/>
              </a:spcBef>
              <a:spcAft>
                <a:spcPts val="0"/>
              </a:spcAft>
              <a:buNone/>
            </a:pPr>
            <a:r>
              <a:t/>
            </a:r>
            <a:endParaRPr sz="900">
              <a:solidFill>
                <a:srgbClr val="000000"/>
              </a:solidFill>
            </a:endParaRPr>
          </a:p>
          <a:p>
            <a:pPr indent="0" lvl="0" marL="0" rtl="0" algn="l">
              <a:spcBef>
                <a:spcPts val="1200"/>
              </a:spcBef>
              <a:spcAft>
                <a:spcPts val="0"/>
              </a:spcAft>
              <a:buNone/>
            </a:pPr>
            <a:r>
              <a:rPr lang="en" sz="1100">
                <a:solidFill>
                  <a:srgbClr val="000000"/>
                </a:solidFill>
              </a:rPr>
              <a:t>				</a:t>
            </a:r>
            <a:endParaRPr sz="1100">
              <a:solidFill>
                <a:srgbClr val="000000"/>
              </a:solidFill>
            </a:endParaRPr>
          </a:p>
          <a:p>
            <a:pPr indent="0" lvl="0" marL="0" rtl="0" algn="l">
              <a:spcBef>
                <a:spcPts val="0"/>
              </a:spcBef>
              <a:spcAft>
                <a:spcPts val="0"/>
              </a:spcAft>
              <a:buNone/>
            </a:pPr>
            <a:r>
              <a:rPr lang="en" sz="1100">
                <a:solidFill>
                  <a:srgbClr val="000000"/>
                </a:solidFill>
              </a:rPr>
              <a:t>			</a:t>
            </a:r>
            <a:endParaRPr sz="1100">
              <a:solidFill>
                <a:srgbClr val="000000"/>
              </a:solidFill>
            </a:endParaRPr>
          </a:p>
          <a:p>
            <a:pPr indent="0" lvl="0" marL="0" rtl="0" algn="l">
              <a:spcBef>
                <a:spcPts val="1200"/>
              </a:spcBef>
              <a:spcAft>
                <a:spcPts val="0"/>
              </a:spcAft>
              <a:buNone/>
            </a:pPr>
            <a:r>
              <a:rPr lang="en" sz="1100">
                <a:solidFill>
                  <a:srgbClr val="000000"/>
                </a:solidFill>
              </a:rPr>
              <a:t>		</a:t>
            </a:r>
            <a:endParaRPr sz="1100">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idx="1" type="body"/>
          </p:nvPr>
        </p:nvSpPr>
        <p:spPr>
          <a:xfrm>
            <a:off x="311700" y="226725"/>
            <a:ext cx="8520600" cy="15966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rPr lang="en" sz="7200">
                <a:solidFill>
                  <a:schemeClr val="dk1"/>
                </a:solidFill>
              </a:rPr>
              <a:t>After constructing the CDG, each CAV checks if the CDG has a cycle. We use the Depth-First Search (DFS) algorithm to detect cycles. </a:t>
            </a:r>
            <a:endParaRPr sz="7200">
              <a:solidFill>
                <a:schemeClr val="dk1"/>
              </a:solidFill>
            </a:endParaRPr>
          </a:p>
          <a:p>
            <a:pPr indent="0" lvl="0" marL="0" rtl="0" algn="l">
              <a:spcBef>
                <a:spcPts val="1200"/>
              </a:spcBef>
              <a:spcAft>
                <a:spcPts val="0"/>
              </a:spcAft>
              <a:buNone/>
            </a:pPr>
            <a:r>
              <a:rPr lang="en" sz="7200">
                <a:solidFill>
                  <a:schemeClr val="dk1"/>
                </a:solidFill>
              </a:rPr>
              <a:t>If a deadlock is detected, each CAV calculates a score for each CAV that is involved in the cycle based on its average time  of </a:t>
            </a:r>
            <a:r>
              <a:rPr lang="en" sz="7200">
                <a:solidFill>
                  <a:schemeClr val="dk1"/>
                </a:solidFill>
              </a:rPr>
              <a:t>arrival</a:t>
            </a:r>
            <a:r>
              <a:rPr lang="en" sz="7200">
                <a:solidFill>
                  <a:schemeClr val="dk1"/>
                </a:solidFill>
              </a:rPr>
              <a:t> i.e.</a:t>
            </a:r>
            <a:endParaRPr sz="7200">
              <a:solidFill>
                <a:schemeClr val="dk1"/>
              </a:solidFill>
            </a:endParaRPr>
          </a:p>
          <a:p>
            <a:pPr indent="0" lvl="0" marL="0" rtl="0" algn="l">
              <a:spcBef>
                <a:spcPts val="1200"/>
              </a:spcBef>
              <a:spcAft>
                <a:spcPts val="0"/>
              </a:spcAft>
              <a:buNone/>
            </a:pPr>
            <a:r>
              <a:t/>
            </a:r>
            <a:endParaRPr sz="7200">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sz="1100">
                <a:solidFill>
                  <a:srgbClr val="000000"/>
                </a:solidFill>
              </a:rPr>
              <a:t>		</a:t>
            </a:r>
            <a:endParaRPr sz="1100">
              <a:solidFill>
                <a:srgbClr val="000000"/>
              </a:solidFill>
            </a:endParaRPr>
          </a:p>
          <a:p>
            <a:pPr indent="0" lvl="0" marL="0" rtl="0" algn="l">
              <a:spcBef>
                <a:spcPts val="0"/>
              </a:spcBef>
              <a:spcAft>
                <a:spcPts val="0"/>
              </a:spcAft>
              <a:buNone/>
            </a:pPr>
            <a:r>
              <a:t/>
            </a:r>
            <a:endParaRPr sz="1100">
              <a:solidFill>
                <a:srgbClr val="000000"/>
              </a:solidFill>
            </a:endParaRPr>
          </a:p>
          <a:p>
            <a:pPr indent="0" lvl="0" marL="0" rtl="0" algn="l">
              <a:spcBef>
                <a:spcPts val="0"/>
              </a:spcBef>
              <a:spcAft>
                <a:spcPts val="0"/>
              </a:spcAft>
              <a:buNone/>
            </a:pPr>
            <a:r>
              <a:rPr lang="en" sz="1100">
                <a:solidFill>
                  <a:srgbClr val="000000"/>
                </a:solidFill>
              </a:rPr>
              <a:t>			</a:t>
            </a:r>
            <a:endParaRPr sz="1100">
              <a:solidFill>
                <a:srgbClr val="000000"/>
              </a:solidFill>
            </a:endParaRPr>
          </a:p>
          <a:p>
            <a:pPr indent="0" lvl="0" marL="0" rtl="0" algn="l">
              <a:spcBef>
                <a:spcPts val="1200"/>
              </a:spcBef>
              <a:spcAft>
                <a:spcPts val="0"/>
              </a:spcAft>
              <a:buNone/>
            </a:pPr>
            <a:r>
              <a:rPr lang="en" sz="1100">
                <a:solidFill>
                  <a:srgbClr val="000000"/>
                </a:solidFill>
              </a:rPr>
              <a:t>		</a:t>
            </a:r>
            <a:endParaRPr sz="1100">
              <a:solidFill>
                <a:srgbClr val="000000"/>
              </a:solidFill>
            </a:endParaRPr>
          </a:p>
          <a:p>
            <a:pPr indent="0" lvl="0" marL="0" rtl="0" algn="l">
              <a:spcBef>
                <a:spcPts val="1200"/>
              </a:spcBef>
              <a:spcAft>
                <a:spcPts val="1200"/>
              </a:spcAft>
              <a:buNone/>
            </a:pPr>
            <a:r>
              <a:t/>
            </a:r>
            <a:endParaRPr/>
          </a:p>
        </p:txBody>
      </p:sp>
      <p:pic>
        <p:nvPicPr>
          <p:cNvPr id="85" name="Google Shape;85;p17"/>
          <p:cNvPicPr preferRelativeResize="0"/>
          <p:nvPr/>
        </p:nvPicPr>
        <p:blipFill>
          <a:blip r:embed="rId3">
            <a:alphaModFix/>
          </a:blip>
          <a:stretch>
            <a:fillRect/>
          </a:stretch>
        </p:blipFill>
        <p:spPr>
          <a:xfrm>
            <a:off x="416550" y="1823225"/>
            <a:ext cx="6449900" cy="1000325"/>
          </a:xfrm>
          <a:prstGeom prst="rect">
            <a:avLst/>
          </a:prstGeom>
          <a:noFill/>
          <a:ln>
            <a:noFill/>
          </a:ln>
        </p:spPr>
      </p:pic>
      <p:sp>
        <p:nvSpPr>
          <p:cNvPr id="86" name="Google Shape;86;p17"/>
          <p:cNvSpPr txBox="1"/>
          <p:nvPr/>
        </p:nvSpPr>
        <p:spPr>
          <a:xfrm>
            <a:off x="383500" y="2928100"/>
            <a:ext cx="8400300" cy="368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800">
                <a:solidFill>
                  <a:schemeClr val="dk1"/>
                </a:solidFill>
              </a:rPr>
              <a:t>Once the leader is determined, the direction of all incoming edges to the leader’s node is reversed. </a:t>
            </a:r>
            <a:endParaRPr sz="1800">
              <a:solidFill>
                <a:schemeClr val="dk1"/>
              </a:solidFill>
            </a:endParaRPr>
          </a:p>
          <a:p>
            <a:pPr indent="0" lvl="0" marL="0" rtl="0" algn="l">
              <a:lnSpc>
                <a:spcPct val="115000"/>
              </a:lnSpc>
              <a:spcBef>
                <a:spcPts val="1200"/>
              </a:spcBef>
              <a:spcAft>
                <a:spcPts val="0"/>
              </a:spcAft>
              <a:buNone/>
            </a:pPr>
            <a:r>
              <a:rPr lang="en" sz="1800">
                <a:solidFill>
                  <a:schemeClr val="dk1"/>
                </a:solidFill>
              </a:rPr>
              <a:t>If the CDG has no cycles, then there is no deadlock involving the ego CAV. </a:t>
            </a:r>
            <a:endParaRPr sz="1800">
              <a:solidFill>
                <a:schemeClr val="dk1"/>
              </a:solidFill>
            </a:endParaRPr>
          </a:p>
          <a:p>
            <a:pPr indent="0" lvl="0" marL="0" rtl="0" algn="l">
              <a:lnSpc>
                <a:spcPct val="115000"/>
              </a:lnSpc>
              <a:spcBef>
                <a:spcPts val="1200"/>
              </a:spcBef>
              <a:spcAft>
                <a:spcPts val="0"/>
              </a:spcAft>
              <a:buNone/>
            </a:pPr>
            <a:r>
              <a:rPr lang="en" sz="1800">
                <a:solidFill>
                  <a:schemeClr val="dk1"/>
                </a:solidFill>
              </a:rPr>
              <a:t>				</a:t>
            </a:r>
            <a:endParaRPr sz="1800">
              <a:solidFill>
                <a:schemeClr val="dk1"/>
              </a:solidFill>
            </a:endParaRPr>
          </a:p>
          <a:p>
            <a:pPr indent="0" lvl="0" marL="0" rtl="0" algn="l">
              <a:lnSpc>
                <a:spcPct val="115000"/>
              </a:lnSpc>
              <a:spcBef>
                <a:spcPts val="1200"/>
              </a:spcBef>
              <a:spcAft>
                <a:spcPts val="0"/>
              </a:spcAft>
              <a:buNone/>
            </a:pPr>
            <a:r>
              <a:rPr lang="en" sz="1100"/>
              <a:t>			</a:t>
            </a:r>
            <a:endParaRPr sz="1100"/>
          </a:p>
          <a:p>
            <a:pPr indent="0" lvl="0" marL="0" rtl="0" algn="l">
              <a:lnSpc>
                <a:spcPct val="115000"/>
              </a:lnSpc>
              <a:spcBef>
                <a:spcPts val="1200"/>
              </a:spcBef>
              <a:spcAft>
                <a:spcPts val="0"/>
              </a:spcAft>
              <a:buNone/>
            </a:pPr>
            <a:r>
              <a:rPr lang="en" sz="1100"/>
              <a:t>		</a:t>
            </a:r>
            <a:endParaRPr sz="1100"/>
          </a:p>
          <a:p>
            <a:pPr indent="0" lvl="0" marL="0" rtl="0" algn="l">
              <a:lnSpc>
                <a:spcPct val="115000"/>
              </a:lnSpc>
              <a:spcBef>
                <a:spcPts val="1200"/>
              </a:spcBef>
              <a:spcAft>
                <a:spcPts val="0"/>
              </a:spcAft>
              <a:buNone/>
            </a:pPr>
            <a:r>
              <a:t/>
            </a:r>
            <a:endParaRPr sz="900"/>
          </a:p>
          <a:p>
            <a:pPr indent="0" lvl="0" marL="0" rtl="0" algn="l">
              <a:lnSpc>
                <a:spcPct val="115000"/>
              </a:lnSpc>
              <a:spcBef>
                <a:spcPts val="1200"/>
              </a:spcBef>
              <a:spcAft>
                <a:spcPts val="0"/>
              </a:spcAft>
              <a:buNone/>
            </a:pPr>
            <a:r>
              <a:rPr lang="en" sz="1100"/>
              <a:t>				</a:t>
            </a:r>
            <a:endParaRPr sz="1100"/>
          </a:p>
          <a:p>
            <a:pPr indent="0" lvl="0" marL="0" rtl="0" algn="l">
              <a:spcBef>
                <a:spcPts val="0"/>
              </a:spcBef>
              <a:spcAft>
                <a:spcPts val="0"/>
              </a:spcAft>
              <a:buNone/>
            </a:pPr>
            <a:r>
              <a:rPr lang="en" sz="1100"/>
              <a:t>			</a:t>
            </a:r>
            <a:endParaRPr sz="1100"/>
          </a:p>
          <a:p>
            <a:pPr indent="0" lvl="0" marL="0" rtl="0" algn="l">
              <a:spcBef>
                <a:spcPts val="0"/>
              </a:spcBef>
              <a:spcAft>
                <a:spcPts val="0"/>
              </a:spcAft>
              <a:buNone/>
            </a:pPr>
            <a:r>
              <a:rPr lang="en" sz="1100"/>
              <a:t>		</a:t>
            </a:r>
            <a:endParaRPr sz="1100"/>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idx="1" type="body"/>
          </p:nvPr>
        </p:nvSpPr>
        <p:spPr>
          <a:xfrm>
            <a:off x="294400" y="635450"/>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sz="7300">
              <a:solidFill>
                <a:schemeClr val="dk1"/>
              </a:solidFill>
            </a:endParaRPr>
          </a:p>
          <a:p>
            <a:pPr indent="0" lvl="0" marL="0" rtl="0" algn="l">
              <a:spcBef>
                <a:spcPts val="1200"/>
              </a:spcBef>
              <a:spcAft>
                <a:spcPts val="0"/>
              </a:spcAft>
              <a:buNone/>
            </a:pPr>
            <a:r>
              <a:rPr lang="en" sz="7300">
                <a:solidFill>
                  <a:schemeClr val="dk1"/>
                </a:solidFill>
              </a:rPr>
              <a:t>To verify that CAVs are always safe, we force the CAV with the advantage to suddenly decelerate at different times. We show 	that no accident will happen regardless of the deceleration time and CAVs maintain a minimum safe distance of 5 meters. Using brute-force testing, the deceleration time of the CAV with the ad- vantage varies in a 30-second interval with a 0.1 s increment that includes critical times that stops inside the conflict zone. </a:t>
            </a:r>
            <a:endParaRPr sz="7300">
              <a:solidFill>
                <a:schemeClr val="dk1"/>
              </a:solidFill>
            </a:endParaRPr>
          </a:p>
          <a:p>
            <a:pPr indent="0" lvl="0" marL="0" rtl="0" algn="l">
              <a:spcBef>
                <a:spcPts val="1200"/>
              </a:spcBef>
              <a:spcAft>
                <a:spcPts val="0"/>
              </a:spcAft>
              <a:buNone/>
            </a:pPr>
            <a:r>
              <a:rPr lang="en" sz="7200">
                <a:solidFill>
                  <a:schemeClr val="dk1"/>
                </a:solidFill>
              </a:rPr>
              <a:t>				</a:t>
            </a:r>
            <a:endParaRPr sz="7200">
              <a:solidFill>
                <a:schemeClr val="dk1"/>
              </a:solidFill>
            </a:endParaRPr>
          </a:p>
          <a:p>
            <a:pPr indent="0" lvl="0" marL="0" rtl="0" algn="l">
              <a:spcBef>
                <a:spcPts val="1200"/>
              </a:spcBef>
              <a:spcAft>
                <a:spcPts val="0"/>
              </a:spcAft>
              <a:buNone/>
            </a:pPr>
            <a:r>
              <a:rPr lang="en" sz="7200">
                <a:solidFill>
                  <a:schemeClr val="dk1"/>
                </a:solidFill>
              </a:rPr>
              <a:t>For the case that no deadlock resolution is done, CAVs slow down to yield to other CAVs and eventually stop and will wait forever. For the case with deadlock resolution, CAVs slow down at first but speed up when their conflict zone is cleared.  </a:t>
            </a:r>
            <a:endParaRPr sz="7200">
              <a:solidFill>
                <a:schemeClr val="dk1"/>
              </a:solidFill>
            </a:endParaRPr>
          </a:p>
          <a:p>
            <a:pPr indent="0" lvl="0" marL="0" rtl="0" algn="l">
              <a:spcBef>
                <a:spcPts val="1200"/>
              </a:spcBef>
              <a:spcAft>
                <a:spcPts val="0"/>
              </a:spcAft>
              <a:buNone/>
            </a:pPr>
            <a:r>
              <a:rPr lang="en" sz="1100">
                <a:solidFill>
                  <a:srgbClr val="000000"/>
                </a:solidFill>
              </a:rPr>
              <a:t>					</a:t>
            </a:r>
            <a:endParaRPr sz="1100">
              <a:solidFill>
                <a:srgbClr val="000000"/>
              </a:solidFill>
            </a:endParaRPr>
          </a:p>
          <a:p>
            <a:pPr indent="0" lvl="0" marL="0" rtl="0" algn="l">
              <a:spcBef>
                <a:spcPts val="1200"/>
              </a:spcBef>
              <a:spcAft>
                <a:spcPts val="0"/>
              </a:spcAft>
              <a:buNone/>
            </a:pPr>
            <a:r>
              <a:rPr lang="en" sz="1100">
                <a:solidFill>
                  <a:srgbClr val="000000"/>
                </a:solidFill>
              </a:rPr>
              <a:t>				</a:t>
            </a:r>
            <a:endParaRPr sz="1100">
              <a:solidFill>
                <a:srgbClr val="000000"/>
              </a:solidFill>
            </a:endParaRPr>
          </a:p>
          <a:p>
            <a:pPr indent="0" lvl="0" marL="0" rtl="0" algn="l">
              <a:spcBef>
                <a:spcPts val="1200"/>
              </a:spcBef>
              <a:spcAft>
                <a:spcPts val="0"/>
              </a:spcAft>
              <a:buNone/>
            </a:pPr>
            <a:r>
              <a:rPr lang="en" sz="1100">
                <a:solidFill>
                  <a:srgbClr val="000000"/>
                </a:solidFill>
              </a:rPr>
              <a:t>			</a:t>
            </a:r>
            <a:endParaRPr sz="1100">
              <a:solidFill>
                <a:srgbClr val="000000"/>
              </a:solidFill>
            </a:endParaRPr>
          </a:p>
          <a:p>
            <a:pPr indent="0" lvl="0" marL="0" rtl="0" algn="l">
              <a:spcBef>
                <a:spcPts val="1200"/>
              </a:spcBef>
              <a:spcAft>
                <a:spcPts val="0"/>
              </a:spcAft>
              <a:buNone/>
            </a:pPr>
            <a:r>
              <a:rPr lang="en" sz="1100">
                <a:solidFill>
                  <a:srgbClr val="000000"/>
                </a:solidFill>
              </a:rPr>
              <a:t>		</a:t>
            </a:r>
            <a:endParaRPr sz="1100">
              <a:solidFill>
                <a:srgbClr val="000000"/>
              </a:solidFill>
            </a:endParaRPr>
          </a:p>
          <a:p>
            <a:pPr indent="0" lvl="0" marL="0" rtl="0" algn="l">
              <a:spcBef>
                <a:spcPts val="1200"/>
              </a:spcBef>
              <a:spcAft>
                <a:spcPts val="0"/>
              </a:spcAft>
              <a:buNone/>
            </a:pPr>
            <a:r>
              <a:t/>
            </a:r>
            <a:endParaRPr sz="7300">
              <a:solidFill>
                <a:schemeClr val="dk1"/>
              </a:solidFill>
            </a:endParaRPr>
          </a:p>
          <a:p>
            <a:pPr indent="0" lvl="0" marL="0" rtl="0" algn="l">
              <a:spcBef>
                <a:spcPts val="1200"/>
              </a:spcBef>
              <a:spcAft>
                <a:spcPts val="0"/>
              </a:spcAft>
              <a:buNone/>
            </a:pPr>
            <a:r>
              <a:rPr lang="en" sz="1100">
                <a:solidFill>
                  <a:srgbClr val="000000"/>
                </a:solidFill>
              </a:rPr>
              <a:t>			</a:t>
            </a:r>
            <a:endParaRPr sz="1100">
              <a:solidFill>
                <a:srgbClr val="000000"/>
              </a:solidFill>
            </a:endParaRPr>
          </a:p>
          <a:p>
            <a:pPr indent="0" lvl="0" marL="0" rtl="0" algn="l">
              <a:spcBef>
                <a:spcPts val="1200"/>
              </a:spcBef>
              <a:spcAft>
                <a:spcPts val="0"/>
              </a:spcAft>
              <a:buNone/>
            </a:pPr>
            <a:r>
              <a:rPr lang="en" sz="1100">
                <a:solidFill>
                  <a:srgbClr val="000000"/>
                </a:solidFill>
              </a:rPr>
              <a:t>		</a:t>
            </a:r>
            <a:endParaRPr sz="1100">
              <a:solidFill>
                <a:srgbClr val="000000"/>
              </a:solidFill>
            </a:endParaRPr>
          </a:p>
          <a:p>
            <a:pPr indent="0" lvl="0" marL="0" rtl="0" algn="l">
              <a:spcBef>
                <a:spcPts val="1200"/>
              </a:spcBef>
              <a:spcAft>
                <a:spcPts val="0"/>
              </a:spcAft>
              <a:buNone/>
            </a:pPr>
            <a:r>
              <a:t/>
            </a:r>
            <a:endParaRPr sz="900">
              <a:solidFill>
                <a:srgbClr val="000000"/>
              </a:solidFill>
            </a:endParaRPr>
          </a:p>
          <a:p>
            <a:pPr indent="0" lvl="0" marL="0" rtl="0" algn="l">
              <a:spcBef>
                <a:spcPts val="1200"/>
              </a:spcBef>
              <a:spcAft>
                <a:spcPts val="0"/>
              </a:spcAft>
              <a:buNone/>
            </a:pPr>
            <a:r>
              <a:rPr lang="en" sz="1100">
                <a:solidFill>
                  <a:srgbClr val="000000"/>
                </a:solidFill>
              </a:rPr>
              <a:t>				</a:t>
            </a:r>
            <a:endParaRPr sz="1100">
              <a:solidFill>
                <a:srgbClr val="000000"/>
              </a:solidFill>
            </a:endParaRPr>
          </a:p>
          <a:p>
            <a:pPr indent="0" lvl="0" marL="0" rtl="0" algn="l">
              <a:spcBef>
                <a:spcPts val="0"/>
              </a:spcBef>
              <a:spcAft>
                <a:spcPts val="0"/>
              </a:spcAft>
              <a:buNone/>
            </a:pPr>
            <a:r>
              <a:rPr lang="en" sz="1100">
                <a:solidFill>
                  <a:srgbClr val="000000"/>
                </a:solidFill>
              </a:rPr>
              <a:t>			</a:t>
            </a:r>
            <a:endParaRPr sz="1100">
              <a:solidFill>
                <a:srgbClr val="000000"/>
              </a:solidFill>
            </a:endParaRPr>
          </a:p>
          <a:p>
            <a:pPr indent="0" lvl="0" marL="0" rtl="0" algn="l">
              <a:spcBef>
                <a:spcPts val="1200"/>
              </a:spcBef>
              <a:spcAft>
                <a:spcPts val="0"/>
              </a:spcAft>
              <a:buNone/>
            </a:pPr>
            <a:r>
              <a:rPr lang="en" sz="1100">
                <a:solidFill>
                  <a:srgbClr val="000000"/>
                </a:solidFill>
              </a:rPr>
              <a:t>		</a:t>
            </a:r>
            <a:endParaRPr sz="1100">
              <a:solidFill>
                <a:srgbClr val="000000"/>
              </a:solidFill>
            </a:endParaRPr>
          </a:p>
          <a:p>
            <a:pPr indent="0" lvl="0" marL="0" rtl="0" algn="l">
              <a:spcBef>
                <a:spcPts val="1200"/>
              </a:spcBef>
              <a:spcAft>
                <a:spcPts val="1200"/>
              </a:spcAft>
              <a:buNone/>
            </a:pPr>
            <a:r>
              <a:t/>
            </a:r>
            <a:endParaRPr/>
          </a:p>
        </p:txBody>
      </p:sp>
      <p:sp>
        <p:nvSpPr>
          <p:cNvPr id="92" name="Google Shape;92;p18"/>
          <p:cNvSpPr txBox="1"/>
          <p:nvPr/>
        </p:nvSpPr>
        <p:spPr>
          <a:xfrm>
            <a:off x="319600" y="186050"/>
            <a:ext cx="8470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rPr>
              <a:t>RESULTS</a:t>
            </a:r>
            <a:endParaRPr sz="24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5664250" y="445025"/>
            <a:ext cx="3168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p:txBody>
      </p:sp>
      <p:sp>
        <p:nvSpPr>
          <p:cNvPr id="98" name="Google Shape;98;p19"/>
          <p:cNvSpPr txBox="1"/>
          <p:nvPr>
            <p:ph idx="1" type="body"/>
          </p:nvPr>
        </p:nvSpPr>
        <p:spPr>
          <a:xfrm>
            <a:off x="5693300" y="1152475"/>
            <a:ext cx="3138900" cy="34164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0"/>
              </a:spcAft>
              <a:buNone/>
            </a:pPr>
            <a:r>
              <a:rPr lang="en" sz="3250">
                <a:solidFill>
                  <a:schemeClr val="dk1"/>
                </a:solidFill>
              </a:rPr>
              <a:t>Future works include taking into account various fault models (e.g. the network delay is larger than T or a CAV is unable to communicate, a CAV is being compromised and lies about its position and/or its future trajectory, etc.) with the help of infrastructure </a:t>
            </a:r>
            <a:endParaRPr sz="3250">
              <a:solidFill>
                <a:schemeClr val="dk1"/>
              </a:solidFill>
            </a:endParaRPr>
          </a:p>
          <a:p>
            <a:pPr indent="0" lvl="0" marL="0" rtl="0" algn="l">
              <a:spcBef>
                <a:spcPts val="1200"/>
              </a:spcBef>
              <a:spcAft>
                <a:spcPts val="0"/>
              </a:spcAft>
              <a:buNone/>
            </a:pPr>
            <a:r>
              <a:rPr lang="en" sz="1100">
                <a:solidFill>
                  <a:srgbClr val="000000"/>
                </a:solidFill>
              </a:rPr>
              <a:t>				</a:t>
            </a:r>
            <a:endParaRPr sz="1100">
              <a:solidFill>
                <a:srgbClr val="000000"/>
              </a:solidFill>
            </a:endParaRPr>
          </a:p>
          <a:p>
            <a:pPr indent="0" lvl="0" marL="0" rtl="0" algn="l">
              <a:spcBef>
                <a:spcPts val="0"/>
              </a:spcBef>
              <a:spcAft>
                <a:spcPts val="0"/>
              </a:spcAft>
              <a:buNone/>
            </a:pPr>
            <a:r>
              <a:rPr lang="en" sz="1100">
                <a:solidFill>
                  <a:srgbClr val="000000"/>
                </a:solidFill>
              </a:rPr>
              <a:t>			</a:t>
            </a:r>
            <a:endParaRPr sz="1100">
              <a:solidFill>
                <a:srgbClr val="000000"/>
              </a:solidFill>
            </a:endParaRPr>
          </a:p>
          <a:p>
            <a:pPr indent="0" lvl="0" marL="0" rtl="0" algn="l">
              <a:spcBef>
                <a:spcPts val="1200"/>
              </a:spcBef>
              <a:spcAft>
                <a:spcPts val="0"/>
              </a:spcAft>
              <a:buNone/>
            </a:pPr>
            <a:r>
              <a:rPr lang="en" sz="1100">
                <a:solidFill>
                  <a:srgbClr val="000000"/>
                </a:solidFill>
              </a:rPr>
              <a:t>		</a:t>
            </a:r>
            <a:endParaRPr sz="1100">
              <a:solidFill>
                <a:srgbClr val="000000"/>
              </a:solidFill>
            </a:endParaRPr>
          </a:p>
          <a:p>
            <a:pPr indent="0" lvl="0" marL="0" rtl="0" algn="l">
              <a:spcBef>
                <a:spcPts val="1200"/>
              </a:spcBef>
              <a:spcAft>
                <a:spcPts val="1200"/>
              </a:spcAft>
              <a:buNone/>
            </a:pPr>
            <a:r>
              <a:t/>
            </a:r>
            <a:endParaRPr/>
          </a:p>
        </p:txBody>
      </p:sp>
      <p:pic>
        <p:nvPicPr>
          <p:cNvPr id="99" name="Google Shape;99;p19"/>
          <p:cNvPicPr preferRelativeResize="0"/>
          <p:nvPr/>
        </p:nvPicPr>
        <p:blipFill>
          <a:blip r:embed="rId3">
            <a:alphaModFix/>
          </a:blip>
          <a:stretch>
            <a:fillRect/>
          </a:stretch>
        </p:blipFill>
        <p:spPr>
          <a:xfrm>
            <a:off x="401228" y="472879"/>
            <a:ext cx="5142569" cy="1095342"/>
          </a:xfrm>
          <a:prstGeom prst="rect">
            <a:avLst/>
          </a:prstGeom>
          <a:noFill/>
          <a:ln>
            <a:noFill/>
          </a:ln>
        </p:spPr>
      </p:pic>
      <p:pic>
        <p:nvPicPr>
          <p:cNvPr id="100" name="Google Shape;100;p19"/>
          <p:cNvPicPr preferRelativeResize="0"/>
          <p:nvPr/>
        </p:nvPicPr>
        <p:blipFill>
          <a:blip r:embed="rId4">
            <a:alphaModFix/>
          </a:blip>
          <a:stretch>
            <a:fillRect/>
          </a:stretch>
        </p:blipFill>
        <p:spPr>
          <a:xfrm>
            <a:off x="371875" y="1865000"/>
            <a:ext cx="5201274" cy="2807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n" sz="2650">
                <a:solidFill>
                  <a:schemeClr val="accent2"/>
                </a:solidFill>
              </a:rPr>
              <a:t>Lane change scheduling for connected and autonomous vehicles</a:t>
            </a:r>
            <a:r>
              <a:rPr lang="en" sz="2650">
                <a:solidFill>
                  <a:srgbClr val="3C78D8"/>
                </a:solidFill>
              </a:rPr>
              <a:t> </a:t>
            </a:r>
            <a:endParaRPr sz="2650">
              <a:solidFill>
                <a:srgbClr val="3C78D8"/>
              </a:solidFill>
            </a:endParaRPr>
          </a:p>
          <a:p>
            <a:pPr indent="0" lvl="0" marL="0" rtl="0" algn="l">
              <a:lnSpc>
                <a:spcPct val="115000"/>
              </a:lnSpc>
              <a:spcBef>
                <a:spcPts val="1200"/>
              </a:spcBef>
              <a:spcAft>
                <a:spcPts val="0"/>
              </a:spcAft>
              <a:buNone/>
            </a:pPr>
            <a:r>
              <a:rPr lang="en" sz="1100">
                <a:solidFill>
                  <a:srgbClr val="000000"/>
                </a:solidFill>
              </a:rPr>
              <a:t>				</a:t>
            </a:r>
            <a:endParaRPr sz="1100">
              <a:solidFill>
                <a:srgbClr val="000000"/>
              </a:solidFill>
            </a:endParaRPr>
          </a:p>
          <a:p>
            <a:pPr indent="0" lvl="0" marL="0" rtl="0" algn="l">
              <a:spcBef>
                <a:spcPts val="0"/>
              </a:spcBef>
              <a:spcAft>
                <a:spcPts val="0"/>
              </a:spcAft>
              <a:buNone/>
            </a:pPr>
            <a:r>
              <a:rPr lang="en" sz="1100">
                <a:solidFill>
                  <a:srgbClr val="000000"/>
                </a:solidFill>
              </a:rPr>
              <a:t>			</a:t>
            </a:r>
            <a:endParaRPr sz="1100">
              <a:solidFill>
                <a:srgbClr val="000000"/>
              </a:solidFill>
            </a:endParaRPr>
          </a:p>
          <a:p>
            <a:pPr indent="0" lvl="0" marL="0" rtl="0" algn="l">
              <a:spcBef>
                <a:spcPts val="0"/>
              </a:spcBef>
              <a:spcAft>
                <a:spcPts val="0"/>
              </a:spcAft>
              <a:buNone/>
            </a:pPr>
            <a:r>
              <a:rPr lang="en" sz="1100">
                <a:solidFill>
                  <a:srgbClr val="000000"/>
                </a:solidFill>
              </a:rPr>
              <a:t>		</a:t>
            </a:r>
            <a:endParaRPr sz="1100">
              <a:solidFill>
                <a:srgbClr val="000000"/>
              </a:solidFill>
            </a:endParaRPr>
          </a:p>
          <a:p>
            <a:pPr indent="0" lvl="0" marL="0" rtl="0" algn="l">
              <a:spcBef>
                <a:spcPts val="0"/>
              </a:spcBef>
              <a:spcAft>
                <a:spcPts val="0"/>
              </a:spcAft>
              <a:buNone/>
            </a:pPr>
            <a:r>
              <a:t/>
            </a:r>
            <a:endParaRPr/>
          </a:p>
        </p:txBody>
      </p:sp>
      <p:sp>
        <p:nvSpPr>
          <p:cNvPr id="106" name="Google Shape;106;p20"/>
          <p:cNvSpPr txBox="1"/>
          <p:nvPr>
            <p:ph idx="1" type="body"/>
          </p:nvPr>
        </p:nvSpPr>
        <p:spPr>
          <a:xfrm>
            <a:off x="311700" y="1464125"/>
            <a:ext cx="8520600" cy="31047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7200">
                <a:solidFill>
                  <a:schemeClr val="dk1"/>
                </a:solidFill>
              </a:rPr>
              <a:t>-first part is about making space for another cav to join the platoon.</a:t>
            </a:r>
            <a:endParaRPr sz="7200">
              <a:solidFill>
                <a:schemeClr val="dk1"/>
              </a:solidFill>
            </a:endParaRPr>
          </a:p>
          <a:p>
            <a:pPr indent="0" lvl="0" marL="0" rtl="0" algn="l">
              <a:spcBef>
                <a:spcPts val="1200"/>
              </a:spcBef>
              <a:spcAft>
                <a:spcPts val="0"/>
              </a:spcAft>
              <a:buNone/>
            </a:pPr>
            <a:r>
              <a:rPr lang="en" sz="7200">
                <a:solidFill>
                  <a:schemeClr val="dk1"/>
                </a:solidFill>
              </a:rPr>
              <a:t>-In this paper, we are interested in finding feasible group paths for a group of vehicles while minimizing the time for completing all LCs while approaching a critical point on a road segment. This goal is achieved by finding a feasible group path that minimizes the maximum LC time. </a:t>
            </a:r>
            <a:endParaRPr sz="7200">
              <a:solidFill>
                <a:schemeClr val="dk1"/>
              </a:solidFill>
            </a:endParaRPr>
          </a:p>
          <a:p>
            <a:pPr indent="0" lvl="0" marL="0" rtl="0" algn="l">
              <a:spcBef>
                <a:spcPts val="1200"/>
              </a:spcBef>
              <a:spcAft>
                <a:spcPts val="0"/>
              </a:spcAft>
              <a:buNone/>
            </a:pPr>
            <a:r>
              <a:rPr lang="en" sz="7200">
                <a:solidFill>
                  <a:schemeClr val="dk1"/>
                </a:solidFill>
              </a:rPr>
              <a:t>-LC time being the time between the lane change and the intersection.	</a:t>
            </a:r>
            <a:endParaRPr sz="7200">
              <a:solidFill>
                <a:schemeClr val="dk1"/>
              </a:solidFill>
            </a:endParaRPr>
          </a:p>
          <a:p>
            <a:pPr indent="0" lvl="0" marL="0" rtl="0" algn="l">
              <a:spcBef>
                <a:spcPts val="1200"/>
              </a:spcBef>
              <a:spcAft>
                <a:spcPts val="0"/>
              </a:spcAft>
              <a:buNone/>
            </a:pPr>
            <a:r>
              <a:rPr lang="en" sz="7200">
                <a:solidFill>
                  <a:schemeClr val="dk1"/>
                </a:solidFill>
              </a:rPr>
              <a:t>-We want to find a feasible group path ∈ such that the overall LC completion time </a:t>
            </a:r>
            <a:r>
              <a:rPr i="1" lang="en" sz="7200">
                <a:solidFill>
                  <a:schemeClr val="dk1"/>
                </a:solidFill>
              </a:rPr>
              <a:t>𝜏</a:t>
            </a:r>
            <a:r>
              <a:rPr lang="en" sz="7200">
                <a:solidFill>
                  <a:schemeClr val="dk1"/>
                </a:solidFill>
              </a:rPr>
              <a:t> in (9) is minimal, while all vehicles in stay as close as possible to the virtual leader position </a:t>
            </a:r>
            <a:r>
              <a:rPr i="1" lang="en" sz="7200">
                <a:solidFill>
                  <a:schemeClr val="dk1"/>
                </a:solidFill>
              </a:rPr>
              <a:t>𝑥</a:t>
            </a:r>
            <a:r>
              <a:rPr lang="en" sz="7200">
                <a:solidFill>
                  <a:schemeClr val="dk1"/>
                </a:solidFill>
              </a:rPr>
              <a:t>0. </a:t>
            </a:r>
            <a:endParaRPr sz="7200">
              <a:solidFill>
                <a:schemeClr val="dk1"/>
              </a:solidFill>
            </a:endParaRPr>
          </a:p>
          <a:p>
            <a:pPr indent="0" lvl="0" marL="0" rtl="0" algn="l">
              <a:spcBef>
                <a:spcPts val="1200"/>
              </a:spcBef>
              <a:spcAft>
                <a:spcPts val="0"/>
              </a:spcAft>
              <a:buNone/>
            </a:pPr>
            <a:r>
              <a:rPr lang="en" sz="7200">
                <a:solidFill>
                  <a:schemeClr val="dk1"/>
                </a:solidFill>
              </a:rPr>
              <a:t>				</a:t>
            </a:r>
            <a:endParaRPr sz="7200">
              <a:solidFill>
                <a:schemeClr val="dk1"/>
              </a:solidFill>
            </a:endParaRPr>
          </a:p>
          <a:p>
            <a:pPr indent="0" lvl="0" marL="0" rtl="0" algn="l">
              <a:spcBef>
                <a:spcPts val="0"/>
              </a:spcBef>
              <a:spcAft>
                <a:spcPts val="0"/>
              </a:spcAft>
              <a:buNone/>
            </a:pPr>
            <a:r>
              <a:rPr lang="en" sz="7200">
                <a:solidFill>
                  <a:schemeClr val="dk1"/>
                </a:solidFill>
              </a:rPr>
              <a:t>			</a:t>
            </a:r>
            <a:endParaRPr sz="7200">
              <a:solidFill>
                <a:schemeClr val="dk1"/>
              </a:solidFill>
            </a:endParaRPr>
          </a:p>
          <a:p>
            <a:pPr indent="0" lvl="0" marL="0" rtl="0" algn="l">
              <a:spcBef>
                <a:spcPts val="1200"/>
              </a:spcBef>
              <a:spcAft>
                <a:spcPts val="0"/>
              </a:spcAft>
              <a:buNone/>
            </a:pPr>
            <a:r>
              <a:rPr lang="en" sz="7200">
                <a:solidFill>
                  <a:schemeClr val="dk1"/>
                </a:solidFill>
              </a:rPr>
              <a:t>		</a:t>
            </a:r>
            <a:endParaRPr sz="7200">
              <a:solidFill>
                <a:schemeClr val="dk1"/>
              </a:solidFill>
            </a:endParaRPr>
          </a:p>
          <a:p>
            <a:pPr indent="0" lvl="0" marL="0" rtl="0" algn="l">
              <a:spcBef>
                <a:spcPts val="1200"/>
              </a:spcBef>
              <a:spcAft>
                <a:spcPts val="0"/>
              </a:spcAft>
              <a:buNone/>
            </a:pPr>
            <a:r>
              <a:rPr lang="en" sz="1908">
                <a:solidFill>
                  <a:schemeClr val="dk1"/>
                </a:solidFill>
              </a:rPr>
              <a:t>			</a:t>
            </a:r>
            <a:endParaRPr sz="1908">
              <a:solidFill>
                <a:schemeClr val="dk1"/>
              </a:solidFill>
            </a:endParaRPr>
          </a:p>
          <a:p>
            <a:pPr indent="0" lvl="0" marL="0" rtl="0" algn="l">
              <a:spcBef>
                <a:spcPts val="1200"/>
              </a:spcBef>
              <a:spcAft>
                <a:spcPts val="0"/>
              </a:spcAft>
              <a:buNone/>
            </a:pPr>
            <a:r>
              <a:rPr lang="en" sz="1908">
                <a:solidFill>
                  <a:schemeClr val="dk1"/>
                </a:solidFill>
              </a:rPr>
              <a:t>			</a:t>
            </a:r>
            <a:endParaRPr sz="1908">
              <a:solidFill>
                <a:schemeClr val="dk1"/>
              </a:solidFill>
            </a:endParaRPr>
          </a:p>
          <a:p>
            <a:pPr indent="0" lvl="0" marL="0" rtl="0" algn="l">
              <a:spcBef>
                <a:spcPts val="1200"/>
              </a:spcBef>
              <a:spcAft>
                <a:spcPts val="0"/>
              </a:spcAft>
              <a:buNone/>
            </a:pPr>
            <a:r>
              <a:rPr lang="en" sz="1100">
                <a:solidFill>
                  <a:srgbClr val="000000"/>
                </a:solidFill>
              </a:rPr>
              <a:t>		</a:t>
            </a:r>
            <a:endParaRPr sz="1100">
              <a:solidFill>
                <a:srgbClr val="000000"/>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idx="1" type="body"/>
          </p:nvPr>
        </p:nvSpPr>
        <p:spPr>
          <a:xfrm>
            <a:off x="311700" y="548300"/>
            <a:ext cx="8520600" cy="3416400"/>
          </a:xfrm>
          <a:prstGeom prst="rect">
            <a:avLst/>
          </a:prstGeom>
        </p:spPr>
        <p:txBody>
          <a:bodyPr anchorCtr="0" anchor="t" bIns="91425" lIns="91425" spcFirstLastPara="1" rIns="91425" wrap="square" tIns="91425">
            <a:normAutofit fontScale="25000" lnSpcReduction="20000"/>
          </a:bodyPr>
          <a:lstStyle/>
          <a:p>
            <a:pPr indent="-228600" lvl="0" marL="457200" rtl="0" algn="l">
              <a:spcBef>
                <a:spcPts val="1200"/>
              </a:spcBef>
              <a:spcAft>
                <a:spcPts val="0"/>
              </a:spcAft>
              <a:buClr>
                <a:srgbClr val="000000"/>
              </a:buClr>
              <a:buSzPct val="100000"/>
              <a:buNone/>
            </a:pPr>
            <a:r>
              <a:rPr lang="en" sz="7200">
                <a:solidFill>
                  <a:schemeClr val="dk1"/>
                </a:solidFill>
              </a:rPr>
              <a:t>-Since CAVs travel in a given direction, LCs of CAVs that are more ahead affect the motion of CAVs behind. Hence, we step-by-step compute the paths of CAVs starting from CAVs in the front. </a:t>
            </a:r>
            <a:endParaRPr sz="7200">
              <a:solidFill>
                <a:schemeClr val="dk1"/>
              </a:solidFill>
            </a:endParaRPr>
          </a:p>
          <a:p>
            <a:pPr indent="-228600" lvl="0" marL="457200" rtl="0" algn="l">
              <a:spcBef>
                <a:spcPts val="0"/>
              </a:spcBef>
              <a:spcAft>
                <a:spcPts val="0"/>
              </a:spcAft>
              <a:buClr>
                <a:schemeClr val="dk1"/>
              </a:buClr>
              <a:buSzPct val="100000"/>
              <a:buNone/>
            </a:pPr>
            <a:r>
              <a:t/>
            </a:r>
            <a:endParaRPr sz="7200">
              <a:solidFill>
                <a:schemeClr val="dk1"/>
              </a:solidFill>
            </a:endParaRPr>
          </a:p>
          <a:p>
            <a:pPr indent="-228600" lvl="0" marL="457200" rtl="0" algn="l">
              <a:spcBef>
                <a:spcPts val="0"/>
              </a:spcBef>
              <a:spcAft>
                <a:spcPts val="0"/>
              </a:spcAft>
              <a:buClr>
                <a:srgbClr val="000000"/>
              </a:buClr>
              <a:buSzPct val="100000"/>
              <a:buNone/>
            </a:pPr>
            <a:r>
              <a:rPr lang="en" sz="7200">
                <a:solidFill>
                  <a:schemeClr val="dk1"/>
                </a:solidFill>
              </a:rPr>
              <a:t>-Not a optimal solution.</a:t>
            </a:r>
            <a:endParaRPr sz="7200">
              <a:solidFill>
                <a:schemeClr val="dk1"/>
              </a:solidFill>
            </a:endParaRPr>
          </a:p>
          <a:p>
            <a:pPr indent="-228600" lvl="0" marL="457200" rtl="0" algn="l">
              <a:spcBef>
                <a:spcPts val="0"/>
              </a:spcBef>
              <a:spcAft>
                <a:spcPts val="0"/>
              </a:spcAft>
              <a:buClr>
                <a:schemeClr val="dk1"/>
              </a:buClr>
              <a:buSzPct val="100000"/>
              <a:buNone/>
            </a:pPr>
            <a:r>
              <a:t/>
            </a:r>
            <a:endParaRPr sz="7200">
              <a:solidFill>
                <a:schemeClr val="dk1"/>
              </a:solidFill>
            </a:endParaRPr>
          </a:p>
          <a:p>
            <a:pPr indent="-228600" lvl="0" marL="457200" rtl="0" algn="l">
              <a:spcBef>
                <a:spcPts val="0"/>
              </a:spcBef>
              <a:spcAft>
                <a:spcPts val="0"/>
              </a:spcAft>
              <a:buClr>
                <a:srgbClr val="000000"/>
              </a:buClr>
              <a:buSzPct val="100000"/>
              <a:buNone/>
            </a:pPr>
            <a:r>
              <a:rPr lang="en" sz="7200">
                <a:solidFill>
                  <a:schemeClr val="dk1"/>
                </a:solidFill>
              </a:rPr>
              <a:t>-formulate a reachable set using smooth trajectories</a:t>
            </a:r>
            <a:endParaRPr sz="7200">
              <a:solidFill>
                <a:schemeClr val="dk1"/>
              </a:solidFill>
            </a:endParaRPr>
          </a:p>
          <a:p>
            <a:pPr indent="-228600" lvl="0" marL="457200" rtl="0" algn="l">
              <a:spcBef>
                <a:spcPts val="0"/>
              </a:spcBef>
              <a:spcAft>
                <a:spcPts val="0"/>
              </a:spcAft>
              <a:buClr>
                <a:schemeClr val="dk1"/>
              </a:buClr>
              <a:buSzPct val="100000"/>
              <a:buNone/>
            </a:pPr>
            <a:r>
              <a:t/>
            </a:r>
            <a:endParaRPr sz="7200">
              <a:solidFill>
                <a:schemeClr val="dk1"/>
              </a:solidFill>
            </a:endParaRPr>
          </a:p>
          <a:p>
            <a:pPr indent="-228600" lvl="0" marL="457200" rtl="0" algn="l">
              <a:spcBef>
                <a:spcPts val="0"/>
              </a:spcBef>
              <a:spcAft>
                <a:spcPts val="0"/>
              </a:spcAft>
              <a:buClr>
                <a:srgbClr val="000000"/>
              </a:buClr>
              <a:buSzPct val="100000"/>
              <a:buNone/>
            </a:pPr>
            <a:r>
              <a:rPr lang="en" sz="7200">
                <a:solidFill>
                  <a:schemeClr val="dk1"/>
                </a:solidFill>
              </a:rPr>
              <a:t>-Define a minimum predecessor whose position is given by the minimum predecessor of the target </a:t>
            </a:r>
            <a:r>
              <a:rPr lang="en" sz="7200">
                <a:solidFill>
                  <a:schemeClr val="dk1"/>
                </a:solidFill>
              </a:rPr>
              <a:t>predecessor </a:t>
            </a:r>
            <a:r>
              <a:rPr lang="en" sz="7200">
                <a:solidFill>
                  <a:schemeClr val="dk1"/>
                </a:solidFill>
              </a:rPr>
              <a:t> and current </a:t>
            </a:r>
            <a:r>
              <a:rPr lang="en" sz="7200">
                <a:solidFill>
                  <a:schemeClr val="dk1"/>
                </a:solidFill>
              </a:rPr>
              <a:t>predecessor.</a:t>
            </a:r>
            <a:endParaRPr sz="7200">
              <a:solidFill>
                <a:schemeClr val="dk1"/>
              </a:solidFill>
            </a:endParaRPr>
          </a:p>
          <a:p>
            <a:pPr indent="-228600" lvl="0" marL="457200" rtl="0" algn="l">
              <a:spcBef>
                <a:spcPts val="0"/>
              </a:spcBef>
              <a:spcAft>
                <a:spcPts val="0"/>
              </a:spcAft>
              <a:buClr>
                <a:schemeClr val="dk1"/>
              </a:buClr>
              <a:buSzPct val="100000"/>
              <a:buNone/>
            </a:pPr>
            <a:r>
              <a:t/>
            </a:r>
            <a:endParaRPr sz="7200">
              <a:solidFill>
                <a:schemeClr val="dk1"/>
              </a:solidFill>
            </a:endParaRPr>
          </a:p>
          <a:p>
            <a:pPr indent="-228600" lvl="0" marL="457200" rtl="0" algn="l">
              <a:spcBef>
                <a:spcPts val="0"/>
              </a:spcBef>
              <a:spcAft>
                <a:spcPts val="0"/>
              </a:spcAft>
              <a:buClr>
                <a:srgbClr val="000000"/>
              </a:buClr>
              <a:buSzPct val="100000"/>
              <a:buNone/>
            </a:pPr>
            <a:r>
              <a:rPr lang="en" sz="7200">
                <a:solidFill>
                  <a:schemeClr val="dk1"/>
                </a:solidFill>
              </a:rPr>
              <a:t>-Algorithm to smoothen the velocity curve of this minimum predecessor</a:t>
            </a:r>
            <a:endParaRPr sz="7200">
              <a:solidFill>
                <a:schemeClr val="dk1"/>
              </a:solidFill>
            </a:endParaRPr>
          </a:p>
          <a:p>
            <a:pPr indent="-228600" lvl="0" marL="457200" rtl="0" algn="l">
              <a:spcBef>
                <a:spcPts val="0"/>
              </a:spcBef>
              <a:spcAft>
                <a:spcPts val="0"/>
              </a:spcAft>
              <a:buClr>
                <a:schemeClr val="dk1"/>
              </a:buClr>
              <a:buSzPct val="100000"/>
              <a:buNone/>
            </a:pPr>
            <a:r>
              <a:t/>
            </a:r>
            <a:endParaRPr sz="7200">
              <a:solidFill>
                <a:schemeClr val="dk1"/>
              </a:solidFill>
            </a:endParaRPr>
          </a:p>
          <a:p>
            <a:pPr indent="-228600" lvl="0" marL="457200" rtl="0" algn="l">
              <a:spcBef>
                <a:spcPts val="0"/>
              </a:spcBef>
              <a:spcAft>
                <a:spcPts val="0"/>
              </a:spcAft>
              <a:buClr>
                <a:srgbClr val="000000"/>
              </a:buClr>
              <a:buSzPct val="100000"/>
              <a:buNone/>
            </a:pPr>
            <a:r>
              <a:rPr lang="en" sz="7200">
                <a:solidFill>
                  <a:schemeClr val="dk1"/>
                </a:solidFill>
              </a:rPr>
              <a:t>-Now the crossing vehicle and the target follower will follow the minimum predecessor</a:t>
            </a:r>
            <a:br>
              <a:rPr lang="en" sz="7200">
                <a:solidFill>
                  <a:schemeClr val="dk1"/>
                </a:solidFill>
              </a:rPr>
            </a:br>
            <a:r>
              <a:rPr lang="en" sz="7200">
                <a:solidFill>
                  <a:srgbClr val="000000"/>
                </a:solidFill>
              </a:rPr>
              <a:t> 						</a:t>
            </a:r>
            <a:endParaRPr sz="7200">
              <a:solidFill>
                <a:srgbClr val="000000"/>
              </a:solidFill>
            </a:endParaRPr>
          </a:p>
          <a:p>
            <a:pPr indent="0" lvl="0" marL="0" rtl="0" algn="l">
              <a:spcBef>
                <a:spcPts val="1200"/>
              </a:spcBef>
              <a:spcAft>
                <a:spcPts val="0"/>
              </a:spcAft>
              <a:buNone/>
            </a:pPr>
            <a:r>
              <a:rPr lang="en" sz="1100">
                <a:solidFill>
                  <a:srgbClr val="000000"/>
                </a:solidFill>
              </a:rPr>
              <a:t>					 				</a:t>
            </a:r>
            <a:endParaRPr sz="1100">
              <a:solidFill>
                <a:srgbClr val="000000"/>
              </a:solidFill>
            </a:endParaRPr>
          </a:p>
          <a:p>
            <a:pPr indent="0" lvl="0" marL="0" rtl="0" algn="l">
              <a:spcBef>
                <a:spcPts val="0"/>
              </a:spcBef>
              <a:spcAft>
                <a:spcPts val="0"/>
              </a:spcAft>
              <a:buNone/>
            </a:pPr>
            <a:r>
              <a:rPr lang="en" sz="1100">
                <a:solidFill>
                  <a:srgbClr val="000000"/>
                </a:solidFill>
              </a:rPr>
              <a:t>			</a:t>
            </a:r>
            <a:endParaRPr sz="1100">
              <a:solidFill>
                <a:srgbClr val="000000"/>
              </a:solidFill>
            </a:endParaRPr>
          </a:p>
          <a:p>
            <a:pPr indent="0" lvl="0" marL="0" rtl="0" algn="l">
              <a:spcBef>
                <a:spcPts val="1200"/>
              </a:spcBef>
              <a:spcAft>
                <a:spcPts val="0"/>
              </a:spcAft>
              <a:buNone/>
            </a:pPr>
            <a:r>
              <a:rPr lang="en" sz="1100">
                <a:solidFill>
                  <a:srgbClr val="000000"/>
                </a:solidFill>
              </a:rPr>
              <a:t>		</a:t>
            </a:r>
            <a:endParaRPr sz="1100">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