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81" d="100"/>
          <a:sy n="81" d="100"/>
        </p:scale>
        <p:origin x="754"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oumi Maity" userId="a45037dbbd214d01" providerId="LiveId" clId="{70B1F6B7-3A21-4376-93B3-6BA744A783C0}"/>
    <pc:docChg chg="modSld">
      <pc:chgData name="Soumi Maity" userId="a45037dbbd214d01" providerId="LiveId" clId="{70B1F6B7-3A21-4376-93B3-6BA744A783C0}" dt="2024-09-19T17:11:04.336" v="5" actId="1076"/>
      <pc:docMkLst>
        <pc:docMk/>
      </pc:docMkLst>
      <pc:sldChg chg="modSp mod">
        <pc:chgData name="Soumi Maity" userId="a45037dbbd214d01" providerId="LiveId" clId="{70B1F6B7-3A21-4376-93B3-6BA744A783C0}" dt="2024-09-19T17:11:04.336" v="5" actId="1076"/>
        <pc:sldMkLst>
          <pc:docMk/>
          <pc:sldMk cId="986680153" sldId="256"/>
        </pc:sldMkLst>
        <pc:spChg chg="mod">
          <ac:chgData name="Soumi Maity" userId="a45037dbbd214d01" providerId="LiveId" clId="{70B1F6B7-3A21-4376-93B3-6BA744A783C0}" dt="2024-09-19T17:10:40.897" v="2" actId="1076"/>
          <ac:spMkLst>
            <pc:docMk/>
            <pc:sldMk cId="986680153" sldId="256"/>
            <ac:spMk id="3" creationId="{E71BB6A2-B0D6-6FB3-851B-80D6FF09D310}"/>
          </ac:spMkLst>
        </pc:spChg>
        <pc:spChg chg="mod">
          <ac:chgData name="Soumi Maity" userId="a45037dbbd214d01" providerId="LiveId" clId="{70B1F6B7-3A21-4376-93B3-6BA744A783C0}" dt="2024-09-19T17:11:04.336" v="5" actId="1076"/>
          <ac:spMkLst>
            <pc:docMk/>
            <pc:sldMk cId="986680153" sldId="256"/>
            <ac:spMk id="4" creationId="{7984FBF4-34DE-66A1-08E9-A03AEF98D5FA}"/>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4A76194-91DB-4962-99FA-348E4FA1F2F0}" type="datetimeFigureOut">
              <a:rPr lang="en-IN" smtClean="0"/>
              <a:t>19-09-2024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4E987E1-F69E-487C-B431-B400AE16E5F2}" type="slidenum">
              <a:rPr lang="en-IN" smtClean="0"/>
              <a:t>‹#›</a:t>
            </a:fld>
            <a:endParaRPr lang="en-IN"/>
          </a:p>
        </p:txBody>
      </p:sp>
    </p:spTree>
    <p:extLst>
      <p:ext uri="{BB962C8B-B14F-4D97-AF65-F5344CB8AC3E}">
        <p14:creationId xmlns:p14="http://schemas.microsoft.com/office/powerpoint/2010/main" val="543246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4A76194-91DB-4962-99FA-348E4FA1F2F0}" type="datetimeFigureOut">
              <a:rPr lang="en-IN" smtClean="0"/>
              <a:t>19-09-2024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4E987E1-F69E-487C-B431-B400AE16E5F2}" type="slidenum">
              <a:rPr lang="en-IN" smtClean="0"/>
              <a:t>‹#›</a:t>
            </a:fld>
            <a:endParaRPr lang="en-IN"/>
          </a:p>
        </p:txBody>
      </p:sp>
    </p:spTree>
    <p:extLst>
      <p:ext uri="{BB962C8B-B14F-4D97-AF65-F5344CB8AC3E}">
        <p14:creationId xmlns:p14="http://schemas.microsoft.com/office/powerpoint/2010/main" val="13137947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4A76194-91DB-4962-99FA-348E4FA1F2F0}" type="datetimeFigureOut">
              <a:rPr lang="en-IN" smtClean="0"/>
              <a:t>19-09-2024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4E987E1-F69E-487C-B431-B400AE16E5F2}" type="slidenum">
              <a:rPr lang="en-IN" smtClean="0"/>
              <a:t>‹#›</a:t>
            </a:fld>
            <a:endParaRPr lang="en-IN"/>
          </a:p>
        </p:txBody>
      </p:sp>
    </p:spTree>
    <p:extLst>
      <p:ext uri="{BB962C8B-B14F-4D97-AF65-F5344CB8AC3E}">
        <p14:creationId xmlns:p14="http://schemas.microsoft.com/office/powerpoint/2010/main" val="17012497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4A76194-91DB-4962-99FA-348E4FA1F2F0}" type="datetimeFigureOut">
              <a:rPr lang="en-IN" smtClean="0"/>
              <a:t>19-09-2024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4E987E1-F69E-487C-B431-B400AE16E5F2}"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4835781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4A76194-91DB-4962-99FA-348E4FA1F2F0}" type="datetimeFigureOut">
              <a:rPr lang="en-IN" smtClean="0"/>
              <a:t>19-09-2024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4E987E1-F69E-487C-B431-B400AE16E5F2}" type="slidenum">
              <a:rPr lang="en-IN" smtClean="0"/>
              <a:t>‹#›</a:t>
            </a:fld>
            <a:endParaRPr lang="en-IN"/>
          </a:p>
        </p:txBody>
      </p:sp>
    </p:spTree>
    <p:extLst>
      <p:ext uri="{BB962C8B-B14F-4D97-AF65-F5344CB8AC3E}">
        <p14:creationId xmlns:p14="http://schemas.microsoft.com/office/powerpoint/2010/main" val="42799759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4A76194-91DB-4962-99FA-348E4FA1F2F0}" type="datetimeFigureOut">
              <a:rPr lang="en-IN" smtClean="0"/>
              <a:t>19-09-2024</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4E987E1-F69E-487C-B431-B400AE16E5F2}" type="slidenum">
              <a:rPr lang="en-IN" smtClean="0"/>
              <a:t>‹#›</a:t>
            </a:fld>
            <a:endParaRPr lang="en-IN"/>
          </a:p>
        </p:txBody>
      </p:sp>
    </p:spTree>
    <p:extLst>
      <p:ext uri="{BB962C8B-B14F-4D97-AF65-F5344CB8AC3E}">
        <p14:creationId xmlns:p14="http://schemas.microsoft.com/office/powerpoint/2010/main" val="4491320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4A76194-91DB-4962-99FA-348E4FA1F2F0}" type="datetimeFigureOut">
              <a:rPr lang="en-IN" smtClean="0"/>
              <a:t>19-09-2024</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4E987E1-F69E-487C-B431-B400AE16E5F2}" type="slidenum">
              <a:rPr lang="en-IN" smtClean="0"/>
              <a:t>‹#›</a:t>
            </a:fld>
            <a:endParaRPr lang="en-IN"/>
          </a:p>
        </p:txBody>
      </p:sp>
    </p:spTree>
    <p:extLst>
      <p:ext uri="{BB962C8B-B14F-4D97-AF65-F5344CB8AC3E}">
        <p14:creationId xmlns:p14="http://schemas.microsoft.com/office/powerpoint/2010/main" val="6859660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4A76194-91DB-4962-99FA-348E4FA1F2F0}" type="datetimeFigureOut">
              <a:rPr lang="en-IN" smtClean="0"/>
              <a:t>19-09-2024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4E987E1-F69E-487C-B431-B400AE16E5F2}" type="slidenum">
              <a:rPr lang="en-IN" smtClean="0"/>
              <a:t>‹#›</a:t>
            </a:fld>
            <a:endParaRPr lang="en-IN"/>
          </a:p>
        </p:txBody>
      </p:sp>
    </p:spTree>
    <p:extLst>
      <p:ext uri="{BB962C8B-B14F-4D97-AF65-F5344CB8AC3E}">
        <p14:creationId xmlns:p14="http://schemas.microsoft.com/office/powerpoint/2010/main" val="32576536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4A76194-91DB-4962-99FA-348E4FA1F2F0}" type="datetimeFigureOut">
              <a:rPr lang="en-IN" smtClean="0"/>
              <a:t>19-09-2024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4E987E1-F69E-487C-B431-B400AE16E5F2}" type="slidenum">
              <a:rPr lang="en-IN" smtClean="0"/>
              <a:t>‹#›</a:t>
            </a:fld>
            <a:endParaRPr lang="en-IN"/>
          </a:p>
        </p:txBody>
      </p:sp>
    </p:spTree>
    <p:extLst>
      <p:ext uri="{BB962C8B-B14F-4D97-AF65-F5344CB8AC3E}">
        <p14:creationId xmlns:p14="http://schemas.microsoft.com/office/powerpoint/2010/main" val="31171561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B4A76194-91DB-4962-99FA-348E4FA1F2F0}" type="datetimeFigureOut">
              <a:rPr lang="en-IN" smtClean="0"/>
              <a:t>19-09-2024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4E987E1-F69E-487C-B431-B400AE16E5F2}" type="slidenum">
              <a:rPr lang="en-IN" smtClean="0"/>
              <a:t>‹#›</a:t>
            </a:fld>
            <a:endParaRPr lang="en-IN"/>
          </a:p>
        </p:txBody>
      </p:sp>
    </p:spTree>
    <p:extLst>
      <p:ext uri="{BB962C8B-B14F-4D97-AF65-F5344CB8AC3E}">
        <p14:creationId xmlns:p14="http://schemas.microsoft.com/office/powerpoint/2010/main" val="40421967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4A76194-91DB-4962-99FA-348E4FA1F2F0}" type="datetimeFigureOut">
              <a:rPr lang="en-IN" smtClean="0"/>
              <a:t>19-09-2024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4E987E1-F69E-487C-B431-B400AE16E5F2}" type="slidenum">
              <a:rPr lang="en-IN" smtClean="0"/>
              <a:t>‹#›</a:t>
            </a:fld>
            <a:endParaRPr lang="en-IN"/>
          </a:p>
        </p:txBody>
      </p:sp>
    </p:spTree>
    <p:extLst>
      <p:ext uri="{BB962C8B-B14F-4D97-AF65-F5344CB8AC3E}">
        <p14:creationId xmlns:p14="http://schemas.microsoft.com/office/powerpoint/2010/main" val="7082775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4A76194-91DB-4962-99FA-348E4FA1F2F0}" type="datetimeFigureOut">
              <a:rPr lang="en-IN" smtClean="0"/>
              <a:t>19-09-2024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4E987E1-F69E-487C-B431-B400AE16E5F2}" type="slidenum">
              <a:rPr lang="en-IN" smtClean="0"/>
              <a:t>‹#›</a:t>
            </a:fld>
            <a:endParaRPr lang="en-IN"/>
          </a:p>
        </p:txBody>
      </p:sp>
    </p:spTree>
    <p:extLst>
      <p:ext uri="{BB962C8B-B14F-4D97-AF65-F5344CB8AC3E}">
        <p14:creationId xmlns:p14="http://schemas.microsoft.com/office/powerpoint/2010/main" val="28917642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4A76194-91DB-4962-99FA-348E4FA1F2F0}" type="datetimeFigureOut">
              <a:rPr lang="en-IN" smtClean="0"/>
              <a:t>19-09-2024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4E987E1-F69E-487C-B431-B400AE16E5F2}" type="slidenum">
              <a:rPr lang="en-IN" smtClean="0"/>
              <a:t>‹#›</a:t>
            </a:fld>
            <a:endParaRPr lang="en-IN"/>
          </a:p>
        </p:txBody>
      </p:sp>
    </p:spTree>
    <p:extLst>
      <p:ext uri="{BB962C8B-B14F-4D97-AF65-F5344CB8AC3E}">
        <p14:creationId xmlns:p14="http://schemas.microsoft.com/office/powerpoint/2010/main" val="36686012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B4A76194-91DB-4962-99FA-348E4FA1F2F0}" type="datetimeFigureOut">
              <a:rPr lang="en-IN" smtClean="0"/>
              <a:t>19-09-2024</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94E987E1-F69E-487C-B431-B400AE16E5F2}" type="slidenum">
              <a:rPr lang="en-IN" smtClean="0"/>
              <a:t>‹#›</a:t>
            </a:fld>
            <a:endParaRPr lang="en-IN"/>
          </a:p>
        </p:txBody>
      </p:sp>
    </p:spTree>
    <p:extLst>
      <p:ext uri="{BB962C8B-B14F-4D97-AF65-F5344CB8AC3E}">
        <p14:creationId xmlns:p14="http://schemas.microsoft.com/office/powerpoint/2010/main" val="6670618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B4A76194-91DB-4962-99FA-348E4FA1F2F0}" type="datetimeFigureOut">
              <a:rPr lang="en-IN" smtClean="0"/>
              <a:t>19-09-2024</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94E987E1-F69E-487C-B431-B400AE16E5F2}" type="slidenum">
              <a:rPr lang="en-IN" smtClean="0"/>
              <a:t>‹#›</a:t>
            </a:fld>
            <a:endParaRPr lang="en-IN"/>
          </a:p>
        </p:txBody>
      </p:sp>
    </p:spTree>
    <p:extLst>
      <p:ext uri="{BB962C8B-B14F-4D97-AF65-F5344CB8AC3E}">
        <p14:creationId xmlns:p14="http://schemas.microsoft.com/office/powerpoint/2010/main" val="39977078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B4A76194-91DB-4962-99FA-348E4FA1F2F0}" type="datetimeFigureOut">
              <a:rPr lang="en-IN" smtClean="0"/>
              <a:t>19-09-2024</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94E987E1-F69E-487C-B431-B400AE16E5F2}" type="slidenum">
              <a:rPr lang="en-IN" smtClean="0"/>
              <a:t>‹#›</a:t>
            </a:fld>
            <a:endParaRPr lang="en-IN"/>
          </a:p>
        </p:txBody>
      </p:sp>
    </p:spTree>
    <p:extLst>
      <p:ext uri="{BB962C8B-B14F-4D97-AF65-F5344CB8AC3E}">
        <p14:creationId xmlns:p14="http://schemas.microsoft.com/office/powerpoint/2010/main" val="7685131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4A76194-91DB-4962-99FA-348E4FA1F2F0}" type="datetimeFigureOut">
              <a:rPr lang="en-IN" smtClean="0"/>
              <a:t>19-09-2024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4E987E1-F69E-487C-B431-B400AE16E5F2}" type="slidenum">
              <a:rPr lang="en-IN" smtClean="0"/>
              <a:t>‹#›</a:t>
            </a:fld>
            <a:endParaRPr lang="en-IN"/>
          </a:p>
        </p:txBody>
      </p:sp>
    </p:spTree>
    <p:extLst>
      <p:ext uri="{BB962C8B-B14F-4D97-AF65-F5344CB8AC3E}">
        <p14:creationId xmlns:p14="http://schemas.microsoft.com/office/powerpoint/2010/main" val="3103785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B4A76194-91DB-4962-99FA-348E4FA1F2F0}" type="datetimeFigureOut">
              <a:rPr lang="en-IN" smtClean="0"/>
              <a:t>19-09-2024</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94E987E1-F69E-487C-B431-B400AE16E5F2}" type="slidenum">
              <a:rPr lang="en-IN" smtClean="0"/>
              <a:t>‹#›</a:t>
            </a:fld>
            <a:endParaRPr lang="en-IN"/>
          </a:p>
        </p:txBody>
      </p:sp>
    </p:spTree>
    <p:extLst>
      <p:ext uri="{BB962C8B-B14F-4D97-AF65-F5344CB8AC3E}">
        <p14:creationId xmlns:p14="http://schemas.microsoft.com/office/powerpoint/2010/main" val="286128355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24826A-BD36-FE93-7A0F-211AEA24A10E}"/>
              </a:ext>
            </a:extLst>
          </p:cNvPr>
          <p:cNvSpPr>
            <a:spLocks noGrp="1"/>
          </p:cNvSpPr>
          <p:nvPr>
            <p:ph type="ctrTitle"/>
          </p:nvPr>
        </p:nvSpPr>
        <p:spPr>
          <a:xfrm>
            <a:off x="1326038" y="910472"/>
            <a:ext cx="8825658" cy="3329581"/>
          </a:xfrm>
        </p:spPr>
        <p:txBody>
          <a:bodyPr>
            <a:normAutofit/>
          </a:bodyPr>
          <a:lstStyle/>
          <a:p>
            <a:r>
              <a:rPr lang="en-IN" sz="5400" dirty="0"/>
              <a:t>LIBRARY MANAGEMENT</a:t>
            </a:r>
            <a:br>
              <a:rPr lang="en-IN" sz="5400" dirty="0"/>
            </a:br>
            <a:r>
              <a:rPr lang="en-IN" sz="5400" dirty="0"/>
              <a:t>             SYSTEM</a:t>
            </a:r>
          </a:p>
        </p:txBody>
      </p:sp>
      <p:sp>
        <p:nvSpPr>
          <p:cNvPr id="3" name="Subtitle 2">
            <a:extLst>
              <a:ext uri="{FF2B5EF4-FFF2-40B4-BE49-F238E27FC236}">
                <a16:creationId xmlns:a16="http://schemas.microsoft.com/office/drawing/2014/main" id="{E71BB6A2-B0D6-6FB3-851B-80D6FF09D310}"/>
              </a:ext>
            </a:extLst>
          </p:cNvPr>
          <p:cNvSpPr>
            <a:spLocks noGrp="1"/>
          </p:cNvSpPr>
          <p:nvPr>
            <p:ph type="subTitle" idx="1"/>
          </p:nvPr>
        </p:nvSpPr>
        <p:spPr>
          <a:xfrm>
            <a:off x="1326038" y="5459692"/>
            <a:ext cx="3019719" cy="487836"/>
          </a:xfrm>
        </p:spPr>
        <p:txBody>
          <a:bodyPr>
            <a:normAutofit/>
          </a:bodyPr>
          <a:lstStyle/>
          <a:p>
            <a:r>
              <a:rPr lang="en-IN" dirty="0"/>
              <a:t>DIPANKAR SAMANTA</a:t>
            </a:r>
          </a:p>
        </p:txBody>
      </p:sp>
      <p:sp>
        <p:nvSpPr>
          <p:cNvPr id="4" name="TextBox 3">
            <a:extLst>
              <a:ext uri="{FF2B5EF4-FFF2-40B4-BE49-F238E27FC236}">
                <a16:creationId xmlns:a16="http://schemas.microsoft.com/office/drawing/2014/main" id="{7984FBF4-34DE-66A1-08E9-A03AEF98D5FA}"/>
              </a:ext>
            </a:extLst>
          </p:cNvPr>
          <p:cNvSpPr txBox="1"/>
          <p:nvPr/>
        </p:nvSpPr>
        <p:spPr>
          <a:xfrm>
            <a:off x="9609055" y="5481805"/>
            <a:ext cx="1913641" cy="369332"/>
          </a:xfrm>
          <a:prstGeom prst="rect">
            <a:avLst/>
          </a:prstGeom>
          <a:noFill/>
        </p:spPr>
        <p:txBody>
          <a:bodyPr wrap="square" rtlCol="0">
            <a:spAutoFit/>
          </a:bodyPr>
          <a:lstStyle/>
          <a:p>
            <a:r>
              <a:rPr lang="en-IN" dirty="0"/>
              <a:t>Page - 1</a:t>
            </a:r>
          </a:p>
        </p:txBody>
      </p:sp>
    </p:spTree>
    <p:extLst>
      <p:ext uri="{BB962C8B-B14F-4D97-AF65-F5344CB8AC3E}">
        <p14:creationId xmlns:p14="http://schemas.microsoft.com/office/powerpoint/2010/main" val="9866801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905F5AB-1D07-72B3-812F-D1FCBE327D9A}"/>
              </a:ext>
            </a:extLst>
          </p:cNvPr>
          <p:cNvSpPr txBox="1"/>
          <p:nvPr/>
        </p:nvSpPr>
        <p:spPr>
          <a:xfrm>
            <a:off x="1753385" y="1612977"/>
            <a:ext cx="7965649" cy="3416320"/>
          </a:xfrm>
          <a:prstGeom prst="rect">
            <a:avLst/>
          </a:prstGeom>
          <a:noFill/>
        </p:spPr>
        <p:txBody>
          <a:bodyPr wrap="square">
            <a:spAutoFit/>
          </a:bodyPr>
          <a:lstStyle/>
          <a:p>
            <a:pPr marL="285750" indent="-285750">
              <a:buFont typeface="Wingdings" panose="05000000000000000000" pitchFamily="2" charset="2"/>
              <a:buChar char="§"/>
            </a:pPr>
            <a:r>
              <a:rPr lang="en-US" b="1" dirty="0"/>
              <a:t>Increase productivity : </a:t>
            </a:r>
            <a:r>
              <a:rPr lang="en-US" dirty="0"/>
              <a:t>An LMS can help increase the productivity of librarians and library users by automating manual tasks, saving time, and keeping accurate records. </a:t>
            </a:r>
          </a:p>
          <a:p>
            <a:endParaRPr lang="en-US" dirty="0"/>
          </a:p>
          <a:p>
            <a:pPr marL="285750" indent="-285750">
              <a:buFont typeface="Wingdings" panose="05000000000000000000" pitchFamily="2" charset="2"/>
              <a:buChar char="§"/>
            </a:pPr>
            <a:r>
              <a:rPr lang="en-US" b="1" dirty="0"/>
              <a:t>Increase efficiency: </a:t>
            </a:r>
            <a:r>
              <a:rPr lang="en-US" dirty="0"/>
              <a:t>An LMS can help librarians maintain a log of books, and keep track of books that are issued, re-issued, or not returned. </a:t>
            </a:r>
          </a:p>
          <a:p>
            <a:endParaRPr lang="en-US" dirty="0"/>
          </a:p>
          <a:p>
            <a:pPr marL="285750" indent="-285750">
              <a:buFont typeface="Wingdings" panose="05000000000000000000" pitchFamily="2" charset="2"/>
              <a:buChar char="§"/>
            </a:pPr>
            <a:r>
              <a:rPr lang="en-US" b="1" dirty="0"/>
              <a:t>Simplify daily </a:t>
            </a:r>
            <a:r>
              <a:rPr lang="en-US" b="1" dirty="0" err="1"/>
              <a:t>operations:</a:t>
            </a:r>
            <a:r>
              <a:rPr lang="en-US" dirty="0" err="1"/>
              <a:t>An</a:t>
            </a:r>
            <a:r>
              <a:rPr lang="en-US" dirty="0"/>
              <a:t> LMS can help manage and track daily library operations, such as issuing and returning books, and calculating due dates. </a:t>
            </a:r>
          </a:p>
          <a:p>
            <a:endParaRPr lang="en-US" dirty="0"/>
          </a:p>
          <a:p>
            <a:pPr marL="285750" indent="-285750">
              <a:buFont typeface="Wingdings" panose="05000000000000000000" pitchFamily="2" charset="2"/>
              <a:buChar char="§"/>
            </a:pPr>
            <a:r>
              <a:rPr lang="en-US" b="1" dirty="0"/>
              <a:t>Provide easy </a:t>
            </a:r>
            <a:r>
              <a:rPr lang="en-US" b="1" dirty="0" err="1"/>
              <a:t>access:</a:t>
            </a:r>
            <a:r>
              <a:rPr lang="en-US" dirty="0" err="1"/>
              <a:t>An</a:t>
            </a:r>
            <a:r>
              <a:rPr lang="en-US" dirty="0"/>
              <a:t> LMS can provide access to search books and resources from smartphones and tablets, which can increase user engagement.</a:t>
            </a:r>
            <a:endParaRPr lang="en-IN" dirty="0"/>
          </a:p>
        </p:txBody>
      </p:sp>
      <p:sp>
        <p:nvSpPr>
          <p:cNvPr id="4" name="TextBox 3">
            <a:extLst>
              <a:ext uri="{FF2B5EF4-FFF2-40B4-BE49-F238E27FC236}">
                <a16:creationId xmlns:a16="http://schemas.microsoft.com/office/drawing/2014/main" id="{F82FE712-5F1F-847E-45B2-9736B6FAFB97}"/>
              </a:ext>
            </a:extLst>
          </p:cNvPr>
          <p:cNvSpPr txBox="1"/>
          <p:nvPr/>
        </p:nvSpPr>
        <p:spPr>
          <a:xfrm>
            <a:off x="1649691" y="933254"/>
            <a:ext cx="2403835" cy="461665"/>
          </a:xfrm>
          <a:prstGeom prst="rect">
            <a:avLst/>
          </a:prstGeom>
          <a:noFill/>
        </p:spPr>
        <p:txBody>
          <a:bodyPr wrap="square" rtlCol="0">
            <a:spAutoFit/>
          </a:bodyPr>
          <a:lstStyle/>
          <a:p>
            <a:r>
              <a:rPr lang="en-IN" sz="2400" dirty="0">
                <a:latin typeface="Bahnschrift" panose="020B0502040204020203" pitchFamily="34" charset="0"/>
              </a:rPr>
              <a:t>GOAL</a:t>
            </a:r>
          </a:p>
        </p:txBody>
      </p:sp>
      <p:sp>
        <p:nvSpPr>
          <p:cNvPr id="5" name="TextBox 4">
            <a:extLst>
              <a:ext uri="{FF2B5EF4-FFF2-40B4-BE49-F238E27FC236}">
                <a16:creationId xmlns:a16="http://schemas.microsoft.com/office/drawing/2014/main" id="{FB088A3A-81E5-F121-1DD5-0758F803AA94}"/>
              </a:ext>
            </a:extLst>
          </p:cNvPr>
          <p:cNvSpPr txBox="1"/>
          <p:nvPr/>
        </p:nvSpPr>
        <p:spPr>
          <a:xfrm>
            <a:off x="8913042" y="5740080"/>
            <a:ext cx="1611983" cy="369332"/>
          </a:xfrm>
          <a:prstGeom prst="rect">
            <a:avLst/>
          </a:prstGeom>
          <a:noFill/>
        </p:spPr>
        <p:txBody>
          <a:bodyPr wrap="square" rtlCol="0">
            <a:spAutoFit/>
          </a:bodyPr>
          <a:lstStyle/>
          <a:p>
            <a:r>
              <a:rPr lang="en-IN" dirty="0"/>
              <a:t>Page - 10</a:t>
            </a:r>
          </a:p>
        </p:txBody>
      </p:sp>
      <p:sp>
        <p:nvSpPr>
          <p:cNvPr id="7" name="TextBox 6">
            <a:extLst>
              <a:ext uri="{FF2B5EF4-FFF2-40B4-BE49-F238E27FC236}">
                <a16:creationId xmlns:a16="http://schemas.microsoft.com/office/drawing/2014/main" id="{32C1BCB8-21C1-AACF-72DD-3F4E373E689C}"/>
              </a:ext>
            </a:extLst>
          </p:cNvPr>
          <p:cNvSpPr txBox="1"/>
          <p:nvPr/>
        </p:nvSpPr>
        <p:spPr>
          <a:xfrm>
            <a:off x="1492577" y="5740080"/>
            <a:ext cx="6094428" cy="369332"/>
          </a:xfrm>
          <a:prstGeom prst="rect">
            <a:avLst/>
          </a:prstGeom>
          <a:noFill/>
        </p:spPr>
        <p:txBody>
          <a:bodyPr wrap="square">
            <a:spAutoFit/>
          </a:bodyPr>
          <a:lstStyle/>
          <a:p>
            <a:r>
              <a:rPr lang="en-IN" dirty="0"/>
              <a:t>LMS</a:t>
            </a:r>
          </a:p>
        </p:txBody>
      </p:sp>
    </p:spTree>
    <p:extLst>
      <p:ext uri="{BB962C8B-B14F-4D97-AF65-F5344CB8AC3E}">
        <p14:creationId xmlns:p14="http://schemas.microsoft.com/office/powerpoint/2010/main" val="9789059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9EC2635-5819-54DE-748C-AA3E5A17213A}"/>
              </a:ext>
            </a:extLst>
          </p:cNvPr>
          <p:cNvSpPr txBox="1"/>
          <p:nvPr/>
        </p:nvSpPr>
        <p:spPr>
          <a:xfrm>
            <a:off x="3239678" y="2432115"/>
            <a:ext cx="5712644" cy="830997"/>
          </a:xfrm>
          <a:prstGeom prst="rect">
            <a:avLst/>
          </a:prstGeom>
          <a:noFill/>
        </p:spPr>
        <p:txBody>
          <a:bodyPr wrap="square" rtlCol="0">
            <a:spAutoFit/>
          </a:bodyPr>
          <a:lstStyle/>
          <a:p>
            <a:r>
              <a:rPr lang="en-IN" sz="4800" dirty="0">
                <a:latin typeface="Bahnschrift" panose="020B0502040204020203" pitchFamily="34" charset="0"/>
              </a:rPr>
              <a:t>THANK  YOU</a:t>
            </a:r>
          </a:p>
        </p:txBody>
      </p:sp>
    </p:spTree>
    <p:extLst>
      <p:ext uri="{BB962C8B-B14F-4D97-AF65-F5344CB8AC3E}">
        <p14:creationId xmlns:p14="http://schemas.microsoft.com/office/powerpoint/2010/main" val="37830829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BF18A8B-1096-1B69-AB4D-23D1C1141144}"/>
              </a:ext>
            </a:extLst>
          </p:cNvPr>
          <p:cNvSpPr txBox="1"/>
          <p:nvPr/>
        </p:nvSpPr>
        <p:spPr>
          <a:xfrm>
            <a:off x="1970202" y="991591"/>
            <a:ext cx="6094428" cy="646331"/>
          </a:xfrm>
          <a:prstGeom prst="rect">
            <a:avLst/>
          </a:prstGeom>
          <a:noFill/>
        </p:spPr>
        <p:txBody>
          <a:bodyPr wrap="square">
            <a:spAutoFit/>
          </a:bodyPr>
          <a:lstStyle/>
          <a:p>
            <a:r>
              <a:rPr lang="en-IN" sz="3600" dirty="0">
                <a:latin typeface="Bahnschrift" panose="020B0502040204020203" pitchFamily="34" charset="0"/>
              </a:rPr>
              <a:t>TABLE OF CONTENTS</a:t>
            </a:r>
          </a:p>
        </p:txBody>
      </p:sp>
      <p:sp>
        <p:nvSpPr>
          <p:cNvPr id="5" name="TextBox 4">
            <a:extLst>
              <a:ext uri="{FF2B5EF4-FFF2-40B4-BE49-F238E27FC236}">
                <a16:creationId xmlns:a16="http://schemas.microsoft.com/office/drawing/2014/main" id="{87EC0904-40EB-EFDE-CF57-275F6CE4BB12}"/>
              </a:ext>
            </a:extLst>
          </p:cNvPr>
          <p:cNvSpPr txBox="1"/>
          <p:nvPr/>
        </p:nvSpPr>
        <p:spPr>
          <a:xfrm>
            <a:off x="2791513" y="2201157"/>
            <a:ext cx="6094428" cy="2233240"/>
          </a:xfrm>
          <a:prstGeom prst="rect">
            <a:avLst/>
          </a:prstGeom>
          <a:noFill/>
        </p:spPr>
        <p:txBody>
          <a:bodyPr wrap="square">
            <a:spAutoFit/>
          </a:bodyPr>
          <a:lstStyle/>
          <a:p>
            <a:pPr>
              <a:lnSpc>
                <a:spcPct val="150000"/>
              </a:lnSpc>
            </a:pPr>
            <a:r>
              <a:rPr lang="en-IN" sz="2400" dirty="0">
                <a:latin typeface="Bahnschrift" panose="020B0502040204020203" pitchFamily="34" charset="0"/>
              </a:rPr>
              <a:t>INTRODUCTION</a:t>
            </a:r>
          </a:p>
          <a:p>
            <a:pPr>
              <a:lnSpc>
                <a:spcPct val="150000"/>
              </a:lnSpc>
            </a:pPr>
            <a:r>
              <a:rPr lang="en-IN" sz="2400" dirty="0">
                <a:latin typeface="Bahnschrift" panose="020B0502040204020203" pitchFamily="34" charset="0"/>
              </a:rPr>
              <a:t>SOFTWARE REQUIREMENTS</a:t>
            </a:r>
          </a:p>
          <a:p>
            <a:pPr>
              <a:lnSpc>
                <a:spcPct val="150000"/>
              </a:lnSpc>
            </a:pPr>
            <a:r>
              <a:rPr lang="en-IN" sz="2400" dirty="0">
                <a:latin typeface="Bahnschrift" panose="020B0502040204020203" pitchFamily="34" charset="0"/>
              </a:rPr>
              <a:t>DATABASES AND TABLES</a:t>
            </a:r>
          </a:p>
          <a:p>
            <a:pPr>
              <a:lnSpc>
                <a:spcPct val="150000"/>
              </a:lnSpc>
            </a:pPr>
            <a:r>
              <a:rPr lang="en-IN" sz="2400" dirty="0">
                <a:latin typeface="Bahnschrift" panose="020B0502040204020203" pitchFamily="34" charset="0"/>
              </a:rPr>
              <a:t>GOAL</a:t>
            </a:r>
          </a:p>
        </p:txBody>
      </p:sp>
      <p:sp>
        <p:nvSpPr>
          <p:cNvPr id="6" name="TextBox 5">
            <a:extLst>
              <a:ext uri="{FF2B5EF4-FFF2-40B4-BE49-F238E27FC236}">
                <a16:creationId xmlns:a16="http://schemas.microsoft.com/office/drawing/2014/main" id="{EFBA53FF-C299-0DFC-D1AC-61209B117F2C}"/>
              </a:ext>
            </a:extLst>
          </p:cNvPr>
          <p:cNvSpPr txBox="1"/>
          <p:nvPr/>
        </p:nvSpPr>
        <p:spPr>
          <a:xfrm>
            <a:off x="1866507" y="2397332"/>
            <a:ext cx="348792" cy="2585323"/>
          </a:xfrm>
          <a:prstGeom prst="rect">
            <a:avLst/>
          </a:prstGeom>
          <a:noFill/>
        </p:spPr>
        <p:txBody>
          <a:bodyPr wrap="square" rtlCol="0">
            <a:spAutoFit/>
          </a:bodyPr>
          <a:lstStyle/>
          <a:p>
            <a:r>
              <a:rPr lang="en-IN" dirty="0"/>
              <a:t>1</a:t>
            </a:r>
          </a:p>
          <a:p>
            <a:endParaRPr lang="en-IN" dirty="0"/>
          </a:p>
          <a:p>
            <a:r>
              <a:rPr lang="en-IN" dirty="0"/>
              <a:t>2</a:t>
            </a:r>
          </a:p>
          <a:p>
            <a:endParaRPr lang="en-IN" dirty="0"/>
          </a:p>
          <a:p>
            <a:r>
              <a:rPr lang="en-IN" dirty="0"/>
              <a:t>3</a:t>
            </a:r>
          </a:p>
          <a:p>
            <a:endParaRPr lang="en-IN" dirty="0"/>
          </a:p>
          <a:p>
            <a:r>
              <a:rPr lang="en-IN" dirty="0"/>
              <a:t>4</a:t>
            </a:r>
          </a:p>
          <a:p>
            <a:endParaRPr lang="en-IN" dirty="0"/>
          </a:p>
          <a:p>
            <a:endParaRPr lang="en-IN" dirty="0"/>
          </a:p>
        </p:txBody>
      </p:sp>
      <p:sp>
        <p:nvSpPr>
          <p:cNvPr id="7" name="TextBox 6">
            <a:extLst>
              <a:ext uri="{FF2B5EF4-FFF2-40B4-BE49-F238E27FC236}">
                <a16:creationId xmlns:a16="http://schemas.microsoft.com/office/drawing/2014/main" id="{3FB968F8-882F-4640-FC27-A2B62B67107E}"/>
              </a:ext>
            </a:extLst>
          </p:cNvPr>
          <p:cNvSpPr txBox="1"/>
          <p:nvPr/>
        </p:nvSpPr>
        <p:spPr>
          <a:xfrm>
            <a:off x="9275976" y="5750350"/>
            <a:ext cx="2083323" cy="369332"/>
          </a:xfrm>
          <a:prstGeom prst="rect">
            <a:avLst/>
          </a:prstGeom>
          <a:noFill/>
        </p:spPr>
        <p:txBody>
          <a:bodyPr wrap="square" rtlCol="0">
            <a:spAutoFit/>
          </a:bodyPr>
          <a:lstStyle/>
          <a:p>
            <a:r>
              <a:rPr lang="en-IN" dirty="0"/>
              <a:t>Page - 2</a:t>
            </a:r>
          </a:p>
        </p:txBody>
      </p:sp>
      <p:sp>
        <p:nvSpPr>
          <p:cNvPr id="8" name="TextBox 7">
            <a:extLst>
              <a:ext uri="{FF2B5EF4-FFF2-40B4-BE49-F238E27FC236}">
                <a16:creationId xmlns:a16="http://schemas.microsoft.com/office/drawing/2014/main" id="{B9678DF7-7B34-20ED-A378-07A776C85F4B}"/>
              </a:ext>
            </a:extLst>
          </p:cNvPr>
          <p:cNvSpPr txBox="1"/>
          <p:nvPr/>
        </p:nvSpPr>
        <p:spPr>
          <a:xfrm>
            <a:off x="1501219" y="5681743"/>
            <a:ext cx="1807589" cy="369332"/>
          </a:xfrm>
          <a:prstGeom prst="rect">
            <a:avLst/>
          </a:prstGeom>
          <a:noFill/>
        </p:spPr>
        <p:txBody>
          <a:bodyPr wrap="square" rtlCol="0">
            <a:spAutoFit/>
          </a:bodyPr>
          <a:lstStyle/>
          <a:p>
            <a:r>
              <a:rPr lang="en-IN" dirty="0">
                <a:latin typeface="Aptos Display" panose="020B0004020202020204" pitchFamily="34" charset="0"/>
              </a:rPr>
              <a:t>LMS</a:t>
            </a:r>
          </a:p>
        </p:txBody>
      </p:sp>
    </p:spTree>
    <p:extLst>
      <p:ext uri="{BB962C8B-B14F-4D97-AF65-F5344CB8AC3E}">
        <p14:creationId xmlns:p14="http://schemas.microsoft.com/office/powerpoint/2010/main" val="11618253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80477D9-301B-2A6B-C945-BF1242BE02CC}"/>
              </a:ext>
            </a:extLst>
          </p:cNvPr>
          <p:cNvSpPr txBox="1"/>
          <p:nvPr/>
        </p:nvSpPr>
        <p:spPr>
          <a:xfrm>
            <a:off x="1809948" y="1112362"/>
            <a:ext cx="4242062" cy="461665"/>
          </a:xfrm>
          <a:prstGeom prst="rect">
            <a:avLst/>
          </a:prstGeom>
          <a:noFill/>
        </p:spPr>
        <p:txBody>
          <a:bodyPr wrap="square" rtlCol="0">
            <a:spAutoFit/>
          </a:bodyPr>
          <a:lstStyle/>
          <a:p>
            <a:r>
              <a:rPr lang="en-IN" sz="2400" dirty="0">
                <a:latin typeface="Bahnschrift" panose="020B0502040204020203" pitchFamily="34" charset="0"/>
              </a:rPr>
              <a:t>INTRODUCTION</a:t>
            </a:r>
          </a:p>
        </p:txBody>
      </p:sp>
      <p:sp>
        <p:nvSpPr>
          <p:cNvPr id="5" name="TextBox 4">
            <a:extLst>
              <a:ext uri="{FF2B5EF4-FFF2-40B4-BE49-F238E27FC236}">
                <a16:creationId xmlns:a16="http://schemas.microsoft.com/office/drawing/2014/main" id="{24AE7D8C-F612-B58E-6E2E-EEAE82125DA3}"/>
              </a:ext>
            </a:extLst>
          </p:cNvPr>
          <p:cNvSpPr txBox="1"/>
          <p:nvPr/>
        </p:nvSpPr>
        <p:spPr>
          <a:xfrm>
            <a:off x="8851769" y="5524107"/>
            <a:ext cx="2073897" cy="369332"/>
          </a:xfrm>
          <a:prstGeom prst="rect">
            <a:avLst/>
          </a:prstGeom>
          <a:noFill/>
        </p:spPr>
        <p:txBody>
          <a:bodyPr wrap="square" rtlCol="0">
            <a:spAutoFit/>
          </a:bodyPr>
          <a:lstStyle/>
          <a:p>
            <a:r>
              <a:rPr lang="en-IN" dirty="0"/>
              <a:t>Page - 3</a:t>
            </a:r>
          </a:p>
        </p:txBody>
      </p:sp>
      <p:sp>
        <p:nvSpPr>
          <p:cNvPr id="7" name="TextBox 6">
            <a:extLst>
              <a:ext uri="{FF2B5EF4-FFF2-40B4-BE49-F238E27FC236}">
                <a16:creationId xmlns:a16="http://schemas.microsoft.com/office/drawing/2014/main" id="{C133F059-E8F6-DF33-2283-2F7432BB19B5}"/>
              </a:ext>
            </a:extLst>
          </p:cNvPr>
          <p:cNvSpPr txBox="1"/>
          <p:nvPr/>
        </p:nvSpPr>
        <p:spPr>
          <a:xfrm>
            <a:off x="1266334" y="5506940"/>
            <a:ext cx="6094428" cy="369332"/>
          </a:xfrm>
          <a:prstGeom prst="rect">
            <a:avLst/>
          </a:prstGeom>
          <a:noFill/>
        </p:spPr>
        <p:txBody>
          <a:bodyPr wrap="square">
            <a:spAutoFit/>
          </a:bodyPr>
          <a:lstStyle/>
          <a:p>
            <a:r>
              <a:rPr lang="en-IN" dirty="0"/>
              <a:t>LMS</a:t>
            </a:r>
          </a:p>
        </p:txBody>
      </p:sp>
      <p:sp>
        <p:nvSpPr>
          <p:cNvPr id="9" name="TextBox 8">
            <a:extLst>
              <a:ext uri="{FF2B5EF4-FFF2-40B4-BE49-F238E27FC236}">
                <a16:creationId xmlns:a16="http://schemas.microsoft.com/office/drawing/2014/main" id="{F3817962-6909-7D31-B393-5C7362F6A1A4}"/>
              </a:ext>
            </a:extLst>
          </p:cNvPr>
          <p:cNvSpPr txBox="1"/>
          <p:nvPr/>
        </p:nvSpPr>
        <p:spPr>
          <a:xfrm>
            <a:off x="1894789" y="1950408"/>
            <a:ext cx="7993928" cy="2246769"/>
          </a:xfrm>
          <a:prstGeom prst="rect">
            <a:avLst/>
          </a:prstGeom>
          <a:noFill/>
        </p:spPr>
        <p:txBody>
          <a:bodyPr wrap="square">
            <a:spAutoFit/>
          </a:bodyPr>
          <a:lstStyle/>
          <a:p>
            <a:pPr algn="just"/>
            <a:r>
              <a:rPr lang="en-US" sz="2000" dirty="0">
                <a:latin typeface="Aptos Display" panose="020B0004020202020204" pitchFamily="34" charset="0"/>
              </a:rPr>
              <a:t>A Library Management System (LMS) is a software application that simplifies and automates the operations of libraries. It is a complete system for managing library duties such as purchases, member management, monitoring, storing, and circulation. The primary objective of an LMS is to properly organize and manage the resources available in a library, making it easier for librarians to conduct everyday operations and create a user-friendly experience for users.</a:t>
            </a:r>
            <a:endParaRPr lang="en-IN" sz="2000" dirty="0">
              <a:latin typeface="Aptos Display" panose="020B0004020202020204" pitchFamily="34" charset="0"/>
            </a:endParaRPr>
          </a:p>
        </p:txBody>
      </p:sp>
    </p:spTree>
    <p:extLst>
      <p:ext uri="{BB962C8B-B14F-4D97-AF65-F5344CB8AC3E}">
        <p14:creationId xmlns:p14="http://schemas.microsoft.com/office/powerpoint/2010/main" val="37795531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7B704FB-4C52-B37D-36FA-4194127BF06D}"/>
              </a:ext>
            </a:extLst>
          </p:cNvPr>
          <p:cNvSpPr txBox="1"/>
          <p:nvPr/>
        </p:nvSpPr>
        <p:spPr>
          <a:xfrm>
            <a:off x="1659116" y="970961"/>
            <a:ext cx="4176075" cy="461665"/>
          </a:xfrm>
          <a:prstGeom prst="rect">
            <a:avLst/>
          </a:prstGeom>
          <a:noFill/>
        </p:spPr>
        <p:txBody>
          <a:bodyPr wrap="square" rtlCol="0">
            <a:spAutoFit/>
          </a:bodyPr>
          <a:lstStyle/>
          <a:p>
            <a:r>
              <a:rPr lang="en-IN" sz="2400" dirty="0">
                <a:latin typeface="Bahnschrift" panose="020B0502040204020203" pitchFamily="34" charset="0"/>
              </a:rPr>
              <a:t>KEY COMPONENTS</a:t>
            </a:r>
          </a:p>
        </p:txBody>
      </p:sp>
      <p:sp>
        <p:nvSpPr>
          <p:cNvPr id="4" name="TextBox 3">
            <a:extLst>
              <a:ext uri="{FF2B5EF4-FFF2-40B4-BE49-F238E27FC236}">
                <a16:creationId xmlns:a16="http://schemas.microsoft.com/office/drawing/2014/main" id="{843635C1-8503-4D3D-9EDC-67E2C66720D5}"/>
              </a:ext>
            </a:extLst>
          </p:cNvPr>
          <p:cNvSpPr txBox="1"/>
          <p:nvPr/>
        </p:nvSpPr>
        <p:spPr>
          <a:xfrm>
            <a:off x="1866506" y="2076827"/>
            <a:ext cx="4861874" cy="2471702"/>
          </a:xfrm>
          <a:prstGeom prst="rect">
            <a:avLst/>
          </a:prstGeom>
          <a:noFill/>
        </p:spPr>
        <p:txBody>
          <a:bodyPr wrap="square">
            <a:spAutoFit/>
          </a:bodyPr>
          <a:lstStyle/>
          <a:p>
            <a:pPr>
              <a:lnSpc>
                <a:spcPct val="200000"/>
              </a:lnSpc>
            </a:pPr>
            <a:r>
              <a:rPr lang="en-IN" sz="2000" dirty="0">
                <a:latin typeface="Aptos Display" panose="020B0004020202020204" pitchFamily="34" charset="0"/>
              </a:rPr>
              <a:t>1      CATALOG  MANAGEMRNT</a:t>
            </a:r>
          </a:p>
          <a:p>
            <a:pPr>
              <a:lnSpc>
                <a:spcPct val="200000"/>
              </a:lnSpc>
            </a:pPr>
            <a:r>
              <a:rPr lang="en-IN" sz="2000" dirty="0">
                <a:latin typeface="Aptos Display" panose="020B0004020202020204" pitchFamily="34" charset="0"/>
              </a:rPr>
              <a:t>2       PATRON  MANAGEMENT</a:t>
            </a:r>
          </a:p>
          <a:p>
            <a:pPr>
              <a:lnSpc>
                <a:spcPct val="200000"/>
              </a:lnSpc>
            </a:pPr>
            <a:r>
              <a:rPr lang="en-IN" sz="2000" dirty="0">
                <a:latin typeface="Aptos Display" panose="020B0004020202020204" pitchFamily="34" charset="0"/>
              </a:rPr>
              <a:t>3       CIRCULATION  MANAGEMENT</a:t>
            </a:r>
          </a:p>
          <a:p>
            <a:pPr>
              <a:lnSpc>
                <a:spcPct val="200000"/>
              </a:lnSpc>
            </a:pPr>
            <a:r>
              <a:rPr lang="en-IN" sz="2000" dirty="0">
                <a:latin typeface="Aptos Display" panose="020B0004020202020204" pitchFamily="34" charset="0"/>
              </a:rPr>
              <a:t>4        USER  MANAGEMENT</a:t>
            </a:r>
          </a:p>
        </p:txBody>
      </p:sp>
      <p:sp>
        <p:nvSpPr>
          <p:cNvPr id="7" name="TextBox 6">
            <a:extLst>
              <a:ext uri="{FF2B5EF4-FFF2-40B4-BE49-F238E27FC236}">
                <a16:creationId xmlns:a16="http://schemas.microsoft.com/office/drawing/2014/main" id="{AEA6E576-032A-32F5-AE99-A6EADF5CC7BF}"/>
              </a:ext>
            </a:extLst>
          </p:cNvPr>
          <p:cNvSpPr txBox="1"/>
          <p:nvPr/>
        </p:nvSpPr>
        <p:spPr>
          <a:xfrm>
            <a:off x="8983746" y="5656083"/>
            <a:ext cx="1385740" cy="369332"/>
          </a:xfrm>
          <a:prstGeom prst="rect">
            <a:avLst/>
          </a:prstGeom>
          <a:noFill/>
        </p:spPr>
        <p:txBody>
          <a:bodyPr wrap="square" rtlCol="0">
            <a:spAutoFit/>
          </a:bodyPr>
          <a:lstStyle/>
          <a:p>
            <a:r>
              <a:rPr lang="en-IN" dirty="0"/>
              <a:t>Page - 4</a:t>
            </a:r>
          </a:p>
        </p:txBody>
      </p:sp>
      <p:sp>
        <p:nvSpPr>
          <p:cNvPr id="9" name="TextBox 8">
            <a:extLst>
              <a:ext uri="{FF2B5EF4-FFF2-40B4-BE49-F238E27FC236}">
                <a16:creationId xmlns:a16="http://schemas.microsoft.com/office/drawing/2014/main" id="{13A80ADF-660C-C1E7-E8A0-DA9AE2006410}"/>
              </a:ext>
            </a:extLst>
          </p:cNvPr>
          <p:cNvSpPr txBox="1"/>
          <p:nvPr/>
        </p:nvSpPr>
        <p:spPr>
          <a:xfrm>
            <a:off x="1436015" y="5656083"/>
            <a:ext cx="6094428" cy="369332"/>
          </a:xfrm>
          <a:prstGeom prst="rect">
            <a:avLst/>
          </a:prstGeom>
          <a:noFill/>
        </p:spPr>
        <p:txBody>
          <a:bodyPr wrap="square">
            <a:spAutoFit/>
          </a:bodyPr>
          <a:lstStyle/>
          <a:p>
            <a:r>
              <a:rPr lang="en-IN" dirty="0"/>
              <a:t>LMS</a:t>
            </a:r>
          </a:p>
        </p:txBody>
      </p:sp>
    </p:spTree>
    <p:extLst>
      <p:ext uri="{BB962C8B-B14F-4D97-AF65-F5344CB8AC3E}">
        <p14:creationId xmlns:p14="http://schemas.microsoft.com/office/powerpoint/2010/main" val="4483402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9901316-2B29-F61F-CCB0-637044A018C3}"/>
              </a:ext>
            </a:extLst>
          </p:cNvPr>
          <p:cNvSpPr txBox="1"/>
          <p:nvPr/>
        </p:nvSpPr>
        <p:spPr>
          <a:xfrm>
            <a:off x="1611984" y="1197204"/>
            <a:ext cx="3393649" cy="461665"/>
          </a:xfrm>
          <a:prstGeom prst="rect">
            <a:avLst/>
          </a:prstGeom>
          <a:noFill/>
        </p:spPr>
        <p:txBody>
          <a:bodyPr wrap="square" rtlCol="0">
            <a:spAutoFit/>
          </a:bodyPr>
          <a:lstStyle/>
          <a:p>
            <a:r>
              <a:rPr lang="en-IN" sz="2400" dirty="0">
                <a:latin typeface="Bahnschrift" panose="020B0502040204020203" pitchFamily="34" charset="0"/>
              </a:rPr>
              <a:t>REQUIREMENTS</a:t>
            </a:r>
          </a:p>
        </p:txBody>
      </p:sp>
      <p:sp>
        <p:nvSpPr>
          <p:cNvPr id="4" name="TextBox 3">
            <a:extLst>
              <a:ext uri="{FF2B5EF4-FFF2-40B4-BE49-F238E27FC236}">
                <a16:creationId xmlns:a16="http://schemas.microsoft.com/office/drawing/2014/main" id="{93DCA48E-D968-5E39-6FB5-C8329DBD6ACB}"/>
              </a:ext>
            </a:extLst>
          </p:cNvPr>
          <p:cNvSpPr txBox="1"/>
          <p:nvPr/>
        </p:nvSpPr>
        <p:spPr>
          <a:xfrm>
            <a:off x="1958419" y="2474783"/>
            <a:ext cx="6094428" cy="1701043"/>
          </a:xfrm>
          <a:prstGeom prst="rect">
            <a:avLst/>
          </a:prstGeom>
          <a:noFill/>
        </p:spPr>
        <p:txBody>
          <a:bodyPr wrap="square">
            <a:spAutoFit/>
          </a:bodyPr>
          <a:lstStyle/>
          <a:p>
            <a:pPr>
              <a:lnSpc>
                <a:spcPct val="150000"/>
              </a:lnSpc>
            </a:pPr>
            <a:r>
              <a:rPr lang="en-US" sz="2400" dirty="0">
                <a:latin typeface="Aptos Display" panose="020B0004020202020204" pitchFamily="34" charset="0"/>
              </a:rPr>
              <a:t>1     SQL</a:t>
            </a:r>
          </a:p>
          <a:p>
            <a:pPr>
              <a:lnSpc>
                <a:spcPct val="150000"/>
              </a:lnSpc>
            </a:pPr>
            <a:r>
              <a:rPr lang="en-US" sz="2400" dirty="0">
                <a:latin typeface="Aptos Display" panose="020B0004020202020204" pitchFamily="34" charset="0"/>
              </a:rPr>
              <a:t>2     MYSQL WORKBENCH OR CLI</a:t>
            </a:r>
          </a:p>
          <a:p>
            <a:pPr>
              <a:lnSpc>
                <a:spcPct val="150000"/>
              </a:lnSpc>
            </a:pPr>
            <a:r>
              <a:rPr lang="en-US" sz="2400" dirty="0">
                <a:latin typeface="Aptos Display" panose="020B0004020202020204" pitchFamily="34" charset="0"/>
              </a:rPr>
              <a:t>3     PENTIUM IV 4GB, 256GB HDD/SSD</a:t>
            </a:r>
          </a:p>
        </p:txBody>
      </p:sp>
      <p:sp>
        <p:nvSpPr>
          <p:cNvPr id="5" name="TextBox 4">
            <a:extLst>
              <a:ext uri="{FF2B5EF4-FFF2-40B4-BE49-F238E27FC236}">
                <a16:creationId xmlns:a16="http://schemas.microsoft.com/office/drawing/2014/main" id="{FA45F825-1D8E-B5FC-A806-981AEBE310D0}"/>
              </a:ext>
            </a:extLst>
          </p:cNvPr>
          <p:cNvSpPr txBox="1"/>
          <p:nvPr/>
        </p:nvSpPr>
        <p:spPr>
          <a:xfrm>
            <a:off x="8983744" y="5691606"/>
            <a:ext cx="2309568" cy="369332"/>
          </a:xfrm>
          <a:prstGeom prst="rect">
            <a:avLst/>
          </a:prstGeom>
          <a:noFill/>
        </p:spPr>
        <p:txBody>
          <a:bodyPr wrap="square" rtlCol="0">
            <a:spAutoFit/>
          </a:bodyPr>
          <a:lstStyle/>
          <a:p>
            <a:r>
              <a:rPr lang="en-IN" dirty="0"/>
              <a:t>Page - 5</a:t>
            </a:r>
          </a:p>
        </p:txBody>
      </p:sp>
      <p:sp>
        <p:nvSpPr>
          <p:cNvPr id="7" name="TextBox 6">
            <a:extLst>
              <a:ext uri="{FF2B5EF4-FFF2-40B4-BE49-F238E27FC236}">
                <a16:creationId xmlns:a16="http://schemas.microsoft.com/office/drawing/2014/main" id="{17A1D702-08C0-2CAA-820B-277EA8660619}"/>
              </a:ext>
            </a:extLst>
          </p:cNvPr>
          <p:cNvSpPr txBox="1"/>
          <p:nvPr/>
        </p:nvSpPr>
        <p:spPr>
          <a:xfrm>
            <a:off x="1454086" y="5660796"/>
            <a:ext cx="6094428" cy="369332"/>
          </a:xfrm>
          <a:prstGeom prst="rect">
            <a:avLst/>
          </a:prstGeom>
          <a:noFill/>
        </p:spPr>
        <p:txBody>
          <a:bodyPr wrap="square">
            <a:spAutoFit/>
          </a:bodyPr>
          <a:lstStyle/>
          <a:p>
            <a:r>
              <a:rPr lang="en-IN" dirty="0"/>
              <a:t>LMS</a:t>
            </a:r>
          </a:p>
        </p:txBody>
      </p:sp>
    </p:spTree>
    <p:extLst>
      <p:ext uri="{BB962C8B-B14F-4D97-AF65-F5344CB8AC3E}">
        <p14:creationId xmlns:p14="http://schemas.microsoft.com/office/powerpoint/2010/main" val="15183606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3AA9A0E-6B23-C1B1-CDE5-4E10D808A6CA}"/>
              </a:ext>
            </a:extLst>
          </p:cNvPr>
          <p:cNvSpPr txBox="1"/>
          <p:nvPr/>
        </p:nvSpPr>
        <p:spPr>
          <a:xfrm>
            <a:off x="1530284" y="905810"/>
            <a:ext cx="6094428" cy="523220"/>
          </a:xfrm>
          <a:prstGeom prst="rect">
            <a:avLst/>
          </a:prstGeom>
          <a:noFill/>
        </p:spPr>
        <p:txBody>
          <a:bodyPr wrap="square">
            <a:spAutoFit/>
          </a:bodyPr>
          <a:lstStyle/>
          <a:p>
            <a:r>
              <a:rPr lang="en-IN" sz="2800" dirty="0">
                <a:latin typeface="Bahnschrift" panose="020B0502040204020203" pitchFamily="34" charset="0"/>
              </a:rPr>
              <a:t>DATABASE #1</a:t>
            </a:r>
          </a:p>
        </p:txBody>
      </p:sp>
      <p:sp>
        <p:nvSpPr>
          <p:cNvPr id="5" name="TextBox 4">
            <a:extLst>
              <a:ext uri="{FF2B5EF4-FFF2-40B4-BE49-F238E27FC236}">
                <a16:creationId xmlns:a16="http://schemas.microsoft.com/office/drawing/2014/main" id="{BDE2AAE7-6F08-71E4-633D-1000B5F3BB8E}"/>
              </a:ext>
            </a:extLst>
          </p:cNvPr>
          <p:cNvSpPr txBox="1"/>
          <p:nvPr/>
        </p:nvSpPr>
        <p:spPr>
          <a:xfrm>
            <a:off x="1530284" y="1728699"/>
            <a:ext cx="6370162" cy="461665"/>
          </a:xfrm>
          <a:prstGeom prst="rect">
            <a:avLst/>
          </a:prstGeom>
          <a:noFill/>
        </p:spPr>
        <p:txBody>
          <a:bodyPr wrap="square">
            <a:spAutoFit/>
          </a:bodyPr>
          <a:lstStyle/>
          <a:p>
            <a:r>
              <a:rPr lang="en-IN" sz="2400" dirty="0">
                <a:latin typeface="Aptos Display" panose="020B0004020202020204" pitchFamily="34" charset="0"/>
              </a:rPr>
              <a:t>CATALOG  MANAGEMRNT</a:t>
            </a:r>
          </a:p>
        </p:txBody>
      </p:sp>
      <p:sp>
        <p:nvSpPr>
          <p:cNvPr id="7" name="TextBox 6">
            <a:extLst>
              <a:ext uri="{FF2B5EF4-FFF2-40B4-BE49-F238E27FC236}">
                <a16:creationId xmlns:a16="http://schemas.microsoft.com/office/drawing/2014/main" id="{00750C29-A445-7487-B75E-3D2B40BE31FC}"/>
              </a:ext>
            </a:extLst>
          </p:cNvPr>
          <p:cNvSpPr txBox="1"/>
          <p:nvPr/>
        </p:nvSpPr>
        <p:spPr>
          <a:xfrm>
            <a:off x="1530284" y="2331730"/>
            <a:ext cx="1015737" cy="369332"/>
          </a:xfrm>
          <a:prstGeom prst="rect">
            <a:avLst/>
          </a:prstGeom>
          <a:noFill/>
        </p:spPr>
        <p:txBody>
          <a:bodyPr wrap="square">
            <a:spAutoFit/>
          </a:bodyPr>
          <a:lstStyle/>
          <a:p>
            <a:r>
              <a:rPr lang="en-IN" dirty="0"/>
              <a:t>Books :</a:t>
            </a:r>
          </a:p>
        </p:txBody>
      </p:sp>
      <p:sp>
        <p:nvSpPr>
          <p:cNvPr id="9" name="TextBox 8">
            <a:extLst>
              <a:ext uri="{FF2B5EF4-FFF2-40B4-BE49-F238E27FC236}">
                <a16:creationId xmlns:a16="http://schemas.microsoft.com/office/drawing/2014/main" id="{A8A732ED-6FB5-366D-B038-66D1C8F7B26D}"/>
              </a:ext>
            </a:extLst>
          </p:cNvPr>
          <p:cNvSpPr txBox="1"/>
          <p:nvPr/>
        </p:nvSpPr>
        <p:spPr>
          <a:xfrm>
            <a:off x="2275394" y="2331730"/>
            <a:ext cx="7688737" cy="369332"/>
          </a:xfrm>
          <a:prstGeom prst="rect">
            <a:avLst/>
          </a:prstGeom>
          <a:noFill/>
        </p:spPr>
        <p:txBody>
          <a:bodyPr wrap="square">
            <a:spAutoFit/>
          </a:bodyPr>
          <a:lstStyle/>
          <a:p>
            <a:r>
              <a:rPr lang="en-US" dirty="0"/>
              <a:t>Stores detailed information about each book or material available in the library.</a:t>
            </a:r>
            <a:endParaRPr lang="en-IN" dirty="0"/>
          </a:p>
        </p:txBody>
      </p:sp>
      <p:sp>
        <p:nvSpPr>
          <p:cNvPr id="11" name="TextBox 10">
            <a:extLst>
              <a:ext uri="{FF2B5EF4-FFF2-40B4-BE49-F238E27FC236}">
                <a16:creationId xmlns:a16="http://schemas.microsoft.com/office/drawing/2014/main" id="{EE8EEFA1-BFC6-D37C-6E0D-4DC49E7F4C9A}"/>
              </a:ext>
            </a:extLst>
          </p:cNvPr>
          <p:cNvSpPr txBox="1"/>
          <p:nvPr/>
        </p:nvSpPr>
        <p:spPr>
          <a:xfrm>
            <a:off x="1530284" y="2815244"/>
            <a:ext cx="6094428" cy="369332"/>
          </a:xfrm>
          <a:prstGeom prst="rect">
            <a:avLst/>
          </a:prstGeom>
          <a:noFill/>
        </p:spPr>
        <p:txBody>
          <a:bodyPr wrap="square">
            <a:spAutoFit/>
          </a:bodyPr>
          <a:lstStyle/>
          <a:p>
            <a:r>
              <a:rPr lang="en-US" dirty="0"/>
              <a:t>Authors: Stores information about the authors of the books.</a:t>
            </a:r>
            <a:endParaRPr lang="en-IN" dirty="0"/>
          </a:p>
        </p:txBody>
      </p:sp>
      <p:sp>
        <p:nvSpPr>
          <p:cNvPr id="13" name="TextBox 12">
            <a:extLst>
              <a:ext uri="{FF2B5EF4-FFF2-40B4-BE49-F238E27FC236}">
                <a16:creationId xmlns:a16="http://schemas.microsoft.com/office/drawing/2014/main" id="{4139C9FB-FA4E-FDB9-7963-16C85DBA74E1}"/>
              </a:ext>
            </a:extLst>
          </p:cNvPr>
          <p:cNvSpPr txBox="1"/>
          <p:nvPr/>
        </p:nvSpPr>
        <p:spPr>
          <a:xfrm>
            <a:off x="1463511" y="3304093"/>
            <a:ext cx="6094428" cy="369332"/>
          </a:xfrm>
          <a:prstGeom prst="rect">
            <a:avLst/>
          </a:prstGeom>
          <a:noFill/>
        </p:spPr>
        <p:txBody>
          <a:bodyPr wrap="square">
            <a:spAutoFit/>
          </a:bodyPr>
          <a:lstStyle/>
          <a:p>
            <a:r>
              <a:rPr lang="en-US" dirty="0"/>
              <a:t> Publishers : Stores information about book publishers.</a:t>
            </a:r>
            <a:endParaRPr lang="en-IN" dirty="0"/>
          </a:p>
        </p:txBody>
      </p:sp>
      <p:sp>
        <p:nvSpPr>
          <p:cNvPr id="15" name="TextBox 14">
            <a:extLst>
              <a:ext uri="{FF2B5EF4-FFF2-40B4-BE49-F238E27FC236}">
                <a16:creationId xmlns:a16="http://schemas.microsoft.com/office/drawing/2014/main" id="{DAC231B0-BCB3-9991-4909-C61C76F4058F}"/>
              </a:ext>
            </a:extLst>
          </p:cNvPr>
          <p:cNvSpPr txBox="1"/>
          <p:nvPr/>
        </p:nvSpPr>
        <p:spPr>
          <a:xfrm>
            <a:off x="1530284" y="3787607"/>
            <a:ext cx="6094428" cy="369332"/>
          </a:xfrm>
          <a:prstGeom prst="rect">
            <a:avLst/>
          </a:prstGeom>
          <a:noFill/>
        </p:spPr>
        <p:txBody>
          <a:bodyPr wrap="square">
            <a:spAutoFit/>
          </a:bodyPr>
          <a:lstStyle/>
          <a:p>
            <a:r>
              <a:rPr lang="en-US" dirty="0"/>
              <a:t>Genres: Stores different genres or categories for books.</a:t>
            </a:r>
            <a:endParaRPr lang="en-IN" dirty="0"/>
          </a:p>
        </p:txBody>
      </p:sp>
      <p:sp>
        <p:nvSpPr>
          <p:cNvPr id="17" name="TextBox 16">
            <a:extLst>
              <a:ext uri="{FF2B5EF4-FFF2-40B4-BE49-F238E27FC236}">
                <a16:creationId xmlns:a16="http://schemas.microsoft.com/office/drawing/2014/main" id="{1C754FD3-43DC-AABB-36FC-457FF95F4A3C}"/>
              </a:ext>
            </a:extLst>
          </p:cNvPr>
          <p:cNvSpPr txBox="1"/>
          <p:nvPr/>
        </p:nvSpPr>
        <p:spPr>
          <a:xfrm>
            <a:off x="1530284" y="4271121"/>
            <a:ext cx="8433848" cy="369332"/>
          </a:xfrm>
          <a:prstGeom prst="rect">
            <a:avLst/>
          </a:prstGeom>
          <a:noFill/>
        </p:spPr>
        <p:txBody>
          <a:bodyPr wrap="square">
            <a:spAutoFit/>
          </a:bodyPr>
          <a:lstStyle/>
          <a:p>
            <a:r>
              <a:rPr lang="en-US" dirty="0" err="1"/>
              <a:t>Book_Authors</a:t>
            </a:r>
            <a:r>
              <a:rPr lang="en-US" dirty="0"/>
              <a:t> : Manages the many-to-many relationship between books and authors.</a:t>
            </a:r>
            <a:endParaRPr lang="en-IN" dirty="0"/>
          </a:p>
        </p:txBody>
      </p:sp>
      <p:sp>
        <p:nvSpPr>
          <p:cNvPr id="19" name="TextBox 18">
            <a:extLst>
              <a:ext uri="{FF2B5EF4-FFF2-40B4-BE49-F238E27FC236}">
                <a16:creationId xmlns:a16="http://schemas.microsoft.com/office/drawing/2014/main" id="{EFABEB15-D304-1FC9-9EDD-B12F6731DC76}"/>
              </a:ext>
            </a:extLst>
          </p:cNvPr>
          <p:cNvSpPr txBox="1"/>
          <p:nvPr/>
        </p:nvSpPr>
        <p:spPr>
          <a:xfrm>
            <a:off x="1530284" y="4853962"/>
            <a:ext cx="7963292" cy="369332"/>
          </a:xfrm>
          <a:prstGeom prst="rect">
            <a:avLst/>
          </a:prstGeom>
          <a:noFill/>
        </p:spPr>
        <p:txBody>
          <a:bodyPr wrap="square">
            <a:spAutoFit/>
          </a:bodyPr>
          <a:lstStyle/>
          <a:p>
            <a:r>
              <a:rPr lang="en-US" dirty="0" err="1"/>
              <a:t>Book_Genres</a:t>
            </a:r>
            <a:r>
              <a:rPr lang="en-US" dirty="0"/>
              <a:t> : Manages the many-to-many relationship between books and genres</a:t>
            </a:r>
            <a:endParaRPr lang="en-IN" dirty="0"/>
          </a:p>
        </p:txBody>
      </p:sp>
      <p:sp>
        <p:nvSpPr>
          <p:cNvPr id="20" name="TextBox 19">
            <a:extLst>
              <a:ext uri="{FF2B5EF4-FFF2-40B4-BE49-F238E27FC236}">
                <a16:creationId xmlns:a16="http://schemas.microsoft.com/office/drawing/2014/main" id="{EF2E2C28-5C96-51E9-8ACF-1D887292A63C}"/>
              </a:ext>
            </a:extLst>
          </p:cNvPr>
          <p:cNvSpPr txBox="1"/>
          <p:nvPr/>
        </p:nvSpPr>
        <p:spPr>
          <a:xfrm>
            <a:off x="8616882" y="5740082"/>
            <a:ext cx="1225484" cy="369332"/>
          </a:xfrm>
          <a:prstGeom prst="rect">
            <a:avLst/>
          </a:prstGeom>
          <a:noFill/>
        </p:spPr>
        <p:txBody>
          <a:bodyPr wrap="square" rtlCol="0">
            <a:spAutoFit/>
          </a:bodyPr>
          <a:lstStyle/>
          <a:p>
            <a:r>
              <a:rPr lang="en-IN" dirty="0"/>
              <a:t>Page - 6</a:t>
            </a:r>
          </a:p>
        </p:txBody>
      </p:sp>
      <p:sp>
        <p:nvSpPr>
          <p:cNvPr id="22" name="TextBox 21">
            <a:extLst>
              <a:ext uri="{FF2B5EF4-FFF2-40B4-BE49-F238E27FC236}">
                <a16:creationId xmlns:a16="http://schemas.microsoft.com/office/drawing/2014/main" id="{0D784E74-8BBC-D23C-C541-F80FBD713640}"/>
              </a:ext>
            </a:extLst>
          </p:cNvPr>
          <p:cNvSpPr txBox="1"/>
          <p:nvPr/>
        </p:nvSpPr>
        <p:spPr>
          <a:xfrm>
            <a:off x="1275760" y="5832598"/>
            <a:ext cx="6094428" cy="369332"/>
          </a:xfrm>
          <a:prstGeom prst="rect">
            <a:avLst/>
          </a:prstGeom>
          <a:noFill/>
        </p:spPr>
        <p:txBody>
          <a:bodyPr wrap="square">
            <a:spAutoFit/>
          </a:bodyPr>
          <a:lstStyle/>
          <a:p>
            <a:r>
              <a:rPr lang="en-IN" dirty="0"/>
              <a:t>LMS</a:t>
            </a:r>
          </a:p>
        </p:txBody>
      </p:sp>
    </p:spTree>
    <p:extLst>
      <p:ext uri="{BB962C8B-B14F-4D97-AF65-F5344CB8AC3E}">
        <p14:creationId xmlns:p14="http://schemas.microsoft.com/office/powerpoint/2010/main" val="21116366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5F87517-32DF-A525-297E-1C1D60FD4728}"/>
              </a:ext>
            </a:extLst>
          </p:cNvPr>
          <p:cNvSpPr txBox="1"/>
          <p:nvPr/>
        </p:nvSpPr>
        <p:spPr>
          <a:xfrm>
            <a:off x="1746315" y="842855"/>
            <a:ext cx="6094428" cy="523220"/>
          </a:xfrm>
          <a:prstGeom prst="rect">
            <a:avLst/>
          </a:prstGeom>
          <a:noFill/>
        </p:spPr>
        <p:txBody>
          <a:bodyPr wrap="square">
            <a:spAutoFit/>
          </a:bodyPr>
          <a:lstStyle/>
          <a:p>
            <a:r>
              <a:rPr lang="en-IN" sz="2800" dirty="0">
                <a:latin typeface="Bahnschrift" panose="020B0502040204020203" pitchFamily="34" charset="0"/>
              </a:rPr>
              <a:t>DATABASE #2</a:t>
            </a:r>
          </a:p>
        </p:txBody>
      </p:sp>
      <p:sp>
        <p:nvSpPr>
          <p:cNvPr id="7" name="TextBox 6">
            <a:extLst>
              <a:ext uri="{FF2B5EF4-FFF2-40B4-BE49-F238E27FC236}">
                <a16:creationId xmlns:a16="http://schemas.microsoft.com/office/drawing/2014/main" id="{527C51E1-A9DF-8639-87F3-6101CE1DFE9F}"/>
              </a:ext>
            </a:extLst>
          </p:cNvPr>
          <p:cNvSpPr txBox="1"/>
          <p:nvPr/>
        </p:nvSpPr>
        <p:spPr>
          <a:xfrm>
            <a:off x="1746315" y="1700694"/>
            <a:ext cx="6094428" cy="461665"/>
          </a:xfrm>
          <a:prstGeom prst="rect">
            <a:avLst/>
          </a:prstGeom>
          <a:noFill/>
        </p:spPr>
        <p:txBody>
          <a:bodyPr wrap="square">
            <a:spAutoFit/>
          </a:bodyPr>
          <a:lstStyle/>
          <a:p>
            <a:r>
              <a:rPr lang="en-IN" sz="2400" dirty="0">
                <a:latin typeface="Aptos Display" panose="020B0004020202020204" pitchFamily="34" charset="0"/>
              </a:rPr>
              <a:t>PATRON  MANAGEMENT</a:t>
            </a:r>
          </a:p>
        </p:txBody>
      </p:sp>
      <p:sp>
        <p:nvSpPr>
          <p:cNvPr id="9" name="TextBox 8">
            <a:extLst>
              <a:ext uri="{FF2B5EF4-FFF2-40B4-BE49-F238E27FC236}">
                <a16:creationId xmlns:a16="http://schemas.microsoft.com/office/drawing/2014/main" id="{4E17256E-F2FE-CF1F-712F-E2581035A59E}"/>
              </a:ext>
            </a:extLst>
          </p:cNvPr>
          <p:cNvSpPr txBox="1"/>
          <p:nvPr/>
        </p:nvSpPr>
        <p:spPr>
          <a:xfrm>
            <a:off x="1746315" y="2294984"/>
            <a:ext cx="7539087" cy="2862322"/>
          </a:xfrm>
          <a:prstGeom prst="rect">
            <a:avLst/>
          </a:prstGeom>
          <a:noFill/>
        </p:spPr>
        <p:txBody>
          <a:bodyPr wrap="square">
            <a:spAutoFit/>
          </a:bodyPr>
          <a:lstStyle/>
          <a:p>
            <a:r>
              <a:rPr lang="en-US" dirty="0"/>
              <a:t>Patrons: Stores personal details of library patrons.</a:t>
            </a:r>
          </a:p>
          <a:p>
            <a:endParaRPr lang="en-US" dirty="0"/>
          </a:p>
          <a:p>
            <a:r>
              <a:rPr lang="en-US" dirty="0" err="1"/>
              <a:t>Membership_Types</a:t>
            </a:r>
            <a:r>
              <a:rPr lang="en-US" dirty="0"/>
              <a:t>: Manages different types of memberships.</a:t>
            </a:r>
          </a:p>
          <a:p>
            <a:endParaRPr lang="en-US" dirty="0"/>
          </a:p>
          <a:p>
            <a:r>
              <a:rPr lang="en-US" dirty="0" err="1"/>
              <a:t>Patron_Membership</a:t>
            </a:r>
            <a:r>
              <a:rPr lang="en-US" dirty="0"/>
              <a:t>: Tracks the membership details.</a:t>
            </a:r>
          </a:p>
          <a:p>
            <a:endParaRPr lang="en-US" dirty="0"/>
          </a:p>
          <a:p>
            <a:r>
              <a:rPr lang="en-US" dirty="0" err="1"/>
              <a:t>Patron_Fines</a:t>
            </a:r>
            <a:r>
              <a:rPr lang="en-US" dirty="0"/>
              <a:t>: Records fines imposed on patrons for overdue items.</a:t>
            </a:r>
          </a:p>
          <a:p>
            <a:endParaRPr lang="en-US" dirty="0"/>
          </a:p>
          <a:p>
            <a:r>
              <a:rPr lang="en-US" dirty="0" err="1"/>
              <a:t>Patron_Payments</a:t>
            </a:r>
            <a:r>
              <a:rPr lang="en-US" dirty="0"/>
              <a:t>: Tracks payments made by </a:t>
            </a:r>
            <a:r>
              <a:rPr lang="en-US" dirty="0" err="1"/>
              <a:t>patronsfor</a:t>
            </a:r>
            <a:r>
              <a:rPr lang="en-US" dirty="0"/>
              <a:t> fines and other charges.</a:t>
            </a:r>
          </a:p>
        </p:txBody>
      </p:sp>
      <p:sp>
        <p:nvSpPr>
          <p:cNvPr id="10" name="TextBox 9">
            <a:extLst>
              <a:ext uri="{FF2B5EF4-FFF2-40B4-BE49-F238E27FC236}">
                <a16:creationId xmlns:a16="http://schemas.microsoft.com/office/drawing/2014/main" id="{4DC45D21-C2B0-C2CC-AC03-A667506A3138}"/>
              </a:ext>
            </a:extLst>
          </p:cNvPr>
          <p:cNvSpPr txBox="1"/>
          <p:nvPr/>
        </p:nvSpPr>
        <p:spPr>
          <a:xfrm>
            <a:off x="8917757" y="5731497"/>
            <a:ext cx="1131216" cy="369332"/>
          </a:xfrm>
          <a:prstGeom prst="rect">
            <a:avLst/>
          </a:prstGeom>
          <a:noFill/>
        </p:spPr>
        <p:txBody>
          <a:bodyPr wrap="square" rtlCol="0">
            <a:spAutoFit/>
          </a:bodyPr>
          <a:lstStyle/>
          <a:p>
            <a:r>
              <a:rPr lang="en-IN" dirty="0"/>
              <a:t>Page - 7</a:t>
            </a:r>
          </a:p>
        </p:txBody>
      </p:sp>
      <p:sp>
        <p:nvSpPr>
          <p:cNvPr id="12" name="TextBox 11">
            <a:extLst>
              <a:ext uri="{FF2B5EF4-FFF2-40B4-BE49-F238E27FC236}">
                <a16:creationId xmlns:a16="http://schemas.microsoft.com/office/drawing/2014/main" id="{73771773-DD92-DA78-74DE-7BFDA18458E2}"/>
              </a:ext>
            </a:extLst>
          </p:cNvPr>
          <p:cNvSpPr txBox="1"/>
          <p:nvPr/>
        </p:nvSpPr>
        <p:spPr>
          <a:xfrm>
            <a:off x="1274975" y="5731497"/>
            <a:ext cx="6094428" cy="369332"/>
          </a:xfrm>
          <a:prstGeom prst="rect">
            <a:avLst/>
          </a:prstGeom>
          <a:noFill/>
        </p:spPr>
        <p:txBody>
          <a:bodyPr wrap="square">
            <a:spAutoFit/>
          </a:bodyPr>
          <a:lstStyle/>
          <a:p>
            <a:r>
              <a:rPr lang="en-IN" dirty="0"/>
              <a:t>LMS</a:t>
            </a:r>
          </a:p>
        </p:txBody>
      </p:sp>
    </p:spTree>
    <p:extLst>
      <p:ext uri="{BB962C8B-B14F-4D97-AF65-F5344CB8AC3E}">
        <p14:creationId xmlns:p14="http://schemas.microsoft.com/office/powerpoint/2010/main" val="41258795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F405FD9-CC17-AC9E-A0AB-FDB535FDE8D4}"/>
              </a:ext>
            </a:extLst>
          </p:cNvPr>
          <p:cNvSpPr txBox="1"/>
          <p:nvPr/>
        </p:nvSpPr>
        <p:spPr>
          <a:xfrm>
            <a:off x="1708608" y="965404"/>
            <a:ext cx="6094428" cy="523220"/>
          </a:xfrm>
          <a:prstGeom prst="rect">
            <a:avLst/>
          </a:prstGeom>
          <a:noFill/>
        </p:spPr>
        <p:txBody>
          <a:bodyPr wrap="square">
            <a:spAutoFit/>
          </a:bodyPr>
          <a:lstStyle/>
          <a:p>
            <a:r>
              <a:rPr lang="en-IN" sz="2800" dirty="0">
                <a:latin typeface="Bahnschrift" panose="020B0502040204020203" pitchFamily="34" charset="0"/>
              </a:rPr>
              <a:t>DATABASE #3</a:t>
            </a:r>
          </a:p>
        </p:txBody>
      </p:sp>
      <p:sp>
        <p:nvSpPr>
          <p:cNvPr id="5" name="TextBox 4">
            <a:extLst>
              <a:ext uri="{FF2B5EF4-FFF2-40B4-BE49-F238E27FC236}">
                <a16:creationId xmlns:a16="http://schemas.microsoft.com/office/drawing/2014/main" id="{595628EC-4041-49AF-B1F6-ACC9F0D4B2BC}"/>
              </a:ext>
            </a:extLst>
          </p:cNvPr>
          <p:cNvSpPr txBox="1"/>
          <p:nvPr/>
        </p:nvSpPr>
        <p:spPr>
          <a:xfrm>
            <a:off x="1708608" y="1832670"/>
            <a:ext cx="6094428" cy="461665"/>
          </a:xfrm>
          <a:prstGeom prst="rect">
            <a:avLst/>
          </a:prstGeom>
          <a:noFill/>
        </p:spPr>
        <p:txBody>
          <a:bodyPr wrap="square">
            <a:spAutoFit/>
          </a:bodyPr>
          <a:lstStyle/>
          <a:p>
            <a:r>
              <a:rPr lang="en-IN" sz="2400" dirty="0">
                <a:latin typeface="Aptos Display" panose="020B0004020202020204" pitchFamily="34" charset="0"/>
              </a:rPr>
              <a:t>CIRCULATION  MANAGEMENT</a:t>
            </a:r>
          </a:p>
        </p:txBody>
      </p:sp>
      <p:sp>
        <p:nvSpPr>
          <p:cNvPr id="7" name="TextBox 6">
            <a:extLst>
              <a:ext uri="{FF2B5EF4-FFF2-40B4-BE49-F238E27FC236}">
                <a16:creationId xmlns:a16="http://schemas.microsoft.com/office/drawing/2014/main" id="{512BD21B-E18F-77CF-1C6D-946DF33A455C}"/>
              </a:ext>
            </a:extLst>
          </p:cNvPr>
          <p:cNvSpPr txBox="1"/>
          <p:nvPr/>
        </p:nvSpPr>
        <p:spPr>
          <a:xfrm>
            <a:off x="1708608" y="2482871"/>
            <a:ext cx="7425965" cy="2585323"/>
          </a:xfrm>
          <a:prstGeom prst="rect">
            <a:avLst/>
          </a:prstGeom>
          <a:noFill/>
        </p:spPr>
        <p:txBody>
          <a:bodyPr wrap="square">
            <a:spAutoFit/>
          </a:bodyPr>
          <a:lstStyle/>
          <a:p>
            <a:r>
              <a:rPr lang="en-US" dirty="0"/>
              <a:t>Checkouts: Records details of books checked out by patrons.</a:t>
            </a:r>
          </a:p>
          <a:p>
            <a:endParaRPr lang="en-US" dirty="0"/>
          </a:p>
          <a:p>
            <a:r>
              <a:rPr lang="en-US" dirty="0"/>
              <a:t>Returns: Tracks the return of checked-out books.</a:t>
            </a:r>
          </a:p>
          <a:p>
            <a:endParaRPr lang="en-US" dirty="0"/>
          </a:p>
          <a:p>
            <a:r>
              <a:rPr lang="en-US" dirty="0"/>
              <a:t>Holds: Manages holds placed by patrons on books.</a:t>
            </a:r>
          </a:p>
          <a:p>
            <a:endParaRPr lang="en-US" dirty="0"/>
          </a:p>
          <a:p>
            <a:r>
              <a:rPr lang="en-US" dirty="0"/>
              <a:t>Waitlists: Tracks waitlists for books that are currently checked out.</a:t>
            </a:r>
          </a:p>
          <a:p>
            <a:endParaRPr lang="en-US" dirty="0"/>
          </a:p>
          <a:p>
            <a:r>
              <a:rPr lang="en-US" dirty="0" err="1"/>
              <a:t>Checkout_History</a:t>
            </a:r>
            <a:r>
              <a:rPr lang="en-US" dirty="0"/>
              <a:t>: Maintains a history of all checkouts and returns</a:t>
            </a:r>
            <a:endParaRPr lang="en-IN" dirty="0"/>
          </a:p>
        </p:txBody>
      </p:sp>
      <p:sp>
        <p:nvSpPr>
          <p:cNvPr id="8" name="TextBox 7">
            <a:extLst>
              <a:ext uri="{FF2B5EF4-FFF2-40B4-BE49-F238E27FC236}">
                <a16:creationId xmlns:a16="http://schemas.microsoft.com/office/drawing/2014/main" id="{7DAC8A63-43E8-9516-3D51-DA47ED44CE2A}"/>
              </a:ext>
            </a:extLst>
          </p:cNvPr>
          <p:cNvSpPr txBox="1"/>
          <p:nvPr/>
        </p:nvSpPr>
        <p:spPr>
          <a:xfrm>
            <a:off x="9134573" y="5608948"/>
            <a:ext cx="1178351" cy="369332"/>
          </a:xfrm>
          <a:prstGeom prst="rect">
            <a:avLst/>
          </a:prstGeom>
          <a:noFill/>
        </p:spPr>
        <p:txBody>
          <a:bodyPr wrap="square" rtlCol="0">
            <a:spAutoFit/>
          </a:bodyPr>
          <a:lstStyle/>
          <a:p>
            <a:r>
              <a:rPr lang="en-IN" dirty="0"/>
              <a:t>Page - 8</a:t>
            </a:r>
          </a:p>
        </p:txBody>
      </p:sp>
      <p:sp>
        <p:nvSpPr>
          <p:cNvPr id="10" name="TextBox 9">
            <a:extLst>
              <a:ext uri="{FF2B5EF4-FFF2-40B4-BE49-F238E27FC236}">
                <a16:creationId xmlns:a16="http://schemas.microsoft.com/office/drawing/2014/main" id="{96C50B1A-105F-16B9-281A-B521C3429492}"/>
              </a:ext>
            </a:extLst>
          </p:cNvPr>
          <p:cNvSpPr txBox="1"/>
          <p:nvPr/>
        </p:nvSpPr>
        <p:spPr>
          <a:xfrm>
            <a:off x="1285188" y="5608948"/>
            <a:ext cx="6094428" cy="369332"/>
          </a:xfrm>
          <a:prstGeom prst="rect">
            <a:avLst/>
          </a:prstGeom>
          <a:noFill/>
        </p:spPr>
        <p:txBody>
          <a:bodyPr wrap="square">
            <a:spAutoFit/>
          </a:bodyPr>
          <a:lstStyle/>
          <a:p>
            <a:r>
              <a:rPr lang="en-IN" dirty="0"/>
              <a:t>LMS</a:t>
            </a:r>
          </a:p>
        </p:txBody>
      </p:sp>
    </p:spTree>
    <p:extLst>
      <p:ext uri="{BB962C8B-B14F-4D97-AF65-F5344CB8AC3E}">
        <p14:creationId xmlns:p14="http://schemas.microsoft.com/office/powerpoint/2010/main" val="3104349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E6320C0-3BE4-3B93-0302-84524FE45CB2}"/>
              </a:ext>
            </a:extLst>
          </p:cNvPr>
          <p:cNvSpPr txBox="1"/>
          <p:nvPr/>
        </p:nvSpPr>
        <p:spPr>
          <a:xfrm>
            <a:off x="1784022" y="833428"/>
            <a:ext cx="6094428" cy="523220"/>
          </a:xfrm>
          <a:prstGeom prst="rect">
            <a:avLst/>
          </a:prstGeom>
          <a:noFill/>
        </p:spPr>
        <p:txBody>
          <a:bodyPr wrap="square">
            <a:spAutoFit/>
          </a:bodyPr>
          <a:lstStyle/>
          <a:p>
            <a:r>
              <a:rPr lang="en-IN" sz="2800" dirty="0">
                <a:latin typeface="Bahnschrift" panose="020B0502040204020203" pitchFamily="34" charset="0"/>
              </a:rPr>
              <a:t>DATABASE #4</a:t>
            </a:r>
          </a:p>
        </p:txBody>
      </p:sp>
      <p:sp>
        <p:nvSpPr>
          <p:cNvPr id="5" name="TextBox 4">
            <a:extLst>
              <a:ext uri="{FF2B5EF4-FFF2-40B4-BE49-F238E27FC236}">
                <a16:creationId xmlns:a16="http://schemas.microsoft.com/office/drawing/2014/main" id="{E322A3FB-FAC1-6CE1-A1C3-A94483F44535}"/>
              </a:ext>
            </a:extLst>
          </p:cNvPr>
          <p:cNvSpPr txBox="1"/>
          <p:nvPr/>
        </p:nvSpPr>
        <p:spPr>
          <a:xfrm>
            <a:off x="1784022" y="1559292"/>
            <a:ext cx="6094428" cy="461665"/>
          </a:xfrm>
          <a:prstGeom prst="rect">
            <a:avLst/>
          </a:prstGeom>
          <a:noFill/>
        </p:spPr>
        <p:txBody>
          <a:bodyPr wrap="square">
            <a:spAutoFit/>
          </a:bodyPr>
          <a:lstStyle/>
          <a:p>
            <a:r>
              <a:rPr lang="en-IN" sz="2400" dirty="0">
                <a:latin typeface="Aptos Display" panose="020B0004020202020204" pitchFamily="34" charset="0"/>
              </a:rPr>
              <a:t>USER  MANAGEMENT</a:t>
            </a:r>
          </a:p>
        </p:txBody>
      </p:sp>
      <p:sp>
        <p:nvSpPr>
          <p:cNvPr id="7" name="TextBox 6">
            <a:extLst>
              <a:ext uri="{FF2B5EF4-FFF2-40B4-BE49-F238E27FC236}">
                <a16:creationId xmlns:a16="http://schemas.microsoft.com/office/drawing/2014/main" id="{A27C4FC7-6CAE-008A-EB3F-7DEE63817F36}"/>
              </a:ext>
            </a:extLst>
          </p:cNvPr>
          <p:cNvSpPr txBox="1"/>
          <p:nvPr/>
        </p:nvSpPr>
        <p:spPr>
          <a:xfrm>
            <a:off x="1784021" y="2223601"/>
            <a:ext cx="6945199" cy="646331"/>
          </a:xfrm>
          <a:prstGeom prst="rect">
            <a:avLst/>
          </a:prstGeom>
          <a:noFill/>
        </p:spPr>
        <p:txBody>
          <a:bodyPr wrap="square">
            <a:spAutoFit/>
          </a:bodyPr>
          <a:lstStyle/>
          <a:p>
            <a:r>
              <a:rPr lang="en-US" dirty="0"/>
              <a:t>Users: Stores general information about each user or member of the library</a:t>
            </a:r>
            <a:endParaRPr lang="en-IN" dirty="0"/>
          </a:p>
        </p:txBody>
      </p:sp>
      <p:sp>
        <p:nvSpPr>
          <p:cNvPr id="9" name="TextBox 8">
            <a:extLst>
              <a:ext uri="{FF2B5EF4-FFF2-40B4-BE49-F238E27FC236}">
                <a16:creationId xmlns:a16="http://schemas.microsoft.com/office/drawing/2014/main" id="{1971C1C8-DA31-2760-0C15-FF507BCF8735}"/>
              </a:ext>
            </a:extLst>
          </p:cNvPr>
          <p:cNvSpPr txBox="1"/>
          <p:nvPr/>
        </p:nvSpPr>
        <p:spPr>
          <a:xfrm>
            <a:off x="1784021" y="2936887"/>
            <a:ext cx="7048891" cy="646331"/>
          </a:xfrm>
          <a:prstGeom prst="rect">
            <a:avLst/>
          </a:prstGeom>
          <a:noFill/>
        </p:spPr>
        <p:txBody>
          <a:bodyPr wrap="square">
            <a:spAutoFit/>
          </a:bodyPr>
          <a:lstStyle/>
          <a:p>
            <a:r>
              <a:rPr lang="en-US" dirty="0" err="1"/>
              <a:t>User_Authentication_Log</a:t>
            </a:r>
            <a:r>
              <a:rPr lang="en-US" dirty="0"/>
              <a:t>: Tracks user login and authentication activities, including failed attempts.</a:t>
            </a:r>
            <a:endParaRPr lang="en-IN" dirty="0"/>
          </a:p>
        </p:txBody>
      </p:sp>
      <p:sp>
        <p:nvSpPr>
          <p:cNvPr id="11" name="TextBox 10">
            <a:extLst>
              <a:ext uri="{FF2B5EF4-FFF2-40B4-BE49-F238E27FC236}">
                <a16:creationId xmlns:a16="http://schemas.microsoft.com/office/drawing/2014/main" id="{CAFA1A3A-E75E-4C18-7865-C885F64039C4}"/>
              </a:ext>
            </a:extLst>
          </p:cNvPr>
          <p:cNvSpPr txBox="1"/>
          <p:nvPr/>
        </p:nvSpPr>
        <p:spPr>
          <a:xfrm>
            <a:off x="1784022" y="3650173"/>
            <a:ext cx="6945198" cy="646331"/>
          </a:xfrm>
          <a:prstGeom prst="rect">
            <a:avLst/>
          </a:prstGeom>
          <a:noFill/>
        </p:spPr>
        <p:txBody>
          <a:bodyPr wrap="square">
            <a:spAutoFit/>
          </a:bodyPr>
          <a:lstStyle/>
          <a:p>
            <a:r>
              <a:rPr lang="en-US" dirty="0" err="1"/>
              <a:t>User_Roles</a:t>
            </a:r>
            <a:r>
              <a:rPr lang="en-US" dirty="0"/>
              <a:t>: Defines different roles within the system for users, such as Admins, Librarians, and general Users.</a:t>
            </a:r>
            <a:endParaRPr lang="en-IN" dirty="0"/>
          </a:p>
        </p:txBody>
      </p:sp>
      <p:sp>
        <p:nvSpPr>
          <p:cNvPr id="13" name="TextBox 12">
            <a:extLst>
              <a:ext uri="{FF2B5EF4-FFF2-40B4-BE49-F238E27FC236}">
                <a16:creationId xmlns:a16="http://schemas.microsoft.com/office/drawing/2014/main" id="{F2681795-AB09-4046-3CCE-36F3AD5C6199}"/>
              </a:ext>
            </a:extLst>
          </p:cNvPr>
          <p:cNvSpPr txBox="1"/>
          <p:nvPr/>
        </p:nvSpPr>
        <p:spPr>
          <a:xfrm>
            <a:off x="1784021" y="4363459"/>
            <a:ext cx="6709530" cy="646331"/>
          </a:xfrm>
          <a:prstGeom prst="rect">
            <a:avLst/>
          </a:prstGeom>
          <a:noFill/>
        </p:spPr>
        <p:txBody>
          <a:bodyPr wrap="square">
            <a:spAutoFit/>
          </a:bodyPr>
          <a:lstStyle/>
          <a:p>
            <a:r>
              <a:rPr lang="en-US" dirty="0" err="1"/>
              <a:t>Membership_Types</a:t>
            </a:r>
            <a:r>
              <a:rPr lang="en-US" dirty="0"/>
              <a:t>: Stores information on the different types of memberships that users can have (e.g., Student, Regular, Premium).</a:t>
            </a:r>
            <a:endParaRPr lang="en-IN" dirty="0"/>
          </a:p>
        </p:txBody>
      </p:sp>
      <p:sp>
        <p:nvSpPr>
          <p:cNvPr id="14" name="TextBox 13">
            <a:extLst>
              <a:ext uri="{FF2B5EF4-FFF2-40B4-BE49-F238E27FC236}">
                <a16:creationId xmlns:a16="http://schemas.microsoft.com/office/drawing/2014/main" id="{D056C29A-9F8B-67A7-C4FA-5CA45C936056}"/>
              </a:ext>
            </a:extLst>
          </p:cNvPr>
          <p:cNvSpPr txBox="1"/>
          <p:nvPr/>
        </p:nvSpPr>
        <p:spPr>
          <a:xfrm>
            <a:off x="9294828" y="5608948"/>
            <a:ext cx="1819373" cy="369332"/>
          </a:xfrm>
          <a:prstGeom prst="rect">
            <a:avLst/>
          </a:prstGeom>
          <a:noFill/>
        </p:spPr>
        <p:txBody>
          <a:bodyPr wrap="square" rtlCol="0">
            <a:spAutoFit/>
          </a:bodyPr>
          <a:lstStyle/>
          <a:p>
            <a:r>
              <a:rPr lang="en-IN" dirty="0"/>
              <a:t>Page - 9</a:t>
            </a:r>
          </a:p>
        </p:txBody>
      </p:sp>
      <p:sp>
        <p:nvSpPr>
          <p:cNvPr id="17" name="TextBox 16">
            <a:extLst>
              <a:ext uri="{FF2B5EF4-FFF2-40B4-BE49-F238E27FC236}">
                <a16:creationId xmlns:a16="http://schemas.microsoft.com/office/drawing/2014/main" id="{0B5D4ADE-D408-231C-7530-EEF1FDE85AA0}"/>
              </a:ext>
            </a:extLst>
          </p:cNvPr>
          <p:cNvSpPr txBox="1"/>
          <p:nvPr/>
        </p:nvSpPr>
        <p:spPr>
          <a:xfrm>
            <a:off x="1378669" y="5608948"/>
            <a:ext cx="6094428" cy="369332"/>
          </a:xfrm>
          <a:prstGeom prst="rect">
            <a:avLst/>
          </a:prstGeom>
          <a:noFill/>
        </p:spPr>
        <p:txBody>
          <a:bodyPr wrap="square">
            <a:spAutoFit/>
          </a:bodyPr>
          <a:lstStyle/>
          <a:p>
            <a:r>
              <a:rPr lang="en-IN" dirty="0"/>
              <a:t>LMS</a:t>
            </a:r>
          </a:p>
        </p:txBody>
      </p:sp>
    </p:spTree>
    <p:extLst>
      <p:ext uri="{BB962C8B-B14F-4D97-AF65-F5344CB8AC3E}">
        <p14:creationId xmlns:p14="http://schemas.microsoft.com/office/powerpoint/2010/main" val="242253068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4</TotalTime>
  <Words>562</Words>
  <Application>Microsoft Office PowerPoint</Application>
  <PresentationFormat>Widescreen</PresentationFormat>
  <Paragraphs>90</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Aptos Display</vt:lpstr>
      <vt:lpstr>Arial</vt:lpstr>
      <vt:lpstr>Bahnschrift</vt:lpstr>
      <vt:lpstr>Century Gothic</vt:lpstr>
      <vt:lpstr>Wingdings</vt:lpstr>
      <vt:lpstr>Wingdings 3</vt:lpstr>
      <vt:lpstr>Ion</vt:lpstr>
      <vt:lpstr>LIBRARY MANAGEMENT              SYSTEM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Soumi Maity</dc:creator>
  <cp:lastModifiedBy>Soumi Maity</cp:lastModifiedBy>
  <cp:revision>1</cp:revision>
  <dcterms:created xsi:type="dcterms:W3CDTF">2024-09-19T17:07:16Z</dcterms:created>
  <dcterms:modified xsi:type="dcterms:W3CDTF">2024-09-19T17:11:46Z</dcterms:modified>
</cp:coreProperties>
</file>