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1" r:id="rId2"/>
    <p:sldId id="278" r:id="rId3"/>
    <p:sldId id="295" r:id="rId4"/>
    <p:sldId id="279" r:id="rId5"/>
    <p:sldId id="302" r:id="rId6"/>
    <p:sldId id="280" r:id="rId7"/>
    <p:sldId id="277" r:id="rId8"/>
    <p:sldId id="281" r:id="rId9"/>
    <p:sldId id="316" r:id="rId10"/>
    <p:sldId id="305" r:id="rId11"/>
    <p:sldId id="317" r:id="rId12"/>
    <p:sldId id="318" r:id="rId13"/>
    <p:sldId id="319" r:id="rId14"/>
    <p:sldId id="310" r:id="rId15"/>
    <p:sldId id="311" r:id="rId16"/>
    <p:sldId id="312" r:id="rId17"/>
    <p:sldId id="313" r:id="rId18"/>
    <p:sldId id="314" r:id="rId19"/>
    <p:sldId id="283" r:id="rId20"/>
    <p:sldId id="301" r:id="rId21"/>
    <p:sldId id="304" r:id="rId22"/>
    <p:sldId id="284" r:id="rId23"/>
    <p:sldId id="315" r:id="rId24"/>
    <p:sldId id="29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3D9"/>
    <a:srgbClr val="C83046"/>
    <a:srgbClr val="0C142F"/>
    <a:srgbClr val="5F8C99"/>
    <a:srgbClr val="E49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2519"/>
  </p:normalViewPr>
  <p:slideViewPr>
    <p:cSldViewPr snapToGrid="0" snapToObjects="1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5CBC-D951-8248-9F4E-2176DEE8103F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0F0B8-C571-7343-A11E-27B2A4E19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4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8BB63-BA29-4B1C-B787-3B985DA7A9D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3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8BB63-BA29-4B1C-B787-3B985DA7A9D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5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8BB63-BA29-4B1C-B787-3B985DA7A9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8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8BB63-BA29-4B1C-B787-3B985DA7A9D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93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CDA77-9FBA-8D4C-B69D-DC9CC6373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5F394-8377-DE44-956C-CEFE9D0E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5E4EA7-E1B5-F245-8D62-8F2BF469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0E17E-B1F7-CF43-A4E7-72570011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B0938-BC9B-E347-90C8-ECFEDEAB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0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4BC4-A5A2-464F-ABEB-2B2FFE30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0028F2-6ACE-0C4F-BA2A-62192EBB1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B1823-596F-E14B-87FB-52EE7173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9AC32-700F-1F47-A61F-BFD2D639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A80676-7472-704C-A1BD-7D9B0FC9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5133DD-7944-F140-93A8-95B281292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D5D71E-A11E-2246-86D2-28F964D3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B63E8-7F73-C843-952E-29447AA1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6C020-253D-5640-831A-753D6AAC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7F083-F6A9-6443-A086-76C0C445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57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E151D-FEA2-7449-A23F-2BA6A51C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82C39-2C30-054D-B2CF-EFBE2F80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5953E-B655-C043-BE39-E71B2E2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3E00E-4083-6842-A8FC-165A03CE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513A8-F9DD-C247-B6B2-3FCEED13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8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A07CF-6844-934D-AC85-05BBCC8D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9BB416-64F4-834F-8DF3-BB029D11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B8933-624D-8446-BA38-72490ED5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DD1CBD-D373-E141-A86B-1FB754B3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C2C4A-9C47-4D4C-AD9D-04827C96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3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AB4CD-5AA5-EF45-9376-A850C41A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C6251-2771-3A49-B03E-886812DC6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C33C32-BA40-2145-84B0-7EE507314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399384-4F1B-0548-84EE-857D957E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1483FA-EB21-0045-8829-6287126D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D4825D-4821-5844-A4BE-B106B98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9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07324-1A6A-7E4E-A737-A6C86AB5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1AEBC-46DC-194E-B25F-66D5C350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83C25D-D0DA-3A4B-85E1-37AE3F3B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DA55D-9839-EC4F-96B4-1BCD8D52C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8AE554-2BD0-7147-A37E-38B9E9AD5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1F1A92-8F51-1549-9185-ED5CD997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166099-A26B-3F49-9FEC-0D2EF934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7DDA43-8BA0-0E4D-A2F5-15AA6C82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1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33569-4B64-4C4B-9634-6E23094C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53B85B-6190-7D46-AC89-9F726650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C5BFF4-09AF-684B-BB0A-7C25A4E5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15830-40BB-BB4C-B4A6-09AC0051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A6717C-BE6E-F44D-9CEE-991974E2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E6598D-B556-F547-A2CA-C046FCF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79BDF-5F32-E842-8464-C37FA8A1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0E819-23EF-D640-BFD0-7036CD32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DE555-F22A-2940-8F5A-6A892250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A9DE2B-29BA-7947-AE01-1D27EF720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8B10B8-7BD0-CD43-B62C-18072C76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2B9999-B927-4747-AC4C-660902B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D79FB-1CBF-DC4F-ACA6-21AA0266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4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527CA-05A5-BF42-B087-3062A277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F6AD53-428E-1D4D-9F2A-2AAEF74ED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959DA5-B8B9-F84C-94AC-516886D3C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A29344-A5CC-B642-BF01-CA04BF86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60A3FD-62DA-9445-A5C7-7CF32EDF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B48BC3-06F2-B34F-A8B0-3BF11B14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15695A-802A-334C-9464-6635BEA8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5CC27E-4872-5842-B0C8-05570D2B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F4122-AD7C-CA4D-A182-C38504208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A7E6-28BD-E949-92DE-9543FECDBABC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2A97F-C285-184E-9592-06A20274D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7B8FD-CBE7-CD41-A151-D9402E06F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4D0F-595F-AA43-8CC8-93C9269B5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6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520971" y="4888792"/>
            <a:ext cx="10947815" cy="151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/>
                <a:cs typeface="Arial"/>
              </a:rPr>
              <a:t>Information technology &amp; Data analysis</a:t>
            </a:r>
            <a:r>
              <a:rPr lang="mr-IN" sz="2400" b="1" dirty="0">
                <a:latin typeface="Arial"/>
                <a:cs typeface="Arial"/>
              </a:rPr>
              <a:t>–</a:t>
            </a:r>
            <a:r>
              <a:rPr lang="en-AU" sz="2400" b="1" dirty="0">
                <a:latin typeface="Arial"/>
                <a:cs typeface="Arial"/>
              </a:rPr>
              <a:t> Final presentation</a:t>
            </a:r>
          </a:p>
          <a:p>
            <a:r>
              <a:rPr lang="en-AU" sz="2400" dirty="0">
                <a:latin typeface="Arial"/>
                <a:cs typeface="Arial"/>
              </a:rPr>
              <a:t>-</a:t>
            </a:r>
            <a:r>
              <a:rPr lang="en-GB" sz="2400" b="1" dirty="0">
                <a:latin typeface="Arial"/>
                <a:cs typeface="Arial"/>
              </a:rPr>
              <a:t>restaurant visitor forecasting</a:t>
            </a:r>
            <a:endParaRPr lang="en-AU" sz="2400" b="1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AU" dirty="0">
                <a:latin typeface="Arial"/>
                <a:cs typeface="Arial"/>
              </a:rPr>
              <a:t>Amr </a:t>
            </a:r>
            <a:r>
              <a:rPr lang="en-AU" dirty="0" err="1">
                <a:latin typeface="Arial"/>
                <a:cs typeface="Arial"/>
              </a:rPr>
              <a:t>Sarhan</a:t>
            </a:r>
            <a:r>
              <a:rPr lang="en-AU" dirty="0">
                <a:latin typeface="Arial"/>
                <a:cs typeface="Arial"/>
              </a:rPr>
              <a:t>/ Babak Barghi/ Daniel </a:t>
            </a:r>
            <a:r>
              <a:rPr lang="en-AU" dirty="0" err="1">
                <a:latin typeface="Arial"/>
                <a:cs typeface="Arial"/>
              </a:rPr>
              <a:t>Zöttl</a:t>
            </a:r>
            <a:endParaRPr lang="en-AU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AU" dirty="0">
                <a:latin typeface="Arial"/>
                <a:cs typeface="Arial"/>
              </a:rPr>
              <a:t>21</a:t>
            </a:r>
            <a:r>
              <a:rPr lang="en-AU" baseline="30000" dirty="0">
                <a:latin typeface="Arial"/>
                <a:cs typeface="Arial"/>
              </a:rPr>
              <a:t>st</a:t>
            </a:r>
            <a:r>
              <a:rPr lang="en-AU" dirty="0">
                <a:latin typeface="Arial"/>
                <a:cs typeface="Arial"/>
              </a:rPr>
              <a:t> December, 2020</a:t>
            </a:r>
            <a:endParaRPr lang="en-AU" sz="16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51" y="394033"/>
            <a:ext cx="7078717" cy="39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2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3"/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Agenda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1391634" y="1648216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Company overview</a:t>
            </a:r>
          </a:p>
        </p:txBody>
      </p:sp>
      <p:sp>
        <p:nvSpPr>
          <p:cNvPr id="9" name="Oval 8"/>
          <p:cNvSpPr/>
          <p:nvPr/>
        </p:nvSpPr>
        <p:spPr>
          <a:xfrm>
            <a:off x="619333" y="2225328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0" name="Textfeld 23"/>
          <p:cNvSpPr txBox="1"/>
          <p:nvPr/>
        </p:nvSpPr>
        <p:spPr>
          <a:xfrm>
            <a:off x="1391634" y="2347100"/>
            <a:ext cx="2089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Business opportunity</a:t>
            </a:r>
          </a:p>
        </p:txBody>
      </p:sp>
      <p:sp>
        <p:nvSpPr>
          <p:cNvPr id="12" name="Textfeld 24"/>
          <p:cNvSpPr txBox="1"/>
          <p:nvPr/>
        </p:nvSpPr>
        <p:spPr>
          <a:xfrm>
            <a:off x="1391634" y="3045984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Arial"/>
                <a:cs typeface="Arial"/>
              </a:rPr>
              <a:t>Risk matrix </a:t>
            </a:r>
          </a:p>
        </p:txBody>
      </p:sp>
      <p:sp>
        <p:nvSpPr>
          <p:cNvPr id="13" name="Oval 12"/>
          <p:cNvSpPr/>
          <p:nvPr/>
        </p:nvSpPr>
        <p:spPr>
          <a:xfrm>
            <a:off x="619333" y="3622732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4" name="Textfeld 14"/>
          <p:cNvSpPr txBox="1"/>
          <p:nvPr/>
        </p:nvSpPr>
        <p:spPr>
          <a:xfrm>
            <a:off x="1391634" y="374486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Queries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391634" y="444375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Prediction</a:t>
            </a:r>
          </a:p>
        </p:txBody>
      </p:sp>
      <p:sp>
        <p:nvSpPr>
          <p:cNvPr id="17" name="Oval 16"/>
          <p:cNvSpPr/>
          <p:nvPr/>
        </p:nvSpPr>
        <p:spPr>
          <a:xfrm>
            <a:off x="619333" y="502013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8" name="Textfeld 16"/>
          <p:cNvSpPr txBox="1"/>
          <p:nvPr/>
        </p:nvSpPr>
        <p:spPr>
          <a:xfrm>
            <a:off x="1391634" y="514263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Explorative analysis</a:t>
            </a:r>
          </a:p>
        </p:txBody>
      </p:sp>
      <p:sp>
        <p:nvSpPr>
          <p:cNvPr id="19" name="Oval 18"/>
          <p:cNvSpPr/>
          <p:nvPr/>
        </p:nvSpPr>
        <p:spPr>
          <a:xfrm>
            <a:off x="619333" y="5718837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91634" y="5841519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Conclusion &amp; benefits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02F56-B8BF-944A-8657-761B9ACA3290}"/>
              </a:ext>
            </a:extLst>
          </p:cNvPr>
          <p:cNvSpPr/>
          <p:nvPr/>
        </p:nvSpPr>
        <p:spPr>
          <a:xfrm>
            <a:off x="619333" y="152662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623601" y="2969951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23601" y="4321433"/>
            <a:ext cx="553951" cy="5674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/>
                <a:cs typeface="Arial"/>
              </a:rPr>
              <a:t>5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0" y="0"/>
            <a:ext cx="5018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0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3">
            <a:extLst>
              <a:ext uri="{FF2B5EF4-FFF2-40B4-BE49-F238E27FC236}">
                <a16:creationId xmlns:a16="http://schemas.microsoft.com/office/drawing/2014/main" id="{760A0ADE-C006-044B-B78F-BAB490BE26DF}"/>
              </a:ext>
            </a:extLst>
          </p:cNvPr>
          <p:cNvSpPr/>
          <p:nvPr/>
        </p:nvSpPr>
        <p:spPr>
          <a:xfrm>
            <a:off x="657675" y="1248252"/>
            <a:ext cx="10913739" cy="3278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9"/>
          <p:cNvSpPr txBox="1"/>
          <p:nvPr/>
        </p:nvSpPr>
        <p:spPr>
          <a:xfrm>
            <a:off x="5597926" y="642965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</a:t>
            </a:r>
          </a:p>
        </p:txBody>
      </p:sp>
      <p:sp>
        <p:nvSpPr>
          <p:cNvPr id="10" name="Textfeld 11"/>
          <p:cNvSpPr txBox="1"/>
          <p:nvPr/>
        </p:nvSpPr>
        <p:spPr>
          <a:xfrm>
            <a:off x="11247873" y="642965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441019" y="1681563"/>
            <a:ext cx="412324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check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Imputation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variables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trainset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testset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 different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R²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52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9"/>
          <p:cNvSpPr txBox="1"/>
          <p:nvPr/>
        </p:nvSpPr>
        <p:spPr>
          <a:xfrm>
            <a:off x="5597926" y="642965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</a:t>
            </a:r>
          </a:p>
        </p:txBody>
      </p:sp>
      <p:sp>
        <p:nvSpPr>
          <p:cNvPr id="10" name="Textfeld 11"/>
          <p:cNvSpPr txBox="1"/>
          <p:nvPr/>
        </p:nvSpPr>
        <p:spPr>
          <a:xfrm>
            <a:off x="11247873" y="642965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27058" y="854223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Data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missing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79285" y="85422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Imputation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missing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" y="1502064"/>
            <a:ext cx="5679986" cy="338333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579285" y="1502064"/>
            <a:ext cx="57246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65000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reservations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NAs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16000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visitors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should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72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9"/>
          <p:cNvSpPr txBox="1"/>
          <p:nvPr/>
        </p:nvSpPr>
        <p:spPr>
          <a:xfrm>
            <a:off x="5597926" y="642965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</a:t>
            </a:r>
          </a:p>
        </p:txBody>
      </p:sp>
      <p:sp>
        <p:nvSpPr>
          <p:cNvPr id="10" name="Textfeld 11"/>
          <p:cNvSpPr txBox="1"/>
          <p:nvPr/>
        </p:nvSpPr>
        <p:spPr>
          <a:xfrm>
            <a:off x="11247873" y="642965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649737" y="87242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variables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7" y="1504681"/>
            <a:ext cx="6293998" cy="4295228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579285" y="1478391"/>
            <a:ext cx="57246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Day_week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type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charcater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numeric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is_weekend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belong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weekend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type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character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numeric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43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9"/>
          <p:cNvSpPr txBox="1"/>
          <p:nvPr/>
        </p:nvSpPr>
        <p:spPr>
          <a:xfrm>
            <a:off x="5597926" y="642965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</a:t>
            </a:r>
          </a:p>
        </p:txBody>
      </p:sp>
      <p:sp>
        <p:nvSpPr>
          <p:cNvPr id="10" name="Textfeld 11"/>
          <p:cNvSpPr txBox="1"/>
          <p:nvPr/>
        </p:nvSpPr>
        <p:spPr>
          <a:xfrm>
            <a:off x="11247873" y="642965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649737" y="87242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variables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579285" y="1478391"/>
            <a:ext cx="48013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Prev_holiday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previous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holiday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Next_holiday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holiday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" y="1371278"/>
            <a:ext cx="638264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8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9"/>
          <p:cNvSpPr txBox="1"/>
          <p:nvPr/>
        </p:nvSpPr>
        <p:spPr>
          <a:xfrm>
            <a:off x="5597926" y="642965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</a:t>
            </a:r>
          </a:p>
        </p:txBody>
      </p:sp>
      <p:sp>
        <p:nvSpPr>
          <p:cNvPr id="10" name="Textfeld 11"/>
          <p:cNvSpPr txBox="1"/>
          <p:nvPr/>
        </p:nvSpPr>
        <p:spPr>
          <a:xfrm>
            <a:off x="11247873" y="642965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649737" y="87242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variables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287277" y="4046559"/>
            <a:ext cx="7752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Mean_visitors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Filters for each line all entries that have the same variable values as the line with index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visitors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8" y="1335877"/>
            <a:ext cx="776395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9"/>
          <p:cNvSpPr txBox="1"/>
          <p:nvPr/>
        </p:nvSpPr>
        <p:spPr>
          <a:xfrm>
            <a:off x="5597926" y="642965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</a:t>
            </a:r>
          </a:p>
        </p:txBody>
      </p:sp>
      <p:sp>
        <p:nvSpPr>
          <p:cNvPr id="10" name="Textfeld 11"/>
          <p:cNvSpPr txBox="1"/>
          <p:nvPr/>
        </p:nvSpPr>
        <p:spPr>
          <a:xfrm>
            <a:off x="11134060" y="64296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17352" y="95488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17352" y="2576438"/>
            <a:ext cx="51095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Train_set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entries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February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Test_set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entries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	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790848" y="958756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Try different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2" y="1902053"/>
            <a:ext cx="5553850" cy="6001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46" y="1935395"/>
            <a:ext cx="5353797" cy="2667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46" y="3062602"/>
            <a:ext cx="5725324" cy="40010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46" y="4323178"/>
            <a:ext cx="5830114" cy="40963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7001691" y="250221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R²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0,72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001691" y="370827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R²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0,7255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001691" y="507960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R²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0,7278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72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9"/>
          <p:cNvSpPr txBox="1"/>
          <p:nvPr/>
        </p:nvSpPr>
        <p:spPr>
          <a:xfrm>
            <a:off x="5597926" y="642965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</a:t>
            </a:r>
          </a:p>
        </p:txBody>
      </p:sp>
      <p:sp>
        <p:nvSpPr>
          <p:cNvPr id="10" name="Textfeld 11"/>
          <p:cNvSpPr txBox="1"/>
          <p:nvPr/>
        </p:nvSpPr>
        <p:spPr>
          <a:xfrm>
            <a:off x="11149320" y="6429650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329413" y="87242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Calculate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R²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8" y="1261078"/>
            <a:ext cx="5363323" cy="17242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8" y="3274869"/>
            <a:ext cx="4591691" cy="12955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1" y="3065290"/>
            <a:ext cx="5296639" cy="20957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1" y="4682595"/>
            <a:ext cx="5258534" cy="166710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579285" y="1241755"/>
            <a:ext cx="2566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R²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0,652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R²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0,661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R²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0,669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579285" y="3139543"/>
            <a:ext cx="36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&gt;	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DF4E5-1C95-4FE6-9AD1-053073290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495" y="4895707"/>
            <a:ext cx="5103035" cy="9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D092DB-6AE6-44C7-B7BB-613829006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002" y="1130986"/>
            <a:ext cx="8143939" cy="5025973"/>
          </a:xfrm>
        </p:spPr>
      </p:pic>
      <p:sp>
        <p:nvSpPr>
          <p:cNvPr id="8" name="Rechteck 13">
            <a:extLst>
              <a:ext uri="{FF2B5EF4-FFF2-40B4-BE49-F238E27FC236}">
                <a16:creationId xmlns:a16="http://schemas.microsoft.com/office/drawing/2014/main" id="{0375C3AA-322B-4CAB-862B-7228ABF2397D}"/>
              </a:ext>
            </a:extLst>
          </p:cNvPr>
          <p:cNvSpPr/>
          <p:nvPr/>
        </p:nvSpPr>
        <p:spPr>
          <a:xfrm>
            <a:off x="627059" y="799019"/>
            <a:ext cx="2134726" cy="6639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176B70E4-1675-4A55-A703-5AC43B83E8C9}"/>
              </a:ext>
            </a:extLst>
          </p:cNvPr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84C6B814-B3FD-49AA-9CD8-669FEB8D11CA}"/>
              </a:ext>
            </a:extLst>
          </p:cNvPr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4D1C0-7DE9-42B1-90FC-0A1C5637A5E2}"/>
              </a:ext>
            </a:extLst>
          </p:cNvPr>
          <p:cNvSpPr txBox="1"/>
          <p:nvPr/>
        </p:nvSpPr>
        <p:spPr>
          <a:xfrm>
            <a:off x="362031" y="2580540"/>
            <a:ext cx="266478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Increasing trend of visitors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Importance of historical data for prediction model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CDD8AD75-FBFE-4CCB-84DB-827EF3DC833F}"/>
              </a:ext>
            </a:extLst>
          </p:cNvPr>
          <p:cNvSpPr txBox="1"/>
          <p:nvPr/>
        </p:nvSpPr>
        <p:spPr>
          <a:xfrm>
            <a:off x="11134060" y="64296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2084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391634" y="1648216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Company overview</a:t>
            </a:r>
          </a:p>
        </p:txBody>
      </p:sp>
      <p:sp>
        <p:nvSpPr>
          <p:cNvPr id="18" name="Oval 17"/>
          <p:cNvSpPr/>
          <p:nvPr/>
        </p:nvSpPr>
        <p:spPr>
          <a:xfrm>
            <a:off x="619333" y="2225328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391634" y="234710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ER diagram</a:t>
            </a:r>
          </a:p>
        </p:txBody>
      </p:sp>
      <p:sp>
        <p:nvSpPr>
          <p:cNvPr id="19" name="Oval 18"/>
          <p:cNvSpPr/>
          <p:nvPr/>
        </p:nvSpPr>
        <p:spPr>
          <a:xfrm>
            <a:off x="619333" y="2924030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391634" y="3045984"/>
            <a:ext cx="1199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Risk matrix </a:t>
            </a:r>
          </a:p>
        </p:txBody>
      </p:sp>
      <p:sp>
        <p:nvSpPr>
          <p:cNvPr id="11" name="Oval 10"/>
          <p:cNvSpPr/>
          <p:nvPr/>
        </p:nvSpPr>
        <p:spPr>
          <a:xfrm>
            <a:off x="619333" y="3622732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391634" y="374486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Queries</a:t>
            </a:r>
          </a:p>
        </p:txBody>
      </p:sp>
      <p:sp>
        <p:nvSpPr>
          <p:cNvPr id="12" name="Oval 11"/>
          <p:cNvSpPr/>
          <p:nvPr/>
        </p:nvSpPr>
        <p:spPr>
          <a:xfrm>
            <a:off x="619333" y="4321434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391634" y="444375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Prediction</a:t>
            </a:r>
          </a:p>
        </p:txBody>
      </p:sp>
      <p:sp>
        <p:nvSpPr>
          <p:cNvPr id="13" name="Oval 12"/>
          <p:cNvSpPr/>
          <p:nvPr/>
        </p:nvSpPr>
        <p:spPr>
          <a:xfrm>
            <a:off x="619333" y="5020136"/>
            <a:ext cx="553951" cy="5674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391634" y="5142636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Arial"/>
                <a:cs typeface="Arial"/>
              </a:rPr>
              <a:t>Explorative analysis</a:t>
            </a:r>
          </a:p>
        </p:txBody>
      </p:sp>
      <p:sp>
        <p:nvSpPr>
          <p:cNvPr id="14" name="Oval 13"/>
          <p:cNvSpPr/>
          <p:nvPr/>
        </p:nvSpPr>
        <p:spPr>
          <a:xfrm>
            <a:off x="619333" y="5718837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91634" y="5841519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Conclusion &amp; benefits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FF72FE-C1DC-BD43-A426-B2F59E91A5B5}"/>
              </a:ext>
            </a:extLst>
          </p:cNvPr>
          <p:cNvSpPr/>
          <p:nvPr/>
        </p:nvSpPr>
        <p:spPr>
          <a:xfrm>
            <a:off x="619333" y="152662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0" y="0"/>
            <a:ext cx="5018691" cy="68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Agenda</a:t>
            </a:r>
          </a:p>
        </p:txBody>
      </p:sp>
      <p:sp>
        <p:nvSpPr>
          <p:cNvPr id="3" name="Oval 2"/>
          <p:cNvSpPr/>
          <p:nvPr/>
        </p:nvSpPr>
        <p:spPr>
          <a:xfrm>
            <a:off x="619333" y="1526626"/>
            <a:ext cx="553951" cy="5674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391634" y="1648216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Arial"/>
                <a:cs typeface="Arial"/>
              </a:rPr>
              <a:t>Problem overview</a:t>
            </a:r>
          </a:p>
        </p:txBody>
      </p:sp>
      <p:sp>
        <p:nvSpPr>
          <p:cNvPr id="18" name="Oval 17"/>
          <p:cNvSpPr/>
          <p:nvPr/>
        </p:nvSpPr>
        <p:spPr>
          <a:xfrm>
            <a:off x="619333" y="2225328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391634" y="234710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ER</a:t>
            </a:r>
            <a:r>
              <a:rPr lang="en-AU" sz="1600" b="1" dirty="0">
                <a:latin typeface="Arial"/>
                <a:cs typeface="Arial"/>
              </a:rPr>
              <a:t> </a:t>
            </a:r>
            <a:r>
              <a:rPr lang="en-AU" sz="1600" dirty="0">
                <a:latin typeface="Arial"/>
                <a:cs typeface="Arial"/>
              </a:rPr>
              <a:t>diagram</a:t>
            </a:r>
          </a:p>
        </p:txBody>
      </p:sp>
      <p:sp>
        <p:nvSpPr>
          <p:cNvPr id="19" name="Oval 18"/>
          <p:cNvSpPr/>
          <p:nvPr/>
        </p:nvSpPr>
        <p:spPr>
          <a:xfrm>
            <a:off x="619333" y="2924030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391634" y="3045984"/>
            <a:ext cx="1199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Risk matrix </a:t>
            </a:r>
          </a:p>
        </p:txBody>
      </p:sp>
      <p:sp>
        <p:nvSpPr>
          <p:cNvPr id="11" name="Oval 10"/>
          <p:cNvSpPr/>
          <p:nvPr/>
        </p:nvSpPr>
        <p:spPr>
          <a:xfrm>
            <a:off x="619333" y="3622732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391634" y="3744868"/>
            <a:ext cx="926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Queries</a:t>
            </a:r>
          </a:p>
        </p:txBody>
      </p:sp>
      <p:sp>
        <p:nvSpPr>
          <p:cNvPr id="12" name="Oval 11"/>
          <p:cNvSpPr/>
          <p:nvPr/>
        </p:nvSpPr>
        <p:spPr>
          <a:xfrm>
            <a:off x="619333" y="4321434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391634" y="444375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Prediction</a:t>
            </a:r>
          </a:p>
        </p:txBody>
      </p:sp>
      <p:sp>
        <p:nvSpPr>
          <p:cNvPr id="13" name="Oval 12"/>
          <p:cNvSpPr/>
          <p:nvPr/>
        </p:nvSpPr>
        <p:spPr>
          <a:xfrm>
            <a:off x="619333" y="502013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391634" y="514263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Explorative analysis</a:t>
            </a:r>
          </a:p>
        </p:txBody>
      </p:sp>
      <p:sp>
        <p:nvSpPr>
          <p:cNvPr id="14" name="Oval 13"/>
          <p:cNvSpPr/>
          <p:nvPr/>
        </p:nvSpPr>
        <p:spPr>
          <a:xfrm>
            <a:off x="619333" y="5718837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91634" y="5841519"/>
            <a:ext cx="329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Conclusion &amp; Further Suggestions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0" y="0"/>
            <a:ext cx="5018691" cy="68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204387" y="642965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latin typeface="Arial"/>
                <a:cs typeface="Arial"/>
              </a:rPr>
              <a:t>Explorative analysis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134060" y="64296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rial"/>
                <a:cs typeface="Arial"/>
              </a:rPr>
              <a:t>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7C6FB8-1780-9144-89B7-2E6AE36EE5CA}"/>
              </a:ext>
            </a:extLst>
          </p:cNvPr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The day before the weekend and the first day if the weekend are the days with the most visits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60A0ADE-C006-044B-B78F-BAB490BE26DF}"/>
              </a:ext>
            </a:extLst>
          </p:cNvPr>
          <p:cNvSpPr/>
          <p:nvPr/>
        </p:nvSpPr>
        <p:spPr>
          <a:xfrm>
            <a:off x="657675" y="1248252"/>
            <a:ext cx="10913739" cy="3278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Arial"/>
                <a:cs typeface="Arial"/>
              </a:rPr>
              <a:t>Distribution of visitors on weekdays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443855" y="2567372"/>
            <a:ext cx="3284016" cy="1015663"/>
            <a:chOff x="7426106" y="2699283"/>
            <a:chExt cx="3284016" cy="1015663"/>
          </a:xfrm>
        </p:grpSpPr>
        <p:sp>
          <p:nvSpPr>
            <p:cNvPr id="3" name="TextBox 2"/>
            <p:cNvSpPr txBox="1"/>
            <p:nvPr/>
          </p:nvSpPr>
          <p:spPr>
            <a:xfrm>
              <a:off x="7914290" y="2699283"/>
              <a:ext cx="27958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Restaurants can prepare to Friday and Saturday surge in visitors </a:t>
              </a:r>
            </a:p>
          </p:txBody>
        </p:sp>
        <p:sp>
          <p:nvSpPr>
            <p:cNvPr id="4" name="Isosceles Triangle 3"/>
            <p:cNvSpPr/>
            <p:nvPr/>
          </p:nvSpPr>
          <p:spPr>
            <a:xfrm rot="5400000">
              <a:off x="7434223" y="2719120"/>
              <a:ext cx="471949" cy="488184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Isosceles Triangle 16"/>
          <p:cNvSpPr/>
          <p:nvPr/>
        </p:nvSpPr>
        <p:spPr>
          <a:xfrm rot="5400000">
            <a:off x="7452962" y="4873929"/>
            <a:ext cx="471949" cy="48818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33029" y="4692276"/>
            <a:ext cx="2488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Restaurants can learn to adjust ingredients and staff based on the day.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9994"/>
            <a:ext cx="7236372" cy="40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2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17">
            <a:extLst>
              <a:ext uri="{FF2B5EF4-FFF2-40B4-BE49-F238E27FC236}">
                <a16:creationId xmlns:a16="http://schemas.microsoft.com/office/drawing/2014/main" id="{8BC1E158-2D5B-654F-8174-CA68CDFBB833}"/>
              </a:ext>
            </a:extLst>
          </p:cNvPr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3">
            <a:extLst>
              <a:ext uri="{FF2B5EF4-FFF2-40B4-BE49-F238E27FC236}">
                <a16:creationId xmlns:a16="http://schemas.microsoft.com/office/drawing/2014/main" id="{760A0ADE-C006-044B-B78F-BAB490BE26DF}"/>
              </a:ext>
            </a:extLst>
          </p:cNvPr>
          <p:cNvSpPr/>
          <p:nvPr/>
        </p:nvSpPr>
        <p:spPr>
          <a:xfrm>
            <a:off x="632613" y="769074"/>
            <a:ext cx="10913739" cy="3278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Arial"/>
                <a:cs typeface="Arial"/>
              </a:rPr>
              <a:t>Reserves and actual visits </a:t>
            </a:r>
          </a:p>
        </p:txBody>
      </p:sp>
      <p:cxnSp>
        <p:nvCxnSpPr>
          <p:cNvPr id="7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8123" y="1997542"/>
            <a:ext cx="42458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Summary</a:t>
            </a:r>
          </a:p>
          <a:p>
            <a:r>
              <a:rPr lang="en-GB" dirty="0"/>
              <a:t>The blue line shows *</a:t>
            </a:r>
            <a:r>
              <a:rPr lang="en-GB" dirty="0" err="1"/>
              <a:t>reserve_visitors</a:t>
            </a:r>
            <a:r>
              <a:rPr lang="en-GB" dirty="0"/>
              <a:t> = visitors* and the red line is a linear fit.</a:t>
            </a:r>
          </a:p>
          <a:p>
            <a:endParaRPr lang="en-GB" dirty="0"/>
          </a:p>
          <a:p>
            <a:endParaRPr lang="en-US" dirty="0"/>
          </a:p>
          <a:p>
            <a:r>
              <a:rPr lang="en-US" dirty="0"/>
              <a:t>There are more visitors in days than reservations . (walk-in customers)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reservations weren’t fulfilled.</a:t>
            </a:r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849176" y="6443557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latin typeface="Arial"/>
                <a:cs typeface="Arial"/>
              </a:rPr>
              <a:t>Explorative analysis</a:t>
            </a:r>
          </a:p>
        </p:txBody>
      </p:sp>
      <p:sp>
        <p:nvSpPr>
          <p:cNvPr id="11" name="Textfeld 11"/>
          <p:cNvSpPr txBox="1"/>
          <p:nvPr/>
        </p:nvSpPr>
        <p:spPr>
          <a:xfrm>
            <a:off x="11134060" y="64296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rial"/>
                <a:cs typeface="Arial"/>
              </a:rPr>
              <a:t>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E29ED-6375-4496-A90E-EC3178E5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01" y="1751195"/>
            <a:ext cx="6918911" cy="42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7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Agenda</a:t>
            </a:r>
          </a:p>
        </p:txBody>
      </p:sp>
      <p:sp>
        <p:nvSpPr>
          <p:cNvPr id="3" name="Oval 2"/>
          <p:cNvSpPr/>
          <p:nvPr/>
        </p:nvSpPr>
        <p:spPr>
          <a:xfrm>
            <a:off x="619333" y="152662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391634" y="1648216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Company overview</a:t>
            </a:r>
          </a:p>
        </p:txBody>
      </p:sp>
      <p:sp>
        <p:nvSpPr>
          <p:cNvPr id="18" name="Oval 17"/>
          <p:cNvSpPr/>
          <p:nvPr/>
        </p:nvSpPr>
        <p:spPr>
          <a:xfrm>
            <a:off x="619333" y="2225328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391634" y="2347100"/>
            <a:ext cx="2089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Business opportunity</a:t>
            </a:r>
          </a:p>
        </p:txBody>
      </p:sp>
      <p:sp>
        <p:nvSpPr>
          <p:cNvPr id="19" name="Oval 18"/>
          <p:cNvSpPr/>
          <p:nvPr/>
        </p:nvSpPr>
        <p:spPr>
          <a:xfrm>
            <a:off x="619333" y="2924030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391634" y="3045984"/>
            <a:ext cx="1199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Risk matrix </a:t>
            </a:r>
          </a:p>
        </p:txBody>
      </p:sp>
      <p:sp>
        <p:nvSpPr>
          <p:cNvPr id="11" name="Oval 10"/>
          <p:cNvSpPr/>
          <p:nvPr/>
        </p:nvSpPr>
        <p:spPr>
          <a:xfrm>
            <a:off x="619333" y="3622732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391634" y="374486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Queries</a:t>
            </a:r>
          </a:p>
        </p:txBody>
      </p:sp>
      <p:sp>
        <p:nvSpPr>
          <p:cNvPr id="12" name="Oval 11"/>
          <p:cNvSpPr/>
          <p:nvPr/>
        </p:nvSpPr>
        <p:spPr>
          <a:xfrm>
            <a:off x="619333" y="4321434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391634" y="444375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Prediction</a:t>
            </a:r>
          </a:p>
        </p:txBody>
      </p:sp>
      <p:sp>
        <p:nvSpPr>
          <p:cNvPr id="13" name="Oval 12"/>
          <p:cNvSpPr/>
          <p:nvPr/>
        </p:nvSpPr>
        <p:spPr>
          <a:xfrm>
            <a:off x="619333" y="502013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391634" y="514263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Explorative analysis</a:t>
            </a:r>
          </a:p>
        </p:txBody>
      </p:sp>
      <p:sp>
        <p:nvSpPr>
          <p:cNvPr id="14" name="Oval 13"/>
          <p:cNvSpPr/>
          <p:nvPr/>
        </p:nvSpPr>
        <p:spPr>
          <a:xfrm>
            <a:off x="619333" y="5718837"/>
            <a:ext cx="553951" cy="5674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91634" y="5841519"/>
            <a:ext cx="3568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Arial"/>
                <a:cs typeface="Arial"/>
              </a:rPr>
              <a:t>Conclusion &amp; Further Suggestions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0" y="0"/>
            <a:ext cx="5018691" cy="68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5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>
            <a:extLst>
              <a:ext uri="{FF2B5EF4-FFF2-40B4-BE49-F238E27FC236}">
                <a16:creationId xmlns:a16="http://schemas.microsoft.com/office/drawing/2014/main" id="{3C004DD4-A661-48E1-A287-9C0E7131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58" y="848051"/>
            <a:ext cx="10926528" cy="6563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chemeClr val="bg1"/>
                </a:solidFill>
                <a:latin typeface="Arial"/>
                <a:cs typeface="Arial"/>
              </a:rPr>
              <a:t>Further Suggestions</a:t>
            </a:r>
            <a:endParaRPr lang="en-AU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" name="Gerade Verbindung 7">
            <a:extLst>
              <a:ext uri="{FF2B5EF4-FFF2-40B4-BE49-F238E27FC236}">
                <a16:creationId xmlns:a16="http://schemas.microsoft.com/office/drawing/2014/main" id="{99A7DEA8-A701-49BB-85E7-6427BFDC7F8A}"/>
              </a:ext>
            </a:extLst>
          </p:cNvPr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065B4CDB-E08E-4CD4-B71E-2358B21C943D}"/>
              </a:ext>
            </a:extLst>
          </p:cNvPr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51B5E-FE53-4649-AA21-A2D555A3D8D7}"/>
              </a:ext>
            </a:extLst>
          </p:cNvPr>
          <p:cNvSpPr txBox="1"/>
          <p:nvPr/>
        </p:nvSpPr>
        <p:spPr>
          <a:xfrm>
            <a:off x="781987" y="2194359"/>
            <a:ext cx="10628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- More Feature Explorations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Number of visitors to a restaurant certainly depends more things on its reservations, genre or area.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There could also be a correlation between the social-economic conditions of the neighbourhood, other attributes like the vibe of the restaurant itself and the number of visitors.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- Times Series Models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By now the visitor's data is available on a daily basis, but if it will be available on an hourly basis then we can further reduce the scale of prediction to next hour visitors prediction.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It will give more control to restaurants in terms of being prepared for the next hour rush and thus further improvement of productivity and food delivery time.</a:t>
            </a: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359BB304-8186-4A69-977F-A720656597E1}"/>
              </a:ext>
            </a:extLst>
          </p:cNvPr>
          <p:cNvSpPr txBox="1"/>
          <p:nvPr/>
        </p:nvSpPr>
        <p:spPr>
          <a:xfrm>
            <a:off x="11134060" y="64296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8268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76EE8-F7D6-0A43-8A1D-A6629BBA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894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 for your attention! </a:t>
            </a:r>
          </a:p>
        </p:txBody>
      </p:sp>
    </p:spTree>
    <p:extLst>
      <p:ext uri="{BB962C8B-B14F-4D97-AF65-F5344CB8AC3E}">
        <p14:creationId xmlns:p14="http://schemas.microsoft.com/office/powerpoint/2010/main" val="34771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1247872" y="642965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rial"/>
                <a:cs typeface="Arial"/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B4AE75-F8ED-6C4F-AC84-2A7888A09DEB}"/>
              </a:ext>
            </a:extLst>
          </p:cNvPr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All restaurants’ information provided are located all over Japan.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4DE3DC2-3FCF-6F4C-AB45-DFEDEC2F3C37}"/>
              </a:ext>
            </a:extLst>
          </p:cNvPr>
          <p:cNvGrpSpPr/>
          <p:nvPr/>
        </p:nvGrpSpPr>
        <p:grpSpPr>
          <a:xfrm>
            <a:off x="4278289" y="1504916"/>
            <a:ext cx="6993448" cy="4272184"/>
            <a:chOff x="4338083" y="1791093"/>
            <a:chExt cx="6738267" cy="3986007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A86CE25-98DE-AE46-BB48-90A9820B697B}"/>
                </a:ext>
              </a:extLst>
            </p:cNvPr>
            <p:cNvSpPr/>
            <p:nvPr/>
          </p:nvSpPr>
          <p:spPr>
            <a:xfrm>
              <a:off x="5861492" y="1794884"/>
              <a:ext cx="5211856" cy="1217671"/>
            </a:xfrm>
            <a:prstGeom prst="rect">
              <a:avLst/>
            </a:prstGeom>
            <a:solidFill>
              <a:srgbClr val="C83046"/>
            </a:solidFill>
            <a:ln>
              <a:solidFill>
                <a:srgbClr val="5F8C9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AU" sz="1400" dirty="0">
                  <a:solidFill>
                    <a:schemeClr val="tx1"/>
                  </a:solidFill>
                  <a:latin typeface="Arial"/>
                  <a:cs typeface="Arial"/>
                </a:rPr>
                <a:t>located in Japan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endParaRPr lang="en-AU" sz="140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AU" sz="1400">
                  <a:solidFill>
                    <a:schemeClr val="tx1"/>
                  </a:solidFill>
                  <a:latin typeface="Arial"/>
                  <a:cs typeface="Arial"/>
                </a:rPr>
                <a:t>Serve </a:t>
              </a:r>
              <a:r>
                <a:rPr lang="en-AU" sz="1400" dirty="0">
                  <a:solidFill>
                    <a:schemeClr val="tx1"/>
                  </a:solidFill>
                  <a:latin typeface="Arial"/>
                  <a:cs typeface="Arial"/>
                </a:rPr>
                <a:t>the Japanese market</a:t>
              </a:r>
            </a:p>
            <a:p>
              <a:pPr>
                <a:lnSpc>
                  <a:spcPct val="120000"/>
                </a:lnSpc>
              </a:pPr>
              <a:endParaRPr lang="en-AU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8D86AFE-41F9-CB4A-BF93-838F57BC1DF2}"/>
                </a:ext>
              </a:extLst>
            </p:cNvPr>
            <p:cNvGrpSpPr/>
            <p:nvPr/>
          </p:nvGrpSpPr>
          <p:grpSpPr>
            <a:xfrm>
              <a:off x="4338083" y="1791093"/>
              <a:ext cx="6738267" cy="3986007"/>
              <a:chOff x="4338083" y="1791093"/>
              <a:chExt cx="6738267" cy="3986007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5210643-118B-1645-A569-3C3879F500DC}"/>
                  </a:ext>
                </a:extLst>
              </p:cNvPr>
              <p:cNvSpPr/>
              <p:nvPr/>
            </p:nvSpPr>
            <p:spPr>
              <a:xfrm>
                <a:off x="4338083" y="1791093"/>
                <a:ext cx="1390788" cy="1217671"/>
              </a:xfrm>
              <a:prstGeom prst="rect">
                <a:avLst/>
              </a:prstGeom>
              <a:solidFill>
                <a:srgbClr val="C83046"/>
              </a:solidFill>
              <a:ln>
                <a:solidFill>
                  <a:srgbClr val="5F8C9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EA1F6366-8BA1-CF45-A712-E00DA0A206FD}"/>
                  </a:ext>
                </a:extLst>
              </p:cNvPr>
              <p:cNvSpPr/>
              <p:nvPr/>
            </p:nvSpPr>
            <p:spPr>
              <a:xfrm>
                <a:off x="4338083" y="3175260"/>
                <a:ext cx="1390788" cy="1217671"/>
              </a:xfrm>
              <a:prstGeom prst="rect">
                <a:avLst/>
              </a:prstGeom>
              <a:solidFill>
                <a:srgbClr val="05C3D9"/>
              </a:solidFill>
              <a:ln>
                <a:solidFill>
                  <a:srgbClr val="E4942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015C35A-B610-6B4A-8870-6987840589F8}"/>
                  </a:ext>
                </a:extLst>
              </p:cNvPr>
              <p:cNvSpPr/>
              <p:nvPr/>
            </p:nvSpPr>
            <p:spPr>
              <a:xfrm>
                <a:off x="4338083" y="4559429"/>
                <a:ext cx="1390788" cy="121767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rgbClr val="50002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82BF8E3-9205-1C43-A40C-77475E628BB1}"/>
                  </a:ext>
                </a:extLst>
              </p:cNvPr>
              <p:cNvSpPr/>
              <p:nvPr/>
            </p:nvSpPr>
            <p:spPr>
              <a:xfrm>
                <a:off x="5861492" y="3177157"/>
                <a:ext cx="5211856" cy="1217671"/>
              </a:xfrm>
              <a:prstGeom prst="rect">
                <a:avLst/>
              </a:prstGeom>
              <a:solidFill>
                <a:srgbClr val="05C3D9"/>
              </a:solidFill>
              <a:ln>
                <a:solidFill>
                  <a:srgbClr val="E4942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20000"/>
                  </a:lnSpc>
                  <a:buFont typeface="Arial"/>
                  <a:buChar char="•"/>
                </a:pPr>
                <a:r>
                  <a:rPr lang="en-AU" sz="1400" dirty="0">
                    <a:solidFill>
                      <a:srgbClr val="FFFFFF"/>
                    </a:solidFill>
                    <a:latin typeface="Arial"/>
                    <a:cs typeface="Arial"/>
                  </a:rPr>
                  <a:t>Restaurants reservation control and cash register software</a:t>
                </a:r>
              </a:p>
              <a:p>
                <a:pPr marL="285750" indent="-285750">
                  <a:lnSpc>
                    <a:spcPct val="120000"/>
                  </a:lnSpc>
                  <a:buFont typeface="Arial"/>
                  <a:buChar char="•"/>
                </a:pPr>
                <a:endParaRPr lang="en-AU" sz="1400" dirty="0">
                  <a:solidFill>
                    <a:srgbClr val="FFFFFF"/>
                  </a:solidFill>
                  <a:latin typeface="Arial"/>
                  <a:cs typeface="Arial"/>
                </a:endParaRPr>
              </a:p>
              <a:p>
                <a:pPr marL="285750" indent="-285750">
                  <a:lnSpc>
                    <a:spcPct val="120000"/>
                  </a:lnSpc>
                  <a:buFont typeface="Arial"/>
                  <a:buChar char="•"/>
                </a:pPr>
                <a:r>
                  <a:rPr lang="en-AU" sz="1400" dirty="0">
                    <a:solidFill>
                      <a:srgbClr val="FFFFFF"/>
                    </a:solidFill>
                    <a:latin typeface="Arial"/>
                    <a:cs typeface="Arial"/>
                  </a:rPr>
                  <a:t>Portfolio offers food of different genres for all kind of tastes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9B564E7-7AF8-CF4E-9A9F-36F669DB17CE}"/>
                  </a:ext>
                </a:extLst>
              </p:cNvPr>
              <p:cNvSpPr/>
              <p:nvPr/>
            </p:nvSpPr>
            <p:spPr>
              <a:xfrm>
                <a:off x="5861491" y="4559429"/>
                <a:ext cx="5214859" cy="121767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rgbClr val="50002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20000"/>
                  </a:lnSpc>
                  <a:buFont typeface="Arial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Forecast future restaurant visitors on a given date</a:t>
                </a:r>
              </a:p>
              <a:p>
                <a:pPr marL="285750" indent="-285750">
                  <a:lnSpc>
                    <a:spcPct val="120000"/>
                  </a:lnSpc>
                  <a:buFont typeface="Arial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Help restaurants be much more efficient</a:t>
                </a:r>
              </a:p>
              <a:p>
                <a:pPr marL="285750" indent="-285750">
                  <a:lnSpc>
                    <a:spcPct val="120000"/>
                  </a:lnSpc>
                  <a:buFont typeface="Arial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Allow restaurants to focus on creating an enjoyable dining experience for their customers</a:t>
                </a:r>
                <a:endParaRPr lang="en-AU" sz="14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" name="Bild 3">
                <a:extLst>
                  <a:ext uri="{FF2B5EF4-FFF2-40B4-BE49-F238E27FC236}">
                    <a16:creationId xmlns:a16="http://schemas.microsoft.com/office/drawing/2014/main" id="{3AA184B2-5290-EA4E-A82E-EC8F312B6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3588" y="4710006"/>
                <a:ext cx="968503" cy="847440"/>
              </a:xfrm>
              <a:prstGeom prst="rect">
                <a:avLst/>
              </a:prstGeom>
            </p:spPr>
          </p:pic>
          <p:pic>
            <p:nvPicPr>
              <p:cNvPr id="18" name="Bild 33">
                <a:extLst>
                  <a:ext uri="{FF2B5EF4-FFF2-40B4-BE49-F238E27FC236}">
                    <a16:creationId xmlns:a16="http://schemas.microsoft.com/office/drawing/2014/main" id="{A06597C4-0FB2-EC40-962D-FB0FC9C0D7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6250" y1="39625" x2="36250" y2="39625"/>
                          </a14:backgroundRemoval>
                        </a14:imgEffect>
                      </a14:imgLayer>
                    </a14:imgProps>
                  </a:ext>
                </a:extLst>
              </a:blip>
              <a:srcRect l="6567" t="7856" r="30581" b="32476"/>
              <a:stretch/>
            </p:blipFill>
            <p:spPr>
              <a:xfrm>
                <a:off x="4634257" y="3354367"/>
                <a:ext cx="905323" cy="859455"/>
              </a:xfrm>
              <a:prstGeom prst="rect">
                <a:avLst/>
              </a:prstGeom>
            </p:spPr>
          </p:pic>
          <p:grpSp>
            <p:nvGrpSpPr>
              <p:cNvPr id="19" name="Gruppierung 34">
                <a:extLst>
                  <a:ext uri="{FF2B5EF4-FFF2-40B4-BE49-F238E27FC236}">
                    <a16:creationId xmlns:a16="http://schemas.microsoft.com/office/drawing/2014/main" id="{1353F987-2666-C349-AD48-DAE9D309F259}"/>
                  </a:ext>
                </a:extLst>
              </p:cNvPr>
              <p:cNvGrpSpPr/>
              <p:nvPr/>
            </p:nvGrpSpPr>
            <p:grpSpPr>
              <a:xfrm>
                <a:off x="4603588" y="1993530"/>
                <a:ext cx="971550" cy="965361"/>
                <a:chOff x="5735076" y="1804073"/>
                <a:chExt cx="971550" cy="965361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DE0666C7-6CA8-154D-97B1-DDFCFA49C3BF}"/>
                    </a:ext>
                  </a:extLst>
                </p:cNvPr>
                <p:cNvSpPr/>
                <p:nvPr/>
              </p:nvSpPr>
              <p:spPr>
                <a:xfrm>
                  <a:off x="5919772" y="1804073"/>
                  <a:ext cx="604206" cy="8759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F16E0389-6086-394D-9C00-0D4E805DE536}"/>
                    </a:ext>
                  </a:extLst>
                </p:cNvPr>
                <p:cNvSpPr/>
                <p:nvPr/>
              </p:nvSpPr>
              <p:spPr>
                <a:xfrm>
                  <a:off x="6140654" y="2499558"/>
                  <a:ext cx="155506" cy="183922"/>
                </a:xfrm>
                <a:prstGeom prst="rect">
                  <a:avLst/>
                </a:prstGeom>
                <a:solidFill>
                  <a:srgbClr val="EDED09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B719E8D8-9E98-2340-9F51-EB443BB28E52}"/>
                    </a:ext>
                  </a:extLst>
                </p:cNvPr>
                <p:cNvSpPr/>
                <p:nvPr/>
              </p:nvSpPr>
              <p:spPr>
                <a:xfrm>
                  <a:off x="5998670" y="2308500"/>
                  <a:ext cx="439474" cy="76265"/>
                </a:xfrm>
                <a:prstGeom prst="rect">
                  <a:avLst/>
                </a:prstGeom>
                <a:solidFill>
                  <a:srgbClr val="EDED09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1F4DFFD5-5E28-ED47-B516-712F10230246}"/>
                    </a:ext>
                  </a:extLst>
                </p:cNvPr>
                <p:cNvSpPr/>
                <p:nvPr/>
              </p:nvSpPr>
              <p:spPr>
                <a:xfrm>
                  <a:off x="5735076" y="2680534"/>
                  <a:ext cx="971550" cy="88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82EC2909-EFF4-7348-8ABA-038193EED5AC}"/>
                    </a:ext>
                  </a:extLst>
                </p:cNvPr>
                <p:cNvSpPr/>
                <p:nvPr/>
              </p:nvSpPr>
              <p:spPr>
                <a:xfrm>
                  <a:off x="5998670" y="2131538"/>
                  <a:ext cx="439474" cy="76265"/>
                </a:xfrm>
                <a:prstGeom prst="rect">
                  <a:avLst/>
                </a:prstGeom>
                <a:solidFill>
                  <a:srgbClr val="EDED09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9383A8A-4DFB-EE49-9FDC-5B3B9F6F7796}"/>
                    </a:ext>
                  </a:extLst>
                </p:cNvPr>
                <p:cNvSpPr/>
                <p:nvPr/>
              </p:nvSpPr>
              <p:spPr>
                <a:xfrm>
                  <a:off x="5998670" y="1954576"/>
                  <a:ext cx="439474" cy="76265"/>
                </a:xfrm>
                <a:prstGeom prst="rect">
                  <a:avLst/>
                </a:prstGeom>
                <a:solidFill>
                  <a:srgbClr val="EDED09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5C2C369-A959-4052-8CF5-17A954253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03" y="1592210"/>
            <a:ext cx="3996597" cy="40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3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Agenda</a:t>
            </a:r>
          </a:p>
        </p:txBody>
      </p:sp>
      <p:sp>
        <p:nvSpPr>
          <p:cNvPr id="3" name="Oval 2"/>
          <p:cNvSpPr/>
          <p:nvPr/>
        </p:nvSpPr>
        <p:spPr>
          <a:xfrm>
            <a:off x="619333" y="1526626"/>
            <a:ext cx="553951" cy="567419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391634" y="1648216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Project overview</a:t>
            </a:r>
          </a:p>
        </p:txBody>
      </p:sp>
      <p:sp>
        <p:nvSpPr>
          <p:cNvPr id="18" name="Oval 17"/>
          <p:cNvSpPr/>
          <p:nvPr/>
        </p:nvSpPr>
        <p:spPr>
          <a:xfrm>
            <a:off x="619333" y="2225328"/>
            <a:ext cx="553951" cy="5674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391634" y="234710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ER</a:t>
            </a:r>
            <a:r>
              <a:rPr lang="en-AU" sz="1600" b="1" dirty="0">
                <a:latin typeface="Arial"/>
                <a:cs typeface="Arial"/>
              </a:rPr>
              <a:t> </a:t>
            </a:r>
            <a:r>
              <a:rPr lang="en-AU" sz="1600" dirty="0">
                <a:latin typeface="Arial"/>
                <a:cs typeface="Arial"/>
              </a:rPr>
              <a:t>diagram</a:t>
            </a:r>
          </a:p>
        </p:txBody>
      </p:sp>
      <p:sp>
        <p:nvSpPr>
          <p:cNvPr id="19" name="Oval 18"/>
          <p:cNvSpPr/>
          <p:nvPr/>
        </p:nvSpPr>
        <p:spPr>
          <a:xfrm>
            <a:off x="619333" y="2924030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391634" y="3045984"/>
            <a:ext cx="1199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Risk matrix </a:t>
            </a:r>
          </a:p>
        </p:txBody>
      </p:sp>
      <p:sp>
        <p:nvSpPr>
          <p:cNvPr id="11" name="Oval 10"/>
          <p:cNvSpPr/>
          <p:nvPr/>
        </p:nvSpPr>
        <p:spPr>
          <a:xfrm>
            <a:off x="619333" y="3622732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391634" y="3744868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Queries </a:t>
            </a:r>
          </a:p>
        </p:txBody>
      </p:sp>
      <p:sp>
        <p:nvSpPr>
          <p:cNvPr id="12" name="Oval 11"/>
          <p:cNvSpPr/>
          <p:nvPr/>
        </p:nvSpPr>
        <p:spPr>
          <a:xfrm>
            <a:off x="619333" y="4321434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391634" y="444375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Prediction</a:t>
            </a:r>
          </a:p>
        </p:txBody>
      </p:sp>
      <p:sp>
        <p:nvSpPr>
          <p:cNvPr id="13" name="Oval 12"/>
          <p:cNvSpPr/>
          <p:nvPr/>
        </p:nvSpPr>
        <p:spPr>
          <a:xfrm>
            <a:off x="619333" y="502013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391634" y="514263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Explorative analysis</a:t>
            </a:r>
          </a:p>
        </p:txBody>
      </p:sp>
      <p:sp>
        <p:nvSpPr>
          <p:cNvPr id="14" name="Oval 13"/>
          <p:cNvSpPr/>
          <p:nvPr/>
        </p:nvSpPr>
        <p:spPr>
          <a:xfrm>
            <a:off x="619333" y="5718837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91634" y="5841519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Conclusion &amp; benefits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0" y="0"/>
            <a:ext cx="5018691" cy="68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8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552425" y="6429650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Arial"/>
                <a:cs typeface="Arial"/>
              </a:rPr>
              <a:t>ER diagram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247873" y="642965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rial"/>
                <a:cs typeface="Arial"/>
              </a:rPr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103CA5-BF74-BA4B-85F0-D681DCA389AB}"/>
              </a:ext>
            </a:extLst>
          </p:cNvPr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ER diagram connect 4 tables (</a:t>
            </a:r>
            <a:r>
              <a:rPr lang="en-AU" b="1" dirty="0" err="1">
                <a:latin typeface="Arial"/>
                <a:cs typeface="Arial"/>
              </a:rPr>
              <a:t>restarants_info,air_reserve,air_visit,date_info</a:t>
            </a:r>
            <a:r>
              <a:rPr lang="en-AU" b="1" dirty="0">
                <a:latin typeface="Arial"/>
                <a:cs typeface="Arial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3" y="1517636"/>
            <a:ext cx="7153606" cy="4559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07972" y="1663672"/>
            <a:ext cx="26643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err="1"/>
              <a:t>Restaurant_info</a:t>
            </a:r>
            <a:r>
              <a:rPr lang="en-US" dirty="0"/>
              <a:t> table is connected to </a:t>
            </a:r>
            <a:r>
              <a:rPr lang="en-US" dirty="0" err="1"/>
              <a:t>air_reserve</a:t>
            </a:r>
            <a:r>
              <a:rPr lang="en-US" dirty="0"/>
              <a:t> and </a:t>
            </a:r>
            <a:r>
              <a:rPr lang="en-US" dirty="0" err="1"/>
              <a:t>air_visit</a:t>
            </a:r>
            <a:r>
              <a:rPr lang="en-US" dirty="0"/>
              <a:t> table by one to many relationships.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Date_info</a:t>
            </a:r>
            <a:r>
              <a:rPr lang="en-US" dirty="0"/>
              <a:t> table is connected by one to many relationship with </a:t>
            </a:r>
            <a:r>
              <a:rPr lang="en-US" dirty="0" err="1"/>
              <a:t>air_vsit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25838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391634" y="1648216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Company overview</a:t>
            </a:r>
          </a:p>
        </p:txBody>
      </p:sp>
      <p:sp>
        <p:nvSpPr>
          <p:cNvPr id="18" name="Oval 17"/>
          <p:cNvSpPr/>
          <p:nvPr/>
        </p:nvSpPr>
        <p:spPr>
          <a:xfrm>
            <a:off x="619333" y="2225328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391634" y="2347100"/>
            <a:ext cx="2089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Business opportunity</a:t>
            </a:r>
          </a:p>
        </p:txBody>
      </p:sp>
      <p:sp>
        <p:nvSpPr>
          <p:cNvPr id="19" name="Oval 18"/>
          <p:cNvSpPr/>
          <p:nvPr/>
        </p:nvSpPr>
        <p:spPr>
          <a:xfrm>
            <a:off x="619333" y="2924030"/>
            <a:ext cx="553951" cy="5674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391634" y="3045984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Arial"/>
                <a:cs typeface="Arial"/>
              </a:rPr>
              <a:t>Risk matrix </a:t>
            </a:r>
          </a:p>
        </p:txBody>
      </p:sp>
      <p:sp>
        <p:nvSpPr>
          <p:cNvPr id="11" name="Oval 10"/>
          <p:cNvSpPr/>
          <p:nvPr/>
        </p:nvSpPr>
        <p:spPr>
          <a:xfrm>
            <a:off x="619333" y="3622732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391634" y="374486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Queries</a:t>
            </a:r>
          </a:p>
        </p:txBody>
      </p:sp>
      <p:sp>
        <p:nvSpPr>
          <p:cNvPr id="12" name="Oval 11"/>
          <p:cNvSpPr/>
          <p:nvPr/>
        </p:nvSpPr>
        <p:spPr>
          <a:xfrm>
            <a:off x="619333" y="4321434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391634" y="444375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Prediction</a:t>
            </a:r>
          </a:p>
        </p:txBody>
      </p:sp>
      <p:sp>
        <p:nvSpPr>
          <p:cNvPr id="13" name="Oval 12"/>
          <p:cNvSpPr/>
          <p:nvPr/>
        </p:nvSpPr>
        <p:spPr>
          <a:xfrm>
            <a:off x="619333" y="502013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391634" y="514263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Explorative analysis</a:t>
            </a:r>
          </a:p>
        </p:txBody>
      </p:sp>
      <p:sp>
        <p:nvSpPr>
          <p:cNvPr id="14" name="Oval 13"/>
          <p:cNvSpPr/>
          <p:nvPr/>
        </p:nvSpPr>
        <p:spPr>
          <a:xfrm>
            <a:off x="619333" y="5718837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91634" y="5841519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Conclusion &amp; benefits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02F56-B8BF-944A-8657-761B9ACA3290}"/>
              </a:ext>
            </a:extLst>
          </p:cNvPr>
          <p:cNvSpPr/>
          <p:nvPr/>
        </p:nvSpPr>
        <p:spPr>
          <a:xfrm>
            <a:off x="619333" y="152662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0" y="0"/>
            <a:ext cx="5018691" cy="68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4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552425" y="6429650"/>
            <a:ext cx="107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latin typeface="Arial"/>
                <a:cs typeface="Arial"/>
              </a:rPr>
              <a:t>Risk matrix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247873" y="642965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23599" y="758278"/>
            <a:ext cx="1094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Our  reservation and cash register system can help restaurants avoid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unexpected troubles popping up that could hurt business</a:t>
            </a:r>
            <a:endParaRPr lang="en-AU" b="1" dirty="0">
              <a:latin typeface="Arial"/>
              <a:cs typeface="Arial"/>
            </a:endParaRPr>
          </a:p>
        </p:txBody>
      </p:sp>
      <p:grpSp>
        <p:nvGrpSpPr>
          <p:cNvPr id="11" name="Gruppierung 10"/>
          <p:cNvGrpSpPr/>
          <p:nvPr/>
        </p:nvGrpSpPr>
        <p:grpSpPr>
          <a:xfrm>
            <a:off x="1655709" y="1707199"/>
            <a:ext cx="4593744" cy="4485311"/>
            <a:chOff x="2304236" y="1693689"/>
            <a:chExt cx="4593744" cy="4485311"/>
          </a:xfrm>
        </p:grpSpPr>
        <p:cxnSp>
          <p:nvCxnSpPr>
            <p:cNvPr id="15" name="Gerade Verbindung mit Pfeil 14"/>
            <p:cNvCxnSpPr/>
            <p:nvPr/>
          </p:nvCxnSpPr>
          <p:spPr>
            <a:xfrm flipV="1">
              <a:off x="2304236" y="6003370"/>
              <a:ext cx="4593744" cy="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2452857" y="1693689"/>
              <a:ext cx="0" cy="44853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2591939" y="4971671"/>
              <a:ext cx="91440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620036" y="4971671"/>
              <a:ext cx="91440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91939" y="3977394"/>
              <a:ext cx="91440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2591939" y="2983117"/>
              <a:ext cx="914400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3620036" y="2983117"/>
              <a:ext cx="914400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4648133" y="2983117"/>
              <a:ext cx="914400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648133" y="3977394"/>
              <a:ext cx="914400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4648133" y="4971671"/>
              <a:ext cx="914400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620036" y="3977394"/>
              <a:ext cx="914400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2591939" y="1988840"/>
              <a:ext cx="914400" cy="914400"/>
            </a:xfrm>
            <a:prstGeom prst="rect">
              <a:avLst/>
            </a:prstGeom>
            <a:solidFill>
              <a:srgbClr val="D25547">
                <a:alpha val="53000"/>
              </a:srgbClr>
            </a:solidFill>
            <a:ln>
              <a:solidFill>
                <a:srgbClr val="D25547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620036" y="1988840"/>
              <a:ext cx="914400" cy="914400"/>
            </a:xfrm>
            <a:prstGeom prst="rect">
              <a:avLst/>
            </a:prstGeom>
            <a:solidFill>
              <a:srgbClr val="D25547">
                <a:alpha val="53000"/>
              </a:srgbClr>
            </a:solidFill>
            <a:ln>
              <a:solidFill>
                <a:srgbClr val="D25547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4648133" y="1988840"/>
              <a:ext cx="914400" cy="914400"/>
            </a:xfrm>
            <a:prstGeom prst="rect">
              <a:avLst/>
            </a:prstGeom>
            <a:solidFill>
              <a:srgbClr val="D25547">
                <a:alpha val="53000"/>
              </a:srgbClr>
            </a:solidFill>
            <a:ln>
              <a:solidFill>
                <a:srgbClr val="D25547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676229" y="1988840"/>
              <a:ext cx="914400" cy="914400"/>
            </a:xfrm>
            <a:prstGeom prst="rect">
              <a:avLst/>
            </a:prstGeom>
            <a:solidFill>
              <a:srgbClr val="D25547">
                <a:alpha val="53000"/>
              </a:srgbClr>
            </a:solidFill>
            <a:ln>
              <a:solidFill>
                <a:srgbClr val="D25547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5676229" y="4971671"/>
              <a:ext cx="914400" cy="914400"/>
            </a:xfrm>
            <a:prstGeom prst="rect">
              <a:avLst/>
            </a:prstGeom>
            <a:solidFill>
              <a:srgbClr val="D25547">
                <a:alpha val="53000"/>
              </a:srgbClr>
            </a:solidFill>
            <a:ln>
              <a:solidFill>
                <a:srgbClr val="D25547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5676229" y="3977394"/>
              <a:ext cx="914400" cy="914400"/>
            </a:xfrm>
            <a:prstGeom prst="rect">
              <a:avLst/>
            </a:prstGeom>
            <a:solidFill>
              <a:srgbClr val="D25547">
                <a:alpha val="53000"/>
              </a:srgbClr>
            </a:solidFill>
            <a:ln>
              <a:solidFill>
                <a:srgbClr val="D25547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5676229" y="2983117"/>
              <a:ext cx="914400" cy="914400"/>
            </a:xfrm>
            <a:prstGeom prst="rect">
              <a:avLst/>
            </a:prstGeom>
            <a:solidFill>
              <a:srgbClr val="D25547">
                <a:alpha val="53000"/>
              </a:srgbClr>
            </a:solidFill>
            <a:ln>
              <a:solidFill>
                <a:srgbClr val="D25547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/>
                <a:cs typeface="Arial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6630312" y="2268834"/>
            <a:ext cx="391819" cy="3458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6612275" y="2925463"/>
            <a:ext cx="391819" cy="36476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6624779" y="3546258"/>
            <a:ext cx="391819" cy="36476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151637" y="2291070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Purchase ingredients more than their need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7057862" y="2953958"/>
            <a:ext cx="339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Schedule more or less staff than needed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7057862" y="3628594"/>
            <a:ext cx="342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Bad  dining experience to the customers 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080880" y="1715767"/>
            <a:ext cx="72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/>
                <a:cs typeface="Arial"/>
              </a:rPr>
              <a:t>Impact </a:t>
            </a:r>
          </a:p>
          <a:p>
            <a:r>
              <a:rPr lang="en-CA" sz="1400" dirty="0">
                <a:latin typeface="Arial"/>
                <a:cs typeface="Arial"/>
              </a:rPr>
              <a:t>scale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5083918" y="601572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/>
                <a:cs typeface="Arial"/>
              </a:rPr>
              <a:t>Probability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4E21823-9431-AC48-A37A-9CDDAFB47412}"/>
              </a:ext>
            </a:extLst>
          </p:cNvPr>
          <p:cNvSpPr/>
          <p:nvPr/>
        </p:nvSpPr>
        <p:spPr>
          <a:xfrm>
            <a:off x="4273913" y="2324373"/>
            <a:ext cx="391819" cy="36476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5C3E1E-CEE5-5041-A9CF-20313BDBAA78}"/>
              </a:ext>
            </a:extLst>
          </p:cNvPr>
          <p:cNvSpPr/>
          <p:nvPr/>
        </p:nvSpPr>
        <p:spPr>
          <a:xfrm>
            <a:off x="4250841" y="3225481"/>
            <a:ext cx="391819" cy="36476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00FD663-8A99-A048-935B-4E3D1902DEEF}"/>
              </a:ext>
            </a:extLst>
          </p:cNvPr>
          <p:cNvSpPr/>
          <p:nvPr/>
        </p:nvSpPr>
        <p:spPr>
          <a:xfrm>
            <a:off x="2214542" y="2283064"/>
            <a:ext cx="391819" cy="36476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629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23599" y="758278"/>
            <a:ext cx="109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/>
                <a:cs typeface="Arial"/>
              </a:rPr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391634" y="1648216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Company overview</a:t>
            </a:r>
          </a:p>
        </p:txBody>
      </p:sp>
      <p:sp>
        <p:nvSpPr>
          <p:cNvPr id="18" name="Oval 17"/>
          <p:cNvSpPr/>
          <p:nvPr/>
        </p:nvSpPr>
        <p:spPr>
          <a:xfrm>
            <a:off x="619333" y="2225328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391634" y="234710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ER diagram</a:t>
            </a:r>
          </a:p>
        </p:txBody>
      </p:sp>
      <p:sp>
        <p:nvSpPr>
          <p:cNvPr id="19" name="Oval 18"/>
          <p:cNvSpPr/>
          <p:nvPr/>
        </p:nvSpPr>
        <p:spPr>
          <a:xfrm>
            <a:off x="619333" y="2924030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391634" y="3045984"/>
            <a:ext cx="1199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Risk matrix </a:t>
            </a:r>
          </a:p>
        </p:txBody>
      </p:sp>
      <p:sp>
        <p:nvSpPr>
          <p:cNvPr id="11" name="Oval 10"/>
          <p:cNvSpPr/>
          <p:nvPr/>
        </p:nvSpPr>
        <p:spPr>
          <a:xfrm>
            <a:off x="619333" y="3622732"/>
            <a:ext cx="553951" cy="5674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391634" y="3744868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Arial"/>
                <a:cs typeface="Arial"/>
              </a:rPr>
              <a:t>Queries</a:t>
            </a:r>
          </a:p>
        </p:txBody>
      </p:sp>
      <p:sp>
        <p:nvSpPr>
          <p:cNvPr id="12" name="Oval 11"/>
          <p:cNvSpPr/>
          <p:nvPr/>
        </p:nvSpPr>
        <p:spPr>
          <a:xfrm>
            <a:off x="619333" y="4321434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391634" y="444375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Prediction</a:t>
            </a:r>
          </a:p>
        </p:txBody>
      </p:sp>
      <p:sp>
        <p:nvSpPr>
          <p:cNvPr id="13" name="Oval 12"/>
          <p:cNvSpPr/>
          <p:nvPr/>
        </p:nvSpPr>
        <p:spPr>
          <a:xfrm>
            <a:off x="619333" y="502013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391634" y="514263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Explorative analysis</a:t>
            </a:r>
          </a:p>
        </p:txBody>
      </p:sp>
      <p:sp>
        <p:nvSpPr>
          <p:cNvPr id="14" name="Oval 13"/>
          <p:cNvSpPr/>
          <p:nvPr/>
        </p:nvSpPr>
        <p:spPr>
          <a:xfrm>
            <a:off x="619333" y="5718837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91634" y="5841519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Arial"/>
                <a:cs typeface="Arial"/>
              </a:rPr>
              <a:t>Conclusion &amp; benefits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8DA093-DBB1-A742-AFA0-4CD9966124D3}"/>
              </a:ext>
            </a:extLst>
          </p:cNvPr>
          <p:cNvSpPr/>
          <p:nvPr/>
        </p:nvSpPr>
        <p:spPr>
          <a:xfrm>
            <a:off x="619333" y="1526626"/>
            <a:ext cx="553951" cy="567419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0" y="2834"/>
            <a:ext cx="5018691" cy="68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7"/>
          <p:cNvCxnSpPr/>
          <p:nvPr/>
        </p:nvCxnSpPr>
        <p:spPr>
          <a:xfrm>
            <a:off x="627058" y="57571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3">
            <a:extLst>
              <a:ext uri="{FF2B5EF4-FFF2-40B4-BE49-F238E27FC236}">
                <a16:creationId xmlns:a16="http://schemas.microsoft.com/office/drawing/2014/main" id="{760A0ADE-C006-044B-B78F-BAB490BE26DF}"/>
              </a:ext>
            </a:extLst>
          </p:cNvPr>
          <p:cNvSpPr/>
          <p:nvPr/>
        </p:nvSpPr>
        <p:spPr>
          <a:xfrm>
            <a:off x="657675" y="1248252"/>
            <a:ext cx="10913739" cy="3278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Queries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623601" y="6349703"/>
            <a:ext cx="10929985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9"/>
          <p:cNvSpPr txBox="1"/>
          <p:nvPr/>
        </p:nvSpPr>
        <p:spPr>
          <a:xfrm>
            <a:off x="5682887" y="642965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Queries</a:t>
            </a:r>
          </a:p>
        </p:txBody>
      </p:sp>
      <p:sp>
        <p:nvSpPr>
          <p:cNvPr id="10" name="Textfeld 11"/>
          <p:cNvSpPr txBox="1"/>
          <p:nvPr/>
        </p:nvSpPr>
        <p:spPr>
          <a:xfrm>
            <a:off x="11247873" y="642965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1" y="2248180"/>
            <a:ext cx="6954220" cy="171473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57675" y="172749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database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77821" y="2261243"/>
            <a:ext cx="399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restaurant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variables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2" y="4213203"/>
            <a:ext cx="6954220" cy="94310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7615796" y="4223280"/>
            <a:ext cx="399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reservations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ans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restaurant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5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867</Words>
  <Application>Microsoft Office PowerPoint</Application>
  <PresentationFormat>Widescreen</PresentationFormat>
  <Paragraphs>250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Courier New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Suggestions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Amr Sarhan</dc:creator>
  <cp:lastModifiedBy>Babak Barghi</cp:lastModifiedBy>
  <cp:revision>73</cp:revision>
  <dcterms:created xsi:type="dcterms:W3CDTF">2020-12-10T13:25:32Z</dcterms:created>
  <dcterms:modified xsi:type="dcterms:W3CDTF">2020-12-21T12:23:51Z</dcterms:modified>
  <cp:contentStatus/>
</cp:coreProperties>
</file>