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B9B3-0A73-4AF1-AEE2-3F7551FFAC12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656C-67D7-4F54-A810-5B1F235175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52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B9B3-0A73-4AF1-AEE2-3F7551FFAC12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656C-67D7-4F54-A810-5B1F235175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35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B9B3-0A73-4AF1-AEE2-3F7551FFAC12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656C-67D7-4F54-A810-5B1F235175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43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B9B3-0A73-4AF1-AEE2-3F7551FFAC12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656C-67D7-4F54-A810-5B1F235175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85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B9B3-0A73-4AF1-AEE2-3F7551FFAC12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656C-67D7-4F54-A810-5B1F235175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70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B9B3-0A73-4AF1-AEE2-3F7551FFAC12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656C-67D7-4F54-A810-5B1F235175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3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B9B3-0A73-4AF1-AEE2-3F7551FFAC12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656C-67D7-4F54-A810-5B1F235175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76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B9B3-0A73-4AF1-AEE2-3F7551FFAC12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656C-67D7-4F54-A810-5B1F235175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28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B9B3-0A73-4AF1-AEE2-3F7551FFAC12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656C-67D7-4F54-A810-5B1F235175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28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B9B3-0A73-4AF1-AEE2-3F7551FFAC12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656C-67D7-4F54-A810-5B1F235175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2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B9B3-0A73-4AF1-AEE2-3F7551FFAC12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656C-67D7-4F54-A810-5B1F235175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65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7B9B3-0A73-4AF1-AEE2-3F7551FFAC12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656C-67D7-4F54-A810-5B1F235175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85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standard/blob/master/docs/versions/netstandard1.6.md" TargetMode="External"/><Relationship Id="rId3" Type="http://schemas.openxmlformats.org/officeDocument/2006/relationships/hyperlink" Target="https://github.com/dotnet/standard/blob/master/docs/versions/netstandard1.1.md" TargetMode="External"/><Relationship Id="rId7" Type="http://schemas.openxmlformats.org/officeDocument/2006/relationships/hyperlink" Target="https://github.com/dotnet/standard/blob/master/docs/versions/netstandard1.5.md" TargetMode="External"/><Relationship Id="rId2" Type="http://schemas.openxmlformats.org/officeDocument/2006/relationships/hyperlink" Target="https://github.com/dotnet/standard/blob/master/docs/versions/netstandard1.0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standard/blob/master/docs/versions/netstandard1.4.md" TargetMode="External"/><Relationship Id="rId5" Type="http://schemas.openxmlformats.org/officeDocument/2006/relationships/hyperlink" Target="https://github.com/dotnet/standard/blob/master/docs/versions/netstandard1.3.md" TargetMode="External"/><Relationship Id="rId10" Type="http://schemas.openxmlformats.org/officeDocument/2006/relationships/hyperlink" Target="https://github.com/dotnet/standard/blob/master/docs/versions/netstandard2.1.md" TargetMode="External"/><Relationship Id="rId4" Type="http://schemas.openxmlformats.org/officeDocument/2006/relationships/hyperlink" Target="https://github.com/dotnet/standard/blob/master/docs/versions/netstandard1.2.md" TargetMode="External"/><Relationship Id="rId9" Type="http://schemas.openxmlformats.org/officeDocument/2006/relationships/hyperlink" Target="https://github.com/dotnet/standard/blob/master/docs/versions/netstandard2.0.m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Messaging Library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07696" y="5877272"/>
            <a:ext cx="27363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dirty="0" smtClean="0">
                <a:solidFill>
                  <a:srgbClr val="00B0F0"/>
                </a:solidFill>
              </a:rPr>
              <a:t>Houssem Eddine ABBES</a:t>
            </a:r>
            <a:endParaRPr lang="de-DE" sz="10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2898887"/>
            <a:ext cx="6120680" cy="3175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de-DE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de-DE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34028" y="2958709"/>
            <a:ext cx="5628192" cy="6669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     Messaging </a:t>
            </a:r>
            <a:r>
              <a:rPr lang="en-US" dirty="0" smtClean="0">
                <a:solidFill>
                  <a:schemeClr val="tx1"/>
                </a:solidFill>
              </a:rPr>
              <a:t>Library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50099" y="5268570"/>
            <a:ext cx="5628192" cy="6711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     Azure </a:t>
            </a:r>
            <a:r>
              <a:rPr lang="en-US" dirty="0" err="1" smtClean="0"/>
              <a:t>ServiceBus</a:t>
            </a: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7" name="Rounded Rectangle 6"/>
          <p:cNvSpPr/>
          <p:nvPr/>
        </p:nvSpPr>
        <p:spPr>
          <a:xfrm>
            <a:off x="1540582" y="3996099"/>
            <a:ext cx="5628192" cy="7531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2)     </a:t>
            </a:r>
            <a:r>
              <a:rPr lang="en-US" dirty="0" err="1">
                <a:solidFill>
                  <a:schemeClr val="tx1"/>
                </a:solidFill>
              </a:rPr>
              <a:t>NService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62509" y="1710755"/>
            <a:ext cx="990434" cy="513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1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3655371" y="1710755"/>
            <a:ext cx="990434" cy="51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/>
              <a:t>2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5778083" y="1710755"/>
            <a:ext cx="99043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/>
              <a:t>3</a:t>
            </a:r>
            <a:endParaRPr lang="de-DE" dirty="0"/>
          </a:p>
        </p:txBody>
      </p:sp>
      <p:sp>
        <p:nvSpPr>
          <p:cNvPr id="11" name="Up-Down Arrow 10"/>
          <p:cNvSpPr/>
          <p:nvPr/>
        </p:nvSpPr>
        <p:spPr>
          <a:xfrm>
            <a:off x="1813710" y="2223899"/>
            <a:ext cx="288032" cy="4229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p-Down Arrow 11"/>
          <p:cNvSpPr/>
          <p:nvPr/>
        </p:nvSpPr>
        <p:spPr>
          <a:xfrm>
            <a:off x="6129284" y="2214811"/>
            <a:ext cx="288032" cy="4320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Up-Down Arrow 12"/>
          <p:cNvSpPr/>
          <p:nvPr/>
        </p:nvSpPr>
        <p:spPr>
          <a:xfrm>
            <a:off x="4058826" y="2228263"/>
            <a:ext cx="288032" cy="4185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 rot="16200000">
            <a:off x="-282867" y="4351326"/>
            <a:ext cx="3319322" cy="4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Smart Communication Platform (SCP)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3371203" y="4968768"/>
            <a:ext cx="144016" cy="144016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owchart: Connector 15"/>
          <p:cNvSpPr/>
          <p:nvPr/>
        </p:nvSpPr>
        <p:spPr>
          <a:xfrm>
            <a:off x="5624865" y="4960222"/>
            <a:ext cx="144016" cy="144016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3404885" y="5104238"/>
            <a:ext cx="72008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5660869" y="5071284"/>
            <a:ext cx="72008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owchart: Connector 18"/>
          <p:cNvSpPr/>
          <p:nvPr/>
        </p:nvSpPr>
        <p:spPr>
          <a:xfrm>
            <a:off x="1888040" y="2664577"/>
            <a:ext cx="144016" cy="14401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owchart: Connector 19"/>
          <p:cNvSpPr/>
          <p:nvPr/>
        </p:nvSpPr>
        <p:spPr>
          <a:xfrm>
            <a:off x="4139380" y="2656031"/>
            <a:ext cx="144016" cy="14401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921722" y="2800047"/>
            <a:ext cx="7200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4175384" y="2767093"/>
            <a:ext cx="7200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lowchart: Connector 22"/>
          <p:cNvSpPr/>
          <p:nvPr/>
        </p:nvSpPr>
        <p:spPr>
          <a:xfrm>
            <a:off x="3752113" y="3749567"/>
            <a:ext cx="144016" cy="14401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lowchart: Connector 23"/>
          <p:cNvSpPr/>
          <p:nvPr/>
        </p:nvSpPr>
        <p:spPr>
          <a:xfrm>
            <a:off x="6005775" y="3749567"/>
            <a:ext cx="144016" cy="14401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/>
          <p:cNvSpPr/>
          <p:nvPr/>
        </p:nvSpPr>
        <p:spPr>
          <a:xfrm>
            <a:off x="3785795" y="3885037"/>
            <a:ext cx="72008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/>
          <p:cNvSpPr/>
          <p:nvPr/>
        </p:nvSpPr>
        <p:spPr>
          <a:xfrm>
            <a:off x="6041779" y="3852083"/>
            <a:ext cx="72008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owchart: Connector 26"/>
          <p:cNvSpPr/>
          <p:nvPr/>
        </p:nvSpPr>
        <p:spPr>
          <a:xfrm>
            <a:off x="6203614" y="2665645"/>
            <a:ext cx="144016" cy="14401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/>
          <p:cNvSpPr/>
          <p:nvPr/>
        </p:nvSpPr>
        <p:spPr>
          <a:xfrm>
            <a:off x="6237296" y="2801115"/>
            <a:ext cx="7200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63" y="618409"/>
            <a:ext cx="721799" cy="73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25" y="841713"/>
            <a:ext cx="767855" cy="77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urved Connector 30"/>
          <p:cNvCxnSpPr>
            <a:stCxn id="8" idx="0"/>
          </p:cNvCxnSpPr>
          <p:nvPr/>
        </p:nvCxnSpPr>
        <p:spPr>
          <a:xfrm rot="5400000" flipH="1" flipV="1">
            <a:off x="4631759" y="-1650338"/>
            <a:ext cx="687061" cy="6035126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30" idx="1"/>
          </p:cNvCxnSpPr>
          <p:nvPr/>
        </p:nvCxnSpPr>
        <p:spPr>
          <a:xfrm flipV="1">
            <a:off x="4127040" y="1231229"/>
            <a:ext cx="3711785" cy="47781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0" idx="3"/>
          </p:cNvCxnSpPr>
          <p:nvPr/>
        </p:nvCxnSpPr>
        <p:spPr>
          <a:xfrm flipV="1">
            <a:off x="6768517" y="1350715"/>
            <a:ext cx="1152325" cy="61206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29" idx="1"/>
          </p:cNvCxnSpPr>
          <p:nvPr/>
        </p:nvCxnSpPr>
        <p:spPr>
          <a:xfrm rot="5400000" flipH="1" flipV="1">
            <a:off x="1529643" y="1268630"/>
            <a:ext cx="672187" cy="10405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3821799" y="3625693"/>
            <a:ext cx="2322" cy="12387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065496" y="3625693"/>
            <a:ext cx="2322" cy="12387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6" idx="0"/>
          </p:cNvCxnSpPr>
          <p:nvPr/>
        </p:nvCxnSpPr>
        <p:spPr>
          <a:xfrm>
            <a:off x="5696873" y="4735091"/>
            <a:ext cx="0" cy="2251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440693" y="4749287"/>
            <a:ext cx="0" cy="2251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4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2571396"/>
            <a:ext cx="5628192" cy="76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C00000"/>
                </a:solidFill>
              </a:rPr>
              <a:t>Smart Communication </a:t>
            </a:r>
            <a:r>
              <a:rPr lang="de-DE" dirty="0" err="1" smtClean="0">
                <a:solidFill>
                  <a:srgbClr val="C00000"/>
                </a:solidFill>
              </a:rPr>
              <a:t>Platform</a:t>
            </a:r>
            <a:r>
              <a:rPr lang="de-DE" dirty="0" smtClean="0">
                <a:solidFill>
                  <a:srgbClr val="C00000"/>
                </a:solidFill>
              </a:rPr>
              <a:t> (SCP)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9149" y="4653136"/>
            <a:ext cx="2376264" cy="9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.Net</a:t>
            </a:r>
            <a:r>
              <a:rPr lang="en-US" dirty="0" smtClean="0"/>
              <a:t> Framework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5227501" y="4653136"/>
            <a:ext cx="2452411" cy="9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.Net</a:t>
            </a:r>
            <a:r>
              <a:rPr lang="en-US" dirty="0" smtClean="0"/>
              <a:t> Core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2772835" y="4005064"/>
            <a:ext cx="4185962" cy="38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.Net</a:t>
            </a:r>
            <a:r>
              <a:rPr lang="en-US" dirty="0" smtClean="0"/>
              <a:t> Standard APIs</a:t>
            </a:r>
            <a:endParaRPr lang="de-DE" dirty="0"/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3247281" y="4390692"/>
            <a:ext cx="0" cy="262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6453706" y="4374789"/>
            <a:ext cx="1" cy="278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38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7504" y="2079733"/>
            <a:ext cx="4176464" cy="415994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</a:t>
            </a:r>
            <a:r>
              <a:rPr lang="de-DE" dirty="0" smtClean="0"/>
              <a:t>Core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>
          <a:xfrm>
            <a:off x="1746596" y="4537844"/>
            <a:ext cx="1237772" cy="6669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Service Monitor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94813" y="4550522"/>
            <a:ext cx="1237772" cy="6669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CNG Admin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46068" y="4567614"/>
            <a:ext cx="1237772" cy="6669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Investor Portal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528" y="1124744"/>
            <a:ext cx="3816424" cy="2808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C00000"/>
                </a:solidFill>
              </a:rPr>
              <a:t>Smart Communication </a:t>
            </a:r>
            <a:r>
              <a:rPr lang="de-DE" dirty="0" err="1" smtClean="0">
                <a:solidFill>
                  <a:srgbClr val="C00000"/>
                </a:solidFill>
              </a:rPr>
              <a:t>Platform</a:t>
            </a:r>
            <a:r>
              <a:rPr lang="de-DE" dirty="0" smtClean="0">
                <a:solidFill>
                  <a:srgbClr val="C00000"/>
                </a:solidFill>
              </a:rPr>
              <a:t> (SCP)</a:t>
            </a:r>
          </a:p>
          <a:p>
            <a:pPr algn="ctr"/>
            <a:endParaRPr lang="de-DE" dirty="0">
              <a:solidFill>
                <a:srgbClr val="C00000"/>
              </a:solidFill>
            </a:endParaRPr>
          </a:p>
          <a:p>
            <a:pPr algn="ctr"/>
            <a:endParaRPr lang="de-DE" dirty="0" smtClean="0">
              <a:solidFill>
                <a:srgbClr val="C00000"/>
              </a:solidFill>
            </a:endParaRPr>
          </a:p>
          <a:p>
            <a:pPr algn="ctr"/>
            <a:endParaRPr lang="de-DE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de-DE" dirty="0" smtClean="0">
              <a:solidFill>
                <a:srgbClr val="C00000"/>
              </a:solidFill>
            </a:endParaRPr>
          </a:p>
          <a:p>
            <a:pPr algn="ctr"/>
            <a:endParaRPr lang="de-DE" dirty="0">
              <a:solidFill>
                <a:srgbClr val="C00000"/>
              </a:solidFill>
            </a:endParaRPr>
          </a:p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0763" y="3356992"/>
            <a:ext cx="3587473" cy="4651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Customized Messaging Library (CML) 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6251" y="2417248"/>
            <a:ext cx="3587473" cy="4651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NServiceBus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0763" y="1484784"/>
            <a:ext cx="7835947" cy="4651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Azure </a:t>
            </a:r>
            <a:r>
              <a:rPr lang="en-US" sz="1600" dirty="0" err="1" smtClean="0">
                <a:solidFill>
                  <a:schemeClr val="tx1"/>
                </a:solidFill>
              </a:rPr>
              <a:t>ServiceBus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28821" y="3256834"/>
            <a:ext cx="3687889" cy="6058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Temporary Customized Messaging Library (TCML)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932592" y="3112818"/>
            <a:ext cx="144016" cy="144016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owchart: Connector 17"/>
          <p:cNvSpPr/>
          <p:nvPr/>
        </p:nvSpPr>
        <p:spPr>
          <a:xfrm>
            <a:off x="3188576" y="3112818"/>
            <a:ext cx="144016" cy="144016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968596" y="2896794"/>
            <a:ext cx="72008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3224580" y="2872386"/>
            <a:ext cx="72008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256676" y="3131861"/>
            <a:ext cx="0" cy="2251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6054" y="3131860"/>
            <a:ext cx="0" cy="2251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1123655" y="2185926"/>
            <a:ext cx="144016" cy="144016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lowchart: Connector 23"/>
          <p:cNvSpPr/>
          <p:nvPr/>
        </p:nvSpPr>
        <p:spPr>
          <a:xfrm>
            <a:off x="3379639" y="2185926"/>
            <a:ext cx="144016" cy="144016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/>
          <p:cNvSpPr/>
          <p:nvPr/>
        </p:nvSpPr>
        <p:spPr>
          <a:xfrm>
            <a:off x="1159659" y="1935718"/>
            <a:ext cx="72008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/>
          <p:cNvSpPr/>
          <p:nvPr/>
        </p:nvSpPr>
        <p:spPr>
          <a:xfrm>
            <a:off x="3415643" y="1945494"/>
            <a:ext cx="72008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447739" y="2196423"/>
            <a:ext cx="0" cy="2251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87117" y="2196422"/>
            <a:ext cx="0" cy="2251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5167862" y="2211555"/>
            <a:ext cx="144016" cy="144016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owchart: Connector 29"/>
          <p:cNvSpPr/>
          <p:nvPr/>
        </p:nvSpPr>
        <p:spPr>
          <a:xfrm>
            <a:off x="7423846" y="2211555"/>
            <a:ext cx="144016" cy="144016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/>
          <p:cNvSpPr/>
          <p:nvPr/>
        </p:nvSpPr>
        <p:spPr>
          <a:xfrm>
            <a:off x="5203866" y="1961347"/>
            <a:ext cx="72008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7459850" y="1971123"/>
            <a:ext cx="72008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491946" y="2222052"/>
            <a:ext cx="3908" cy="10347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31324" y="2222051"/>
            <a:ext cx="0" cy="102237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499992" y="2079733"/>
            <a:ext cx="4176464" cy="415995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</a:t>
            </a:r>
            <a:r>
              <a:rPr lang="de-DE" dirty="0" smtClean="0"/>
              <a:t>Core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07504" y="5813809"/>
            <a:ext cx="4176464" cy="38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.Net Core</a:t>
            </a:r>
            <a:endParaRPr lang="de-DE" dirty="0"/>
          </a:p>
        </p:txBody>
      </p:sp>
      <p:sp>
        <p:nvSpPr>
          <p:cNvPr id="41" name="Rectangle 40"/>
          <p:cNvSpPr/>
          <p:nvPr/>
        </p:nvSpPr>
        <p:spPr>
          <a:xfrm>
            <a:off x="4494117" y="5811287"/>
            <a:ext cx="4176464" cy="38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.Net Framework</a:t>
            </a:r>
            <a:endParaRPr lang="de-DE" dirty="0"/>
          </a:p>
        </p:txBody>
      </p:sp>
      <p:sp>
        <p:nvSpPr>
          <p:cNvPr id="48" name="Up-Down Arrow 47"/>
          <p:cNvSpPr/>
          <p:nvPr/>
        </p:nvSpPr>
        <p:spPr>
          <a:xfrm>
            <a:off x="2215387" y="3838028"/>
            <a:ext cx="288032" cy="6710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Up-Down Arrow 48"/>
          <p:cNvSpPr/>
          <p:nvPr/>
        </p:nvSpPr>
        <p:spPr>
          <a:xfrm>
            <a:off x="5769683" y="4077072"/>
            <a:ext cx="288032" cy="4566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Up-Down Arrow 49"/>
          <p:cNvSpPr/>
          <p:nvPr/>
        </p:nvSpPr>
        <p:spPr>
          <a:xfrm>
            <a:off x="7531858" y="4077072"/>
            <a:ext cx="288032" cy="46490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51"/>
          <p:cNvSpPr/>
          <p:nvPr/>
        </p:nvSpPr>
        <p:spPr>
          <a:xfrm>
            <a:off x="442858" y="3184826"/>
            <a:ext cx="8089581" cy="892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.Net</a:t>
            </a:r>
            <a:r>
              <a:rPr lang="en-US" dirty="0" smtClean="0"/>
              <a:t> Standard APIs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05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36018"/>
              </p:ext>
            </p:extLst>
          </p:nvPr>
        </p:nvGraphicFramePr>
        <p:xfrm>
          <a:off x="323528" y="1268760"/>
          <a:ext cx="8640960" cy="4913320"/>
        </p:xfrm>
        <a:graphic>
          <a:graphicData uri="http://schemas.openxmlformats.org/drawingml/2006/table">
            <a:tbl>
              <a:tblPr/>
              <a:tblGrid>
                <a:gridCol w="1157271"/>
                <a:gridCol w="771514"/>
                <a:gridCol w="771514"/>
                <a:gridCol w="756085"/>
                <a:gridCol w="864096"/>
                <a:gridCol w="864096"/>
                <a:gridCol w="1008112"/>
                <a:gridCol w="1008112"/>
                <a:gridCol w="900096"/>
                <a:gridCol w="540064"/>
              </a:tblGrid>
              <a:tr h="365284"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>
                          <a:effectLst/>
                        </a:rPr>
                        <a:t>.NET Standard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u="none" strike="noStrike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1.0</a:t>
                      </a:r>
                      <a:endParaRPr lang="de-DE" sz="1200" b="1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1.1</a:t>
                      </a:r>
                      <a:endParaRPr lang="de-DE" sz="1200" b="1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1.2</a:t>
                      </a:r>
                      <a:endParaRPr lang="de-DE" sz="1200" b="1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1.3</a:t>
                      </a:r>
                      <a:endParaRPr lang="de-DE" sz="1200" b="1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1.4</a:t>
                      </a:r>
                      <a:endParaRPr lang="de-DE" sz="1200" b="1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u="none" strike="noStrike" dirty="0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1.5</a:t>
                      </a:r>
                      <a:endParaRPr lang="de-DE" sz="1200" b="1" dirty="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1.6</a:t>
                      </a:r>
                      <a:endParaRPr lang="de-DE" sz="1200" b="1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2.0</a:t>
                      </a:r>
                      <a:endParaRPr lang="de-DE" sz="1200" b="1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u="none" strike="noStrike">
                          <a:solidFill>
                            <a:srgbClr val="0366D6"/>
                          </a:solidFill>
                          <a:effectLst/>
                          <a:hlinkClick r:id="rId10"/>
                        </a:rPr>
                        <a:t>2.1</a:t>
                      </a:r>
                      <a:endParaRPr lang="de-DE" sz="1200" b="1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372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.NET Core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1.0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2.0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84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.NET Framework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4.5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4.5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4.5.1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4.6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effectLst/>
                        </a:rPr>
                        <a:t>4.6.1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4.6.1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4.6.1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4.6.1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151459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Mono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4.6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4.6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4.6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4.6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4.6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4.6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4.6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5.4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84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Xamarin.iOS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10.0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10.0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10.0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10.0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10.0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10.0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10.0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10.14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65284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Xamarin.Mac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3.0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3.0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3.0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3.0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3.0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3.0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3.0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3.8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84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Xamarin.Android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7.0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7.0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7.0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7.0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7.0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7.0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7.0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8.0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58372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Unity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2018.1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2018.1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2018.1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2018.1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2018.1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2018.1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2018.1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2018.1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6022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Universal Windows Platform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10.0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10.0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10.0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10.0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10.0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10.0.16299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10.0.16299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10.0.16299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58372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Windows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8.0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8.0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8.1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 dirty="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84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Windows Phone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8.1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effectLst/>
                        </a:rPr>
                        <a:t>8.1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8.1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579109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Windows Phone Silverlight</a:t>
                      </a: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8.0</a:t>
                      </a:r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>
                        <a:effectLst/>
                      </a:endParaRPr>
                    </a:p>
                  </a:txBody>
                  <a:tcPr marL="48259" marR="48259" marT="22273" marB="222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35638" marR="35638" marT="17819" marB="17819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403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94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have a strong and responsive system that handles sending/receiving a huge number of messages without any data loss.</a:t>
            </a:r>
          </a:p>
          <a:p>
            <a:r>
              <a:rPr lang="en-US" dirty="0" smtClean="0"/>
              <a:t>This library should be reused by other applications.</a:t>
            </a:r>
          </a:p>
          <a:p>
            <a:r>
              <a:rPr lang="en-US" dirty="0" smtClean="0"/>
              <a:t>Azure Service Bus library as a transport layer.</a:t>
            </a:r>
            <a:br>
              <a:rPr lang="en-US" dirty="0" smtClean="0"/>
            </a:br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5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Implementation will be done in .NET Core 2.x. 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en-US" dirty="0" smtClean="0"/>
              <a:t>New technology</a:t>
            </a:r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r>
              <a:rPr lang="en-US" dirty="0" smtClean="0"/>
              <a:t>Open source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 smtClean="0"/>
              <a:t>Performance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 smtClean="0"/>
              <a:t>Azure Service bus has a NuGet package compatible with .NET Core.</a:t>
            </a:r>
            <a:endParaRPr lang="de-DE" dirty="0" smtClean="0"/>
          </a:p>
          <a:p>
            <a:r>
              <a:rPr lang="en-US" dirty="0" smtClean="0"/>
              <a:t>Tests will be added during development.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probably is coming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91937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899592" y="4653136"/>
            <a:ext cx="74168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2859323"/>
            <a:ext cx="6984776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735796" y="5075602"/>
            <a:ext cx="3600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.NET Core 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67644" y="4011451"/>
            <a:ext cx="6516724" cy="6416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2639393" y="4039905"/>
            <a:ext cx="37932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Azure Service bus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9261" y="3068960"/>
            <a:ext cx="36454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Messaging Library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120612" y="2276870"/>
            <a:ext cx="0" cy="58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Summing Junction 13"/>
          <p:cNvSpPr/>
          <p:nvPr/>
        </p:nvSpPr>
        <p:spPr>
          <a:xfrm>
            <a:off x="2814288" y="1664224"/>
            <a:ext cx="612648" cy="61264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5958444" y="2276872"/>
            <a:ext cx="0" cy="58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Summing Junction 17"/>
          <p:cNvSpPr/>
          <p:nvPr/>
        </p:nvSpPr>
        <p:spPr>
          <a:xfrm>
            <a:off x="5652120" y="1664224"/>
            <a:ext cx="612648" cy="61264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59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10" grpId="0"/>
      <p:bldP spid="11" grpId="0"/>
      <p:bldP spid="14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Interfaces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need to have interfaces that helps to build the infrastructure with service Bus.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 err="1" smtClean="0"/>
              <a:t>INamespaceManager</a:t>
            </a:r>
            <a:endParaRPr lang="en-US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en-US" dirty="0" smtClean="0"/>
              <a:t>IQueueManager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 smtClean="0"/>
              <a:t>ITopicManager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 smtClean="0"/>
              <a:t>ISubscriptionManager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Theses interfaces need to provides the basic  CRUD Functionality.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Symbol" panose="05050102010706020507" pitchFamily="18" charset="2"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59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Interfaces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Communication (</a:t>
            </a:r>
            <a:r>
              <a:rPr lang="en-US" dirty="0" err="1" smtClean="0"/>
              <a:t>Async</a:t>
            </a:r>
            <a:r>
              <a:rPr lang="en-US" dirty="0" smtClean="0"/>
              <a:t>/Sync)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 err="1" smtClean="0"/>
              <a:t>IMessageBrokerCommunicationAsync</a:t>
            </a:r>
            <a:endParaRPr lang="en-US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en-US" dirty="0" err="1" smtClean="0"/>
              <a:t>IMessageBrokerCommunication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interface should provide the basic functionality of sending/receiving data.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59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Interfaces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Logging </a:t>
            </a:r>
            <a:r>
              <a:rPr lang="en-US" dirty="0" err="1"/>
              <a:t>Serilog</a:t>
            </a:r>
            <a:r>
              <a:rPr lang="en-US" dirty="0"/>
              <a:t> </a:t>
            </a:r>
            <a:r>
              <a:rPr lang="en-US" dirty="0" smtClean="0"/>
              <a:t>provides logging </a:t>
            </a:r>
            <a:r>
              <a:rPr lang="en-US" dirty="0"/>
              <a:t>to files, the </a:t>
            </a:r>
            <a:r>
              <a:rPr lang="en-US" dirty="0" smtClean="0"/>
              <a:t>console.</a:t>
            </a:r>
            <a:r>
              <a:rPr lang="en-US" dirty="0"/>
              <a:t> It is easy to set </a:t>
            </a:r>
            <a:r>
              <a:rPr lang="en-US" dirty="0" smtClean="0"/>
              <a:t>up.</a:t>
            </a:r>
          </a:p>
          <a:p>
            <a:pPr marL="0" indent="0" fontAlgn="base">
              <a:buNone/>
            </a:pPr>
            <a:r>
              <a:rPr lang="en-US" dirty="0" smtClean="0"/>
              <a:t>4. </a:t>
            </a:r>
            <a:r>
              <a:rPr lang="de-DE" dirty="0" err="1" smtClean="0"/>
              <a:t>Exception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.</a:t>
            </a:r>
            <a:endParaRPr lang="de-DE" dirty="0"/>
          </a:p>
          <a:p>
            <a:pPr marL="0" indent="0" fontAlgn="base">
              <a:buNone/>
            </a:pPr>
            <a:r>
              <a:rPr lang="de-DE" dirty="0" smtClean="0"/>
              <a:t>5. Security.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472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3336391"/>
            <a:ext cx="5628192" cy="76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C00000"/>
                </a:solidFill>
              </a:rPr>
              <a:t>Smart Communication </a:t>
            </a:r>
            <a:r>
              <a:rPr lang="de-DE" dirty="0" err="1" smtClean="0">
                <a:solidFill>
                  <a:srgbClr val="C00000"/>
                </a:solidFill>
              </a:rPr>
              <a:t>Platform</a:t>
            </a:r>
            <a:r>
              <a:rPr lang="de-DE" dirty="0" smtClean="0">
                <a:solidFill>
                  <a:srgbClr val="C00000"/>
                </a:solidFill>
              </a:rPr>
              <a:t> (SCP)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862017" y="488112"/>
            <a:ext cx="1008112" cy="9361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owchart: Connector 5"/>
          <p:cNvSpPr/>
          <p:nvPr/>
        </p:nvSpPr>
        <p:spPr>
          <a:xfrm>
            <a:off x="610839" y="420667"/>
            <a:ext cx="1008112" cy="9361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owchart: Connector 6"/>
          <p:cNvSpPr/>
          <p:nvPr/>
        </p:nvSpPr>
        <p:spPr>
          <a:xfrm>
            <a:off x="345190" y="348659"/>
            <a:ext cx="1008112" cy="9361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Customer</a:t>
            </a:r>
            <a:endParaRPr lang="de-DE" sz="1050" dirty="0"/>
          </a:p>
        </p:txBody>
      </p:sp>
      <p:sp>
        <p:nvSpPr>
          <p:cNvPr id="8" name="Flowchart: Connector 7"/>
          <p:cNvSpPr/>
          <p:nvPr/>
        </p:nvSpPr>
        <p:spPr>
          <a:xfrm>
            <a:off x="3306400" y="413210"/>
            <a:ext cx="1008112" cy="9361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owchart: Connector 8"/>
          <p:cNvSpPr/>
          <p:nvPr/>
        </p:nvSpPr>
        <p:spPr>
          <a:xfrm>
            <a:off x="3505332" y="472254"/>
            <a:ext cx="1008112" cy="9361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28517" y="1671752"/>
            <a:ext cx="99043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1</a:t>
            </a:r>
            <a:endParaRPr lang="de-DE" dirty="0"/>
          </a:p>
        </p:txBody>
      </p:sp>
      <p:sp>
        <p:nvSpPr>
          <p:cNvPr id="11" name="Flowchart: Connector 10"/>
          <p:cNvSpPr/>
          <p:nvPr/>
        </p:nvSpPr>
        <p:spPr>
          <a:xfrm>
            <a:off x="3719704" y="557064"/>
            <a:ext cx="1008112" cy="9361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3347864" y="1727757"/>
            <a:ext cx="99043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/>
              <a:t>2</a:t>
            </a:r>
            <a:endParaRPr lang="de-DE" dirty="0"/>
          </a:p>
        </p:txBody>
      </p:sp>
      <p:sp>
        <p:nvSpPr>
          <p:cNvPr id="15" name="Up-Down Arrow 14"/>
          <p:cNvSpPr/>
          <p:nvPr/>
        </p:nvSpPr>
        <p:spPr>
          <a:xfrm>
            <a:off x="921254" y="1284763"/>
            <a:ext cx="288032" cy="3869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Up-Down Arrow 16"/>
          <p:cNvSpPr/>
          <p:nvPr/>
        </p:nvSpPr>
        <p:spPr>
          <a:xfrm rot="20258587">
            <a:off x="1123795" y="2448243"/>
            <a:ext cx="288032" cy="9021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Up-Down Arrow 17"/>
          <p:cNvSpPr/>
          <p:nvPr/>
        </p:nvSpPr>
        <p:spPr>
          <a:xfrm rot="19400736">
            <a:off x="3897695" y="2501275"/>
            <a:ext cx="288032" cy="9063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216" y="1956985"/>
            <a:ext cx="1012153" cy="102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94" y="970963"/>
            <a:ext cx="1012153" cy="102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Up-Down Arrow 21"/>
          <p:cNvSpPr/>
          <p:nvPr/>
        </p:nvSpPr>
        <p:spPr>
          <a:xfrm rot="3250459">
            <a:off x="1755918" y="1693199"/>
            <a:ext cx="288032" cy="6411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lowchart: Connector 23"/>
          <p:cNvSpPr/>
          <p:nvPr/>
        </p:nvSpPr>
        <p:spPr>
          <a:xfrm>
            <a:off x="3923928" y="598158"/>
            <a:ext cx="1008112" cy="9361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</a:rPr>
              <a:t>Customer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Up-Down Arrow 24"/>
          <p:cNvSpPr/>
          <p:nvPr/>
        </p:nvSpPr>
        <p:spPr>
          <a:xfrm rot="17720823">
            <a:off x="4566804" y="2112556"/>
            <a:ext cx="288032" cy="7901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owchart: Connector 26"/>
          <p:cNvSpPr/>
          <p:nvPr/>
        </p:nvSpPr>
        <p:spPr>
          <a:xfrm>
            <a:off x="2330140" y="5910004"/>
            <a:ext cx="1008112" cy="9361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owchart: Connector 27"/>
          <p:cNvSpPr/>
          <p:nvPr/>
        </p:nvSpPr>
        <p:spPr>
          <a:xfrm>
            <a:off x="2078962" y="5842559"/>
            <a:ext cx="1008112" cy="9361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lowchart: Connector 28"/>
          <p:cNvSpPr/>
          <p:nvPr/>
        </p:nvSpPr>
        <p:spPr>
          <a:xfrm>
            <a:off x="1813313" y="5770551"/>
            <a:ext cx="1008112" cy="9361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Customer</a:t>
            </a:r>
            <a:endParaRPr lang="de-DE" sz="1050" dirty="0"/>
          </a:p>
        </p:txBody>
      </p:sp>
      <p:sp>
        <p:nvSpPr>
          <p:cNvPr id="30" name="Rectangle 29"/>
          <p:cNvSpPr/>
          <p:nvPr/>
        </p:nvSpPr>
        <p:spPr>
          <a:xfrm>
            <a:off x="1843762" y="4673603"/>
            <a:ext cx="99043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/>
              <a:t>3</a:t>
            </a:r>
            <a:endParaRPr lang="de-DE" dirty="0"/>
          </a:p>
        </p:txBody>
      </p:sp>
      <p:sp>
        <p:nvSpPr>
          <p:cNvPr id="31" name="Up-Down Arrow 30"/>
          <p:cNvSpPr/>
          <p:nvPr/>
        </p:nvSpPr>
        <p:spPr>
          <a:xfrm>
            <a:off x="2173353" y="5528222"/>
            <a:ext cx="288032" cy="3869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8" y="5377338"/>
            <a:ext cx="1012153" cy="102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Up-Down Arrow 32"/>
          <p:cNvSpPr/>
          <p:nvPr/>
        </p:nvSpPr>
        <p:spPr>
          <a:xfrm rot="2816264">
            <a:off x="1415173" y="5086283"/>
            <a:ext cx="288032" cy="7316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Up-Down Arrow 33"/>
          <p:cNvSpPr/>
          <p:nvPr/>
        </p:nvSpPr>
        <p:spPr>
          <a:xfrm rot="13119495">
            <a:off x="2383155" y="4033948"/>
            <a:ext cx="288032" cy="7010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Up-Down Arrow 19"/>
          <p:cNvSpPr/>
          <p:nvPr/>
        </p:nvSpPr>
        <p:spPr>
          <a:xfrm rot="18119621">
            <a:off x="2926032" y="1669289"/>
            <a:ext cx="288032" cy="6636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Up-Down Arrow 15"/>
          <p:cNvSpPr/>
          <p:nvPr/>
        </p:nvSpPr>
        <p:spPr>
          <a:xfrm>
            <a:off x="3915089" y="1340768"/>
            <a:ext cx="288032" cy="3869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0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1190" y="2485941"/>
            <a:ext cx="6120680" cy="3175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de-DE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de-DE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57594" y="2545763"/>
            <a:ext cx="5628192" cy="6669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     Messaging </a:t>
            </a:r>
            <a:r>
              <a:rPr lang="en-US" dirty="0" smtClean="0">
                <a:solidFill>
                  <a:schemeClr val="tx1"/>
                </a:solidFill>
              </a:rPr>
              <a:t>Library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73665" y="4855624"/>
            <a:ext cx="5628192" cy="6711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     Azure </a:t>
            </a:r>
            <a:r>
              <a:rPr lang="en-US" dirty="0" err="1" smtClean="0"/>
              <a:t>ServiceBus</a:t>
            </a: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7" name="Rounded Rectangle 6"/>
          <p:cNvSpPr/>
          <p:nvPr/>
        </p:nvSpPr>
        <p:spPr>
          <a:xfrm>
            <a:off x="1864148" y="3583153"/>
            <a:ext cx="5628192" cy="7531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2)     </a:t>
            </a:r>
            <a:r>
              <a:rPr lang="en-US" dirty="0" err="1">
                <a:solidFill>
                  <a:schemeClr val="tx1"/>
                </a:solidFill>
              </a:rPr>
              <a:t>NService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6075" y="1297809"/>
            <a:ext cx="990434" cy="513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1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3978937" y="1297809"/>
            <a:ext cx="990434" cy="51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/>
              <a:t>2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6101649" y="1297809"/>
            <a:ext cx="99043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/>
              <a:t>3</a:t>
            </a:r>
            <a:endParaRPr lang="de-DE" dirty="0"/>
          </a:p>
        </p:txBody>
      </p:sp>
      <p:sp>
        <p:nvSpPr>
          <p:cNvPr id="12" name="Up-Down Arrow 11"/>
          <p:cNvSpPr/>
          <p:nvPr/>
        </p:nvSpPr>
        <p:spPr>
          <a:xfrm>
            <a:off x="2137276" y="1810953"/>
            <a:ext cx="288032" cy="4229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Up-Down Arrow 12"/>
          <p:cNvSpPr/>
          <p:nvPr/>
        </p:nvSpPr>
        <p:spPr>
          <a:xfrm>
            <a:off x="6452850" y="1801865"/>
            <a:ext cx="288032" cy="4320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p-Down Arrow 13"/>
          <p:cNvSpPr/>
          <p:nvPr/>
        </p:nvSpPr>
        <p:spPr>
          <a:xfrm>
            <a:off x="4382392" y="1815317"/>
            <a:ext cx="288032" cy="4185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 rot="16200000">
            <a:off x="40699" y="3938380"/>
            <a:ext cx="3319322" cy="4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Smart Communication Platform (SCP)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3694769" y="4555822"/>
            <a:ext cx="144016" cy="144016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lowchart: Connector 25"/>
          <p:cNvSpPr/>
          <p:nvPr/>
        </p:nvSpPr>
        <p:spPr>
          <a:xfrm>
            <a:off x="5948431" y="4547276"/>
            <a:ext cx="144016" cy="144016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/>
          <p:cNvSpPr/>
          <p:nvPr/>
        </p:nvSpPr>
        <p:spPr>
          <a:xfrm>
            <a:off x="3728451" y="4691292"/>
            <a:ext cx="72008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/>
          <p:cNvSpPr/>
          <p:nvPr/>
        </p:nvSpPr>
        <p:spPr>
          <a:xfrm>
            <a:off x="5984435" y="4658338"/>
            <a:ext cx="72008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lowchart: Connector 28"/>
          <p:cNvSpPr/>
          <p:nvPr/>
        </p:nvSpPr>
        <p:spPr>
          <a:xfrm>
            <a:off x="2211606" y="2251631"/>
            <a:ext cx="144016" cy="14401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owchart: Connector 29"/>
          <p:cNvSpPr/>
          <p:nvPr/>
        </p:nvSpPr>
        <p:spPr>
          <a:xfrm>
            <a:off x="4462946" y="2243085"/>
            <a:ext cx="144016" cy="14401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/>
          <p:cNvSpPr/>
          <p:nvPr/>
        </p:nvSpPr>
        <p:spPr>
          <a:xfrm>
            <a:off x="2245288" y="2387101"/>
            <a:ext cx="7200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4498950" y="2354147"/>
            <a:ext cx="7200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lowchart: Connector 32"/>
          <p:cNvSpPr/>
          <p:nvPr/>
        </p:nvSpPr>
        <p:spPr>
          <a:xfrm>
            <a:off x="4075679" y="3336621"/>
            <a:ext cx="144016" cy="14401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owchart: Connector 33"/>
          <p:cNvSpPr/>
          <p:nvPr/>
        </p:nvSpPr>
        <p:spPr>
          <a:xfrm>
            <a:off x="6329341" y="3336621"/>
            <a:ext cx="144016" cy="14401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34"/>
          <p:cNvSpPr/>
          <p:nvPr/>
        </p:nvSpPr>
        <p:spPr>
          <a:xfrm>
            <a:off x="4109361" y="3472091"/>
            <a:ext cx="72008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tangle 35"/>
          <p:cNvSpPr/>
          <p:nvPr/>
        </p:nvSpPr>
        <p:spPr>
          <a:xfrm>
            <a:off x="6365345" y="3439137"/>
            <a:ext cx="72008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lowchart: Connector 36"/>
          <p:cNvSpPr/>
          <p:nvPr/>
        </p:nvSpPr>
        <p:spPr>
          <a:xfrm>
            <a:off x="6527180" y="2252699"/>
            <a:ext cx="144016" cy="14401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6560862" y="2388169"/>
            <a:ext cx="7200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329" y="205463"/>
            <a:ext cx="721799" cy="73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391" y="428767"/>
            <a:ext cx="767855" cy="77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urved Connector 41"/>
          <p:cNvCxnSpPr>
            <a:stCxn id="9" idx="0"/>
          </p:cNvCxnSpPr>
          <p:nvPr/>
        </p:nvCxnSpPr>
        <p:spPr>
          <a:xfrm rot="5400000" flipH="1" flipV="1">
            <a:off x="4955325" y="-2063284"/>
            <a:ext cx="687061" cy="6035126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40" idx="1"/>
          </p:cNvCxnSpPr>
          <p:nvPr/>
        </p:nvCxnSpPr>
        <p:spPr>
          <a:xfrm flipV="1">
            <a:off x="4450606" y="818283"/>
            <a:ext cx="3711785" cy="47781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1" idx="3"/>
          </p:cNvCxnSpPr>
          <p:nvPr/>
        </p:nvCxnSpPr>
        <p:spPr>
          <a:xfrm flipV="1">
            <a:off x="7092083" y="937769"/>
            <a:ext cx="1152325" cy="61206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endCxn id="39" idx="1"/>
          </p:cNvCxnSpPr>
          <p:nvPr/>
        </p:nvCxnSpPr>
        <p:spPr>
          <a:xfrm rot="5400000" flipH="1" flipV="1">
            <a:off x="1853209" y="855684"/>
            <a:ext cx="672187" cy="10405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3" idx="0"/>
          </p:cNvCxnSpPr>
          <p:nvPr/>
        </p:nvCxnSpPr>
        <p:spPr>
          <a:xfrm>
            <a:off x="4145365" y="3212747"/>
            <a:ext cx="2322" cy="12387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389062" y="3212747"/>
            <a:ext cx="2322" cy="12387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6" idx="0"/>
          </p:cNvCxnSpPr>
          <p:nvPr/>
        </p:nvCxnSpPr>
        <p:spPr>
          <a:xfrm>
            <a:off x="6020439" y="4322145"/>
            <a:ext cx="0" cy="2251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764259" y="4336341"/>
            <a:ext cx="0" cy="2251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7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On-screen Show (4:3)</PresentationFormat>
  <Paragraphs>214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Messaging Library</vt:lpstr>
      <vt:lpstr>PowerPoint Presentation</vt:lpstr>
      <vt:lpstr>PowerPoint Presentation</vt:lpstr>
      <vt:lpstr>PowerPoint Presentation</vt:lpstr>
      <vt:lpstr>Main Interfaces</vt:lpstr>
      <vt:lpstr>Main Interfaces</vt:lpstr>
      <vt:lpstr>Main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Computershare Deutschland GmbH &amp; Co.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Library</dc:title>
  <dc:creator>Houssem Eddine Abbes</dc:creator>
  <cp:lastModifiedBy>Babak Behravesh</cp:lastModifiedBy>
  <cp:revision>36</cp:revision>
  <dcterms:created xsi:type="dcterms:W3CDTF">2018-11-09T08:03:26Z</dcterms:created>
  <dcterms:modified xsi:type="dcterms:W3CDTF">2018-11-21T11:55:13Z</dcterms:modified>
</cp:coreProperties>
</file>