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59" r:id="rId2"/>
    <p:sldMasterId id="2147483663" r:id="rId3"/>
  </p:sldMasterIdLst>
  <p:notesMasterIdLst>
    <p:notesMasterId r:id="rId32"/>
  </p:notesMasterIdLst>
  <p:handoutMasterIdLst>
    <p:handoutMasterId r:id="rId33"/>
  </p:handoutMasterIdLst>
  <p:sldIdLst>
    <p:sldId id="285" r:id="rId4"/>
    <p:sldId id="308" r:id="rId5"/>
    <p:sldId id="309" r:id="rId6"/>
    <p:sldId id="310" r:id="rId7"/>
    <p:sldId id="311" r:id="rId8"/>
    <p:sldId id="312" r:id="rId9"/>
    <p:sldId id="288" r:id="rId10"/>
    <p:sldId id="286" r:id="rId11"/>
    <p:sldId id="287" r:id="rId12"/>
    <p:sldId id="289" r:id="rId13"/>
    <p:sldId id="290" r:id="rId14"/>
    <p:sldId id="296" r:id="rId15"/>
    <p:sldId id="291" r:id="rId16"/>
    <p:sldId id="292" r:id="rId17"/>
    <p:sldId id="293" r:id="rId18"/>
    <p:sldId id="298" r:id="rId19"/>
    <p:sldId id="299" r:id="rId20"/>
    <p:sldId id="294" r:id="rId21"/>
    <p:sldId id="295" r:id="rId22"/>
    <p:sldId id="300" r:id="rId23"/>
    <p:sldId id="301" r:id="rId24"/>
    <p:sldId id="306" r:id="rId25"/>
    <p:sldId id="297" r:id="rId26"/>
    <p:sldId id="302" r:id="rId27"/>
    <p:sldId id="304" r:id="rId28"/>
    <p:sldId id="305" r:id="rId29"/>
    <p:sldId id="303" r:id="rId30"/>
    <p:sldId id="307" r:id="rId31"/>
  </p:sldIdLst>
  <p:sldSz cx="9144000" cy="5143500" type="screen16x9"/>
  <p:notesSz cx="6858000" cy="9144000"/>
  <p:embeddedFontLst>
    <p:embeddedFont>
      <p:font typeface="Walter Turncoat" panose="020B0604020202020204" charset="0"/>
      <p:regular r:id="rId34"/>
    </p:embeddedFont>
    <p:embeddedFont>
      <p:font typeface="Bradley Hand ITC" panose="03070402050302030203" pitchFamily="66" charset="0"/>
      <p:regular r:id="rId35"/>
    </p:embeddedFont>
    <p:embeddedFont>
      <p:font typeface="Eraser" panose="020B0604020202020204"/>
      <p:regular r:id="rId36"/>
    </p:embeddedFont>
    <p:embeddedFont>
      <p:font typeface="Papyrus" panose="03070502060502030205" pitchFamily="66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B34B2A-87EC-4CB4-AC98-C5F8E865A910}">
  <a:tblStyle styleId="{29B34B2A-87EC-4CB4-AC98-C5F8E865A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97" autoAdjust="0"/>
  </p:normalViewPr>
  <p:slideViewPr>
    <p:cSldViewPr snapToGrid="0">
      <p:cViewPr varScale="1">
        <p:scale>
          <a:sx n="116" d="100"/>
          <a:sy n="116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A44D-D682-49DE-A6D9-133EEE49B485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D601D-9025-4C2D-89C3-061D58138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8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422;p39"/>
          <p:cNvGrpSpPr/>
          <p:nvPr userDrawn="1"/>
        </p:nvGrpSpPr>
        <p:grpSpPr>
          <a:xfrm rot="4367516">
            <a:off x="150796" y="2284062"/>
            <a:ext cx="1685844" cy="749670"/>
            <a:chOff x="238125" y="1918825"/>
            <a:chExt cx="1042450" cy="660400"/>
          </a:xfrm>
        </p:grpSpPr>
        <p:sp>
          <p:nvSpPr>
            <p:cNvPr id="12" name="Google Shape;423;p39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;p39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2106612" y="2706687"/>
            <a:ext cx="6120000" cy="144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2">
                    <a:lumMod val="60000"/>
                    <a:lumOff val="40000"/>
                  </a:schemeClr>
                </a:solidFill>
                <a:latin typeface="Walter Turncoat" panose="020B0604020202020204" charset="0"/>
                <a:ea typeface="Walter Turncoat" panose="020B060402020202020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75427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1750"/>
            <a:ext cx="9144000" cy="18000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2354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00383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6151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raser" panose="020B06040202020202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760413"/>
            <a:ext cx="9144000" cy="40830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ts val="24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Papyrus" panose="03070502060502030205" pitchFamily="66" charset="0"/>
                <a:ea typeface="Walter Turncoat" panose="020B0604020202020204" charset="0"/>
              </a:defRPr>
            </a:lvl1pPr>
            <a:lvl2pPr marL="504000" indent="-324000" algn="just">
              <a:lnSpc>
                <a:spcPts val="3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Papyrus" panose="03070502060502030205" pitchFamily="66" charset="0"/>
                <a:ea typeface="Walter Turncoat" panose="020B0604020202020204" charset="0"/>
              </a:defRPr>
            </a:lvl2pPr>
            <a:lvl3pPr marL="828000" indent="-324000" algn="just">
              <a:lnSpc>
                <a:spcPts val="3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  <a:latin typeface="Papyrus" panose="03070502060502030205" pitchFamily="66" charset="0"/>
                <a:ea typeface="Walter Turncoat" panose="020B0604020202020204" charset="0"/>
              </a:defRPr>
            </a:lvl3pPr>
            <a:lvl4pPr marL="1152000" indent="-324000" algn="just">
              <a:lnSpc>
                <a:spcPts val="3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Papyrus" panose="03070502060502030205" pitchFamily="66" charset="0"/>
                <a:ea typeface="Walter Turncoat" panose="020B0604020202020204" charset="0"/>
              </a:defRPr>
            </a:lvl4pPr>
            <a:lvl5pPr>
              <a:defRPr sz="200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defRPr>
            </a:lvl5pPr>
            <a:lvl6pPr marL="285750" indent="-285750">
              <a:buClrTx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5700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1"/>
          <p:cNvSpPr/>
          <p:nvPr userDrawn="1"/>
        </p:nvSpPr>
        <p:spPr>
          <a:xfrm>
            <a:off x="7828004" y="1612878"/>
            <a:ext cx="1089326" cy="10950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;p11"/>
          <p:cNvSpPr/>
          <p:nvPr userDrawn="1"/>
        </p:nvSpPr>
        <p:spPr>
          <a:xfrm>
            <a:off x="7617940" y="159724"/>
            <a:ext cx="1328351" cy="1279837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17" t="9110" r="8508" b="9783"/>
          <a:stretch/>
        </p:blipFill>
        <p:spPr>
          <a:xfrm>
            <a:off x="7828004" y="357888"/>
            <a:ext cx="908221" cy="883508"/>
          </a:xfrm>
          <a:prstGeom prst="rect">
            <a:avLst/>
          </a:prstGeom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742573" y="282385"/>
            <a:ext cx="648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Enter the Course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262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800" b="1" i="0" u="none" strike="noStrike" cap="none">
          <a:solidFill>
            <a:schemeClr val="bg1"/>
          </a:solidFill>
          <a:latin typeface="Walter Turncoat" panose="020B0604020202020204" charset="0"/>
          <a:ea typeface="Walter Turncoat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562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1" i="0" u="none" strike="noStrike" cap="none">
          <a:solidFill>
            <a:schemeClr val="bg1"/>
          </a:solidFill>
          <a:latin typeface="Walter Turncoat" panose="020B0604020202020204" charset="0"/>
          <a:ea typeface="Walter Turncoat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1;p25"/>
          <p:cNvSpPr/>
          <p:nvPr userDrawn="1"/>
        </p:nvSpPr>
        <p:spPr>
          <a:xfrm rot="359344">
            <a:off x="7011" y="421467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0" y="114982"/>
            <a:ext cx="9144470" cy="371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8586293" y="4675500"/>
            <a:ext cx="432000" cy="468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586293" y="4772181"/>
            <a:ext cx="432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739749-08B0-44F3-B03D-B3C6A2C170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161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1" i="0" u="none" strike="noStrike" cap="small" baseline="0">
          <a:solidFill>
            <a:schemeClr val="bg1"/>
          </a:solidFill>
          <a:latin typeface="Eraser" panose="00000400000000000000" pitchFamily="2" charset="0"/>
          <a:ea typeface="Walter Turncoat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Security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Lesson 1: </a:t>
            </a:r>
          </a:p>
          <a:p>
            <a:r>
              <a:rPr lang="en-US" dirty="0"/>
              <a:t>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86746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32" y="2398280"/>
            <a:ext cx="6561389" cy="1295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432" y="2429924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</a:rPr>
              <a:t>Request-line</a:t>
            </a:r>
          </a:p>
        </p:txBody>
      </p:sp>
      <p:grpSp>
        <p:nvGrpSpPr>
          <p:cNvPr id="6" name="Google Shape;428;p39"/>
          <p:cNvGrpSpPr/>
          <p:nvPr/>
        </p:nvGrpSpPr>
        <p:grpSpPr>
          <a:xfrm>
            <a:off x="1430528" y="2517881"/>
            <a:ext cx="768128" cy="132033"/>
            <a:chOff x="271125" y="812725"/>
            <a:chExt cx="766525" cy="221725"/>
          </a:xfrm>
          <a:solidFill>
            <a:srgbClr val="FF0000"/>
          </a:solidFill>
        </p:grpSpPr>
        <p:sp>
          <p:nvSpPr>
            <p:cNvPr id="7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33;p39"/>
          <p:cNvSpPr/>
          <p:nvPr/>
        </p:nvSpPr>
        <p:spPr>
          <a:xfrm>
            <a:off x="2493219" y="2468746"/>
            <a:ext cx="1703811" cy="28438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33;p39"/>
          <p:cNvSpPr/>
          <p:nvPr/>
        </p:nvSpPr>
        <p:spPr>
          <a:xfrm>
            <a:off x="2479457" y="2482431"/>
            <a:ext cx="555428" cy="28438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8;p39"/>
          <p:cNvGrpSpPr/>
          <p:nvPr/>
        </p:nvGrpSpPr>
        <p:grpSpPr>
          <a:xfrm rot="2363452">
            <a:off x="1872684" y="2121881"/>
            <a:ext cx="768128" cy="132033"/>
            <a:chOff x="271125" y="812725"/>
            <a:chExt cx="766525" cy="221725"/>
          </a:xfrm>
          <a:solidFill>
            <a:srgbClr val="FF0000"/>
          </a:solidFill>
        </p:grpSpPr>
        <p:sp>
          <p:nvSpPr>
            <p:cNvPr id="12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53327" y="1763887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</a:rPr>
              <a:t>Method token</a:t>
            </a:r>
          </a:p>
        </p:txBody>
      </p:sp>
      <p:sp>
        <p:nvSpPr>
          <p:cNvPr id="15" name="Cloud 14"/>
          <p:cNvSpPr/>
          <p:nvPr/>
        </p:nvSpPr>
        <p:spPr>
          <a:xfrm>
            <a:off x="935636" y="1133212"/>
            <a:ext cx="1564040" cy="636172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POST, HEAD, </a:t>
            </a:r>
            <a:r>
              <a:rPr lang="en-NL" sz="10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…</a:t>
            </a:r>
            <a:endParaRPr lang="en-GB" sz="1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grpSp>
        <p:nvGrpSpPr>
          <p:cNvPr id="16" name="Google Shape;428;p39"/>
          <p:cNvGrpSpPr/>
          <p:nvPr/>
        </p:nvGrpSpPr>
        <p:grpSpPr>
          <a:xfrm rot="5735679">
            <a:off x="2877891" y="1933266"/>
            <a:ext cx="533268" cy="128949"/>
            <a:chOff x="271125" y="812725"/>
            <a:chExt cx="766525" cy="221725"/>
          </a:xfrm>
          <a:solidFill>
            <a:srgbClr val="FF0000"/>
          </a:solidFill>
        </p:grpSpPr>
        <p:sp>
          <p:nvSpPr>
            <p:cNvPr id="17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607412" y="1387053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</a:rPr>
              <a:t>Request-URI</a:t>
            </a:r>
          </a:p>
        </p:txBody>
      </p:sp>
      <p:sp>
        <p:nvSpPr>
          <p:cNvPr id="20" name="Google Shape;433;p39"/>
          <p:cNvSpPr/>
          <p:nvPr/>
        </p:nvSpPr>
        <p:spPr>
          <a:xfrm>
            <a:off x="2936661" y="2475177"/>
            <a:ext cx="252000" cy="28438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428;p39"/>
          <p:cNvGrpSpPr/>
          <p:nvPr/>
        </p:nvGrpSpPr>
        <p:grpSpPr>
          <a:xfrm rot="7798506">
            <a:off x="3817214" y="2080765"/>
            <a:ext cx="533268" cy="128949"/>
            <a:chOff x="271125" y="812725"/>
            <a:chExt cx="766525" cy="221725"/>
          </a:xfrm>
          <a:solidFill>
            <a:srgbClr val="FF0000"/>
          </a:solidFill>
        </p:grpSpPr>
        <p:sp>
          <p:nvSpPr>
            <p:cNvPr id="22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946773" y="1467758"/>
            <a:ext cx="2000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</a:rPr>
              <a:t>HTTP-Version identifier</a:t>
            </a:r>
          </a:p>
        </p:txBody>
      </p:sp>
      <p:sp>
        <p:nvSpPr>
          <p:cNvPr id="25" name="Google Shape;433;p39"/>
          <p:cNvSpPr/>
          <p:nvPr/>
        </p:nvSpPr>
        <p:spPr>
          <a:xfrm>
            <a:off x="3191764" y="2446572"/>
            <a:ext cx="936000" cy="28438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33;p39"/>
          <p:cNvSpPr/>
          <p:nvPr/>
        </p:nvSpPr>
        <p:spPr>
          <a:xfrm rot="10800000">
            <a:off x="2272132" y="2655069"/>
            <a:ext cx="6727488" cy="917539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370417" y="4287370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</a:rPr>
              <a:t>Request-header lines</a:t>
            </a:r>
          </a:p>
        </p:txBody>
      </p:sp>
      <p:grpSp>
        <p:nvGrpSpPr>
          <p:cNvPr id="28" name="Google Shape;428;p39"/>
          <p:cNvGrpSpPr/>
          <p:nvPr/>
        </p:nvGrpSpPr>
        <p:grpSpPr>
          <a:xfrm rot="19047711">
            <a:off x="1596888" y="3878983"/>
            <a:ext cx="558651" cy="185782"/>
            <a:chOff x="271125" y="812725"/>
            <a:chExt cx="766525" cy="221725"/>
          </a:xfrm>
          <a:solidFill>
            <a:srgbClr val="FF0000"/>
          </a:solidFill>
        </p:grpSpPr>
        <p:sp>
          <p:nvSpPr>
            <p:cNvPr id="29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equest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8612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4" grpId="0"/>
      <p:bldP spid="15" grpId="0" animBg="1"/>
      <p:bldP spid="19" grpId="0"/>
      <p:bldP spid="20" grpId="0" animBg="1"/>
      <p:bldP spid="24" grpId="0"/>
      <p:bldP spid="25" grpId="0" animBg="1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esponse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11</a:t>
            </a:fld>
            <a:endParaRPr lang="en-GB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59" y="1028566"/>
            <a:ext cx="5784081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780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0000"/>
                </a:solidFill>
              </a:rPr>
              <a:t>G</a:t>
            </a:r>
            <a:r>
              <a:rPr lang="nl-NL" dirty="0"/>
              <a:t>et Request vs. Post Request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6255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dirty="0"/>
              <a:t>he </a:t>
            </a:r>
            <a:r>
              <a:rPr lang="en-GB" dirty="0" err="1"/>
              <a:t>Referer</a:t>
            </a:r>
            <a:r>
              <a:rPr lang="en-GB" dirty="0"/>
              <a:t>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A </a:t>
            </a:r>
            <a:r>
              <a:rPr lang="en-US" dirty="0" err="1"/>
              <a:t>Referer</a:t>
            </a:r>
            <a:r>
              <a:rPr lang="en-US" dirty="0"/>
              <a:t> header is sent by most browsers on most requests. </a:t>
            </a:r>
          </a:p>
          <a:p>
            <a:pPr lvl="1"/>
            <a:r>
              <a:rPr lang="en-US" dirty="0"/>
              <a:t>The header contains the URL of the document from which the request originated.</a:t>
            </a:r>
          </a:p>
          <a:p>
            <a:pPr lvl="1"/>
            <a:endParaRPr lang="en-US" dirty="0"/>
          </a:p>
          <a:p>
            <a:pPr marL="1800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http://www.site.example/index.html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13</a:t>
            </a:fld>
            <a:endParaRPr lang="en-GB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19" y="3279701"/>
            <a:ext cx="6256562" cy="876376"/>
          </a:xfrm>
          <a:prstGeom prst="rect">
            <a:avLst/>
          </a:prstGeom>
        </p:spPr>
      </p:pic>
      <p:grpSp>
        <p:nvGrpSpPr>
          <p:cNvPr id="5" name="Google Shape;419;p39"/>
          <p:cNvGrpSpPr/>
          <p:nvPr/>
        </p:nvGrpSpPr>
        <p:grpSpPr>
          <a:xfrm rot="748602">
            <a:off x="311169" y="2673229"/>
            <a:ext cx="1774262" cy="336041"/>
            <a:chOff x="242825" y="1204225"/>
            <a:chExt cx="2136775" cy="318400"/>
          </a:xfrm>
        </p:grpSpPr>
        <p:sp>
          <p:nvSpPr>
            <p:cNvPr id="6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762958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/>
              <a:t>aching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Papyrus" panose="03070502060502030205" pitchFamily="66" charset="0"/>
              </a:rPr>
              <a:t>Caching refers to temporarily storing documents close to the final destination, in order to reduce download times.</a:t>
            </a:r>
          </a:p>
          <a:p>
            <a:endParaRPr lang="en-US" dirty="0">
              <a:latin typeface="Papyrus" panose="03070502060502030205" pitchFamily="66" charset="0"/>
            </a:endParaRPr>
          </a:p>
          <a:p>
            <a:r>
              <a:rPr lang="en-US" dirty="0"/>
              <a:t>Two types of web caches: 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Local</a:t>
            </a:r>
            <a:r>
              <a:rPr lang="en-US" dirty="0"/>
              <a:t> cache: is managed by the browser itself.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Shared</a:t>
            </a:r>
            <a:r>
              <a:rPr lang="en-US" dirty="0"/>
              <a:t> (</a:t>
            </a:r>
            <a:r>
              <a:rPr lang="en-GB" dirty="0"/>
              <a:t>proxy</a:t>
            </a:r>
            <a:r>
              <a:rPr lang="en-US" dirty="0"/>
              <a:t>) cache: is typically a server in the local area network.</a:t>
            </a:r>
            <a:endParaRPr lang="en-GB" dirty="0">
              <a:latin typeface="Papyrus" panose="03070502060502030205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6466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/>
              <a:t>ookies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is a stateless protocol.</a:t>
            </a:r>
          </a:p>
          <a:p>
            <a:r>
              <a:rPr lang="en-US" dirty="0"/>
              <a:t>We would like to have state between requests. </a:t>
            </a:r>
            <a:r>
              <a:rPr lang="en-US" u="sng" dirty="0"/>
              <a:t>What state for example</a:t>
            </a:r>
            <a:r>
              <a:rPr lang="en-US" dirty="0"/>
              <a:t>?</a:t>
            </a:r>
          </a:p>
          <a:p>
            <a:r>
              <a:rPr lang="en-US" dirty="0"/>
              <a:t>Google search engine once used cookies to allow users (even non-registered ones) to decide how many search results per page they wanted to see.</a:t>
            </a:r>
          </a:p>
          <a:p>
            <a:r>
              <a:rPr lang="en-US" dirty="0"/>
              <a:t>Cookies are introduced as an extension to HTTP to give us just the state.</a:t>
            </a:r>
          </a:p>
          <a:p>
            <a:pPr algn="just">
              <a:lnSpc>
                <a:spcPts val="2400"/>
              </a:lnSpc>
            </a:pPr>
            <a:endParaRPr lang="en-US" dirty="0"/>
          </a:p>
          <a:p>
            <a:pPr algn="just">
              <a:lnSpc>
                <a:spcPts val="2400"/>
              </a:lnSpc>
            </a:pPr>
            <a:r>
              <a:rPr lang="en-US" dirty="0"/>
              <a:t>With cookies, the web server asks the client to remember a small piece of information. This information is passed back by the client on each subsequent request to the same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5097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/>
              <a:t>ookies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headers are used for both setting and returning cookies: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Cookies are returned using the </a:t>
            </a:r>
            <a:r>
              <a:rPr lang="en-US" u="sng" dirty="0"/>
              <a:t>Cookie header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16</a:t>
            </a:fld>
            <a:endParaRPr lang="en-GB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50" y="1388897"/>
            <a:ext cx="6927180" cy="510584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770497" y="2098512"/>
            <a:ext cx="1511731" cy="416188"/>
          </a:xfrm>
          <a:prstGeom prst="wedgeRoundRectCallout">
            <a:avLst>
              <a:gd name="adj1" fmla="val -12019"/>
              <a:gd name="adj2" fmla="val -146388"/>
              <a:gd name="adj3" fmla="val 16667"/>
            </a:avLst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latin typeface="Bradley Hand ITC" panose="03070402050302030203" pitchFamily="66" charset="0"/>
              </a:rPr>
              <a:t>How many seconds to remember it</a:t>
            </a:r>
            <a:endParaRPr lang="en-GB" sz="1100" dirty="0">
              <a:latin typeface="Bradley Hand ITC" panose="03070402050302030203" pitchFamily="66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114074" y="2105090"/>
            <a:ext cx="1043567" cy="460488"/>
          </a:xfrm>
          <a:prstGeom prst="wedgeRoundRectCallout">
            <a:avLst>
              <a:gd name="adj1" fmla="val 33368"/>
              <a:gd name="adj2" fmla="val -122102"/>
              <a:gd name="adj3" fmla="val 16667"/>
            </a:avLst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latin typeface="Bradley Hand ITC" panose="03070402050302030203" pitchFamily="66" charset="0"/>
              </a:rPr>
              <a:t>Name of cookie and its value</a:t>
            </a:r>
            <a:endParaRPr lang="en-GB" sz="1100" dirty="0">
              <a:latin typeface="Bradley Hand ITC" panose="03070402050302030203" pitchFamily="66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833129" y="2036728"/>
            <a:ext cx="2278221" cy="681326"/>
          </a:xfrm>
          <a:prstGeom prst="wedgeRoundRectCallout">
            <a:avLst>
              <a:gd name="adj1" fmla="val 27304"/>
              <a:gd name="adj2" fmla="val -95067"/>
              <a:gd name="adj3" fmla="val 16667"/>
            </a:avLst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latin typeface="Bradley Hand ITC" panose="03070402050302030203" pitchFamily="66" charset="0"/>
              </a:rPr>
              <a:t>to which parts of the document hierarchy on this server</a:t>
            </a:r>
          </a:p>
          <a:p>
            <a:pPr algn="ctr"/>
            <a:r>
              <a:rPr lang="en-US" sz="1100" dirty="0">
                <a:latin typeface="Bradley Hand ITC" panose="03070402050302030203" pitchFamily="66" charset="0"/>
              </a:rPr>
              <a:t>that cookie should be returned</a:t>
            </a:r>
            <a:endParaRPr lang="en-GB" sz="1100" dirty="0">
              <a:latin typeface="Bradley Hand ITC" panose="03070402050302030203" pitchFamily="66" charset="0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50" y="3790706"/>
            <a:ext cx="5441152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083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/>
              <a:t>ookies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Firstly, cookies may be limited in size, so space consuming states cannot be safely represented using cookies. </a:t>
            </a:r>
          </a:p>
          <a:p>
            <a:pPr lvl="1"/>
            <a:r>
              <a:rPr lang="en-US" dirty="0"/>
              <a:t>Secondly, cookies are handled on the client-side, so we have to keep making sure that a misbehaving user doesn’t change the state to his own liking.</a:t>
            </a:r>
          </a:p>
          <a:p>
            <a:pPr lvl="1"/>
            <a:endParaRPr lang="en-US" dirty="0"/>
          </a:p>
          <a:p>
            <a:r>
              <a:rPr lang="en-US" dirty="0"/>
              <a:t>Both limitations would be solved if we could keep the state information on the server side.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341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2D050"/>
                </a:solidFill>
              </a:rPr>
              <a:t>S</a:t>
            </a:r>
            <a:r>
              <a:rPr lang="en-GB" dirty="0"/>
              <a:t>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12200" y="4772025"/>
            <a:ext cx="431800" cy="274638"/>
          </a:xfrm>
          <a:prstGeom prst="rect">
            <a:avLst/>
          </a:prstGeom>
        </p:spPr>
        <p:txBody>
          <a:bodyPr/>
          <a:lstStyle/>
          <a:p>
            <a:fld id="{0C739749-08B0-44F3-B03D-B3C6A2C170A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46124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essions (Session Objects)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Sessions are server-side collections of variables that make up the state.</a:t>
            </a:r>
          </a:p>
          <a:p>
            <a:r>
              <a:rPr lang="en-US" dirty="0"/>
              <a:t>How to associate a set of data on the server to the correct client?</a:t>
            </a:r>
          </a:p>
          <a:p>
            <a:r>
              <a:rPr lang="en-US" b="1" dirty="0">
                <a:solidFill>
                  <a:srgbClr val="FF0000"/>
                </a:solidFill>
              </a:rPr>
              <a:t>Answer: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ID </a:t>
            </a:r>
          </a:p>
          <a:p>
            <a:pPr lvl="1"/>
            <a:r>
              <a:rPr lang="en-US" dirty="0"/>
              <a:t>The common approach is to have the client pass a session ID on each request.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The session ID uniquely identifies</a:t>
            </a:r>
          </a:p>
          <a:p>
            <a:pPr>
              <a:spcBef>
                <a:spcPts val="0"/>
              </a:spcBef>
            </a:pPr>
            <a:r>
              <a:rPr lang="en-US" dirty="0"/>
              <a:t>one session object on the server, </a:t>
            </a:r>
          </a:p>
          <a:p>
            <a:pPr>
              <a:spcBef>
                <a:spcPts val="0"/>
              </a:spcBef>
            </a:pPr>
            <a:r>
              <a:rPr lang="en-US" dirty="0"/>
              <a:t>the session object ‘‘owned’’ by the </a:t>
            </a:r>
          </a:p>
          <a:p>
            <a:pPr>
              <a:spcBef>
                <a:spcPts val="0"/>
              </a:spcBef>
            </a:pPr>
            <a:r>
              <a:rPr lang="en-US" dirty="0"/>
              <a:t>client making the request.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  Security problem with sessions?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19</a:t>
            </a:fld>
            <a:endParaRPr lang="en-GB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07857"/>
            <a:ext cx="3943734" cy="1558189"/>
          </a:xfrm>
          <a:prstGeom prst="rect">
            <a:avLst/>
          </a:prstGeom>
        </p:spPr>
      </p:pic>
      <p:sp>
        <p:nvSpPr>
          <p:cNvPr id="10" name="Google Shape;355;p37"/>
          <p:cNvSpPr/>
          <p:nvPr/>
        </p:nvSpPr>
        <p:spPr>
          <a:xfrm>
            <a:off x="164480" y="4345650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61934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</a:t>
            </a:r>
            <a:r>
              <a:rPr lang="en-GB" dirty="0"/>
              <a:t>earning Outcome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completion of this module, students will be able to: </a:t>
            </a:r>
          </a:p>
          <a:p>
            <a:pPr marL="961200" lvl="1" indent="-457200">
              <a:buFont typeface="+mj-lt"/>
              <a:buAutoNum type="arabicParenR"/>
            </a:pPr>
            <a:r>
              <a:rPr lang="en-US" dirty="0"/>
              <a:t>Apply a detailed methodology to your web application penetration tests.</a:t>
            </a:r>
          </a:p>
          <a:p>
            <a:pPr marL="961200" lvl="1" indent="-457200">
              <a:buFont typeface="+mj-lt"/>
              <a:buAutoNum type="arabicParenR"/>
            </a:pPr>
            <a:r>
              <a:rPr lang="en-US" dirty="0"/>
              <a:t>Analyze the results from automated web testing tools to remove false positives and validate findings. Manually discover key web application flaws. </a:t>
            </a:r>
          </a:p>
          <a:p>
            <a:pPr marL="961200" lvl="1" indent="-457200">
              <a:buFont typeface="+mj-lt"/>
              <a:buAutoNum type="arabicParenR"/>
            </a:pPr>
            <a:r>
              <a:rPr lang="en-US" dirty="0"/>
              <a:t>Analyze traffic between the client and the server application using proxy tools to find security issues within the client-side application code. </a:t>
            </a:r>
          </a:p>
          <a:p>
            <a:pPr marL="961200" lvl="1" indent="-457200">
              <a:buFont typeface="+mj-lt"/>
              <a:buAutoNum type="arabicParenR"/>
            </a:pPr>
            <a:r>
              <a:rPr lang="en-US" dirty="0"/>
              <a:t>Create configurations and test payloads within other web attacks.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5568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ession hijacking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web sites use a session-based log-in, in which a session is initiated once</a:t>
            </a:r>
          </a:p>
          <a:p>
            <a:r>
              <a:rPr lang="en-US" dirty="0"/>
              <a:t>the user has given a valid user name and password.</a:t>
            </a:r>
          </a:p>
          <a:p>
            <a:endParaRPr lang="en-US" dirty="0"/>
          </a:p>
          <a:p>
            <a:r>
              <a:rPr lang="en-US" dirty="0"/>
              <a:t>                  If somebody gets access to the session ID of a logged in user?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The attacker would not need to know the password of the victim, as the session ID works as a ‘‘short-time password’’ or a proof of successful authentication after a user has logged 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20</a:t>
            </a:fld>
            <a:endParaRPr lang="en-GB"/>
          </a:p>
        </p:txBody>
      </p:sp>
      <p:sp>
        <p:nvSpPr>
          <p:cNvPr id="6" name="Google Shape;251;p28"/>
          <p:cNvSpPr/>
          <p:nvPr/>
        </p:nvSpPr>
        <p:spPr>
          <a:xfrm>
            <a:off x="92263" y="1851085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6;p37"/>
          <p:cNvSpPr/>
          <p:nvPr/>
        </p:nvSpPr>
        <p:spPr>
          <a:xfrm>
            <a:off x="305531" y="209627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86133"/>
            <a:ext cx="3211804" cy="7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1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ession hijacking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	How would the attacker gain access to the session ID?</a:t>
            </a:r>
          </a:p>
          <a:p>
            <a:pPr lvl="3"/>
            <a:r>
              <a:rPr lang="en-GB" dirty="0"/>
              <a:t>Guess it,</a:t>
            </a:r>
          </a:p>
          <a:p>
            <a:pPr lvl="3"/>
            <a:r>
              <a:rPr lang="en-US" dirty="0"/>
              <a:t>Calculate it, </a:t>
            </a:r>
          </a:p>
          <a:p>
            <a:pPr lvl="3"/>
            <a:r>
              <a:rPr lang="en-US" dirty="0"/>
              <a:t>Brute-force it, </a:t>
            </a:r>
          </a:p>
          <a:p>
            <a:pPr lvl="3"/>
            <a:r>
              <a:rPr lang="en-US" dirty="0"/>
              <a:t>Find it by trial and error</a:t>
            </a:r>
          </a:p>
          <a:p>
            <a:pPr lvl="3"/>
            <a:r>
              <a:rPr lang="en-GB" dirty="0"/>
              <a:t>Cross-site Scripting</a:t>
            </a:r>
          </a:p>
          <a:p>
            <a:pPr lvl="3"/>
            <a:r>
              <a:rPr lang="en-GB" dirty="0"/>
              <a:t>Use </a:t>
            </a:r>
            <a:r>
              <a:rPr lang="en-GB" dirty="0" err="1"/>
              <a:t>referer</a:t>
            </a:r>
            <a:r>
              <a:rPr lang="en-GB" dirty="0"/>
              <a:t> header</a:t>
            </a:r>
          </a:p>
          <a:p>
            <a:pPr lvl="3"/>
            <a:r>
              <a:rPr lang="en-GB" dirty="0"/>
              <a:t>Packet sniffing</a:t>
            </a:r>
          </a:p>
          <a:p>
            <a:pPr lvl="3"/>
            <a:r>
              <a:rPr lang="en-NL" dirty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21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" y="557058"/>
            <a:ext cx="770999" cy="7709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540013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ession hijacking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security of sessions lay in the secrecy of the session ID. </a:t>
            </a:r>
          </a:p>
          <a:p>
            <a:r>
              <a:rPr lang="en-US" dirty="0"/>
              <a:t>The number one goal to prevent session hijacking is to keep the session ID unavailable to third parties. </a:t>
            </a:r>
          </a:p>
          <a:p>
            <a:r>
              <a:rPr lang="en-US" dirty="0"/>
              <a:t>As an extra precaution, many web sites implement secondary measures to limit the risk of session hijacking, even if a session ID becomes available to attackers. </a:t>
            </a:r>
          </a:p>
          <a:p>
            <a:r>
              <a:rPr lang="en-US" dirty="0"/>
              <a:t>However, none of these secondary mechanisms offer full protection against hijacking. 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secrecy of the session ID is the only mechanism that gives real protection.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04150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2D050"/>
                </a:solidFill>
              </a:rPr>
              <a:t>H</a:t>
            </a:r>
            <a:r>
              <a:rPr lang="en-GB" dirty="0"/>
              <a:t>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12200" y="4772025"/>
            <a:ext cx="431800" cy="274638"/>
          </a:xfrm>
          <a:prstGeom prst="rect">
            <a:avLst/>
          </a:prstGeom>
        </p:spPr>
        <p:txBody>
          <a:bodyPr/>
          <a:lstStyle/>
          <a:p>
            <a:fld id="{0C739749-08B0-44F3-B03D-B3C6A2C170A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60106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  <a:r>
              <a:rPr lang="en-GB" dirty="0"/>
              <a:t>TTPs: Encrypted 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web setting, encryption usually means HTTPS.</a:t>
            </a:r>
          </a:p>
          <a:p>
            <a:pPr indent="-324000"/>
            <a:r>
              <a:rPr lang="en-US" dirty="0"/>
              <a:t>Packet sniffing attacks the network transport rather than the application or the client. </a:t>
            </a:r>
          </a:p>
          <a:p>
            <a:pPr lvl="1"/>
            <a:r>
              <a:rPr lang="en-US" dirty="0"/>
              <a:t>The correct approach to protect against sniffing is to encrypt all communication. </a:t>
            </a:r>
          </a:p>
          <a:p>
            <a:pPr lvl="1"/>
            <a:endParaRPr lang="en-US" dirty="0"/>
          </a:p>
          <a:p>
            <a:r>
              <a:rPr lang="en-US" dirty="0"/>
              <a:t>On the Web, encryption is handled by passing HTTP over Secure Socket</a:t>
            </a:r>
          </a:p>
          <a:p>
            <a:r>
              <a:rPr lang="en-US" dirty="0"/>
              <a:t>Layer (SSL), or Transport Layer Security (TLS), giving a protocol normally known as HTTPS.</a:t>
            </a:r>
          </a:p>
        </p:txBody>
      </p:sp>
    </p:spTree>
    <p:extLst>
      <p:ext uri="{BB962C8B-B14F-4D97-AF65-F5344CB8AC3E}">
        <p14:creationId xmlns:p14="http://schemas.microsoft.com/office/powerpoint/2010/main" val="3080595775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dirty="0"/>
              <a:t>ummary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12200" y="4772025"/>
            <a:ext cx="431800" cy="274638"/>
          </a:xfrm>
          <a:prstGeom prst="rect">
            <a:avLst/>
          </a:prstGeom>
        </p:spPr>
        <p:txBody>
          <a:bodyPr/>
          <a:lstStyle/>
          <a:p>
            <a:fld id="{0C739749-08B0-44F3-B03D-B3C6A2C170A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54871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spcAft>
                <a:spcPts val="1200"/>
              </a:spcAft>
            </a:pPr>
            <a:r>
              <a:rPr lang="en-US" dirty="0"/>
              <a:t>HTTP is a simple, text-oriented protocol.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Clients connect to servers and send requests, each of which draws a response from the server.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Headers are used to control the communication, and to pass cookies.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All request headers and data are controlled by the client.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An attacker may thus easily pass headers and data after his own liking.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313494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spcAft>
                <a:spcPts val="1200"/>
              </a:spcAft>
            </a:pPr>
            <a:r>
              <a:rPr lang="en-US" dirty="0"/>
              <a:t>Sessions are server-side containers for state information.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Attackers may be able to hijack the sessions of other users by getting hold of their session ID.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Several measures are available to make session hijacking hard, but the real solution is to keep the session ID a secret.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HTTPS protects data that pass between the client and the server.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Unfortunately, real world implementations of HTTPS are not bulletproof. Many weak links play a part in the game, and some of those links may easily break.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29106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/>
              <a:t>our tasks for this week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	</a:t>
            </a:r>
            <a:r>
              <a:rPr lang="en-US" b="1" u="sng" dirty="0"/>
              <a:t>Reading:</a:t>
            </a:r>
          </a:p>
          <a:p>
            <a:pPr lvl="1"/>
            <a:r>
              <a:rPr lang="en-US" dirty="0"/>
              <a:t>“Innocent Code: A Security Wake-Up Call for Web Programmers  (</a:t>
            </a:r>
            <a:r>
              <a:rPr lang="en-US" b="1" dirty="0">
                <a:solidFill>
                  <a:srgbClr val="FF0000"/>
                </a:solidFill>
              </a:rPr>
              <a:t>Chapter 1</a:t>
            </a:r>
            <a:r>
              <a:rPr lang="en-US" b="1" dirty="0"/>
              <a:t>)</a:t>
            </a:r>
          </a:p>
          <a:p>
            <a:endParaRPr lang="en-US" b="1" u="sng" dirty="0"/>
          </a:p>
          <a:p>
            <a:r>
              <a:rPr lang="en-US" b="1" dirty="0"/>
              <a:t>	</a:t>
            </a:r>
            <a:r>
              <a:rPr lang="en-US" b="1" u="sng" dirty="0"/>
              <a:t>Quiz: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WAS  week 1 </a:t>
            </a:r>
            <a:r>
              <a:rPr lang="en-US" b="1" dirty="0"/>
              <a:t>on the course page on the Edmodo.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28</a:t>
            </a:fld>
            <a:endParaRPr lang="en-GB"/>
          </a:p>
        </p:txBody>
      </p:sp>
      <p:sp>
        <p:nvSpPr>
          <p:cNvPr id="6" name="Google Shape;335;p37"/>
          <p:cNvSpPr/>
          <p:nvPr/>
        </p:nvSpPr>
        <p:spPr>
          <a:xfrm>
            <a:off x="283845" y="2338962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E784B2-5B29-42B3-B5CB-FC70682DD3B6}"/>
              </a:ext>
            </a:extLst>
          </p:cNvPr>
          <p:cNvGrpSpPr/>
          <p:nvPr/>
        </p:nvGrpSpPr>
        <p:grpSpPr>
          <a:xfrm>
            <a:off x="178375" y="613211"/>
            <a:ext cx="576000" cy="576000"/>
            <a:chOff x="178375" y="573743"/>
            <a:chExt cx="576000" cy="576000"/>
          </a:xfrm>
        </p:grpSpPr>
        <p:sp>
          <p:nvSpPr>
            <p:cNvPr id="5" name="Google Shape;334;p37"/>
            <p:cNvSpPr/>
            <p:nvPr/>
          </p:nvSpPr>
          <p:spPr>
            <a:xfrm>
              <a:off x="276258" y="698213"/>
              <a:ext cx="380233" cy="327060"/>
            </a:xfrm>
            <a:custGeom>
              <a:avLst/>
              <a:gdLst/>
              <a:ahLst/>
              <a:cxnLst/>
              <a:rect l="l" t="t" r="r" b="b"/>
              <a:pathLst>
                <a:path w="17398" h="14965" extrusionOk="0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1;p39"/>
            <p:cNvSpPr/>
            <p:nvPr/>
          </p:nvSpPr>
          <p:spPr>
            <a:xfrm>
              <a:off x="178375" y="573743"/>
              <a:ext cx="576000" cy="576000"/>
            </a:xfrm>
            <a:custGeom>
              <a:avLst/>
              <a:gdLst/>
              <a:ahLst/>
              <a:cxnLst/>
              <a:rect l="l" t="t" r="r" b="b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31;p39"/>
          <p:cNvSpPr/>
          <p:nvPr/>
        </p:nvSpPr>
        <p:spPr>
          <a:xfrm>
            <a:off x="203034" y="2243209"/>
            <a:ext cx="576000" cy="57600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10779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55C1-CEEA-41AE-A74D-542615B7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ssessment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DF58-00E6-45E5-9305-F20CA5B82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Exam: 100%</a:t>
            </a:r>
          </a:p>
          <a:p>
            <a:endParaRPr lang="en-US" dirty="0"/>
          </a:p>
          <a:p>
            <a:r>
              <a:rPr lang="en-US" dirty="0"/>
              <a:t>The exam material covers the entire contents of the book "Innocent Code", supplemented with variations on it that are addressed in the weekly assignments.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6DDF6-8CB2-4595-94B8-6A1FA1B6D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4357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00D9-287F-43AC-B815-D527530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ext book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ED63-43F7-4928-9482-0C2D1F59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60413"/>
            <a:ext cx="4845530" cy="4083050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Innocent Code: A Security Wake-Up Call for Web Programmers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Wiley; 1 edition (January 30, 2004)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By </a:t>
            </a:r>
            <a:r>
              <a:rPr lang="en-US" dirty="0" err="1"/>
              <a:t>Sverre</a:t>
            </a:r>
            <a:r>
              <a:rPr lang="en-US" dirty="0"/>
              <a:t> H. </a:t>
            </a:r>
            <a:r>
              <a:rPr lang="en-US" dirty="0" err="1"/>
              <a:t>Huseby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3AF9E-E31E-493B-B362-3C8354F44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 descr="A picture containing cat&#10;&#10;Description generated with very high confidence">
            <a:extLst>
              <a:ext uri="{FF2B5EF4-FFF2-40B4-BE49-F238E27FC236}">
                <a16:creationId xmlns:a16="http://schemas.microsoft.com/office/drawing/2014/main" id="{560CC940-2FB4-43C6-9442-F6FF209D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86" y="760413"/>
            <a:ext cx="3300851" cy="40852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571326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00D9-287F-43AC-B815-D527530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xtra reading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ED63-43F7-4928-9482-0C2D1F59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60413"/>
            <a:ext cx="4845529" cy="4083050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Web Security Testing Cookbook: Systematic Techniques to Find Problems Fast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O'Reilly Media; 1 edition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By Paco Hope, Ben Walther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3AF9E-E31E-493B-B362-3C8354F44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CC940-2FB4-43C6-9442-F6FF209D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13" y="760413"/>
            <a:ext cx="3102796" cy="40852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049495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00D9-287F-43AC-B815-D527530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xtra reading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ED63-43F7-4928-9482-0C2D1F59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60413"/>
            <a:ext cx="4861450" cy="4083050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 Web Application Hacker's Handbook: Finding and Exploiting Security Flaws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Wiley; 2 edition (September 27, 2011)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By </a:t>
            </a:r>
            <a:r>
              <a:rPr lang="en-US" dirty="0" err="1"/>
              <a:t>Dafydd</a:t>
            </a:r>
            <a:r>
              <a:rPr lang="en-US" dirty="0"/>
              <a:t> </a:t>
            </a:r>
            <a:r>
              <a:rPr lang="en-US" dirty="0" err="1"/>
              <a:t>Stuttard</a:t>
            </a:r>
            <a:r>
              <a:rPr lang="en-US" dirty="0"/>
              <a:t>, Marcus Pinto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3AF9E-E31E-493B-B362-3C8354F44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CC940-2FB4-43C6-9442-F6FF209D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13" y="853025"/>
            <a:ext cx="3102796" cy="3899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838298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H</a:t>
            </a:r>
            <a:r>
              <a:rPr lang="en-US" dirty="0"/>
              <a:t>yper</a:t>
            </a:r>
            <a:r>
              <a:rPr lang="en-US" dirty="0">
                <a:solidFill>
                  <a:srgbClr val="92D05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92D050"/>
                </a:solidFill>
              </a:rPr>
              <a:t>T</a:t>
            </a:r>
            <a:r>
              <a:rPr lang="en-US" dirty="0"/>
              <a:t>ransfer </a:t>
            </a:r>
            <a:r>
              <a:rPr lang="en-US" dirty="0">
                <a:solidFill>
                  <a:srgbClr val="92D050"/>
                </a:solidFill>
              </a:rPr>
              <a:t>P</a:t>
            </a:r>
            <a:r>
              <a:rPr lang="en-US" dirty="0"/>
              <a:t>rotocol)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35752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lient-Server Model of WEB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94" y="1047192"/>
            <a:ext cx="730821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8493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</a:t>
            </a:r>
            <a:r>
              <a:rPr lang="en-GB" dirty="0"/>
              <a:t>equests and Responses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is line oriented, just like many other Internet protocols. Communication takes place using strings of characters, separated by carriage return (ASCII 13) and line feed (ASCII 10). </a:t>
            </a:r>
          </a:p>
          <a:p>
            <a:endParaRPr lang="en-US" dirty="0"/>
          </a:p>
          <a:p>
            <a:r>
              <a:rPr lang="en-US" dirty="0"/>
              <a:t>Example: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http://www.someplace.example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39749-08B0-44F3-B03D-B3C6A2C170A8}" type="slidenum">
              <a:rPr lang="en-GB" smtClean="0"/>
              <a:t>9</a:t>
            </a:fld>
            <a:endParaRPr lang="en-GB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91" y="2920353"/>
            <a:ext cx="6561389" cy="1295512"/>
          </a:xfrm>
          <a:prstGeom prst="rect">
            <a:avLst/>
          </a:prstGeom>
        </p:spPr>
      </p:pic>
      <p:sp>
        <p:nvSpPr>
          <p:cNvPr id="6" name="Google Shape;431;p39"/>
          <p:cNvSpPr/>
          <p:nvPr/>
        </p:nvSpPr>
        <p:spPr>
          <a:xfrm>
            <a:off x="-127830" y="2232545"/>
            <a:ext cx="1533252" cy="584664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2033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itle Mas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1091</Words>
  <Application>Microsoft Office PowerPoint</Application>
  <PresentationFormat>On-screen Show (16:9)</PresentationFormat>
  <Paragraphs>165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Walter Turncoat</vt:lpstr>
      <vt:lpstr>Bradley Hand ITC</vt:lpstr>
      <vt:lpstr>Arial</vt:lpstr>
      <vt:lpstr>Eraser</vt:lpstr>
      <vt:lpstr>Papyrus</vt:lpstr>
      <vt:lpstr>Courier New</vt:lpstr>
      <vt:lpstr>Wingdings</vt:lpstr>
      <vt:lpstr>Title Master</vt:lpstr>
      <vt:lpstr>Plain</vt:lpstr>
      <vt:lpstr>Main</vt:lpstr>
      <vt:lpstr>Web Application Security</vt:lpstr>
      <vt:lpstr>Learning Outcome</vt:lpstr>
      <vt:lpstr>Assessment</vt:lpstr>
      <vt:lpstr>Text book</vt:lpstr>
      <vt:lpstr>Extra reading</vt:lpstr>
      <vt:lpstr>Extra reading</vt:lpstr>
      <vt:lpstr>HTTP (Hypertext Transfer Protocol)</vt:lpstr>
      <vt:lpstr>Client-Server Model of WEB</vt:lpstr>
      <vt:lpstr>Requests and Responses</vt:lpstr>
      <vt:lpstr>Request</vt:lpstr>
      <vt:lpstr>Response</vt:lpstr>
      <vt:lpstr>Get Request vs. Post Request</vt:lpstr>
      <vt:lpstr>The Referer header</vt:lpstr>
      <vt:lpstr>Caching</vt:lpstr>
      <vt:lpstr>Cookies</vt:lpstr>
      <vt:lpstr>Cookies</vt:lpstr>
      <vt:lpstr>Cookies</vt:lpstr>
      <vt:lpstr>Sessions</vt:lpstr>
      <vt:lpstr>Sessions (Session Objects)</vt:lpstr>
      <vt:lpstr>Session hijacking</vt:lpstr>
      <vt:lpstr>Session hijacking</vt:lpstr>
      <vt:lpstr>Session hijacking</vt:lpstr>
      <vt:lpstr>HTTPS</vt:lpstr>
      <vt:lpstr>HTTPs: Encrypted Communication</vt:lpstr>
      <vt:lpstr>Summary</vt:lpstr>
      <vt:lpstr>Summary</vt:lpstr>
      <vt:lpstr>Summary</vt:lpstr>
      <vt:lpstr>Your tasks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Babak Basharirad</cp:lastModifiedBy>
  <cp:revision>171</cp:revision>
  <dcterms:modified xsi:type="dcterms:W3CDTF">2018-12-24T19:04:06Z</dcterms:modified>
</cp:coreProperties>
</file>