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1" r:id="rId4"/>
    <p:sldId id="259" r:id="rId5"/>
    <p:sldId id="274" r:id="rId6"/>
    <p:sldId id="276" r:id="rId7"/>
    <p:sldId id="277" r:id="rId8"/>
    <p:sldId id="279" r:id="rId9"/>
    <p:sldId id="280" r:id="rId10"/>
    <p:sldId id="281" r:id="rId11"/>
    <p:sldId id="282" r:id="rId12"/>
    <p:sldId id="26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16" autoAdjust="0"/>
    <p:restoredTop sz="88259" autoAdjust="0"/>
  </p:normalViewPr>
  <p:slideViewPr>
    <p:cSldViewPr snapToGrid="0">
      <p:cViewPr varScale="1">
        <p:scale>
          <a:sx n="52" d="100"/>
          <a:sy n="52" d="100"/>
        </p:scale>
        <p:origin x="72" y="1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41E430-AF71-4DBF-A7C5-7B93969BD3D4}" type="doc">
      <dgm:prSet loTypeId="urn:microsoft.com/office/officeart/2005/8/layout/radial6" loCatId="cycle" qsTypeId="urn:microsoft.com/office/officeart/2005/8/quickstyle/3d5" qsCatId="3D" csTypeId="urn:microsoft.com/office/officeart/2005/8/colors/colorful5" csCatId="colorful" phldr="1"/>
      <dgm:spPr/>
      <dgm:t>
        <a:bodyPr/>
        <a:lstStyle/>
        <a:p>
          <a:endParaRPr lang="en-CA"/>
        </a:p>
      </dgm:t>
    </dgm:pt>
    <dgm:pt modelId="{2EA66AF8-0DA5-410D-B05A-CCEF6D4A01EE}">
      <dgm:prSet phldrT="[Text]"/>
      <dgm:spPr/>
      <dgm:t>
        <a:bodyPr/>
        <a:lstStyle/>
        <a:p>
          <a:r>
            <a:rPr lang="en-CA" dirty="0"/>
            <a:t>Machine Learning</a:t>
          </a:r>
        </a:p>
      </dgm:t>
    </dgm:pt>
    <dgm:pt modelId="{64C94B9D-8C92-42A1-973D-2C2F53C51C20}" type="parTrans" cxnId="{CFEA5C10-389B-472F-BB98-3B40E3224E69}">
      <dgm:prSet/>
      <dgm:spPr/>
      <dgm:t>
        <a:bodyPr/>
        <a:lstStyle/>
        <a:p>
          <a:endParaRPr lang="en-CA"/>
        </a:p>
      </dgm:t>
    </dgm:pt>
    <dgm:pt modelId="{B38A8B0F-9484-44B7-98EA-8831D2B89208}" type="sibTrans" cxnId="{CFEA5C10-389B-472F-BB98-3B40E3224E69}">
      <dgm:prSet/>
      <dgm:spPr/>
      <dgm:t>
        <a:bodyPr/>
        <a:lstStyle/>
        <a:p>
          <a:endParaRPr lang="en-CA"/>
        </a:p>
      </dgm:t>
    </dgm:pt>
    <dgm:pt modelId="{C3D7DEF6-1B78-4120-901B-37785B1CCC37}">
      <dgm:prSet phldrT="[Text]" custT="1"/>
      <dgm:spPr>
        <a:solidFill>
          <a:srgbClr val="92D050"/>
        </a:solidFill>
      </dgm:spPr>
      <dgm:t>
        <a:bodyPr/>
        <a:lstStyle/>
        <a:p>
          <a:r>
            <a:rPr lang="en-CA" sz="1600" b="1" dirty="0"/>
            <a:t>Supervised Learning</a:t>
          </a:r>
        </a:p>
      </dgm:t>
    </dgm:pt>
    <dgm:pt modelId="{F7D9FA62-8EFB-4A12-A7B7-650315CFC148}" type="parTrans" cxnId="{B5058ACC-6A98-471B-A3B5-6A8877EACC91}">
      <dgm:prSet/>
      <dgm:spPr/>
      <dgm:t>
        <a:bodyPr/>
        <a:lstStyle/>
        <a:p>
          <a:endParaRPr lang="en-CA"/>
        </a:p>
      </dgm:t>
    </dgm:pt>
    <dgm:pt modelId="{8488638D-7C4C-4778-8080-037D4E88BAFB}" type="sibTrans" cxnId="{B5058ACC-6A98-471B-A3B5-6A8877EACC91}">
      <dgm:prSet/>
      <dgm:spPr/>
      <dgm:t>
        <a:bodyPr/>
        <a:lstStyle/>
        <a:p>
          <a:endParaRPr lang="en-CA"/>
        </a:p>
      </dgm:t>
    </dgm:pt>
    <dgm:pt modelId="{8A3E6035-006C-4308-88A1-DBAC7333651B}">
      <dgm:prSet phldrT="[Text]" custT="1"/>
      <dgm:spPr>
        <a:solidFill>
          <a:schemeClr val="bg1">
            <a:lumMod val="85000"/>
          </a:schemeClr>
        </a:solidFill>
      </dgm:spPr>
      <dgm:t>
        <a:bodyPr/>
        <a:lstStyle/>
        <a:p>
          <a:r>
            <a:rPr lang="en-CA" sz="1600" dirty="0"/>
            <a:t>Reinforcement Learning</a:t>
          </a:r>
        </a:p>
      </dgm:t>
    </dgm:pt>
    <dgm:pt modelId="{BDBB19D3-FE9E-4516-A30E-272919F984A3}" type="parTrans" cxnId="{15E36F4A-360B-4F37-9BE2-A533DEAFB810}">
      <dgm:prSet/>
      <dgm:spPr/>
      <dgm:t>
        <a:bodyPr/>
        <a:lstStyle/>
        <a:p>
          <a:endParaRPr lang="en-CA"/>
        </a:p>
      </dgm:t>
    </dgm:pt>
    <dgm:pt modelId="{C904B327-8AB1-4FB1-9094-AE1CDCE1BEC1}" type="sibTrans" cxnId="{15E36F4A-360B-4F37-9BE2-A533DEAFB810}">
      <dgm:prSet/>
      <dgm:spPr/>
      <dgm:t>
        <a:bodyPr/>
        <a:lstStyle/>
        <a:p>
          <a:endParaRPr lang="en-CA"/>
        </a:p>
      </dgm:t>
    </dgm:pt>
    <dgm:pt modelId="{A6C68801-B0D2-4777-BDB1-A0728DAD3140}">
      <dgm:prSet phldrT="[Text]" custT="1"/>
      <dgm:spPr>
        <a:solidFill>
          <a:srgbClr val="92D050"/>
        </a:solidFill>
      </dgm:spPr>
      <dgm:t>
        <a:bodyPr/>
        <a:lstStyle/>
        <a:p>
          <a:r>
            <a:rPr lang="en-CA" sz="1600" b="1" dirty="0"/>
            <a:t>Classification</a:t>
          </a:r>
        </a:p>
      </dgm:t>
    </dgm:pt>
    <dgm:pt modelId="{6064DA23-0427-48E1-A17D-DC67E15F9EA6}" type="parTrans" cxnId="{2A2C4AFF-C2BF-4A53-92F4-E8AE12F281F5}">
      <dgm:prSet/>
      <dgm:spPr/>
      <dgm:t>
        <a:bodyPr/>
        <a:lstStyle/>
        <a:p>
          <a:endParaRPr lang="en-CA"/>
        </a:p>
      </dgm:t>
    </dgm:pt>
    <dgm:pt modelId="{7041B9C1-B54A-45A6-9633-F410E2148E3B}" type="sibTrans" cxnId="{2A2C4AFF-C2BF-4A53-92F4-E8AE12F281F5}">
      <dgm:prSet/>
      <dgm:spPr/>
      <dgm:t>
        <a:bodyPr/>
        <a:lstStyle/>
        <a:p>
          <a:endParaRPr lang="en-CA"/>
        </a:p>
      </dgm:t>
    </dgm:pt>
    <dgm:pt modelId="{A9786589-7B5D-44A7-9201-8E01F828C185}">
      <dgm:prSet phldrT="[Text]" custT="1"/>
      <dgm:spPr>
        <a:solidFill>
          <a:srgbClr val="92D050"/>
        </a:solidFill>
      </dgm:spPr>
      <dgm:t>
        <a:bodyPr/>
        <a:lstStyle/>
        <a:p>
          <a:r>
            <a:rPr lang="en-CA" sz="1600" b="1" dirty="0"/>
            <a:t>Regression</a:t>
          </a:r>
        </a:p>
      </dgm:t>
    </dgm:pt>
    <dgm:pt modelId="{05F7BCC9-A879-49C1-B1BE-220BC71FFA94}" type="parTrans" cxnId="{6DCA201E-7964-40EA-9F8D-ECEEE2B6AF09}">
      <dgm:prSet/>
      <dgm:spPr/>
      <dgm:t>
        <a:bodyPr/>
        <a:lstStyle/>
        <a:p>
          <a:endParaRPr lang="en-CA"/>
        </a:p>
      </dgm:t>
    </dgm:pt>
    <dgm:pt modelId="{692078AC-A7FE-461C-AFDB-9FFF2CC3CF17}" type="sibTrans" cxnId="{6DCA201E-7964-40EA-9F8D-ECEEE2B6AF09}">
      <dgm:prSet/>
      <dgm:spPr/>
      <dgm:t>
        <a:bodyPr/>
        <a:lstStyle/>
        <a:p>
          <a:endParaRPr lang="en-CA"/>
        </a:p>
      </dgm:t>
    </dgm:pt>
    <dgm:pt modelId="{2FBDCB5A-0E96-4DC5-B745-CCF87BC2EAC9}">
      <dgm:prSet phldrT="[Text]" custT="1"/>
      <dgm:spPr>
        <a:solidFill>
          <a:schemeClr val="bg1">
            <a:lumMod val="75000"/>
          </a:schemeClr>
        </a:solidFill>
      </dgm:spPr>
      <dgm:t>
        <a:bodyPr/>
        <a:lstStyle/>
        <a:p>
          <a:r>
            <a:rPr lang="en-CA" sz="2000" dirty="0"/>
            <a:t>NLP</a:t>
          </a:r>
          <a:endParaRPr lang="en-CA" sz="1000" dirty="0"/>
        </a:p>
      </dgm:t>
    </dgm:pt>
    <dgm:pt modelId="{52DD9A82-820F-411E-BB7B-ACF588307A94}" type="parTrans" cxnId="{4387D806-14A2-4A06-85FF-1A93637BDCD0}">
      <dgm:prSet/>
      <dgm:spPr/>
      <dgm:t>
        <a:bodyPr/>
        <a:lstStyle/>
        <a:p>
          <a:endParaRPr lang="en-CA"/>
        </a:p>
      </dgm:t>
    </dgm:pt>
    <dgm:pt modelId="{128B3B9C-452A-4B7A-A509-6B50097B3CF4}" type="sibTrans" cxnId="{4387D806-14A2-4A06-85FF-1A93637BDCD0}">
      <dgm:prSet/>
      <dgm:spPr/>
      <dgm:t>
        <a:bodyPr/>
        <a:lstStyle/>
        <a:p>
          <a:endParaRPr lang="en-CA"/>
        </a:p>
      </dgm:t>
    </dgm:pt>
    <dgm:pt modelId="{0C823969-27B5-4E9E-AF49-F901466E4D15}">
      <dgm:prSet phldrT="[Text]" custT="1"/>
      <dgm:spPr>
        <a:solidFill>
          <a:srgbClr val="92D050"/>
        </a:solidFill>
      </dgm:spPr>
      <dgm:t>
        <a:bodyPr/>
        <a:lstStyle/>
        <a:p>
          <a:r>
            <a:rPr lang="en-CA" sz="1600" b="1" dirty="0">
              <a:solidFill>
                <a:schemeClr val="tx1">
                  <a:lumMod val="95000"/>
                  <a:lumOff val="5000"/>
                </a:schemeClr>
              </a:solidFill>
            </a:rPr>
            <a:t>Predict the class label</a:t>
          </a:r>
        </a:p>
      </dgm:t>
    </dgm:pt>
    <dgm:pt modelId="{7EE72F62-F0FF-42EE-9E04-C3F2D992F15D}" type="parTrans" cxnId="{4EEE6895-FBB6-4D6B-AA53-944B4D38BA50}">
      <dgm:prSet/>
      <dgm:spPr/>
      <dgm:t>
        <a:bodyPr/>
        <a:lstStyle/>
        <a:p>
          <a:endParaRPr lang="en-CA"/>
        </a:p>
      </dgm:t>
    </dgm:pt>
    <dgm:pt modelId="{C12A7503-F58A-42E8-AF6B-B929CC7096E4}" type="sibTrans" cxnId="{4EEE6895-FBB6-4D6B-AA53-944B4D38BA50}">
      <dgm:prSet/>
      <dgm:spPr/>
      <dgm:t>
        <a:bodyPr/>
        <a:lstStyle/>
        <a:p>
          <a:endParaRPr lang="en-CA"/>
        </a:p>
      </dgm:t>
    </dgm:pt>
    <dgm:pt modelId="{786F2C25-15F8-4E55-8080-C7492C5C81FA}">
      <dgm:prSet phldrT="[Text]" custT="1"/>
      <dgm:spPr>
        <a:solidFill>
          <a:srgbClr val="92D050"/>
        </a:solidFill>
      </dgm:spPr>
      <dgm:t>
        <a:bodyPr/>
        <a:lstStyle/>
        <a:p>
          <a:r>
            <a:rPr lang="en-CA" sz="1600" b="1" dirty="0">
              <a:solidFill>
                <a:schemeClr val="tx1">
                  <a:lumMod val="95000"/>
                  <a:lumOff val="5000"/>
                </a:schemeClr>
              </a:solidFill>
            </a:rPr>
            <a:t>Predict the float number</a:t>
          </a:r>
        </a:p>
      </dgm:t>
    </dgm:pt>
    <dgm:pt modelId="{ED48E1A8-B5D4-43ED-B766-437476971C7A}" type="parTrans" cxnId="{1597FB4D-4C8A-46E0-B469-D0DF0422F2B3}">
      <dgm:prSet/>
      <dgm:spPr/>
      <dgm:t>
        <a:bodyPr/>
        <a:lstStyle/>
        <a:p>
          <a:endParaRPr lang="en-CA"/>
        </a:p>
      </dgm:t>
    </dgm:pt>
    <dgm:pt modelId="{3849D2BE-A822-48A4-BE7C-12F7C9566D26}" type="sibTrans" cxnId="{1597FB4D-4C8A-46E0-B469-D0DF0422F2B3}">
      <dgm:prSet/>
      <dgm:spPr/>
      <dgm:t>
        <a:bodyPr/>
        <a:lstStyle/>
        <a:p>
          <a:endParaRPr lang="en-CA"/>
        </a:p>
      </dgm:t>
    </dgm:pt>
    <dgm:pt modelId="{C083F390-ABC8-4379-8C02-092BC2D3C4C5}">
      <dgm:prSet phldrT="[Text]" custT="1"/>
      <dgm:spPr>
        <a:solidFill>
          <a:schemeClr val="bg1">
            <a:lumMod val="75000"/>
          </a:schemeClr>
        </a:solidFill>
      </dgm:spPr>
      <dgm:t>
        <a:bodyPr/>
        <a:lstStyle/>
        <a:p>
          <a:r>
            <a:rPr lang="en-CA" sz="1600" dirty="0"/>
            <a:t>Unsupervised Learning</a:t>
          </a:r>
        </a:p>
      </dgm:t>
    </dgm:pt>
    <dgm:pt modelId="{D7AF6B79-8027-4603-A279-B0E11A34DBB2}" type="parTrans" cxnId="{0A85AD9E-4328-418B-B144-63E878AC3544}">
      <dgm:prSet/>
      <dgm:spPr/>
      <dgm:t>
        <a:bodyPr/>
        <a:lstStyle/>
        <a:p>
          <a:endParaRPr lang="en-CA"/>
        </a:p>
      </dgm:t>
    </dgm:pt>
    <dgm:pt modelId="{6534CACE-C40C-4E7E-9A76-007A07762E0C}" type="sibTrans" cxnId="{0A85AD9E-4328-418B-B144-63E878AC3544}">
      <dgm:prSet/>
      <dgm:spPr/>
      <dgm:t>
        <a:bodyPr/>
        <a:lstStyle/>
        <a:p>
          <a:endParaRPr lang="en-CA"/>
        </a:p>
      </dgm:t>
    </dgm:pt>
    <dgm:pt modelId="{4D231036-7A47-4FA9-838D-D8C59F340289}" type="pres">
      <dgm:prSet presAssocID="{3141E430-AF71-4DBF-A7C5-7B93969BD3D4}" presName="Name0" presStyleCnt="0">
        <dgm:presLayoutVars>
          <dgm:chMax val="1"/>
          <dgm:dir/>
          <dgm:animLvl val="ctr"/>
          <dgm:resizeHandles val="exact"/>
        </dgm:presLayoutVars>
      </dgm:prSet>
      <dgm:spPr/>
    </dgm:pt>
    <dgm:pt modelId="{E5C95B7E-A331-4420-919A-F0A56CDED1BE}" type="pres">
      <dgm:prSet presAssocID="{2EA66AF8-0DA5-410D-B05A-CCEF6D4A01EE}" presName="centerShape" presStyleLbl="node0" presStyleIdx="0" presStyleCnt="1" custLinFactNeighborX="3418" custLinFactNeighborY="-6633"/>
      <dgm:spPr/>
    </dgm:pt>
    <dgm:pt modelId="{3A1CFE81-82D9-4139-A23F-4F01E83BD100}" type="pres">
      <dgm:prSet presAssocID="{2FBDCB5A-0E96-4DC5-B745-CCF87BC2EAC9}" presName="node" presStyleLbl="node1" presStyleIdx="0" presStyleCnt="4">
        <dgm:presLayoutVars>
          <dgm:bulletEnabled val="1"/>
        </dgm:presLayoutVars>
      </dgm:prSet>
      <dgm:spPr/>
    </dgm:pt>
    <dgm:pt modelId="{C290FEAC-30F8-4FC6-BEA2-4D20BB19621B}" type="pres">
      <dgm:prSet presAssocID="{2FBDCB5A-0E96-4DC5-B745-CCF87BC2EAC9}" presName="dummy" presStyleCnt="0"/>
      <dgm:spPr/>
    </dgm:pt>
    <dgm:pt modelId="{2E41B932-7304-4A7E-BD29-A16B7A0B21B8}" type="pres">
      <dgm:prSet presAssocID="{128B3B9C-452A-4B7A-A509-6B50097B3CF4}" presName="sibTrans" presStyleLbl="sibTrans2D1" presStyleIdx="0" presStyleCnt="4" custLinFactNeighborX="3573" custLinFactNeighborY="-274"/>
      <dgm:spPr/>
    </dgm:pt>
    <dgm:pt modelId="{AEF90375-6F56-43E8-924E-B03D8F690EA0}" type="pres">
      <dgm:prSet presAssocID="{C083F390-ABC8-4379-8C02-092BC2D3C4C5}" presName="node" presStyleLbl="node1" presStyleIdx="1" presStyleCnt="4">
        <dgm:presLayoutVars>
          <dgm:bulletEnabled val="1"/>
        </dgm:presLayoutVars>
      </dgm:prSet>
      <dgm:spPr/>
    </dgm:pt>
    <dgm:pt modelId="{835F8614-9BA0-4FAE-9ECC-71FB790BDB54}" type="pres">
      <dgm:prSet presAssocID="{C083F390-ABC8-4379-8C02-092BC2D3C4C5}" presName="dummy" presStyleCnt="0"/>
      <dgm:spPr/>
    </dgm:pt>
    <dgm:pt modelId="{54041140-054A-41C6-A52B-1D47E7F9EF3E}" type="pres">
      <dgm:prSet presAssocID="{6534CACE-C40C-4E7E-9A76-007A07762E0C}" presName="sibTrans" presStyleLbl="sibTrans2D1" presStyleIdx="1" presStyleCnt="4"/>
      <dgm:spPr/>
    </dgm:pt>
    <dgm:pt modelId="{49235EE6-EF16-42C9-9542-5C19E320C01D}" type="pres">
      <dgm:prSet presAssocID="{C3D7DEF6-1B78-4120-901B-37785B1CCC37}" presName="node" presStyleLbl="node1" presStyleIdx="2" presStyleCnt="4" custScaleX="201227" custScaleY="194961" custRadScaleRad="128510" custRadScaleInc="30262">
        <dgm:presLayoutVars>
          <dgm:bulletEnabled val="1"/>
        </dgm:presLayoutVars>
      </dgm:prSet>
      <dgm:spPr/>
    </dgm:pt>
    <dgm:pt modelId="{44A21C3E-67FA-48D5-B739-AAFF0B03CB71}" type="pres">
      <dgm:prSet presAssocID="{C3D7DEF6-1B78-4120-901B-37785B1CCC37}" presName="dummy" presStyleCnt="0"/>
      <dgm:spPr/>
    </dgm:pt>
    <dgm:pt modelId="{38F5F0C9-0C6D-45B3-8603-3B83187EC70D}" type="pres">
      <dgm:prSet presAssocID="{8488638D-7C4C-4778-8080-037D4E88BAFB}" presName="sibTrans" presStyleLbl="sibTrans2D1" presStyleIdx="2" presStyleCnt="4"/>
      <dgm:spPr/>
    </dgm:pt>
    <dgm:pt modelId="{EC535CE6-9DBB-4B70-8E1B-93EC358B252D}" type="pres">
      <dgm:prSet presAssocID="{8A3E6035-006C-4308-88A1-DBAC7333651B}" presName="node" presStyleLbl="node1" presStyleIdx="3" presStyleCnt="4">
        <dgm:presLayoutVars>
          <dgm:bulletEnabled val="1"/>
        </dgm:presLayoutVars>
      </dgm:prSet>
      <dgm:spPr/>
    </dgm:pt>
    <dgm:pt modelId="{B8234351-B872-4727-8E71-67D1B5B5D85C}" type="pres">
      <dgm:prSet presAssocID="{8A3E6035-006C-4308-88A1-DBAC7333651B}" presName="dummy" presStyleCnt="0"/>
      <dgm:spPr/>
    </dgm:pt>
    <dgm:pt modelId="{427DCB55-032F-4E65-BEF1-D9BCB5D06ECF}" type="pres">
      <dgm:prSet presAssocID="{C904B327-8AB1-4FB1-9094-AE1CDCE1BEC1}" presName="sibTrans" presStyleLbl="sibTrans2D1" presStyleIdx="3" presStyleCnt="4"/>
      <dgm:spPr/>
    </dgm:pt>
  </dgm:ptLst>
  <dgm:cxnLst>
    <dgm:cxn modelId="{4387D806-14A2-4A06-85FF-1A93637BDCD0}" srcId="{2EA66AF8-0DA5-410D-B05A-CCEF6D4A01EE}" destId="{2FBDCB5A-0E96-4DC5-B745-CCF87BC2EAC9}" srcOrd="0" destOrd="0" parTransId="{52DD9A82-820F-411E-BB7B-ACF588307A94}" sibTransId="{128B3B9C-452A-4B7A-A509-6B50097B3CF4}"/>
    <dgm:cxn modelId="{CFEA5C10-389B-472F-BB98-3B40E3224E69}" srcId="{3141E430-AF71-4DBF-A7C5-7B93969BD3D4}" destId="{2EA66AF8-0DA5-410D-B05A-CCEF6D4A01EE}" srcOrd="0" destOrd="0" parTransId="{64C94B9D-8C92-42A1-973D-2C2F53C51C20}" sibTransId="{B38A8B0F-9484-44B7-98EA-8831D2B89208}"/>
    <dgm:cxn modelId="{6DCA201E-7964-40EA-9F8D-ECEEE2B6AF09}" srcId="{C3D7DEF6-1B78-4120-901B-37785B1CCC37}" destId="{A9786589-7B5D-44A7-9201-8E01F828C185}" srcOrd="1" destOrd="0" parTransId="{05F7BCC9-A879-49C1-B1BE-220BC71FFA94}" sibTransId="{692078AC-A7FE-461C-AFDB-9FFF2CC3CF17}"/>
    <dgm:cxn modelId="{901CA426-526B-4483-94B3-F2995C60CC9F}" type="presOf" srcId="{3141E430-AF71-4DBF-A7C5-7B93969BD3D4}" destId="{4D231036-7A47-4FA9-838D-D8C59F340289}" srcOrd="0" destOrd="0" presId="urn:microsoft.com/office/officeart/2005/8/layout/radial6"/>
    <dgm:cxn modelId="{C7A3EC28-304F-4E76-8BA9-9D12D790798E}" type="presOf" srcId="{A6C68801-B0D2-4777-BDB1-A0728DAD3140}" destId="{49235EE6-EF16-42C9-9542-5C19E320C01D}" srcOrd="0" destOrd="1" presId="urn:microsoft.com/office/officeart/2005/8/layout/radial6"/>
    <dgm:cxn modelId="{EB702936-BEBC-4E22-99E5-C000C04DA1B0}" type="presOf" srcId="{2EA66AF8-0DA5-410D-B05A-CCEF6D4A01EE}" destId="{E5C95B7E-A331-4420-919A-F0A56CDED1BE}" srcOrd="0" destOrd="0" presId="urn:microsoft.com/office/officeart/2005/8/layout/radial6"/>
    <dgm:cxn modelId="{C95D0D3B-2589-49F3-928D-A5036BF79E5D}" type="presOf" srcId="{786F2C25-15F8-4E55-8080-C7492C5C81FA}" destId="{49235EE6-EF16-42C9-9542-5C19E320C01D}" srcOrd="0" destOrd="4" presId="urn:microsoft.com/office/officeart/2005/8/layout/radial6"/>
    <dgm:cxn modelId="{A1E9E560-1F64-40FB-A29B-9E866CAF579C}" type="presOf" srcId="{C904B327-8AB1-4FB1-9094-AE1CDCE1BEC1}" destId="{427DCB55-032F-4E65-BEF1-D9BCB5D06ECF}" srcOrd="0" destOrd="0" presId="urn:microsoft.com/office/officeart/2005/8/layout/radial6"/>
    <dgm:cxn modelId="{53840545-BF88-495C-843F-0E4107C79DF6}" type="presOf" srcId="{128B3B9C-452A-4B7A-A509-6B50097B3CF4}" destId="{2E41B932-7304-4A7E-BD29-A16B7A0B21B8}" srcOrd="0" destOrd="0" presId="urn:microsoft.com/office/officeart/2005/8/layout/radial6"/>
    <dgm:cxn modelId="{15E36F4A-360B-4F37-9BE2-A533DEAFB810}" srcId="{2EA66AF8-0DA5-410D-B05A-CCEF6D4A01EE}" destId="{8A3E6035-006C-4308-88A1-DBAC7333651B}" srcOrd="3" destOrd="0" parTransId="{BDBB19D3-FE9E-4516-A30E-272919F984A3}" sibTransId="{C904B327-8AB1-4FB1-9094-AE1CDCE1BEC1}"/>
    <dgm:cxn modelId="{C3EB456B-D1E8-45E4-9B79-C16E83A71515}" type="presOf" srcId="{2FBDCB5A-0E96-4DC5-B745-CCF87BC2EAC9}" destId="{3A1CFE81-82D9-4139-A23F-4F01E83BD100}" srcOrd="0" destOrd="0" presId="urn:microsoft.com/office/officeart/2005/8/layout/radial6"/>
    <dgm:cxn modelId="{26AC906C-D144-4C4D-8C87-26F8D9F6B446}" type="presOf" srcId="{0C823969-27B5-4E9E-AF49-F901466E4D15}" destId="{49235EE6-EF16-42C9-9542-5C19E320C01D}" srcOrd="0" destOrd="2" presId="urn:microsoft.com/office/officeart/2005/8/layout/radial6"/>
    <dgm:cxn modelId="{1597FB4D-4C8A-46E0-B469-D0DF0422F2B3}" srcId="{A9786589-7B5D-44A7-9201-8E01F828C185}" destId="{786F2C25-15F8-4E55-8080-C7492C5C81FA}" srcOrd="0" destOrd="0" parTransId="{ED48E1A8-B5D4-43ED-B766-437476971C7A}" sibTransId="{3849D2BE-A822-48A4-BE7C-12F7C9566D26}"/>
    <dgm:cxn modelId="{4FCEF974-C916-412B-9686-ACA0D75702B4}" type="presOf" srcId="{C083F390-ABC8-4379-8C02-092BC2D3C4C5}" destId="{AEF90375-6F56-43E8-924E-B03D8F690EA0}" srcOrd="0" destOrd="0" presId="urn:microsoft.com/office/officeart/2005/8/layout/radial6"/>
    <dgm:cxn modelId="{4EEE6895-FBB6-4D6B-AA53-944B4D38BA50}" srcId="{A6C68801-B0D2-4777-BDB1-A0728DAD3140}" destId="{0C823969-27B5-4E9E-AF49-F901466E4D15}" srcOrd="0" destOrd="0" parTransId="{7EE72F62-F0FF-42EE-9E04-C3F2D992F15D}" sibTransId="{C12A7503-F58A-42E8-AF6B-B929CC7096E4}"/>
    <dgm:cxn modelId="{0A85AD9E-4328-418B-B144-63E878AC3544}" srcId="{2EA66AF8-0DA5-410D-B05A-CCEF6D4A01EE}" destId="{C083F390-ABC8-4379-8C02-092BC2D3C4C5}" srcOrd="1" destOrd="0" parTransId="{D7AF6B79-8027-4603-A279-B0E11A34DBB2}" sibTransId="{6534CACE-C40C-4E7E-9A76-007A07762E0C}"/>
    <dgm:cxn modelId="{76E8DBC5-C6A4-4147-B6C9-0040C727AFA0}" type="presOf" srcId="{8A3E6035-006C-4308-88A1-DBAC7333651B}" destId="{EC535CE6-9DBB-4B70-8E1B-93EC358B252D}" srcOrd="0" destOrd="0" presId="urn:microsoft.com/office/officeart/2005/8/layout/radial6"/>
    <dgm:cxn modelId="{B5058ACC-6A98-471B-A3B5-6A8877EACC91}" srcId="{2EA66AF8-0DA5-410D-B05A-CCEF6D4A01EE}" destId="{C3D7DEF6-1B78-4120-901B-37785B1CCC37}" srcOrd="2" destOrd="0" parTransId="{F7D9FA62-8EFB-4A12-A7B7-650315CFC148}" sibTransId="{8488638D-7C4C-4778-8080-037D4E88BAFB}"/>
    <dgm:cxn modelId="{025D60D2-F19A-406F-A83B-DF93CE9DFFF4}" type="presOf" srcId="{8488638D-7C4C-4778-8080-037D4E88BAFB}" destId="{38F5F0C9-0C6D-45B3-8603-3B83187EC70D}" srcOrd="0" destOrd="0" presId="urn:microsoft.com/office/officeart/2005/8/layout/radial6"/>
    <dgm:cxn modelId="{F208DED3-296F-4653-88E2-F85A5BF63AEF}" type="presOf" srcId="{6534CACE-C40C-4E7E-9A76-007A07762E0C}" destId="{54041140-054A-41C6-A52B-1D47E7F9EF3E}" srcOrd="0" destOrd="0" presId="urn:microsoft.com/office/officeart/2005/8/layout/radial6"/>
    <dgm:cxn modelId="{141E7CEA-E46F-4FC5-9F79-CEA962B6123F}" type="presOf" srcId="{A9786589-7B5D-44A7-9201-8E01F828C185}" destId="{49235EE6-EF16-42C9-9542-5C19E320C01D}" srcOrd="0" destOrd="3" presId="urn:microsoft.com/office/officeart/2005/8/layout/radial6"/>
    <dgm:cxn modelId="{4D20B3EC-3179-406C-8AC0-294C6FBB7BE3}" type="presOf" srcId="{C3D7DEF6-1B78-4120-901B-37785B1CCC37}" destId="{49235EE6-EF16-42C9-9542-5C19E320C01D}" srcOrd="0" destOrd="0" presId="urn:microsoft.com/office/officeart/2005/8/layout/radial6"/>
    <dgm:cxn modelId="{2A2C4AFF-C2BF-4A53-92F4-E8AE12F281F5}" srcId="{C3D7DEF6-1B78-4120-901B-37785B1CCC37}" destId="{A6C68801-B0D2-4777-BDB1-A0728DAD3140}" srcOrd="0" destOrd="0" parTransId="{6064DA23-0427-48E1-A17D-DC67E15F9EA6}" sibTransId="{7041B9C1-B54A-45A6-9633-F410E2148E3B}"/>
    <dgm:cxn modelId="{E9673583-9DBD-4F63-AC3F-259B587BEDC1}" type="presParOf" srcId="{4D231036-7A47-4FA9-838D-D8C59F340289}" destId="{E5C95B7E-A331-4420-919A-F0A56CDED1BE}" srcOrd="0" destOrd="0" presId="urn:microsoft.com/office/officeart/2005/8/layout/radial6"/>
    <dgm:cxn modelId="{96532C1C-7A11-41F8-B523-7284F4BD5ECA}" type="presParOf" srcId="{4D231036-7A47-4FA9-838D-D8C59F340289}" destId="{3A1CFE81-82D9-4139-A23F-4F01E83BD100}" srcOrd="1" destOrd="0" presId="urn:microsoft.com/office/officeart/2005/8/layout/radial6"/>
    <dgm:cxn modelId="{4FC91E72-DD56-42B1-AA09-8100D1933AE6}" type="presParOf" srcId="{4D231036-7A47-4FA9-838D-D8C59F340289}" destId="{C290FEAC-30F8-4FC6-BEA2-4D20BB19621B}" srcOrd="2" destOrd="0" presId="urn:microsoft.com/office/officeart/2005/8/layout/radial6"/>
    <dgm:cxn modelId="{F1CA6C06-F628-4572-B544-4E272C989A3C}" type="presParOf" srcId="{4D231036-7A47-4FA9-838D-D8C59F340289}" destId="{2E41B932-7304-4A7E-BD29-A16B7A0B21B8}" srcOrd="3" destOrd="0" presId="urn:microsoft.com/office/officeart/2005/8/layout/radial6"/>
    <dgm:cxn modelId="{D60685C1-1E61-447B-840E-66A8F635809A}" type="presParOf" srcId="{4D231036-7A47-4FA9-838D-D8C59F340289}" destId="{AEF90375-6F56-43E8-924E-B03D8F690EA0}" srcOrd="4" destOrd="0" presId="urn:microsoft.com/office/officeart/2005/8/layout/radial6"/>
    <dgm:cxn modelId="{53AB733B-0971-4240-8E61-AF76B8EA71F5}" type="presParOf" srcId="{4D231036-7A47-4FA9-838D-D8C59F340289}" destId="{835F8614-9BA0-4FAE-9ECC-71FB790BDB54}" srcOrd="5" destOrd="0" presId="urn:microsoft.com/office/officeart/2005/8/layout/radial6"/>
    <dgm:cxn modelId="{8FA75024-CFCE-4DD4-9850-FE37D1229111}" type="presParOf" srcId="{4D231036-7A47-4FA9-838D-D8C59F340289}" destId="{54041140-054A-41C6-A52B-1D47E7F9EF3E}" srcOrd="6" destOrd="0" presId="urn:microsoft.com/office/officeart/2005/8/layout/radial6"/>
    <dgm:cxn modelId="{AEDF63FA-627A-4071-8046-824C5542E933}" type="presParOf" srcId="{4D231036-7A47-4FA9-838D-D8C59F340289}" destId="{49235EE6-EF16-42C9-9542-5C19E320C01D}" srcOrd="7" destOrd="0" presId="urn:microsoft.com/office/officeart/2005/8/layout/radial6"/>
    <dgm:cxn modelId="{84585871-DD96-481F-B6BD-D8C38C44E0DC}" type="presParOf" srcId="{4D231036-7A47-4FA9-838D-D8C59F340289}" destId="{44A21C3E-67FA-48D5-B739-AAFF0B03CB71}" srcOrd="8" destOrd="0" presId="urn:microsoft.com/office/officeart/2005/8/layout/radial6"/>
    <dgm:cxn modelId="{B47276AF-DFB8-43FD-BFC1-D3F5CB1FBE74}" type="presParOf" srcId="{4D231036-7A47-4FA9-838D-D8C59F340289}" destId="{38F5F0C9-0C6D-45B3-8603-3B83187EC70D}" srcOrd="9" destOrd="0" presId="urn:microsoft.com/office/officeart/2005/8/layout/radial6"/>
    <dgm:cxn modelId="{A332F83C-6A2B-4FD3-A785-285AA97C57E7}" type="presParOf" srcId="{4D231036-7A47-4FA9-838D-D8C59F340289}" destId="{EC535CE6-9DBB-4B70-8E1B-93EC358B252D}" srcOrd="10" destOrd="0" presId="urn:microsoft.com/office/officeart/2005/8/layout/radial6"/>
    <dgm:cxn modelId="{200736EE-CF06-4CCD-B14B-E78C7A327740}" type="presParOf" srcId="{4D231036-7A47-4FA9-838D-D8C59F340289}" destId="{B8234351-B872-4727-8E71-67D1B5B5D85C}" srcOrd="11" destOrd="0" presId="urn:microsoft.com/office/officeart/2005/8/layout/radial6"/>
    <dgm:cxn modelId="{7BD1154E-B01D-4BE5-8F7C-7258B9CCD4B4}" type="presParOf" srcId="{4D231036-7A47-4FA9-838D-D8C59F340289}" destId="{427DCB55-032F-4E65-BEF1-D9BCB5D06ECF}"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DCB55-032F-4E65-BEF1-D9BCB5D06ECF}">
      <dsp:nvSpPr>
        <dsp:cNvPr id="0" name=""/>
        <dsp:cNvSpPr/>
      </dsp:nvSpPr>
      <dsp:spPr>
        <a:xfrm>
          <a:off x="1335761" y="296414"/>
          <a:ext cx="4044330" cy="4044330"/>
        </a:xfrm>
        <a:prstGeom prst="blockArc">
          <a:avLst>
            <a:gd name="adj1" fmla="val 10800000"/>
            <a:gd name="adj2" fmla="val 16200000"/>
            <a:gd name="adj3" fmla="val 4642"/>
          </a:avLst>
        </a:prstGeom>
        <a:solidFill>
          <a:schemeClr val="accent5">
            <a:hueOff val="-6758543"/>
            <a:satOff val="-17419"/>
            <a:lumOff val="-11765"/>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8F5F0C9-0C6D-45B3-8603-3B83187EC70D}">
      <dsp:nvSpPr>
        <dsp:cNvPr id="0" name=""/>
        <dsp:cNvSpPr/>
      </dsp:nvSpPr>
      <dsp:spPr>
        <a:xfrm>
          <a:off x="1335336" y="337361"/>
          <a:ext cx="4044330" cy="4044330"/>
        </a:xfrm>
        <a:prstGeom prst="blockArc">
          <a:avLst>
            <a:gd name="adj1" fmla="val 6101202"/>
            <a:gd name="adj2" fmla="val 10871270"/>
            <a:gd name="adj3" fmla="val 4642"/>
          </a:avLst>
        </a:prstGeom>
        <a:solidFill>
          <a:schemeClr val="accent5">
            <a:hueOff val="-4505695"/>
            <a:satOff val="-11613"/>
            <a:lumOff val="-7843"/>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4041140-054A-41C6-A52B-1D47E7F9EF3E}">
      <dsp:nvSpPr>
        <dsp:cNvPr id="0" name=""/>
        <dsp:cNvSpPr/>
      </dsp:nvSpPr>
      <dsp:spPr>
        <a:xfrm>
          <a:off x="1336189" y="337538"/>
          <a:ext cx="4044330" cy="4044330"/>
        </a:xfrm>
        <a:prstGeom prst="blockArc">
          <a:avLst>
            <a:gd name="adj1" fmla="val 21528422"/>
            <a:gd name="adj2" fmla="val 6102718"/>
            <a:gd name="adj3" fmla="val 4642"/>
          </a:avLst>
        </a:prstGeom>
        <a:solidFill>
          <a:schemeClr val="accent5">
            <a:hueOff val="-2252848"/>
            <a:satOff val="-5806"/>
            <a:lumOff val="-3922"/>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2E41B932-7304-4A7E-BD29-A16B7A0B21B8}">
      <dsp:nvSpPr>
        <dsp:cNvPr id="0" name=""/>
        <dsp:cNvSpPr/>
      </dsp:nvSpPr>
      <dsp:spPr>
        <a:xfrm>
          <a:off x="1480265" y="285333"/>
          <a:ext cx="4044330" cy="4044330"/>
        </a:xfrm>
        <a:prstGeom prst="blockArc">
          <a:avLst>
            <a:gd name="adj1" fmla="val 16200000"/>
            <a:gd name="adj2" fmla="val 0"/>
            <a:gd name="adj3" fmla="val 4642"/>
          </a:avLst>
        </a:prstGeom>
        <a:solidFill>
          <a:schemeClr val="accent5">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5C95B7E-A331-4420-919A-F0A56CDED1BE}">
      <dsp:nvSpPr>
        <dsp:cNvPr id="0" name=""/>
        <dsp:cNvSpPr/>
      </dsp:nvSpPr>
      <dsp:spPr>
        <a:xfrm>
          <a:off x="2561653" y="1125246"/>
          <a:ext cx="1862599" cy="1862599"/>
        </a:xfrm>
        <a:prstGeom prst="ellipse">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CA" sz="2700" kern="1200" dirty="0"/>
            <a:t>Machine Learning</a:t>
          </a:r>
        </a:p>
      </dsp:txBody>
      <dsp:txXfrm>
        <a:off x="2834424" y="1398017"/>
        <a:ext cx="1317057" cy="1317057"/>
      </dsp:txXfrm>
    </dsp:sp>
    <dsp:sp modelId="{3A1CFE81-82D9-4139-A23F-4F01E83BD100}">
      <dsp:nvSpPr>
        <dsp:cNvPr id="0" name=""/>
        <dsp:cNvSpPr/>
      </dsp:nvSpPr>
      <dsp:spPr>
        <a:xfrm>
          <a:off x="2706016" y="-308557"/>
          <a:ext cx="1303819" cy="1303819"/>
        </a:xfrm>
        <a:prstGeom prst="ellipse">
          <a:avLst/>
        </a:prstGeom>
        <a:solidFill>
          <a:schemeClr val="bg1">
            <a:lumMod val="75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CA" sz="2000" kern="1200" dirty="0"/>
            <a:t>NLP</a:t>
          </a:r>
          <a:endParaRPr lang="en-CA" sz="1000" kern="1200" dirty="0"/>
        </a:p>
      </dsp:txBody>
      <dsp:txXfrm>
        <a:off x="2896956" y="-117617"/>
        <a:ext cx="921939" cy="921939"/>
      </dsp:txXfrm>
    </dsp:sp>
    <dsp:sp modelId="{AEF90375-6F56-43E8-924E-B03D8F690EA0}">
      <dsp:nvSpPr>
        <dsp:cNvPr id="0" name=""/>
        <dsp:cNvSpPr/>
      </dsp:nvSpPr>
      <dsp:spPr>
        <a:xfrm>
          <a:off x="4681244" y="1666670"/>
          <a:ext cx="1303819" cy="1303819"/>
        </a:xfrm>
        <a:prstGeom prst="ellipse">
          <a:avLst/>
        </a:prstGeom>
        <a:solidFill>
          <a:schemeClr val="bg1">
            <a:lumMod val="75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kern="1200" dirty="0"/>
            <a:t>Unsupervised Learning</a:t>
          </a:r>
        </a:p>
      </dsp:txBody>
      <dsp:txXfrm>
        <a:off x="4872184" y="1857610"/>
        <a:ext cx="921939" cy="921939"/>
      </dsp:txXfrm>
    </dsp:sp>
    <dsp:sp modelId="{49235EE6-EF16-42C9-9542-5C19E320C01D}">
      <dsp:nvSpPr>
        <dsp:cNvPr id="0" name=""/>
        <dsp:cNvSpPr/>
      </dsp:nvSpPr>
      <dsp:spPr>
        <a:xfrm>
          <a:off x="1645580" y="3022838"/>
          <a:ext cx="2623637" cy="2541940"/>
        </a:xfrm>
        <a:prstGeom prst="ellipse">
          <a:avLst/>
        </a:prstGeom>
        <a:solidFill>
          <a:srgbClr val="92D05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en-CA" sz="1600" b="1" kern="1200" dirty="0"/>
            <a:t>Supervised Learning</a:t>
          </a:r>
        </a:p>
        <a:p>
          <a:pPr marL="171450" lvl="1" indent="-171450" algn="l" defTabSz="711200">
            <a:lnSpc>
              <a:spcPct val="90000"/>
            </a:lnSpc>
            <a:spcBef>
              <a:spcPct val="0"/>
            </a:spcBef>
            <a:spcAft>
              <a:spcPct val="15000"/>
            </a:spcAft>
            <a:buChar char="•"/>
          </a:pPr>
          <a:r>
            <a:rPr lang="en-CA" sz="1600" b="1" kern="1200" dirty="0"/>
            <a:t>Classification</a:t>
          </a:r>
        </a:p>
        <a:p>
          <a:pPr marL="342900" lvl="2" indent="-171450" algn="l" defTabSz="711200">
            <a:lnSpc>
              <a:spcPct val="90000"/>
            </a:lnSpc>
            <a:spcBef>
              <a:spcPct val="0"/>
            </a:spcBef>
            <a:spcAft>
              <a:spcPct val="15000"/>
            </a:spcAft>
            <a:buChar char="•"/>
          </a:pPr>
          <a:r>
            <a:rPr lang="en-CA" sz="1600" b="1" kern="1200" dirty="0">
              <a:solidFill>
                <a:schemeClr val="tx1">
                  <a:lumMod val="95000"/>
                  <a:lumOff val="5000"/>
                </a:schemeClr>
              </a:solidFill>
            </a:rPr>
            <a:t>Predict the class label</a:t>
          </a:r>
        </a:p>
        <a:p>
          <a:pPr marL="171450" lvl="1" indent="-171450" algn="l" defTabSz="711200">
            <a:lnSpc>
              <a:spcPct val="90000"/>
            </a:lnSpc>
            <a:spcBef>
              <a:spcPct val="0"/>
            </a:spcBef>
            <a:spcAft>
              <a:spcPct val="15000"/>
            </a:spcAft>
            <a:buChar char="•"/>
          </a:pPr>
          <a:r>
            <a:rPr lang="en-CA" sz="1600" b="1" kern="1200" dirty="0"/>
            <a:t>Regression</a:t>
          </a:r>
        </a:p>
        <a:p>
          <a:pPr marL="342900" lvl="2" indent="-171450" algn="l" defTabSz="711200">
            <a:lnSpc>
              <a:spcPct val="90000"/>
            </a:lnSpc>
            <a:spcBef>
              <a:spcPct val="0"/>
            </a:spcBef>
            <a:spcAft>
              <a:spcPct val="15000"/>
            </a:spcAft>
            <a:buChar char="•"/>
          </a:pPr>
          <a:r>
            <a:rPr lang="en-CA" sz="1600" b="1" kern="1200" dirty="0">
              <a:solidFill>
                <a:schemeClr val="tx1">
                  <a:lumMod val="95000"/>
                  <a:lumOff val="5000"/>
                </a:schemeClr>
              </a:solidFill>
            </a:rPr>
            <a:t>Predict the float number</a:t>
          </a:r>
        </a:p>
      </dsp:txBody>
      <dsp:txXfrm>
        <a:off x="2029803" y="3395096"/>
        <a:ext cx="1855191" cy="1797424"/>
      </dsp:txXfrm>
    </dsp:sp>
    <dsp:sp modelId="{EC535CE6-9DBB-4B70-8E1B-93EC358B252D}">
      <dsp:nvSpPr>
        <dsp:cNvPr id="0" name=""/>
        <dsp:cNvSpPr/>
      </dsp:nvSpPr>
      <dsp:spPr>
        <a:xfrm>
          <a:off x="730788" y="1666670"/>
          <a:ext cx="1303819" cy="1303819"/>
        </a:xfrm>
        <a:prstGeom prst="ellipse">
          <a:avLst/>
        </a:prstGeom>
        <a:solidFill>
          <a:schemeClr val="bg1">
            <a:lumMod val="85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kern="1200" dirty="0"/>
            <a:t>Reinforcement Learning</a:t>
          </a:r>
        </a:p>
      </dsp:txBody>
      <dsp:txXfrm>
        <a:off x="921728" y="1857610"/>
        <a:ext cx="921939" cy="92193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D82CA1-15B4-4532-87BE-13E197D74E01}" type="datetimeFigureOut">
              <a:rPr lang="en-CA" smtClean="0"/>
              <a:t>2020-07-27</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F8BCE2-451F-4AB3-8206-6C24B9516368}" type="slidenum">
              <a:rPr lang="en-CA" smtClean="0"/>
              <a:t>‹#›</a:t>
            </a:fld>
            <a:endParaRPr lang="en-CA" dirty="0"/>
          </a:p>
        </p:txBody>
      </p:sp>
    </p:spTree>
    <p:extLst>
      <p:ext uri="{BB962C8B-B14F-4D97-AF65-F5344CB8AC3E}">
        <p14:creationId xmlns:p14="http://schemas.microsoft.com/office/powerpoint/2010/main" val="2122016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AF8BCE2-451F-4AB3-8206-6C24B9516368}" type="slidenum">
              <a:rPr lang="en-CA" smtClean="0"/>
              <a:t>1</a:t>
            </a:fld>
            <a:endParaRPr lang="en-CA" dirty="0"/>
          </a:p>
        </p:txBody>
      </p:sp>
    </p:spTree>
    <p:extLst>
      <p:ext uri="{BB962C8B-B14F-4D97-AF65-F5344CB8AC3E}">
        <p14:creationId xmlns:p14="http://schemas.microsoft.com/office/powerpoint/2010/main" val="1664638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0E5D-8BEF-4539-B4C1-F231796F22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3C5B861-7EF4-48EE-8B3D-EC836CBD0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9E9ACDC-F3B5-432C-8C18-B5EAD01213EC}"/>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5" name="Footer Placeholder 4">
            <a:extLst>
              <a:ext uri="{FF2B5EF4-FFF2-40B4-BE49-F238E27FC236}">
                <a16:creationId xmlns:a16="http://schemas.microsoft.com/office/drawing/2014/main" id="{CD84F960-8535-4813-93A4-6B2352EDAAD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267E2F37-7750-49C1-BE25-E9A15F5B92D2}"/>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101541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2FD3-6AE6-4696-B783-03DDD4FD0FE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C12B2B5-11D0-4CC5-A2AB-31AC6CAAFF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78D388E-C3B9-4075-B6E0-811D6F599DB9}"/>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5" name="Footer Placeholder 4">
            <a:extLst>
              <a:ext uri="{FF2B5EF4-FFF2-40B4-BE49-F238E27FC236}">
                <a16:creationId xmlns:a16="http://schemas.microsoft.com/office/drawing/2014/main" id="{60C2E7D1-160C-4064-B65F-B6CFE444D834}"/>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863EE84-9991-410C-8975-4A76CC36BCB1}"/>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2038616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77D63-80F5-49D6-BF59-65FFD170DD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EA4FA77-A813-4762-ABD7-B4DECD9170C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613834D-5ABB-4AAE-80EF-1E678FD308B8}"/>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5" name="Footer Placeholder 4">
            <a:extLst>
              <a:ext uri="{FF2B5EF4-FFF2-40B4-BE49-F238E27FC236}">
                <a16:creationId xmlns:a16="http://schemas.microsoft.com/office/drawing/2014/main" id="{E04571E1-BA5C-497C-B1D4-7312D53432E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AC91CFF-8D3B-4A4E-8E8F-7DB128AD025B}"/>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13887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1F55-790D-4E28-9868-53F912576E1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3B40906-87B2-4058-9617-BB1C5D75C1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6CCA56-C880-410C-888A-98E8B7FA85A7}"/>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5" name="Footer Placeholder 4">
            <a:extLst>
              <a:ext uri="{FF2B5EF4-FFF2-40B4-BE49-F238E27FC236}">
                <a16:creationId xmlns:a16="http://schemas.microsoft.com/office/drawing/2014/main" id="{F552D3A5-4949-420A-8EB2-7BA03C7A0C2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64185737-DAD3-4E34-9C2D-EE3470357D2B}"/>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228476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7C98-1B3D-4C5C-ACDD-9D8A6FA4A7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96D007F-7714-4691-81DC-903AFD3C1D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339689-1681-49F7-86B2-FFBE557A1C2F}"/>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5" name="Footer Placeholder 4">
            <a:extLst>
              <a:ext uri="{FF2B5EF4-FFF2-40B4-BE49-F238E27FC236}">
                <a16:creationId xmlns:a16="http://schemas.microsoft.com/office/drawing/2014/main" id="{F30A7D9B-3546-41BA-BB88-04461F7ED8F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D545A005-0183-4B7A-807B-9176CD928C69}"/>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143836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8039-EBF1-45DF-954A-AD83C367B2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C302A72-B3A9-4715-B80B-05E9BD9F9B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7E53A07-4288-4FB6-AC10-228F096DBD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04590E2-E2AA-4BC0-AE45-42354C594084}"/>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6" name="Footer Placeholder 5">
            <a:extLst>
              <a:ext uri="{FF2B5EF4-FFF2-40B4-BE49-F238E27FC236}">
                <a16:creationId xmlns:a16="http://schemas.microsoft.com/office/drawing/2014/main" id="{5D98412C-85C2-4A06-8C65-329AD7FFB1C1}"/>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1D4A1FE2-859B-425B-BC3C-17FC13DA5215}"/>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407432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F9AD-D2CC-4508-AC52-176F00EBFEC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0BD95B8-F5DD-42C6-9492-423F96D2A1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B8CC0B-A7E5-429D-9571-A397F642CA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D103064-742B-44E0-BAC8-A51278C15C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6782B0-BF1D-4542-A1C7-5AB0CCBA13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564E0D7-B09E-4808-8009-E144C2940BE2}"/>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8" name="Footer Placeholder 7">
            <a:extLst>
              <a:ext uri="{FF2B5EF4-FFF2-40B4-BE49-F238E27FC236}">
                <a16:creationId xmlns:a16="http://schemas.microsoft.com/office/drawing/2014/main" id="{5D378E8F-7C0C-4ED5-A04F-FE56DF6B25C8}"/>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32CF23AC-0D93-481D-A13F-E264657AF944}"/>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200319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5204-EA91-4A42-83E1-A1E6BA3BC65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436AFAE-37F8-4ABA-947E-D84986B5356E}"/>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4" name="Footer Placeholder 3">
            <a:extLst>
              <a:ext uri="{FF2B5EF4-FFF2-40B4-BE49-F238E27FC236}">
                <a16:creationId xmlns:a16="http://schemas.microsoft.com/office/drawing/2014/main" id="{FD161204-0657-430F-9401-0AE2EB1FEABB}"/>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047DD938-AF33-41A1-AC4C-5069F811B650}"/>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227575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EC0901-5513-4266-89AA-0CA6ECF46904}"/>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3" name="Footer Placeholder 2">
            <a:extLst>
              <a:ext uri="{FF2B5EF4-FFF2-40B4-BE49-F238E27FC236}">
                <a16:creationId xmlns:a16="http://schemas.microsoft.com/office/drawing/2014/main" id="{755D94B0-05D2-447D-89D3-8E493889888B}"/>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20601D94-32C7-4B82-8F84-025F53CA74D3}"/>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124913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9705-D059-4677-A97C-31A02CC4E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AD8ADD1-B9B1-4A2D-840B-73ACC75D67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E6A3BAB-76F6-411F-B118-0899233F1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8CB92B-3653-45E3-998C-64F7C4077064}"/>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6" name="Footer Placeholder 5">
            <a:extLst>
              <a:ext uri="{FF2B5EF4-FFF2-40B4-BE49-F238E27FC236}">
                <a16:creationId xmlns:a16="http://schemas.microsoft.com/office/drawing/2014/main" id="{E1089D1F-5C63-4388-A392-AF76276DFA4F}"/>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439171E8-8971-4D54-A260-4AD6EAFCBD2C}"/>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1861198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5AAE-63B6-4935-BC88-13CAE6F8E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D199B50-8978-450C-86E6-0DA991BECC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D94E2C26-D1CC-4A53-8952-2BFE3DA91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5743FF-5E53-4CE0-B82B-E5B70023F1C4}"/>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6" name="Footer Placeholder 5">
            <a:extLst>
              <a:ext uri="{FF2B5EF4-FFF2-40B4-BE49-F238E27FC236}">
                <a16:creationId xmlns:a16="http://schemas.microsoft.com/office/drawing/2014/main" id="{8837003C-F06A-480A-B340-54DB6DD8C7EF}"/>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3384751A-6DE4-45BE-9886-673970BA7955}"/>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427116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3544B0-EB81-4EE9-9019-D2802AB7C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2DA733D-FE55-4E72-ACEC-F0508562BF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217529-14F5-4F51-8936-8A04B719C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F1F6A-3E27-492E-B918-CC807DAD0ED2}" type="datetimeFigureOut">
              <a:rPr lang="en-CA" smtClean="0"/>
              <a:t>2020-07-27</a:t>
            </a:fld>
            <a:endParaRPr lang="en-CA" dirty="0"/>
          </a:p>
        </p:txBody>
      </p:sp>
      <p:sp>
        <p:nvSpPr>
          <p:cNvPr id="5" name="Footer Placeholder 4">
            <a:extLst>
              <a:ext uri="{FF2B5EF4-FFF2-40B4-BE49-F238E27FC236}">
                <a16:creationId xmlns:a16="http://schemas.microsoft.com/office/drawing/2014/main" id="{E4D5497F-2C86-4625-B69A-4AECDD47B6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F3A87D89-E352-4586-9C89-5F7D0821BC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4EC9E-1737-42F1-A99E-2A8853EA3B84}" type="slidenum">
              <a:rPr lang="en-CA" smtClean="0"/>
              <a:t>‹#›</a:t>
            </a:fld>
            <a:endParaRPr lang="en-CA" dirty="0"/>
          </a:p>
        </p:txBody>
      </p:sp>
    </p:spTree>
    <p:extLst>
      <p:ext uri="{BB962C8B-B14F-4D97-AF65-F5344CB8AC3E}">
        <p14:creationId xmlns:p14="http://schemas.microsoft.com/office/powerpoint/2010/main" val="2450562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Emami.Babak@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2A8451-E19A-4A97-8771-94080DD2CB41}"/>
              </a:ext>
            </a:extLst>
          </p:cNvPr>
          <p:cNvPicPr>
            <a:picLocks noChangeAspect="1"/>
          </p:cNvPicPr>
          <p:nvPr/>
        </p:nvPicPr>
        <p:blipFill rotWithShape="1">
          <a:blip r:embed="rId3">
            <a:extLst>
              <a:ext uri="{28A0092B-C50C-407E-A947-70E740481C1C}">
                <a14:useLocalDpi xmlns:a14="http://schemas.microsoft.com/office/drawing/2010/main" val="0"/>
              </a:ext>
            </a:extLst>
          </a:blip>
          <a:srcRect r="2114" b="-1"/>
          <a:stretch/>
        </p:blipFill>
        <p:spPr>
          <a:xfrm>
            <a:off x="0" y="0"/>
            <a:ext cx="10655455" cy="685799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2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2"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p:spPr>
      </p:pic>
      <p:sp>
        <p:nvSpPr>
          <p:cNvPr id="6" name="TextBox 5">
            <a:extLst>
              <a:ext uri="{FF2B5EF4-FFF2-40B4-BE49-F238E27FC236}">
                <a16:creationId xmlns:a16="http://schemas.microsoft.com/office/drawing/2014/main" id="{FA943CFA-7202-47B2-A4D8-072C8CC7A731}"/>
              </a:ext>
            </a:extLst>
          </p:cNvPr>
          <p:cNvSpPr txBox="1"/>
          <p:nvPr/>
        </p:nvSpPr>
        <p:spPr>
          <a:xfrm>
            <a:off x="404949" y="5982789"/>
            <a:ext cx="2635337" cy="923330"/>
          </a:xfrm>
          <a:prstGeom prst="rect">
            <a:avLst/>
          </a:prstGeom>
          <a:noFill/>
        </p:spPr>
        <p:txBody>
          <a:bodyPr wrap="none" rtlCol="0">
            <a:spAutoFit/>
          </a:bodyPr>
          <a:lstStyle/>
          <a:p>
            <a:r>
              <a:rPr lang="en-CA" dirty="0"/>
              <a:t>Babak Emami, </a:t>
            </a:r>
          </a:p>
          <a:p>
            <a:r>
              <a:rPr lang="en-CA" dirty="0">
                <a:hlinkClick r:id="rId4"/>
              </a:rPr>
              <a:t>Emami.Babak@gmail.com</a:t>
            </a:r>
            <a:endParaRPr lang="en-CA" dirty="0"/>
          </a:p>
          <a:p>
            <a:r>
              <a:rPr lang="en-CA" dirty="0"/>
              <a:t>647-326-6199</a:t>
            </a:r>
          </a:p>
        </p:txBody>
      </p:sp>
    </p:spTree>
    <p:extLst>
      <p:ext uri="{BB962C8B-B14F-4D97-AF65-F5344CB8AC3E}">
        <p14:creationId xmlns:p14="http://schemas.microsoft.com/office/powerpoint/2010/main" val="374778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686834" y="1153572"/>
            <a:ext cx="3200400" cy="4461163"/>
          </a:xfrm>
        </p:spPr>
        <p:txBody>
          <a:bodyPr>
            <a:normAutofit/>
          </a:bodyPr>
          <a:lstStyle/>
          <a:p>
            <a:pPr>
              <a:spcAft>
                <a:spcPts val="0"/>
              </a:spcAft>
            </a:pPr>
            <a:r>
              <a:rPr lang="en-US" sz="4000" b="1" dirty="0">
                <a:solidFill>
                  <a:srgbClr val="FFFFFF"/>
                </a:solidFill>
                <a:effectLst/>
                <a:latin typeface="+mn-lt"/>
                <a:ea typeface="Times New Roman" panose="02020603050405020304" pitchFamily="18" charset="0"/>
              </a:rPr>
              <a:t>Classification using </a:t>
            </a:r>
            <a:br>
              <a:rPr lang="en-US" sz="4000" b="1" dirty="0">
                <a:solidFill>
                  <a:srgbClr val="FFFFFF"/>
                </a:solidFill>
                <a:effectLst/>
                <a:latin typeface="+mn-lt"/>
                <a:ea typeface="Times New Roman" panose="02020603050405020304" pitchFamily="18" charset="0"/>
              </a:rPr>
            </a:br>
            <a:r>
              <a:rPr lang="en-US" sz="4000" b="1" dirty="0">
                <a:solidFill>
                  <a:srgbClr val="FFFFFF"/>
                </a:solidFill>
                <a:effectLst/>
                <a:latin typeface="+mn-lt"/>
                <a:ea typeface="Times New Roman" panose="02020603050405020304" pitchFamily="18" charset="0"/>
              </a:rPr>
              <a:t>Logistic Regression</a:t>
            </a:r>
            <a:endParaRPr lang="en-CA" sz="4000" dirty="0">
              <a:solidFill>
                <a:srgbClr val="FFFFFF"/>
              </a:solidFill>
              <a:effectLst/>
              <a:latin typeface="+mn-lt"/>
              <a:ea typeface="Times New Roman" panose="02020603050405020304" pitchFamily="18" charset="0"/>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4447308" y="591345"/>
            <a:ext cx="7186527" cy="1629341"/>
          </a:xfrm>
        </p:spPr>
        <p:txBody>
          <a:bodyPr anchor="ctr">
            <a:normAutofit fontScale="92500"/>
          </a:bodyPr>
          <a:lstStyle/>
          <a:p>
            <a:endParaRPr lang="en-US" dirty="0"/>
          </a:p>
          <a:p>
            <a:pPr>
              <a:spcAft>
                <a:spcPts val="0"/>
              </a:spcAft>
            </a:pPr>
            <a:r>
              <a:rPr lang="en-US" sz="1900" dirty="0"/>
              <a:t>From the definition: “An explanation of logistic regression can begin with an explanation of the standard logistic function. The logistic function is a sigmoid function, which takes any real number and outputs would be an integer [0,1,2,…]” the integer value is the predicted class!</a:t>
            </a:r>
            <a:endParaRPr lang="en-CA" sz="1900" dirty="0"/>
          </a:p>
        </p:txBody>
      </p:sp>
      <p:pic>
        <p:nvPicPr>
          <p:cNvPr id="4" name="Picture 3">
            <a:extLst>
              <a:ext uri="{FF2B5EF4-FFF2-40B4-BE49-F238E27FC236}">
                <a16:creationId xmlns:a16="http://schemas.microsoft.com/office/drawing/2014/main" id="{8A208FE5-F6AB-4980-854C-13DCC36D31EE}"/>
              </a:ext>
            </a:extLst>
          </p:cNvPr>
          <p:cNvPicPr>
            <a:picLocks noChangeAspect="1"/>
          </p:cNvPicPr>
          <p:nvPr/>
        </p:nvPicPr>
        <p:blipFill>
          <a:blip r:embed="rId2"/>
          <a:stretch>
            <a:fillRect/>
          </a:stretch>
        </p:blipFill>
        <p:spPr>
          <a:xfrm>
            <a:off x="5264204" y="2455479"/>
            <a:ext cx="4572396" cy="3048264"/>
          </a:xfrm>
          <a:prstGeom prst="rect">
            <a:avLst/>
          </a:prstGeom>
        </p:spPr>
      </p:pic>
      <p:sp>
        <p:nvSpPr>
          <p:cNvPr id="9" name="TextBox 8">
            <a:extLst>
              <a:ext uri="{FF2B5EF4-FFF2-40B4-BE49-F238E27FC236}">
                <a16:creationId xmlns:a16="http://schemas.microsoft.com/office/drawing/2014/main" id="{8A621F96-5F65-42EE-BE63-A22D1AD796F8}"/>
              </a:ext>
            </a:extLst>
          </p:cNvPr>
          <p:cNvSpPr txBox="1"/>
          <p:nvPr/>
        </p:nvSpPr>
        <p:spPr>
          <a:xfrm>
            <a:off x="4027715" y="5559662"/>
            <a:ext cx="6096000" cy="923330"/>
          </a:xfrm>
          <a:prstGeom prst="rect">
            <a:avLst/>
          </a:prstGeom>
          <a:noFill/>
        </p:spPr>
        <p:txBody>
          <a:bodyPr wrap="square">
            <a:spAutoFit/>
          </a:bodyPr>
          <a:lstStyle/>
          <a:p>
            <a:r>
              <a:rPr lang="en-US" dirty="0"/>
              <a:t>Bum! You just learned the Idea of using machine learning for classification and prediction! We just have one more step to learn. 😊</a:t>
            </a:r>
            <a:endParaRPr lang="en-CA" dirty="0"/>
          </a:p>
        </p:txBody>
      </p:sp>
    </p:spTree>
    <p:extLst>
      <p:ext uri="{BB962C8B-B14F-4D97-AF65-F5344CB8AC3E}">
        <p14:creationId xmlns:p14="http://schemas.microsoft.com/office/powerpoint/2010/main" val="2654378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294949" y="1078676"/>
            <a:ext cx="3314158" cy="4461163"/>
          </a:xfrm>
        </p:spPr>
        <p:txBody>
          <a:bodyPr>
            <a:normAutofit/>
          </a:bodyPr>
          <a:lstStyle/>
          <a:p>
            <a:pPr>
              <a:spcAft>
                <a:spcPts val="0"/>
              </a:spcAft>
            </a:pPr>
            <a:r>
              <a:rPr lang="en-US" sz="4000" b="1" dirty="0">
                <a:solidFill>
                  <a:srgbClr val="FFFFFF"/>
                </a:solidFill>
                <a:effectLst/>
                <a:latin typeface="+mn-lt"/>
                <a:ea typeface="Times New Roman" panose="02020603050405020304" pitchFamily="18" charset="0"/>
              </a:rPr>
              <a:t>Introduction to data preparation:</a:t>
            </a:r>
            <a:endParaRPr lang="en-CA" sz="4000" dirty="0">
              <a:solidFill>
                <a:srgbClr val="FFFFFF"/>
              </a:solidFill>
              <a:effectLst/>
              <a:latin typeface="+mn-lt"/>
              <a:ea typeface="Times New Roman" panose="02020603050405020304" pitchFamily="18" charset="0"/>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4447308" y="591344"/>
            <a:ext cx="6906491" cy="5635285"/>
          </a:xfrm>
        </p:spPr>
        <p:txBody>
          <a:bodyPr anchor="ctr">
            <a:normAutofit fontScale="77500" lnSpcReduction="20000"/>
          </a:bodyPr>
          <a:lstStyle/>
          <a:p>
            <a:endParaRPr lang="en-US" dirty="0"/>
          </a:p>
          <a:p>
            <a:pPr algn="justLow">
              <a:spcAft>
                <a:spcPts val="0"/>
              </a:spcAft>
            </a:pPr>
            <a:r>
              <a:rPr lang="en-US" dirty="0">
                <a:effectLst/>
                <a:latin typeface="+mj-lt"/>
                <a:ea typeface="Times New Roman" panose="02020603050405020304" pitchFamily="18" charset="0"/>
              </a:rPr>
              <a:t>Machine learning algorithms aren’t as intelligent as you are; they need some help to understand the data. Data preparation is the step we transform the raw data into an appropriate and readable format for the machine learning algorithms.</a:t>
            </a:r>
          </a:p>
          <a:p>
            <a:pPr algn="justLow">
              <a:spcAft>
                <a:spcPts val="0"/>
              </a:spcAft>
            </a:pPr>
            <a:r>
              <a:rPr lang="en-US" dirty="0">
                <a:effectLst/>
                <a:latin typeface="+mj-lt"/>
                <a:ea typeface="Times New Roman" panose="02020603050405020304" pitchFamily="18" charset="0"/>
              </a:rPr>
              <a:t>There are several approaches we can use; you are going to learn during these courses.</a:t>
            </a:r>
          </a:p>
          <a:p>
            <a:pPr algn="justLow">
              <a:spcAft>
                <a:spcPts val="0"/>
              </a:spcAft>
            </a:pPr>
            <a:r>
              <a:rPr lang="en-US" dirty="0">
                <a:effectLst/>
                <a:latin typeface="+mj-lt"/>
                <a:ea typeface="Times New Roman" panose="02020603050405020304" pitchFamily="18" charset="0"/>
              </a:rPr>
              <a:t>Let's see if we can improve our prediction accuracy using data normalization. Data normalization is noting but rescaling the dataset in a certain range, like between 0 to 1. For example:</a:t>
            </a:r>
          </a:p>
          <a:p>
            <a:pPr lvl="1" algn="justLow"/>
            <a:r>
              <a:rPr lang="en-US" dirty="0">
                <a:effectLst/>
                <a:latin typeface="+mj-lt"/>
                <a:ea typeface="Times New Roman" panose="02020603050405020304" pitchFamily="18" charset="0"/>
              </a:rPr>
              <a:t>List a=[100,2,16,10,200], min value =2, max value= 200, Mix/max function  X=(X-min/max-min)</a:t>
            </a:r>
          </a:p>
          <a:p>
            <a:pPr lvl="1" algn="justLow"/>
            <a:r>
              <a:rPr lang="en-US" dirty="0">
                <a:effectLst/>
                <a:latin typeface="+mj-lt"/>
                <a:ea typeface="Times New Roman" panose="02020603050405020304" pitchFamily="18" charset="0"/>
              </a:rPr>
              <a:t>Normalized_a= [0.495, 0.0, 0.07, 0.040, 1.0]</a:t>
            </a:r>
          </a:p>
          <a:p>
            <a:pPr algn="justLow">
              <a:spcAft>
                <a:spcPts val="0"/>
              </a:spcAft>
            </a:pPr>
            <a:r>
              <a:rPr lang="en-US" dirty="0">
                <a:effectLst/>
                <a:latin typeface="+mj-lt"/>
                <a:ea typeface="Times New Roman" panose="02020603050405020304" pitchFamily="18" charset="0"/>
              </a:rPr>
              <a:t>We need to prepare our data for machine learning and transform all the features in the same range. We are going to learn more in the future.</a:t>
            </a:r>
          </a:p>
          <a:p>
            <a:pPr algn="justLow">
              <a:spcAft>
                <a:spcPts val="0"/>
              </a:spcAft>
            </a:pPr>
            <a:r>
              <a:rPr lang="en-US" dirty="0">
                <a:effectLst/>
                <a:latin typeface="+mj-lt"/>
                <a:ea typeface="Times New Roman" panose="02020603050405020304" pitchFamily="18" charset="0"/>
              </a:rPr>
              <a:t>Let’s see if we can run a classification model using python’s codes. </a:t>
            </a:r>
            <a:endParaRPr lang="en-CA" dirty="0"/>
          </a:p>
        </p:txBody>
      </p:sp>
    </p:spTree>
    <p:extLst>
      <p:ext uri="{BB962C8B-B14F-4D97-AF65-F5344CB8AC3E}">
        <p14:creationId xmlns:p14="http://schemas.microsoft.com/office/powerpoint/2010/main" val="3319800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18ECA93-B4A8-4A35-B666-99A5D3F5A2B0}"/>
              </a:ext>
            </a:extLst>
          </p:cNvPr>
          <p:cNvSpPr>
            <a:spLocks noGrp="1"/>
          </p:cNvSpPr>
          <p:nvPr>
            <p:ph type="title"/>
          </p:nvPr>
        </p:nvSpPr>
        <p:spPr>
          <a:xfrm>
            <a:off x="1179226" y="826680"/>
            <a:ext cx="9833548" cy="1325563"/>
          </a:xfrm>
        </p:spPr>
        <p:txBody>
          <a:bodyPr>
            <a:normAutofit/>
          </a:bodyPr>
          <a:lstStyle/>
          <a:p>
            <a:pPr algn="ctr"/>
            <a:r>
              <a:rPr lang="en-US" sz="2800" dirty="0">
                <a:solidFill>
                  <a:srgbClr val="FFFFFF"/>
                </a:solidFill>
              </a:rPr>
              <a:t>Conclusion</a:t>
            </a:r>
            <a:endParaRPr lang="en-CA" sz="2800" dirty="0">
              <a:solidFill>
                <a:srgbClr val="FFFFFF"/>
              </a:solidFill>
            </a:endParaRPr>
          </a:p>
        </p:txBody>
      </p:sp>
      <p:sp>
        <p:nvSpPr>
          <p:cNvPr id="5" name="Content Placeholder 4">
            <a:extLst>
              <a:ext uri="{FF2B5EF4-FFF2-40B4-BE49-F238E27FC236}">
                <a16:creationId xmlns:a16="http://schemas.microsoft.com/office/drawing/2014/main" id="{32C94709-9CD5-406A-B14E-71BA46D57710}"/>
              </a:ext>
            </a:extLst>
          </p:cNvPr>
          <p:cNvSpPr>
            <a:spLocks noGrp="1"/>
          </p:cNvSpPr>
          <p:nvPr>
            <p:ph idx="1"/>
          </p:nvPr>
        </p:nvSpPr>
        <p:spPr>
          <a:xfrm>
            <a:off x="1179226" y="3124664"/>
            <a:ext cx="9496394" cy="1958801"/>
          </a:xfrm>
        </p:spPr>
        <p:txBody>
          <a:bodyPr>
            <a:normAutofit fontScale="92500" lnSpcReduction="10000"/>
          </a:bodyPr>
          <a:lstStyle/>
          <a:p>
            <a:pPr algn="justLow"/>
            <a:r>
              <a:rPr lang="en-CA" sz="2000" dirty="0"/>
              <a:t>We can use either Linear algebra or supervised learning techniques to predict a values. </a:t>
            </a:r>
          </a:p>
          <a:p>
            <a:pPr algn="justLow"/>
            <a:r>
              <a:rPr lang="en-CA" sz="2000" dirty="0"/>
              <a:t>If we are going to predict a continues values, Linear regression can help us</a:t>
            </a:r>
          </a:p>
          <a:p>
            <a:pPr algn="justLow"/>
            <a:r>
              <a:rPr lang="en-CA" sz="2000" dirty="0"/>
              <a:t>If we are going to predict a class number, we have to use a classification techniques like Logistic regression </a:t>
            </a:r>
          </a:p>
          <a:p>
            <a:pPr algn="justLow"/>
            <a:r>
              <a:rPr lang="en-CA" sz="2000" dirty="0"/>
              <a:t>Please download the workbook notebook from : </a:t>
            </a:r>
          </a:p>
          <a:p>
            <a:pPr lvl="1" algn="justLow"/>
            <a:r>
              <a:rPr lang="en-CA" sz="1600" dirty="0"/>
              <a:t>https://github.com/BabakEA/Introduction-to-Machine-Learning/tree/master/Supervised_Learning</a:t>
            </a:r>
          </a:p>
        </p:txBody>
      </p:sp>
    </p:spTree>
    <p:extLst>
      <p:ext uri="{BB962C8B-B14F-4D97-AF65-F5344CB8AC3E}">
        <p14:creationId xmlns:p14="http://schemas.microsoft.com/office/powerpoint/2010/main" val="2635484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ird sitting on a bench in a park&#10;&#10;Description automatically generated">
            <a:extLst>
              <a:ext uri="{FF2B5EF4-FFF2-40B4-BE49-F238E27FC236}">
                <a16:creationId xmlns:a16="http://schemas.microsoft.com/office/drawing/2014/main" id="{E76BE00D-DB54-414D-B2C4-A35688BE37EF}"/>
              </a:ext>
            </a:extLst>
          </p:cNvPr>
          <p:cNvPicPr>
            <a:picLocks noChangeAspect="1"/>
          </p:cNvPicPr>
          <p:nvPr/>
        </p:nvPicPr>
        <p:blipFill rotWithShape="1">
          <a:blip r:embed="rId2">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6"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dirty="0"/>
          </a:p>
        </p:txBody>
      </p:sp>
      <p:sp>
        <p:nvSpPr>
          <p:cNvPr id="2" name="Title 1">
            <a:extLst>
              <a:ext uri="{FF2B5EF4-FFF2-40B4-BE49-F238E27FC236}">
                <a16:creationId xmlns:a16="http://schemas.microsoft.com/office/drawing/2014/main" id="{903657DB-558A-4444-92E1-C5D862AFE54B}"/>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dirty="0"/>
              <a:t>Thank you for the attention </a:t>
            </a:r>
          </a:p>
        </p:txBody>
      </p:sp>
      <p:cxnSp>
        <p:nvCxnSpPr>
          <p:cNvPr id="28" name="Straight Connector 27">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50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3" name="Arc 32">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C22B78-63C0-446C-BA24-C6D89CFD7E85}"/>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Introduction to Supervised Learning</a:t>
            </a:r>
          </a:p>
        </p:txBody>
      </p:sp>
      <p:sp>
        <p:nvSpPr>
          <p:cNvPr id="3" name="TextBox 2">
            <a:extLst>
              <a:ext uri="{FF2B5EF4-FFF2-40B4-BE49-F238E27FC236}">
                <a16:creationId xmlns:a16="http://schemas.microsoft.com/office/drawing/2014/main" id="{2D777AB7-65E3-456B-A9F7-69A0F1323A1F}"/>
              </a:ext>
            </a:extLst>
          </p:cNvPr>
          <p:cNvSpPr txBox="1"/>
          <p:nvPr/>
        </p:nvSpPr>
        <p:spPr>
          <a:xfrm>
            <a:off x="5255356" y="4942092"/>
            <a:ext cx="6472751" cy="1631216"/>
          </a:xfrm>
          <a:prstGeom prst="rect">
            <a:avLst/>
          </a:prstGeom>
          <a:noFill/>
        </p:spPr>
        <p:txBody>
          <a:bodyPr wrap="square" rtlCol="0">
            <a:spAutoFit/>
          </a:bodyPr>
          <a:lstStyle/>
          <a:p>
            <a:pPr algn="ctr">
              <a:spcAft>
                <a:spcPts val="600"/>
              </a:spcAft>
            </a:pPr>
            <a:r>
              <a:rPr lang="en-CA" dirty="0">
                <a:solidFill>
                  <a:schemeClr val="bg1">
                    <a:lumMod val="65000"/>
                  </a:schemeClr>
                </a:solidFill>
                <a:effectLst/>
                <a:latin typeface="Calibri" panose="020F0502020204030204" pitchFamily="34" charset="0"/>
                <a:ea typeface="Calibri" panose="020F0502020204030204" pitchFamily="34" charset="0"/>
                <a:cs typeface="Arial" panose="020B0604020202020204" pitchFamily="34" charset="0"/>
              </a:rPr>
              <a:t>For taking this session, you just need to remember the basics of linear algebra, which you have learned during your high school and a little bit python programming! That’s it!</a:t>
            </a:r>
          </a:p>
          <a:p>
            <a:pPr algn="ctr">
              <a:spcAft>
                <a:spcPts val="600"/>
              </a:spcAft>
            </a:pPr>
            <a:r>
              <a:rPr lang="en-CA" b="1" dirty="0">
                <a:solidFill>
                  <a:schemeClr val="tx1">
                    <a:lumMod val="95000"/>
                    <a:lumOff val="5000"/>
                  </a:schemeClr>
                </a:solidFill>
                <a:latin typeface="Calibri" panose="020F0502020204030204" pitchFamily="34" charset="0"/>
                <a:ea typeface="Calibri" panose="020F0502020204030204" pitchFamily="34" charset="0"/>
                <a:cs typeface="Arial" panose="020B0604020202020204" pitchFamily="34" charset="0"/>
              </a:rPr>
              <a:t>Requirements: python 3.6+ , anaconda and Jupyter notebook</a:t>
            </a:r>
            <a:endParaRPr lang="en-CA" b="1"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p>
            <a:pPr>
              <a:spcAft>
                <a:spcPts val="600"/>
              </a:spcAft>
            </a:pPr>
            <a:endParaRPr lang="en-CA" dirty="0"/>
          </a:p>
        </p:txBody>
      </p:sp>
    </p:spTree>
    <p:extLst>
      <p:ext uri="{BB962C8B-B14F-4D97-AF65-F5344CB8AC3E}">
        <p14:creationId xmlns:p14="http://schemas.microsoft.com/office/powerpoint/2010/main" val="2619235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A8E214-E820-4F3F-B00D-CDCFBA8A2072}"/>
              </a:ext>
            </a:extLst>
          </p:cNvPr>
          <p:cNvSpPr>
            <a:spLocks noGrp="1"/>
          </p:cNvSpPr>
          <p:nvPr>
            <p:ph type="title"/>
          </p:nvPr>
        </p:nvSpPr>
        <p:spPr>
          <a:xfrm>
            <a:off x="-254000" y="1711559"/>
            <a:ext cx="4650377" cy="2906562"/>
          </a:xfrm>
        </p:spPr>
        <p:txBody>
          <a:bodyPr>
            <a:normAutofit/>
          </a:bodyPr>
          <a:lstStyle/>
          <a:p>
            <a:pPr algn="ctr"/>
            <a:r>
              <a:rPr lang="en-CA" sz="3200" dirty="0">
                <a:solidFill>
                  <a:srgbClr val="FFFFFF"/>
                </a:solidFill>
              </a:rPr>
              <a:t>Agenda</a:t>
            </a:r>
          </a:p>
        </p:txBody>
      </p:sp>
      <p:sp>
        <p:nvSpPr>
          <p:cNvPr id="3" name="Content Placeholder 2">
            <a:extLst>
              <a:ext uri="{FF2B5EF4-FFF2-40B4-BE49-F238E27FC236}">
                <a16:creationId xmlns:a16="http://schemas.microsoft.com/office/drawing/2014/main" id="{D12DC8C0-157C-4E56-B0B9-AF28C2EE78D5}"/>
              </a:ext>
            </a:extLst>
          </p:cNvPr>
          <p:cNvSpPr>
            <a:spLocks noGrp="1"/>
          </p:cNvSpPr>
          <p:nvPr>
            <p:ph idx="1"/>
          </p:nvPr>
        </p:nvSpPr>
        <p:spPr>
          <a:xfrm>
            <a:off x="5815249" y="893306"/>
            <a:ext cx="6082110" cy="5230634"/>
          </a:xfrm>
        </p:spPr>
        <p:txBody>
          <a:bodyPr anchor="ctr">
            <a:normAutofit/>
          </a:bodyPr>
          <a:lstStyle/>
          <a:p>
            <a:pPr marL="0" indent="0">
              <a:buNone/>
            </a:pPr>
            <a:r>
              <a:rPr lang="en-CA" sz="2400" dirty="0">
                <a:solidFill>
                  <a:srgbClr val="000000"/>
                </a:solidFill>
              </a:rPr>
              <a:t>Background : </a:t>
            </a:r>
          </a:p>
          <a:p>
            <a:pPr marL="228600" marR="0" lvl="0" indent="-228600" algn="justLow"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B0F0"/>
                </a:solidFill>
                <a:effectLst/>
                <a:uLnTx/>
                <a:uFillTx/>
                <a:latin typeface="Calibri" panose="020F0502020204030204"/>
                <a:ea typeface="+mn-ea"/>
                <a:cs typeface="+mn-cs"/>
              </a:rPr>
              <a:t>Quick review on algebra</a:t>
            </a:r>
          </a:p>
          <a:p>
            <a:pPr marL="228600" marR="0" lvl="0" indent="-228600" algn="justLow"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sz="2000" dirty="0">
                <a:solidFill>
                  <a:srgbClr val="00B0F0"/>
                </a:solidFill>
                <a:latin typeface="Calibri" panose="020F0502020204030204"/>
              </a:rPr>
              <a:t>Solving a real problem using linear algebra</a:t>
            </a:r>
          </a:p>
          <a:p>
            <a:pPr marL="0" indent="0" algn="justLow">
              <a:buNone/>
            </a:pPr>
            <a:r>
              <a:rPr lang="en-CA" sz="2400" dirty="0">
                <a:solidFill>
                  <a:srgbClr val="000000"/>
                </a:solidFill>
              </a:rPr>
              <a:t>Introduction to Supervised learning: </a:t>
            </a:r>
          </a:p>
          <a:p>
            <a:pPr marL="0" indent="0" algn="justLow">
              <a:buNone/>
            </a:pPr>
            <a:r>
              <a:rPr lang="en-CA" sz="2400" dirty="0">
                <a:solidFill>
                  <a:srgbClr val="000000"/>
                </a:solidFill>
              </a:rPr>
              <a:t>Introduction to Machine Learning</a:t>
            </a:r>
          </a:p>
          <a:p>
            <a:pPr marL="0" indent="0" algn="justLow">
              <a:buNone/>
            </a:pPr>
            <a:r>
              <a:rPr lang="en-US" sz="2400" dirty="0">
                <a:solidFill>
                  <a:srgbClr val="000000"/>
                </a:solidFill>
              </a:rPr>
              <a:t>Supervised learning Using Machine learning Techniques </a:t>
            </a:r>
            <a:endParaRPr lang="en-CA" sz="2400" dirty="0">
              <a:solidFill>
                <a:srgbClr val="000000"/>
              </a:solidFill>
            </a:endParaRPr>
          </a:p>
          <a:p>
            <a:pPr algn="justLow"/>
            <a:r>
              <a:rPr lang="en-CA" sz="2100" dirty="0">
                <a:solidFill>
                  <a:srgbClr val="00B0F0"/>
                </a:solidFill>
              </a:rPr>
              <a:t>Using Linear and Logistic regression for prediction</a:t>
            </a:r>
          </a:p>
          <a:p>
            <a:pPr marL="0" indent="0" algn="justLow">
              <a:buNone/>
            </a:pPr>
            <a:r>
              <a:rPr lang="en-CA" sz="2400" dirty="0">
                <a:solidFill>
                  <a:srgbClr val="000000"/>
                </a:solidFill>
              </a:rPr>
              <a:t>Data Preparation:</a:t>
            </a:r>
          </a:p>
          <a:p>
            <a:pPr marL="0" indent="0" algn="justLow">
              <a:buNone/>
            </a:pPr>
            <a:r>
              <a:rPr lang="en-CA" sz="2400" dirty="0">
                <a:solidFill>
                  <a:srgbClr val="000000"/>
                </a:solidFill>
              </a:rPr>
              <a:t>Workbook:</a:t>
            </a:r>
          </a:p>
          <a:p>
            <a:pPr algn="justLow"/>
            <a:r>
              <a:rPr lang="en-CA" sz="2100" dirty="0">
                <a:solidFill>
                  <a:srgbClr val="00B0F0"/>
                </a:solidFill>
              </a:rPr>
              <a:t>Python 3.6+ , anaconda and Jupyter notebook </a:t>
            </a:r>
          </a:p>
        </p:txBody>
      </p:sp>
    </p:spTree>
    <p:extLst>
      <p:ext uri="{BB962C8B-B14F-4D97-AF65-F5344CB8AC3E}">
        <p14:creationId xmlns:p14="http://schemas.microsoft.com/office/powerpoint/2010/main" val="389989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1179226" y="826680"/>
            <a:ext cx="9833548" cy="1325563"/>
          </a:xfrm>
        </p:spPr>
        <p:txBody>
          <a:bodyPr>
            <a:normAutofit/>
          </a:bodyPr>
          <a:lstStyle/>
          <a:p>
            <a:pPr>
              <a:spcAft>
                <a:spcPts val="0"/>
              </a:spcAft>
            </a:pPr>
            <a:r>
              <a:rPr lang="en-CA" sz="2800" b="1" dirty="0">
                <a:solidFill>
                  <a:schemeClr val="bg1"/>
                </a:solidFill>
                <a:effectLst/>
                <a:latin typeface="Times New Roman" panose="02020603050405020304" pitchFamily="18" charset="0"/>
                <a:ea typeface="Times New Roman" panose="02020603050405020304" pitchFamily="18" charset="0"/>
              </a:rPr>
              <a:t>Quick review on algebra</a:t>
            </a:r>
            <a:endParaRPr lang="en-CA" sz="2800" dirty="0">
              <a:solidFill>
                <a:schemeClr val="bg1"/>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1179226" y="2753936"/>
            <a:ext cx="9833548" cy="1350129"/>
          </a:xfrm>
        </p:spPr>
        <p:txBody>
          <a:bodyPr>
            <a:normAutofit/>
          </a:bodyPr>
          <a:lstStyle/>
          <a:p>
            <a:r>
              <a:rPr lang="en-US" sz="2000" dirty="0">
                <a:solidFill>
                  <a:srgbClr val="000000"/>
                </a:solidFill>
              </a:rPr>
              <a:t>Y=x , y=|x|,y=3x+1,… these basics equations are all we need! Y as a target has some relationships with its variables ( Xs)</a:t>
            </a:r>
          </a:p>
          <a:p>
            <a:endParaRPr lang="en-CA" sz="2000" dirty="0">
              <a:solidFill>
                <a:srgbClr val="000000"/>
              </a:solidFill>
            </a:endParaRPr>
          </a:p>
        </p:txBody>
      </p:sp>
      <p:pic>
        <p:nvPicPr>
          <p:cNvPr id="5" name="Picture 4" descr="A picture containing screen, text, drawing&#10;&#10;Description automatically generated">
            <a:extLst>
              <a:ext uri="{FF2B5EF4-FFF2-40B4-BE49-F238E27FC236}">
                <a16:creationId xmlns:a16="http://schemas.microsoft.com/office/drawing/2014/main" id="{743B630C-39BA-4297-95E7-A4B4DDB5C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742" y="3823458"/>
            <a:ext cx="3562350" cy="2400300"/>
          </a:xfrm>
          <a:prstGeom prst="rect">
            <a:avLst/>
          </a:prstGeom>
        </p:spPr>
      </p:pic>
      <p:pic>
        <p:nvPicPr>
          <p:cNvPr id="7" name="Picture 6" descr="A picture containing screen, text, drawing&#10;&#10;Description automatically generated">
            <a:extLst>
              <a:ext uri="{FF2B5EF4-FFF2-40B4-BE49-F238E27FC236}">
                <a16:creationId xmlns:a16="http://schemas.microsoft.com/office/drawing/2014/main" id="{624EBD1E-3A4F-4921-BD91-597F4E190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0710" y="3954086"/>
            <a:ext cx="3562350" cy="2400300"/>
          </a:xfrm>
          <a:prstGeom prst="rect">
            <a:avLst/>
          </a:prstGeom>
        </p:spPr>
      </p:pic>
      <p:sp>
        <p:nvSpPr>
          <p:cNvPr id="9" name="TextBox 8">
            <a:extLst>
              <a:ext uri="{FF2B5EF4-FFF2-40B4-BE49-F238E27FC236}">
                <a16:creationId xmlns:a16="http://schemas.microsoft.com/office/drawing/2014/main" id="{069C3219-63F5-44A9-961F-9BFE069A0867}"/>
              </a:ext>
            </a:extLst>
          </p:cNvPr>
          <p:cNvSpPr txBox="1"/>
          <p:nvPr/>
        </p:nvSpPr>
        <p:spPr>
          <a:xfrm>
            <a:off x="1000734" y="4831070"/>
            <a:ext cx="1700850" cy="646331"/>
          </a:xfrm>
          <a:prstGeom prst="rect">
            <a:avLst/>
          </a:prstGeom>
          <a:noFill/>
        </p:spPr>
        <p:txBody>
          <a:bodyPr wrap="none" rtlCol="0">
            <a:spAutoFit/>
          </a:bodyPr>
          <a:lstStyle/>
          <a:p>
            <a:pPr algn="ctr"/>
            <a:r>
              <a:rPr lang="en-CA" dirty="0"/>
              <a:t>Linear Algebra : </a:t>
            </a:r>
          </a:p>
          <a:p>
            <a:pPr algn="ctr"/>
            <a:r>
              <a:rPr lang="en-CA" dirty="0"/>
              <a:t>Y=X</a:t>
            </a:r>
          </a:p>
        </p:txBody>
      </p:sp>
      <p:sp>
        <p:nvSpPr>
          <p:cNvPr id="12" name="TextBox 11">
            <a:extLst>
              <a:ext uri="{FF2B5EF4-FFF2-40B4-BE49-F238E27FC236}">
                <a16:creationId xmlns:a16="http://schemas.microsoft.com/office/drawing/2014/main" id="{E666F12D-CA83-4CF7-A931-64CF83E896C8}"/>
              </a:ext>
            </a:extLst>
          </p:cNvPr>
          <p:cNvSpPr txBox="1"/>
          <p:nvPr/>
        </p:nvSpPr>
        <p:spPr>
          <a:xfrm>
            <a:off x="6374949" y="4767560"/>
            <a:ext cx="1808387" cy="923330"/>
          </a:xfrm>
          <a:prstGeom prst="rect">
            <a:avLst/>
          </a:prstGeom>
          <a:noFill/>
        </p:spPr>
        <p:txBody>
          <a:bodyPr wrap="square">
            <a:spAutoFit/>
          </a:bodyPr>
          <a:lstStyle/>
          <a:p>
            <a:pPr algn="ctr"/>
            <a:r>
              <a:rPr lang="en-CA" dirty="0"/>
              <a:t>Linear Algebra : </a:t>
            </a:r>
          </a:p>
          <a:p>
            <a:pPr algn="ctr"/>
            <a:r>
              <a:rPr lang="en-CA" dirty="0"/>
              <a:t>Y=abs(X)</a:t>
            </a:r>
          </a:p>
          <a:p>
            <a:endParaRPr lang="en-CA" dirty="0"/>
          </a:p>
        </p:txBody>
      </p:sp>
    </p:spTree>
    <p:extLst>
      <p:ext uri="{BB962C8B-B14F-4D97-AF65-F5344CB8AC3E}">
        <p14:creationId xmlns:p14="http://schemas.microsoft.com/office/powerpoint/2010/main" val="390305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1171074" y="1396686"/>
            <a:ext cx="3240506" cy="4064628"/>
          </a:xfrm>
        </p:spPr>
        <p:txBody>
          <a:bodyPr>
            <a:normAutofit/>
          </a:bodyPr>
          <a:lstStyle/>
          <a:p>
            <a:pPr>
              <a:spcAft>
                <a:spcPts val="0"/>
              </a:spcAft>
            </a:pPr>
            <a:r>
              <a:rPr lang="en-US" b="1" dirty="0">
                <a:solidFill>
                  <a:srgbClr val="FFFFFF"/>
                </a:solidFill>
                <a:effectLst/>
                <a:latin typeface="Times New Roman" panose="02020603050405020304" pitchFamily="18" charset="0"/>
                <a:ea typeface="Times New Roman" panose="02020603050405020304" pitchFamily="18" charset="0"/>
              </a:rPr>
              <a:t>Solving a real problem using linear algebra</a:t>
            </a:r>
            <a:endParaRPr lang="en-CA" dirty="0">
              <a:solidFill>
                <a:srgbClr val="FFFFFF"/>
              </a:solidFill>
              <a:effectLst/>
              <a:latin typeface="Times New Roman" panose="02020603050405020304" pitchFamily="18" charset="0"/>
              <a:ea typeface="Times New Roman" panose="02020603050405020304" pitchFamily="18" charset="0"/>
            </a:endParaRPr>
          </a:p>
        </p:txBody>
      </p:sp>
      <p:sp>
        <p:nvSpPr>
          <p:cNvPr id="19" name="Arc 1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5192486" y="1657943"/>
            <a:ext cx="6510325" cy="5059824"/>
          </a:xfrm>
        </p:spPr>
        <p:txBody>
          <a:bodyPr>
            <a:normAutofit fontScale="92500" lnSpcReduction="20000"/>
          </a:bodyPr>
          <a:lstStyle/>
          <a:p>
            <a:pPr marL="0" indent="0" algn="just">
              <a:buNone/>
            </a:pPr>
            <a:r>
              <a:rPr lang="en-US" sz="2100" b="1" dirty="0"/>
              <a:t>Case Study:</a:t>
            </a:r>
          </a:p>
          <a:p>
            <a:pPr algn="just"/>
            <a:r>
              <a:rPr lang="en-US" sz="2100" dirty="0"/>
              <a:t>Imagine function FX= (Square feet) *650+(90000*(parking)) +(60000*(locker)+(30000*(bedrooms)).</a:t>
            </a:r>
          </a:p>
          <a:p>
            <a:pPr algn="just"/>
            <a:r>
              <a:rPr lang="en-US" sz="2100" dirty="0"/>
              <a:t> So familiar, isn’t it? aX+bY+cZ =F(x), is a linear algebra function!</a:t>
            </a:r>
          </a:p>
          <a:p>
            <a:pPr algn="just"/>
            <a:r>
              <a:rPr lang="en-US" sz="2100" dirty="0"/>
              <a:t>If you have such a function, you can easily calculate your property prices or find your ideal condo.</a:t>
            </a:r>
          </a:p>
          <a:p>
            <a:pPr algn="just"/>
            <a:r>
              <a:rPr lang="en-US" sz="2100" dirty="0"/>
              <a:t>But what if we do not have it? No problem, we have two options:</a:t>
            </a:r>
          </a:p>
          <a:p>
            <a:pPr marL="457200" indent="-457200" algn="just">
              <a:buFont typeface="+mj-lt"/>
              <a:buAutoNum type="arabicPeriod"/>
            </a:pPr>
            <a:r>
              <a:rPr lang="en-US" sz="2100" dirty="0"/>
              <a:t>Explore the function using try and error (logic and algebra theorem)</a:t>
            </a:r>
          </a:p>
          <a:p>
            <a:pPr marL="457200" indent="-457200" algn="just">
              <a:buFont typeface="+mj-lt"/>
              <a:buAutoNum type="arabicPeriod"/>
            </a:pPr>
            <a:r>
              <a:rPr lang="en-US" sz="2100" dirty="0"/>
              <a:t>Takes advantage of machine learning techniques to find such a function. (the machine will use the same methods to solve the problem but much faster than us!) we will see it in a bit.</a:t>
            </a:r>
          </a:p>
          <a:p>
            <a:pPr algn="just"/>
            <a:r>
              <a:rPr lang="en-US" sz="2100" dirty="0"/>
              <a:t>For both scenarios, we need some sort of information, from well-known condos sales history. let's call it dataset. This dataset will have a column that shows the condos' prices. We can call it "Target" when we want to predict the price for our ideal condo.</a:t>
            </a:r>
          </a:p>
          <a:p>
            <a:pPr algn="just"/>
            <a:endParaRPr lang="en-US" sz="1300" dirty="0"/>
          </a:p>
          <a:p>
            <a:pPr algn="just"/>
            <a:endParaRPr lang="en-US" sz="1300" dirty="0"/>
          </a:p>
          <a:p>
            <a:pPr algn="just"/>
            <a:endParaRPr lang="en-CA" sz="1300" dirty="0"/>
          </a:p>
        </p:txBody>
      </p:sp>
    </p:spTree>
    <p:extLst>
      <p:ext uri="{BB962C8B-B14F-4D97-AF65-F5344CB8AC3E}">
        <p14:creationId xmlns:p14="http://schemas.microsoft.com/office/powerpoint/2010/main" val="403700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686834" y="1153572"/>
            <a:ext cx="3200400" cy="4461163"/>
          </a:xfrm>
        </p:spPr>
        <p:txBody>
          <a:bodyPr>
            <a:normAutofit/>
          </a:bodyPr>
          <a:lstStyle/>
          <a:p>
            <a:pPr>
              <a:spcAft>
                <a:spcPts val="0"/>
              </a:spcAft>
            </a:pPr>
            <a:r>
              <a:rPr lang="en-US" sz="4000" b="1" dirty="0">
                <a:solidFill>
                  <a:srgbClr val="FFFFFF"/>
                </a:solidFill>
                <a:effectLst/>
                <a:latin typeface="+mn-lt"/>
                <a:ea typeface="Times New Roman" panose="02020603050405020304" pitchFamily="18" charset="0"/>
              </a:rPr>
              <a:t>Solving a real problem using linear algebra</a:t>
            </a:r>
            <a:endParaRPr lang="en-CA" sz="4000" dirty="0">
              <a:solidFill>
                <a:srgbClr val="FFFFFF"/>
              </a:solidFill>
              <a:effectLst/>
              <a:latin typeface="+mn-lt"/>
              <a:ea typeface="Times New Roman" panose="02020603050405020304" pitchFamily="18" charset="0"/>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4447308" y="591344"/>
            <a:ext cx="6906491" cy="1545047"/>
          </a:xfrm>
        </p:spPr>
        <p:txBody>
          <a:bodyPr anchor="ctr">
            <a:normAutofit/>
          </a:bodyPr>
          <a:lstStyle/>
          <a:p>
            <a:endParaRPr lang="en-US" dirty="0"/>
          </a:p>
          <a:p>
            <a:pPr marL="0" algn="just">
              <a:spcAft>
                <a:spcPts val="0"/>
              </a:spcAft>
            </a:pPr>
            <a:r>
              <a:rPr lang="en-CA" sz="2000" dirty="0"/>
              <a:t>The condos dataset also has square feet, parking, locker, bedrooms. These are the columns that we are going to work with. The dataset would be like this</a:t>
            </a:r>
          </a:p>
          <a:p>
            <a:pPr marL="0" indent="0">
              <a:buNone/>
            </a:pPr>
            <a:endParaRPr lang="en-US" dirty="0"/>
          </a:p>
          <a:p>
            <a:endParaRPr lang="en-CA" dirty="0"/>
          </a:p>
        </p:txBody>
      </p:sp>
      <p:sp>
        <p:nvSpPr>
          <p:cNvPr id="5" name="TextBox 4">
            <a:extLst>
              <a:ext uri="{FF2B5EF4-FFF2-40B4-BE49-F238E27FC236}">
                <a16:creationId xmlns:a16="http://schemas.microsoft.com/office/drawing/2014/main" id="{35876C1A-3A58-43AB-900C-7926218F0CA0}"/>
              </a:ext>
            </a:extLst>
          </p:cNvPr>
          <p:cNvSpPr txBox="1"/>
          <p:nvPr/>
        </p:nvSpPr>
        <p:spPr>
          <a:xfrm>
            <a:off x="4851058" y="3728958"/>
            <a:ext cx="5491375" cy="1477328"/>
          </a:xfrm>
          <a:prstGeom prst="rect">
            <a:avLst/>
          </a:prstGeom>
          <a:noFill/>
        </p:spPr>
        <p:txBody>
          <a:bodyPr wrap="none" rtlCol="0">
            <a:spAutoFit/>
          </a:bodyPr>
          <a:lstStyle/>
          <a:p>
            <a:r>
              <a:rPr lang="en-CA" dirty="0"/>
              <a:t>Predict the price for a condo with the following features:</a:t>
            </a:r>
          </a:p>
          <a:p>
            <a:r>
              <a:rPr lang="en-CA" dirty="0"/>
              <a:t>new_apartment=[900,1,1,4]</a:t>
            </a:r>
          </a:p>
          <a:p>
            <a:r>
              <a:rPr lang="en-CA" dirty="0"/>
              <a:t>And the price would be : </a:t>
            </a:r>
          </a:p>
          <a:p>
            <a:r>
              <a:rPr lang="en-CA" dirty="0"/>
              <a:t>FX(new_apartment) =</a:t>
            </a:r>
            <a:r>
              <a:rPr lang="en-CA" dirty="0">
                <a:solidFill>
                  <a:srgbClr val="000000"/>
                </a:solidFill>
                <a:latin typeface="Courier New" panose="02070309020205020404" pitchFamily="49" charset="0"/>
              </a:rPr>
              <a:t>855000</a:t>
            </a:r>
            <a:endParaRPr lang="en-CA" dirty="0"/>
          </a:p>
          <a:p>
            <a:r>
              <a:rPr lang="en-CA" dirty="0"/>
              <a:t> </a:t>
            </a:r>
          </a:p>
        </p:txBody>
      </p:sp>
      <p:graphicFrame>
        <p:nvGraphicFramePr>
          <p:cNvPr id="9" name="Table 8">
            <a:extLst>
              <a:ext uri="{FF2B5EF4-FFF2-40B4-BE49-F238E27FC236}">
                <a16:creationId xmlns:a16="http://schemas.microsoft.com/office/drawing/2014/main" id="{458DEAC0-411B-49AC-9FA3-0CFB7CB13CB4}"/>
              </a:ext>
            </a:extLst>
          </p:cNvPr>
          <p:cNvGraphicFramePr>
            <a:graphicFrameLocks noGrp="1"/>
          </p:cNvGraphicFramePr>
          <p:nvPr>
            <p:extLst>
              <p:ext uri="{D42A27DB-BD31-4B8C-83A1-F6EECF244321}">
                <p14:modId xmlns:p14="http://schemas.microsoft.com/office/powerpoint/2010/main" val="2429700006"/>
              </p:ext>
            </p:extLst>
          </p:nvPr>
        </p:nvGraphicFramePr>
        <p:xfrm>
          <a:off x="4976729" y="2068672"/>
          <a:ext cx="6017840" cy="1485900"/>
        </p:xfrm>
        <a:graphic>
          <a:graphicData uri="http://schemas.openxmlformats.org/drawingml/2006/table">
            <a:tbl>
              <a:tblPr/>
              <a:tblGrid>
                <a:gridCol w="1203568">
                  <a:extLst>
                    <a:ext uri="{9D8B030D-6E8A-4147-A177-3AD203B41FA5}">
                      <a16:colId xmlns:a16="http://schemas.microsoft.com/office/drawing/2014/main" val="473176481"/>
                    </a:ext>
                  </a:extLst>
                </a:gridCol>
                <a:gridCol w="1203568">
                  <a:extLst>
                    <a:ext uri="{9D8B030D-6E8A-4147-A177-3AD203B41FA5}">
                      <a16:colId xmlns:a16="http://schemas.microsoft.com/office/drawing/2014/main" val="1881046980"/>
                    </a:ext>
                  </a:extLst>
                </a:gridCol>
                <a:gridCol w="1203568">
                  <a:extLst>
                    <a:ext uri="{9D8B030D-6E8A-4147-A177-3AD203B41FA5}">
                      <a16:colId xmlns:a16="http://schemas.microsoft.com/office/drawing/2014/main" val="4230172997"/>
                    </a:ext>
                  </a:extLst>
                </a:gridCol>
                <a:gridCol w="1203568">
                  <a:extLst>
                    <a:ext uri="{9D8B030D-6E8A-4147-A177-3AD203B41FA5}">
                      <a16:colId xmlns:a16="http://schemas.microsoft.com/office/drawing/2014/main" val="1332134309"/>
                    </a:ext>
                  </a:extLst>
                </a:gridCol>
                <a:gridCol w="1203568">
                  <a:extLst>
                    <a:ext uri="{9D8B030D-6E8A-4147-A177-3AD203B41FA5}">
                      <a16:colId xmlns:a16="http://schemas.microsoft.com/office/drawing/2014/main" val="3101058279"/>
                    </a:ext>
                  </a:extLst>
                </a:gridCol>
              </a:tblGrid>
              <a:tr h="190500">
                <a:tc>
                  <a:txBody>
                    <a:bodyPr/>
                    <a:lstStyle/>
                    <a:p>
                      <a:pPr algn="ctr" fontAlgn="b"/>
                      <a:r>
                        <a:rPr lang="en-CA" sz="1100" b="0" i="0" u="none" strike="noStrike" dirty="0">
                          <a:solidFill>
                            <a:srgbClr val="000000"/>
                          </a:solidFill>
                          <a:effectLst/>
                          <a:latin typeface="Calibri" panose="020F0502020204030204" pitchFamily="34" charset="0"/>
                        </a:rPr>
                        <a:t>square feet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A" sz="1100" b="0" i="0" u="none" strike="noStrike" dirty="0">
                          <a:solidFill>
                            <a:srgbClr val="000000"/>
                          </a:solidFill>
                          <a:effectLst/>
                          <a:latin typeface="Calibri" panose="020F0502020204030204" pitchFamily="34" charset="0"/>
                        </a:rPr>
                        <a:t>parking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A" sz="1100" b="0" i="0" u="none" strike="noStrike" dirty="0">
                          <a:solidFill>
                            <a:srgbClr val="000000"/>
                          </a:solidFill>
                          <a:effectLst/>
                          <a:latin typeface="Calibri" panose="020F0502020204030204" pitchFamily="34" charset="0"/>
                        </a:rPr>
                        <a:t>locker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A" sz="1100" b="0" i="0" u="none" strike="noStrike" dirty="0">
                          <a:solidFill>
                            <a:srgbClr val="000000"/>
                          </a:solidFill>
                          <a:effectLst/>
                          <a:latin typeface="Calibri" panose="020F0502020204030204" pitchFamily="34" charset="0"/>
                        </a:rPr>
                        <a:t>bed rooms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A" sz="1100" b="0" i="0" u="none" strike="noStrike" dirty="0">
                          <a:solidFill>
                            <a:srgbClr val="000000"/>
                          </a:solidFill>
                          <a:effectLst/>
                          <a:latin typeface="Calibri" panose="020F0502020204030204" pitchFamily="34" charset="0"/>
                        </a:rPr>
                        <a:t>Target</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77787283"/>
                  </a:ext>
                </a:extLst>
              </a:tr>
              <a:tr h="184150">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355000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547023898"/>
                  </a:ext>
                </a:extLst>
              </a:tr>
              <a:tr h="184150">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385000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42853895"/>
                  </a:ext>
                </a:extLst>
              </a:tr>
              <a:tr h="184150">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445000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38548445"/>
                  </a:ext>
                </a:extLst>
              </a:tr>
              <a:tr h="184150">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535000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4906462"/>
                  </a:ext>
                </a:extLst>
              </a:tr>
              <a:tr h="184150">
                <a:tc>
                  <a:txBody>
                    <a:bodyPr/>
                    <a:lstStyle/>
                    <a:p>
                      <a:pPr algn="ctr" fontAlgn="b"/>
                      <a:r>
                        <a:rPr lang="en-CA" sz="1100" b="0" i="0" u="none" strike="noStrike" dirty="0">
                          <a:solidFill>
                            <a:srgbClr val="000000"/>
                          </a:solidFill>
                          <a:effectLst/>
                          <a:latin typeface="Calibri" panose="020F0502020204030204" pitchFamily="34" charset="0"/>
                        </a:rPr>
                        <a:t>300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195000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645357754"/>
                  </a:ext>
                </a:extLst>
              </a:tr>
              <a:tr h="184150">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415000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575380042"/>
                  </a:ext>
                </a:extLst>
              </a:tr>
              <a:tr h="190500">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505000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793921456"/>
                  </a:ext>
                </a:extLst>
              </a:tr>
            </a:tbl>
          </a:graphicData>
        </a:graphic>
      </p:graphicFrame>
      <p:sp>
        <p:nvSpPr>
          <p:cNvPr id="14" name="TextBox 13">
            <a:extLst>
              <a:ext uri="{FF2B5EF4-FFF2-40B4-BE49-F238E27FC236}">
                <a16:creationId xmlns:a16="http://schemas.microsoft.com/office/drawing/2014/main" id="{919BD1C9-1924-423C-9847-8D35A463532F}"/>
              </a:ext>
            </a:extLst>
          </p:cNvPr>
          <p:cNvSpPr txBox="1"/>
          <p:nvPr/>
        </p:nvSpPr>
        <p:spPr>
          <a:xfrm>
            <a:off x="4803191" y="5206286"/>
            <a:ext cx="6173228" cy="646331"/>
          </a:xfrm>
          <a:prstGeom prst="rect">
            <a:avLst/>
          </a:prstGeom>
          <a:noFill/>
        </p:spPr>
        <p:txBody>
          <a:bodyPr wrap="none" rtlCol="0">
            <a:spAutoFit/>
          </a:bodyPr>
          <a:lstStyle/>
          <a:p>
            <a:r>
              <a:rPr lang="en-CA" dirty="0"/>
              <a:t>We can use Machine learning to predict the price value as well !</a:t>
            </a:r>
          </a:p>
          <a:p>
            <a:r>
              <a:rPr lang="en-CA" dirty="0"/>
              <a:t>you will see this in the workbook. </a:t>
            </a:r>
          </a:p>
        </p:txBody>
      </p:sp>
    </p:spTree>
    <p:extLst>
      <p:ext uri="{BB962C8B-B14F-4D97-AF65-F5344CB8AC3E}">
        <p14:creationId xmlns:p14="http://schemas.microsoft.com/office/powerpoint/2010/main" val="128719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828161" y="-71438"/>
            <a:ext cx="10515600" cy="1325563"/>
          </a:xfrm>
        </p:spPr>
        <p:txBody>
          <a:bodyPr>
            <a:normAutofit/>
          </a:bodyPr>
          <a:lstStyle/>
          <a:p>
            <a:pPr>
              <a:spcAft>
                <a:spcPts val="0"/>
              </a:spcAft>
            </a:pPr>
            <a:r>
              <a:rPr lang="en-US" sz="4000" b="1" dirty="0">
                <a:effectLst/>
                <a:latin typeface="+mn-lt"/>
                <a:ea typeface="Times New Roman" panose="02020603050405020304" pitchFamily="18" charset="0"/>
              </a:rPr>
              <a:t>Introduction to Supervised learning: </a:t>
            </a:r>
            <a:endParaRPr lang="en-CA" sz="4000" dirty="0">
              <a:effectLst/>
              <a:latin typeface="+mn-lt"/>
              <a:ea typeface="Times New Roman" panose="02020603050405020304" pitchFamily="18" charset="0"/>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555710" y="1141955"/>
            <a:ext cx="7880719" cy="4351338"/>
          </a:xfrm>
        </p:spPr>
        <p:txBody>
          <a:bodyPr>
            <a:normAutofit lnSpcReduction="10000"/>
          </a:bodyPr>
          <a:lstStyle/>
          <a:p>
            <a:pPr algn="justLow"/>
            <a:r>
              <a:rPr lang="en-US" sz="1800" dirty="0"/>
              <a:t>This is a new word, which you are going to hear it a lot during this lesson. But don’t worry if you don’t know what it is, you already used it! You just didn’t know the term of using. Yes, the Condos dataset is a labelled dataset or a supervised dataset, and the method that we are using to predict the home price (using this dataset) named supervised learning.</a:t>
            </a:r>
          </a:p>
          <a:p>
            <a:pPr algn="justLow"/>
            <a:r>
              <a:rPr lang="en-US" sz="1800" dirty="0"/>
              <a:t>The method that we are using to learn from the targeted dataset to predict the possible target value for a new record named supervised learning. </a:t>
            </a:r>
          </a:p>
          <a:p>
            <a:pPr algn="justLow"/>
            <a:r>
              <a:rPr lang="en-US" sz="1800" dirty="0"/>
              <a:t>It can be done on the paper using a mathematic equation, mostly algebra’s theory or by creating a specific machine learning model to predict the target value.</a:t>
            </a:r>
          </a:p>
          <a:p>
            <a:pPr algn="justLow"/>
            <a:r>
              <a:rPr lang="en-US" sz="1800" dirty="0"/>
              <a:t>If you are interested in learning supervised learning in deep, you can take a look at the following link:</a:t>
            </a:r>
          </a:p>
          <a:p>
            <a:pPr marL="0" indent="0" algn="ctr">
              <a:buNone/>
            </a:pPr>
            <a:r>
              <a:rPr lang="en-US" sz="1800" dirty="0">
                <a:solidFill>
                  <a:schemeClr val="tx1">
                    <a:lumMod val="50000"/>
                    <a:lumOff val="50000"/>
                  </a:schemeClr>
                </a:solidFill>
              </a:rPr>
              <a:t>https://en.wikipedia.org/wiki/Supervised_learning</a:t>
            </a:r>
          </a:p>
          <a:p>
            <a:pPr marL="0" indent="0" algn="ctr">
              <a:buNone/>
            </a:pPr>
            <a:r>
              <a:rPr lang="en-US" sz="1800" dirty="0">
                <a:solidFill>
                  <a:schemeClr val="tx1">
                    <a:lumMod val="50000"/>
                    <a:lumOff val="50000"/>
                  </a:schemeClr>
                </a:solidFill>
              </a:rPr>
              <a:t>“Supervised learning is the machine learning task of learning a function that maps an input to an output based on example input-output pairs. It infers a function from labelled training data consisting of a set of training examples.” </a:t>
            </a:r>
          </a:p>
          <a:p>
            <a:endParaRPr lang="en-US" sz="1800" dirty="0"/>
          </a:p>
          <a:p>
            <a:endParaRPr lang="en-US" sz="1800" dirty="0"/>
          </a:p>
          <a:p>
            <a:endParaRPr lang="en-US" sz="1800" dirty="0"/>
          </a:p>
          <a:p>
            <a:endParaRPr lang="en-CA" sz="1800" dirty="0"/>
          </a:p>
        </p:txBody>
      </p:sp>
      <p:graphicFrame>
        <p:nvGraphicFramePr>
          <p:cNvPr id="9" name="Table 8">
            <a:extLst>
              <a:ext uri="{FF2B5EF4-FFF2-40B4-BE49-F238E27FC236}">
                <a16:creationId xmlns:a16="http://schemas.microsoft.com/office/drawing/2014/main" id="{F9C9680E-A680-4E01-ACC8-FE170C12AACE}"/>
              </a:ext>
            </a:extLst>
          </p:cNvPr>
          <p:cNvGraphicFramePr>
            <a:graphicFrameLocks noGrp="1"/>
          </p:cNvGraphicFramePr>
          <p:nvPr>
            <p:extLst>
              <p:ext uri="{D42A27DB-BD31-4B8C-83A1-F6EECF244321}">
                <p14:modId xmlns:p14="http://schemas.microsoft.com/office/powerpoint/2010/main" val="1065638433"/>
              </p:ext>
            </p:extLst>
          </p:nvPr>
        </p:nvGraphicFramePr>
        <p:xfrm>
          <a:off x="9165772" y="1364707"/>
          <a:ext cx="2383970" cy="1650638"/>
        </p:xfrm>
        <a:graphic>
          <a:graphicData uri="http://schemas.openxmlformats.org/drawingml/2006/table">
            <a:tbl>
              <a:tblPr/>
              <a:tblGrid>
                <a:gridCol w="476794">
                  <a:extLst>
                    <a:ext uri="{9D8B030D-6E8A-4147-A177-3AD203B41FA5}">
                      <a16:colId xmlns:a16="http://schemas.microsoft.com/office/drawing/2014/main" val="473176481"/>
                    </a:ext>
                  </a:extLst>
                </a:gridCol>
                <a:gridCol w="476794">
                  <a:extLst>
                    <a:ext uri="{9D8B030D-6E8A-4147-A177-3AD203B41FA5}">
                      <a16:colId xmlns:a16="http://schemas.microsoft.com/office/drawing/2014/main" val="1881046980"/>
                    </a:ext>
                  </a:extLst>
                </a:gridCol>
                <a:gridCol w="476794">
                  <a:extLst>
                    <a:ext uri="{9D8B030D-6E8A-4147-A177-3AD203B41FA5}">
                      <a16:colId xmlns:a16="http://schemas.microsoft.com/office/drawing/2014/main" val="4230172997"/>
                    </a:ext>
                  </a:extLst>
                </a:gridCol>
                <a:gridCol w="476794">
                  <a:extLst>
                    <a:ext uri="{9D8B030D-6E8A-4147-A177-3AD203B41FA5}">
                      <a16:colId xmlns:a16="http://schemas.microsoft.com/office/drawing/2014/main" val="1332134309"/>
                    </a:ext>
                  </a:extLst>
                </a:gridCol>
                <a:gridCol w="476794">
                  <a:extLst>
                    <a:ext uri="{9D8B030D-6E8A-4147-A177-3AD203B41FA5}">
                      <a16:colId xmlns:a16="http://schemas.microsoft.com/office/drawing/2014/main" val="3101058279"/>
                    </a:ext>
                  </a:extLst>
                </a:gridCol>
              </a:tblGrid>
              <a:tr h="344469">
                <a:tc>
                  <a:txBody>
                    <a:bodyPr/>
                    <a:lstStyle/>
                    <a:p>
                      <a:pPr algn="ctr" fontAlgn="b"/>
                      <a:r>
                        <a:rPr lang="en-CA" sz="1100" b="0" i="0" u="none" strike="noStrike" dirty="0">
                          <a:solidFill>
                            <a:srgbClr val="000000"/>
                          </a:solidFill>
                          <a:effectLst/>
                          <a:latin typeface="Calibri" panose="020F0502020204030204" pitchFamily="34" charset="0"/>
                        </a:rPr>
                        <a:t>square feet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A" sz="1100" b="0" i="0" u="none" strike="noStrike" dirty="0">
                          <a:solidFill>
                            <a:srgbClr val="000000"/>
                          </a:solidFill>
                          <a:effectLst/>
                          <a:latin typeface="Calibri" panose="020F0502020204030204" pitchFamily="34" charset="0"/>
                        </a:rPr>
                        <a:t>parking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A" sz="1100" b="0" i="0" u="none" strike="noStrike" dirty="0">
                          <a:solidFill>
                            <a:srgbClr val="000000"/>
                          </a:solidFill>
                          <a:effectLst/>
                          <a:latin typeface="Calibri" panose="020F0502020204030204" pitchFamily="34" charset="0"/>
                        </a:rPr>
                        <a:t>locker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A" sz="1100" b="0" i="0" u="none" strike="noStrike" dirty="0">
                          <a:solidFill>
                            <a:srgbClr val="000000"/>
                          </a:solidFill>
                          <a:effectLst/>
                          <a:latin typeface="Calibri" panose="020F0502020204030204" pitchFamily="34" charset="0"/>
                        </a:rPr>
                        <a:t>bed rooms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A" sz="1100" b="0" i="0" u="none" strike="noStrike" dirty="0">
                          <a:solidFill>
                            <a:srgbClr val="000000"/>
                          </a:solidFill>
                          <a:effectLst/>
                          <a:latin typeface="Calibri" panose="020F0502020204030204" pitchFamily="34" charset="0"/>
                        </a:rPr>
                        <a:t>Target</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77787283"/>
                  </a:ext>
                </a:extLst>
              </a:tr>
              <a:tr h="185681">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355000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547023898"/>
                  </a:ext>
                </a:extLst>
              </a:tr>
              <a:tr h="185681">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385000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42853895"/>
                  </a:ext>
                </a:extLst>
              </a:tr>
              <a:tr h="185681">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445000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38548445"/>
                  </a:ext>
                </a:extLst>
              </a:tr>
              <a:tr h="185681">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535000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4906462"/>
                  </a:ext>
                </a:extLst>
              </a:tr>
              <a:tr h="185681">
                <a:tc>
                  <a:txBody>
                    <a:bodyPr/>
                    <a:lstStyle/>
                    <a:p>
                      <a:pPr algn="ctr" fontAlgn="b"/>
                      <a:r>
                        <a:rPr lang="en-CA" sz="1100" b="0" i="0" u="none" strike="noStrike" dirty="0">
                          <a:solidFill>
                            <a:srgbClr val="000000"/>
                          </a:solidFill>
                          <a:effectLst/>
                          <a:latin typeface="Calibri" panose="020F0502020204030204" pitchFamily="34" charset="0"/>
                        </a:rPr>
                        <a:t>300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195000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645357754"/>
                  </a:ext>
                </a:extLst>
              </a:tr>
              <a:tr h="185681">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415000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575380042"/>
                  </a:ext>
                </a:extLst>
              </a:tr>
              <a:tr h="192083">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505000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793921456"/>
                  </a:ext>
                </a:extLst>
              </a:tr>
            </a:tbl>
          </a:graphicData>
        </a:graphic>
      </p:graphicFrame>
      <p:sp>
        <p:nvSpPr>
          <p:cNvPr id="4" name="TextBox 3">
            <a:extLst>
              <a:ext uri="{FF2B5EF4-FFF2-40B4-BE49-F238E27FC236}">
                <a16:creationId xmlns:a16="http://schemas.microsoft.com/office/drawing/2014/main" id="{C623C686-E7B7-4ACB-95AD-7ACF22C1710E}"/>
              </a:ext>
            </a:extLst>
          </p:cNvPr>
          <p:cNvSpPr txBox="1"/>
          <p:nvPr/>
        </p:nvSpPr>
        <p:spPr>
          <a:xfrm>
            <a:off x="8989091" y="3125927"/>
            <a:ext cx="2791085" cy="369332"/>
          </a:xfrm>
          <a:prstGeom prst="rect">
            <a:avLst/>
          </a:prstGeom>
          <a:noFill/>
        </p:spPr>
        <p:txBody>
          <a:bodyPr wrap="none" rtlCol="0">
            <a:spAutoFit/>
          </a:bodyPr>
          <a:lstStyle/>
          <a:p>
            <a:r>
              <a:rPr lang="en-CA" dirty="0"/>
              <a:t>We have a target to predict </a:t>
            </a:r>
          </a:p>
        </p:txBody>
      </p:sp>
    </p:spTree>
    <p:extLst>
      <p:ext uri="{BB962C8B-B14F-4D97-AF65-F5344CB8AC3E}">
        <p14:creationId xmlns:p14="http://schemas.microsoft.com/office/powerpoint/2010/main" val="21287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motorcycle, parked, front, sitting&#10;&#10;Description automatically generated">
            <a:extLst>
              <a:ext uri="{FF2B5EF4-FFF2-40B4-BE49-F238E27FC236}">
                <a16:creationId xmlns:a16="http://schemas.microsoft.com/office/drawing/2014/main" id="{E1682944-CFF1-473C-B5AA-E98D15ED2467}"/>
              </a:ext>
            </a:extLst>
          </p:cNvPr>
          <p:cNvPicPr>
            <a:picLocks noChangeAspect="1"/>
          </p:cNvPicPr>
          <p:nvPr/>
        </p:nvPicPr>
        <p:blipFill rotWithShape="1">
          <a:blip r:embed="rId2">
            <a:extLst>
              <a:ext uri="{28A0092B-C50C-407E-A947-70E740481C1C}">
                <a14:useLocalDpi xmlns:a14="http://schemas.microsoft.com/office/drawing/2010/main" val="0"/>
              </a:ext>
            </a:extLst>
          </a:blip>
          <a:srcRect t="10459" r="5" b="5"/>
          <a:stretch/>
        </p:blipFill>
        <p:spPr>
          <a:xfrm>
            <a:off x="-1" y="10"/>
            <a:ext cx="12192000" cy="6857990"/>
          </a:xfrm>
          <a:prstGeom prst="rect">
            <a:avLst/>
          </a:prstGeom>
        </p:spPr>
      </p:pic>
      <p:sp>
        <p:nvSpPr>
          <p:cNvPr id="15"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dirty="0"/>
          </a:p>
        </p:txBody>
      </p:sp>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525516" y="1097521"/>
            <a:ext cx="4204137" cy="1342754"/>
          </a:xfrm>
        </p:spPr>
        <p:txBody>
          <a:bodyPr>
            <a:normAutofit/>
          </a:bodyPr>
          <a:lstStyle/>
          <a:p>
            <a:pPr algn="ctr">
              <a:spcAft>
                <a:spcPts val="0"/>
              </a:spcAft>
            </a:pPr>
            <a:r>
              <a:rPr lang="en-US" sz="4000" b="1" dirty="0">
                <a:effectLst/>
                <a:latin typeface="+mn-lt"/>
                <a:ea typeface="Times New Roman" panose="02020603050405020304" pitchFamily="18" charset="0"/>
              </a:rPr>
              <a:t>Introduction to Machine Learning</a:t>
            </a:r>
            <a:endParaRPr lang="en-CA" sz="4000" dirty="0">
              <a:effectLst/>
              <a:latin typeface="+mn-lt"/>
              <a:ea typeface="Times New Roman" panose="02020603050405020304" pitchFamily="18" charset="0"/>
            </a:endParaRPr>
          </a:p>
        </p:txBody>
      </p:sp>
      <p:cxnSp>
        <p:nvCxnSpPr>
          <p:cNvPr id="17" name="Straight Connector 16">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525516" y="3417573"/>
            <a:ext cx="5491656" cy="3277141"/>
          </a:xfrm>
        </p:spPr>
        <p:txBody>
          <a:bodyPr anchor="ctr">
            <a:normAutofit/>
          </a:bodyPr>
          <a:lstStyle/>
          <a:p>
            <a:pPr algn="justLow"/>
            <a:r>
              <a:rPr lang="en-US" sz="1800" dirty="0"/>
              <a:t>Machine learning: is a piece of code that can speed up the learning process and make an accurate prediction using mathematical equations. Like what we have done to predict the prices of the condos using Linear algebra.</a:t>
            </a:r>
          </a:p>
          <a:p>
            <a:pPr algn="justLow"/>
            <a:r>
              <a:rPr lang="en-US" sz="1800" dirty="0"/>
              <a:t>Machine learning is a vast ocean in four main categories: supervised learning (like we are doing in algebra’s functions), Unsupervised learning, Natural Language Processing and Reinforcement Learning. Each of which has a number of subcategories that we are going to learn all during these courses.</a:t>
            </a:r>
          </a:p>
          <a:p>
            <a:pPr marL="0" indent="0">
              <a:buNone/>
            </a:pPr>
            <a:endParaRPr lang="en-US" sz="1500" dirty="0"/>
          </a:p>
        </p:txBody>
      </p:sp>
      <p:graphicFrame>
        <p:nvGraphicFramePr>
          <p:cNvPr id="6" name="Diagram 5">
            <a:extLst>
              <a:ext uri="{FF2B5EF4-FFF2-40B4-BE49-F238E27FC236}">
                <a16:creationId xmlns:a16="http://schemas.microsoft.com/office/drawing/2014/main" id="{8348B983-42AA-4B38-817B-934F4B2FA660}"/>
              </a:ext>
            </a:extLst>
          </p:cNvPr>
          <p:cNvGraphicFramePr/>
          <p:nvPr>
            <p:extLst>
              <p:ext uri="{D42A27DB-BD31-4B8C-83A1-F6EECF244321}">
                <p14:modId xmlns:p14="http://schemas.microsoft.com/office/powerpoint/2010/main" val="1274516745"/>
              </p:ext>
            </p:extLst>
          </p:nvPr>
        </p:nvGraphicFramePr>
        <p:xfrm>
          <a:off x="5789185" y="7744"/>
          <a:ext cx="6715853" cy="5256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837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3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686834" y="1153572"/>
            <a:ext cx="3200400" cy="4461163"/>
          </a:xfrm>
        </p:spPr>
        <p:txBody>
          <a:bodyPr>
            <a:normAutofit/>
          </a:bodyPr>
          <a:lstStyle/>
          <a:p>
            <a:pPr>
              <a:spcAft>
                <a:spcPts val="0"/>
              </a:spcAft>
            </a:pPr>
            <a:r>
              <a:rPr lang="en-US" sz="4000" b="1" dirty="0">
                <a:solidFill>
                  <a:srgbClr val="FFFFFF"/>
                </a:solidFill>
                <a:effectLst/>
                <a:latin typeface="+mn-lt"/>
                <a:ea typeface="Times New Roman" panose="02020603050405020304" pitchFamily="18" charset="0"/>
              </a:rPr>
              <a:t>Supervised learning Using Machine learning Techniques </a:t>
            </a:r>
            <a:endParaRPr lang="en-CA" sz="4000" dirty="0">
              <a:solidFill>
                <a:srgbClr val="FFFFFF"/>
              </a:solidFill>
              <a:effectLst/>
              <a:latin typeface="+mn-lt"/>
              <a:ea typeface="Times New Roman" panose="02020603050405020304" pitchFamily="18" charset="0"/>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4447308" y="591345"/>
            <a:ext cx="5502235" cy="4742656"/>
          </a:xfrm>
        </p:spPr>
        <p:txBody>
          <a:bodyPr anchor="ctr">
            <a:normAutofit/>
          </a:bodyPr>
          <a:lstStyle/>
          <a:p>
            <a:pPr algn="justLow"/>
            <a:r>
              <a:rPr lang="en-US" sz="1800" dirty="0">
                <a:effectLst/>
                <a:latin typeface="+mj-lt"/>
                <a:ea typeface="Times New Roman" panose="02020603050405020304" pitchFamily="18" charset="0"/>
              </a:rPr>
              <a:t>Back to the home pricing, the techniques that we used to learn from the sample dataset and find an appropriate function to predict the condos price named supervised learning.</a:t>
            </a:r>
          </a:p>
          <a:p>
            <a:pPr algn="justLow"/>
            <a:r>
              <a:rPr lang="en-US" sz="1800" dirty="0">
                <a:effectLst/>
                <a:latin typeface="+mj-lt"/>
                <a:ea typeface="Times New Roman" panose="02020603050405020304" pitchFamily="18" charset="0"/>
              </a:rPr>
              <a:t>The condos price is a continuous number. We can apply the same method to predict categorical items like a binary class (0,1), a character like (class A, Class B, Class C,…) or type of house ( Condos, Detach house, Semi-detached house) and call it classification approach.</a:t>
            </a:r>
          </a:p>
          <a:p>
            <a:pPr algn="justLow"/>
            <a:r>
              <a:rPr lang="en-US" sz="1800" dirty="0">
                <a:effectLst/>
                <a:latin typeface="+mj-lt"/>
                <a:ea typeface="Times New Roman" panose="02020603050405020304" pitchFamily="18" charset="0"/>
              </a:rPr>
              <a:t>Let's take another look at the same dataset and find out if we can predict the number of lockers. Don’t go too far; How about trying machine learning techniques! For example, </a:t>
            </a:r>
            <a:r>
              <a:rPr lang="en-US" sz="1800" b="1" dirty="0">
                <a:effectLst/>
                <a:latin typeface="+mj-lt"/>
                <a:ea typeface="Times New Roman" panose="02020603050405020304" pitchFamily="18" charset="0"/>
              </a:rPr>
              <a:t>Logistic regression </a:t>
            </a:r>
            <a:r>
              <a:rPr lang="en-US" sz="1800" dirty="0">
                <a:effectLst/>
                <a:latin typeface="+mj-lt"/>
                <a:ea typeface="Times New Roman" panose="02020603050405020304" pitchFamily="18" charset="0"/>
              </a:rPr>
              <a:t>is a powerful regression classifier similar to the linear regression.</a:t>
            </a:r>
          </a:p>
          <a:p>
            <a:endParaRPr lang="en-CA" dirty="0"/>
          </a:p>
        </p:txBody>
      </p:sp>
    </p:spTree>
    <p:extLst>
      <p:ext uri="{BB962C8B-B14F-4D97-AF65-F5344CB8AC3E}">
        <p14:creationId xmlns:p14="http://schemas.microsoft.com/office/powerpoint/2010/main" val="673146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1356</Words>
  <Application>Microsoft Office PowerPoint</Application>
  <PresentationFormat>Widescreen</PresentationFormat>
  <Paragraphs>170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Times New Roman</vt:lpstr>
      <vt:lpstr>Office Theme</vt:lpstr>
      <vt:lpstr>PowerPoint Presentation</vt:lpstr>
      <vt:lpstr>Introduction to Supervised Learning</vt:lpstr>
      <vt:lpstr>Agenda</vt:lpstr>
      <vt:lpstr>Quick review on algebra</vt:lpstr>
      <vt:lpstr>Solving a real problem using linear algebra</vt:lpstr>
      <vt:lpstr>Solving a real problem using linear algebra</vt:lpstr>
      <vt:lpstr>Introduction to Supervised learning: </vt:lpstr>
      <vt:lpstr>Introduction to Machine Learning</vt:lpstr>
      <vt:lpstr>Supervised learning Using Machine learning Techniques </vt:lpstr>
      <vt:lpstr>Classification using  Logistic Regression</vt:lpstr>
      <vt:lpstr>Introduction to data preparation:</vt:lpstr>
      <vt:lpstr>Conclusion</vt:lpstr>
      <vt:lpstr>Thank you for the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Babak Emami Abarghouei</dc:creator>
  <cp:lastModifiedBy>Babak Emami Abarghouei</cp:lastModifiedBy>
  <cp:revision>25</cp:revision>
  <dcterms:created xsi:type="dcterms:W3CDTF">2020-07-27T19:58:41Z</dcterms:created>
  <dcterms:modified xsi:type="dcterms:W3CDTF">2020-07-28T01:37:58Z</dcterms:modified>
</cp:coreProperties>
</file>