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1" r:id="rId4"/>
    <p:sldId id="258" r:id="rId5"/>
    <p:sldId id="272" r:id="rId6"/>
    <p:sldId id="273" r:id="rId7"/>
    <p:sldId id="275" r:id="rId8"/>
    <p:sldId id="276" r:id="rId9"/>
    <p:sldId id="282" r:id="rId10"/>
    <p:sldId id="277" r:id="rId11"/>
    <p:sldId id="284" r:id="rId12"/>
    <p:sldId id="278" r:id="rId13"/>
    <p:sldId id="279" r:id="rId14"/>
    <p:sldId id="280" r:id="rId15"/>
    <p:sldId id="262" r:id="rId16"/>
    <p:sldId id="259" r:id="rId17"/>
    <p:sldId id="263" r:id="rId18"/>
    <p:sldId id="264"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babakea\Desktop\google_search\New%20Microsoft%20Excel%20Worksheet.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babakea\Desktop\google_search\New%20Microsoft%20Excel%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Employee ranking matrix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760758450272"/>
          <c:y val="0.12026607426258901"/>
          <c:w val="0.86718480356350902"/>
          <c:h val="0.68832240773540598"/>
        </c:manualLayout>
      </c:layout>
      <c:lineChart>
        <c:grouping val="standard"/>
        <c:varyColors val="0"/>
        <c:ser>
          <c:idx val="0"/>
          <c:order val="0"/>
          <c:tx>
            <c:strRef>
              <c:f>Sheet1!$J$1</c:f>
              <c:strCache>
                <c:ptCount val="1"/>
                <c:pt idx="0">
                  <c:v>Salespersons rank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c:v>
                </c:pt>
                <c:pt idx="1">
                  <c:v>C</c:v>
                </c:pt>
                <c:pt idx="2">
                  <c:v>B</c:v>
                </c:pt>
                <c:pt idx="3">
                  <c:v>E</c:v>
                </c:pt>
                <c:pt idx="4">
                  <c:v>D</c:v>
                </c:pt>
              </c:strCache>
            </c:strRef>
          </c:cat>
          <c:val>
            <c:numRef>
              <c:f>Sheet1!$J$2:$J$6</c:f>
              <c:numCache>
                <c:formatCode>0.000</c:formatCode>
                <c:ptCount val="5"/>
                <c:pt idx="0">
                  <c:v>5.1699250014423113</c:v>
                </c:pt>
                <c:pt idx="1">
                  <c:v>4</c:v>
                </c:pt>
                <c:pt idx="2">
                  <c:v>3.8698801581456039</c:v>
                </c:pt>
                <c:pt idx="3">
                  <c:v>4.6689075023018596</c:v>
                </c:pt>
                <c:pt idx="4">
                  <c:v>1</c:v>
                </c:pt>
              </c:numCache>
            </c:numRef>
          </c:val>
          <c:smooth val="0"/>
          <c:extLst>
            <c:ext xmlns:c16="http://schemas.microsoft.com/office/drawing/2014/chart" uri="{C3380CC4-5D6E-409C-BE32-E72D297353CC}">
              <c16:uniqueId val="{00000000-53F9-44C7-8BDF-501D42C81C6A}"/>
            </c:ext>
          </c:extLst>
        </c:ser>
        <c:ser>
          <c:idx val="1"/>
          <c:order val="1"/>
          <c:tx>
            <c:strRef>
              <c:f>Sheet1!$K$1</c:f>
              <c:strCache>
                <c:ptCount val="1"/>
                <c:pt idx="0">
                  <c:v>production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Sheet1!$A$2:$A$6</c:f>
              <c:strCache>
                <c:ptCount val="5"/>
                <c:pt idx="0">
                  <c:v>A</c:v>
                </c:pt>
                <c:pt idx="1">
                  <c:v>C</c:v>
                </c:pt>
                <c:pt idx="2">
                  <c:v>B</c:v>
                </c:pt>
                <c:pt idx="3">
                  <c:v>E</c:v>
                </c:pt>
                <c:pt idx="4">
                  <c:v>D</c:v>
                </c:pt>
              </c:strCache>
            </c:strRef>
          </c:cat>
          <c:val>
            <c:numRef>
              <c:f>Sheet1!$K$2:$K$6</c:f>
              <c:numCache>
                <c:formatCode>0.000</c:formatCode>
                <c:ptCount val="5"/>
                <c:pt idx="0">
                  <c:v>5.1699250014423113</c:v>
                </c:pt>
                <c:pt idx="1">
                  <c:v>4</c:v>
                </c:pt>
                <c:pt idx="2">
                  <c:v>3.3861451383774028</c:v>
                </c:pt>
                <c:pt idx="3">
                  <c:v>2.8013445013811169</c:v>
                </c:pt>
                <c:pt idx="4">
                  <c:v>0.75</c:v>
                </c:pt>
              </c:numCache>
            </c:numRef>
          </c:val>
          <c:smooth val="0"/>
          <c:extLst>
            <c:ext xmlns:c16="http://schemas.microsoft.com/office/drawing/2014/chart" uri="{C3380CC4-5D6E-409C-BE32-E72D297353CC}">
              <c16:uniqueId val="{00000001-53F9-44C7-8BDF-501D42C81C6A}"/>
            </c:ext>
          </c:extLst>
        </c:ser>
        <c:dLbls>
          <c:showLegendKey val="0"/>
          <c:showVal val="0"/>
          <c:showCatName val="0"/>
          <c:showSerName val="0"/>
          <c:showPercent val="0"/>
          <c:showBubbleSize val="0"/>
        </c:dLbls>
        <c:marker val="1"/>
        <c:smooth val="0"/>
        <c:axId val="2138900504"/>
        <c:axId val="2137844600"/>
      </c:lineChart>
      <c:catAx>
        <c:axId val="2138900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7844600"/>
        <c:crosses val="autoZero"/>
        <c:auto val="1"/>
        <c:lblAlgn val="ctr"/>
        <c:lblOffset val="100"/>
        <c:noMultiLvlLbl val="0"/>
      </c:catAx>
      <c:valAx>
        <c:axId val="2137844600"/>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900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Employee production matrix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Sheet1!$H$1</c:f>
              <c:strCache>
                <c:ptCount val="1"/>
                <c:pt idx="0">
                  <c:v>Conversion ratio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Sheet1!$A$2:$A$6</c:f>
              <c:strCache>
                <c:ptCount val="5"/>
                <c:pt idx="0">
                  <c:v>A</c:v>
                </c:pt>
                <c:pt idx="1">
                  <c:v>C</c:v>
                </c:pt>
                <c:pt idx="2">
                  <c:v>B</c:v>
                </c:pt>
                <c:pt idx="3">
                  <c:v>E</c:v>
                </c:pt>
                <c:pt idx="4">
                  <c:v>D</c:v>
                </c:pt>
              </c:strCache>
            </c:strRef>
          </c:cat>
          <c:val>
            <c:numRef>
              <c:f>Sheet1!$H$2:$H$6</c:f>
              <c:numCache>
                <c:formatCode>0.000</c:formatCode>
                <c:ptCount val="5"/>
                <c:pt idx="0">
                  <c:v>0.75</c:v>
                </c:pt>
                <c:pt idx="1">
                  <c:v>1</c:v>
                </c:pt>
                <c:pt idx="2">
                  <c:v>0.625</c:v>
                </c:pt>
                <c:pt idx="3">
                  <c:v>0.6</c:v>
                </c:pt>
                <c:pt idx="4">
                  <c:v>0.5</c:v>
                </c:pt>
              </c:numCache>
            </c:numRef>
          </c:val>
          <c:smooth val="0"/>
          <c:extLst>
            <c:ext xmlns:c16="http://schemas.microsoft.com/office/drawing/2014/chart" uri="{C3380CC4-5D6E-409C-BE32-E72D297353CC}">
              <c16:uniqueId val="{00000000-3225-49D1-9051-030E27093B8F}"/>
            </c:ext>
          </c:extLst>
        </c:ser>
        <c:ser>
          <c:idx val="1"/>
          <c:order val="1"/>
          <c:tx>
            <c:strRef>
              <c:f>Sheet1!$I$1</c:f>
              <c:strCache>
                <c:ptCount val="1"/>
                <c:pt idx="0">
                  <c:v>Productivity</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Sheet1!$A$2:$A$6</c:f>
              <c:strCache>
                <c:ptCount val="5"/>
                <c:pt idx="0">
                  <c:v>A</c:v>
                </c:pt>
                <c:pt idx="1">
                  <c:v>C</c:v>
                </c:pt>
                <c:pt idx="2">
                  <c:v>B</c:v>
                </c:pt>
                <c:pt idx="3">
                  <c:v>E</c:v>
                </c:pt>
                <c:pt idx="4">
                  <c:v>D</c:v>
                </c:pt>
              </c:strCache>
            </c:strRef>
          </c:cat>
          <c:val>
            <c:numRef>
              <c:f>Sheet1!$I$2:$I$6</c:f>
              <c:numCache>
                <c:formatCode>0.000</c:formatCode>
                <c:ptCount val="5"/>
                <c:pt idx="0">
                  <c:v>0.86165416690705199</c:v>
                </c:pt>
                <c:pt idx="1">
                  <c:v>1</c:v>
                </c:pt>
                <c:pt idx="2">
                  <c:v>0.77397603162912099</c:v>
                </c:pt>
                <c:pt idx="3">
                  <c:v>0.77815125038364397</c:v>
                </c:pt>
                <c:pt idx="4">
                  <c:v>0.5</c:v>
                </c:pt>
              </c:numCache>
            </c:numRef>
          </c:val>
          <c:smooth val="0"/>
          <c:extLst>
            <c:ext xmlns:c16="http://schemas.microsoft.com/office/drawing/2014/chart" uri="{C3380CC4-5D6E-409C-BE32-E72D297353CC}">
              <c16:uniqueId val="{00000001-3225-49D1-9051-030E27093B8F}"/>
            </c:ext>
          </c:extLst>
        </c:ser>
        <c:dLbls>
          <c:showLegendKey val="0"/>
          <c:showVal val="0"/>
          <c:showCatName val="0"/>
          <c:showSerName val="0"/>
          <c:showPercent val="0"/>
          <c:showBubbleSize val="0"/>
        </c:dLbls>
        <c:marker val="1"/>
        <c:smooth val="0"/>
        <c:axId val="2137915816"/>
        <c:axId val="2137921112"/>
      </c:lineChart>
      <c:catAx>
        <c:axId val="2137915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7921112"/>
        <c:crosses val="autoZero"/>
        <c:auto val="1"/>
        <c:lblAlgn val="ctr"/>
        <c:lblOffset val="100"/>
        <c:noMultiLvlLbl val="0"/>
      </c:catAx>
      <c:valAx>
        <c:axId val="213792111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7915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82CA1-15B4-4532-87BE-13E197D74E01}" type="datetimeFigureOut">
              <a:rPr lang="en-CA" smtClean="0"/>
              <a:t>2018-11-21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8BCE2-451F-4AB3-8206-6C24B9516368}" type="slidenum">
              <a:rPr lang="en-CA" smtClean="0"/>
              <a:t>‹#›</a:t>
            </a:fld>
            <a:endParaRPr lang="en-CA"/>
          </a:p>
        </p:txBody>
      </p:sp>
    </p:spTree>
    <p:extLst>
      <p:ext uri="{BB962C8B-B14F-4D97-AF65-F5344CB8AC3E}">
        <p14:creationId xmlns:p14="http://schemas.microsoft.com/office/powerpoint/2010/main" val="212201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AF8BCE2-451F-4AB3-8206-6C24B9516368}" type="slidenum">
              <a:rPr lang="en-CA" smtClean="0"/>
              <a:t>1</a:t>
            </a:fld>
            <a:endParaRPr lang="en-CA"/>
          </a:p>
        </p:txBody>
      </p:sp>
    </p:spTree>
    <p:extLst>
      <p:ext uri="{BB962C8B-B14F-4D97-AF65-F5344CB8AC3E}">
        <p14:creationId xmlns:p14="http://schemas.microsoft.com/office/powerpoint/2010/main" val="166463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E5D-8BEF-4539-B4C1-F231796F2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3C5B861-7EF4-48EE-8B3D-EC836CBD0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9E9ACDC-F3B5-432C-8C18-B5EAD01213EC}"/>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5" name="Footer Placeholder 4">
            <a:extLst>
              <a:ext uri="{FF2B5EF4-FFF2-40B4-BE49-F238E27FC236}">
                <a16:creationId xmlns:a16="http://schemas.microsoft.com/office/drawing/2014/main" id="{CD84F960-8535-4813-93A4-6B2352EDAA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7E2F37-7750-49C1-BE25-E9A15F5B92D2}"/>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101541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2FD3-6AE6-4696-B783-03DDD4FD0FE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C12B2B5-11D0-4CC5-A2AB-31AC6CAAFF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8D388E-C3B9-4075-B6E0-811D6F599DB9}"/>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5" name="Footer Placeholder 4">
            <a:extLst>
              <a:ext uri="{FF2B5EF4-FFF2-40B4-BE49-F238E27FC236}">
                <a16:creationId xmlns:a16="http://schemas.microsoft.com/office/drawing/2014/main" id="{60C2E7D1-160C-4064-B65F-B6CFE444D8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863EE84-9991-410C-8975-4A76CC36BCB1}"/>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203861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77D63-80F5-49D6-BF59-65FFD170DD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A4FA77-A813-4762-ABD7-B4DECD9170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13834D-5ABB-4AAE-80EF-1E678FD308B8}"/>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5" name="Footer Placeholder 4">
            <a:extLst>
              <a:ext uri="{FF2B5EF4-FFF2-40B4-BE49-F238E27FC236}">
                <a16:creationId xmlns:a16="http://schemas.microsoft.com/office/drawing/2014/main" id="{E04571E1-BA5C-497C-B1D4-7312D53432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AC91CFF-8D3B-4A4E-8E8F-7DB128AD025B}"/>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13887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1F55-790D-4E28-9868-53F912576E1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3B40906-87B2-4058-9617-BB1C5D75C1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6CCA56-C880-410C-888A-98E8B7FA85A7}"/>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5" name="Footer Placeholder 4">
            <a:extLst>
              <a:ext uri="{FF2B5EF4-FFF2-40B4-BE49-F238E27FC236}">
                <a16:creationId xmlns:a16="http://schemas.microsoft.com/office/drawing/2014/main" id="{F552D3A5-4949-420A-8EB2-7BA03C7A0C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4185737-DAD3-4E34-9C2D-EE3470357D2B}"/>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228476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7C98-1B3D-4C5C-ACDD-9D8A6FA4A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96D007F-7714-4691-81DC-903AFD3C1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339689-1681-49F7-86B2-FFBE557A1C2F}"/>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5" name="Footer Placeholder 4">
            <a:extLst>
              <a:ext uri="{FF2B5EF4-FFF2-40B4-BE49-F238E27FC236}">
                <a16:creationId xmlns:a16="http://schemas.microsoft.com/office/drawing/2014/main" id="{F30A7D9B-3546-41BA-BB88-04461F7ED8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45A005-0183-4B7A-807B-9176CD928C69}"/>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143836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8039-EBF1-45DF-954A-AD83C367B2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C302A72-B3A9-4715-B80B-05E9BD9F9B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E53A07-4288-4FB6-AC10-228F096DBD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04590E2-E2AA-4BC0-AE45-42354C594084}"/>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6" name="Footer Placeholder 5">
            <a:extLst>
              <a:ext uri="{FF2B5EF4-FFF2-40B4-BE49-F238E27FC236}">
                <a16:creationId xmlns:a16="http://schemas.microsoft.com/office/drawing/2014/main" id="{5D98412C-85C2-4A06-8C65-329AD7FFB1C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4A1FE2-859B-425B-BC3C-17FC13DA5215}"/>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407432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F9AD-D2CC-4508-AC52-176F00EBFEC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BD95B8-F5DD-42C6-9492-423F96D2A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B8CC0B-A7E5-429D-9571-A397F642CA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D103064-742B-44E0-BAC8-A51278C15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6782B0-BF1D-4542-A1C7-5AB0CCBA13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564E0D7-B09E-4808-8009-E144C2940BE2}"/>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8" name="Footer Placeholder 7">
            <a:extLst>
              <a:ext uri="{FF2B5EF4-FFF2-40B4-BE49-F238E27FC236}">
                <a16:creationId xmlns:a16="http://schemas.microsoft.com/office/drawing/2014/main" id="{5D378E8F-7C0C-4ED5-A04F-FE56DF6B25C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2CF23AC-0D93-481D-A13F-E264657AF944}"/>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200319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5204-EA91-4A42-83E1-A1E6BA3BC6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436AFAE-37F8-4ABA-947E-D84986B5356E}"/>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4" name="Footer Placeholder 3">
            <a:extLst>
              <a:ext uri="{FF2B5EF4-FFF2-40B4-BE49-F238E27FC236}">
                <a16:creationId xmlns:a16="http://schemas.microsoft.com/office/drawing/2014/main" id="{FD161204-0657-430F-9401-0AE2EB1FEAB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47DD938-AF33-41A1-AC4C-5069F811B650}"/>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227575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EC0901-5513-4266-89AA-0CA6ECF46904}"/>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3" name="Footer Placeholder 2">
            <a:extLst>
              <a:ext uri="{FF2B5EF4-FFF2-40B4-BE49-F238E27FC236}">
                <a16:creationId xmlns:a16="http://schemas.microsoft.com/office/drawing/2014/main" id="{755D94B0-05D2-447D-89D3-8E493889888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0601D94-32C7-4B82-8F84-025F53CA74D3}"/>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124913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9705-D059-4677-A97C-31A02CC4E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AD8ADD1-B9B1-4A2D-840B-73ACC75D6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E6A3BAB-76F6-411F-B118-0899233F1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8CB92B-3653-45E3-998C-64F7C4077064}"/>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6" name="Footer Placeholder 5">
            <a:extLst>
              <a:ext uri="{FF2B5EF4-FFF2-40B4-BE49-F238E27FC236}">
                <a16:creationId xmlns:a16="http://schemas.microsoft.com/office/drawing/2014/main" id="{E1089D1F-5C63-4388-A392-AF76276DFA4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39171E8-8971-4D54-A260-4AD6EAFCBD2C}"/>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186119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5AAE-63B6-4935-BC88-13CAE6F8E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D199B50-8978-450C-86E6-0DA991BECC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94E2C26-D1CC-4A53-8952-2BFE3DA91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5743FF-5E53-4CE0-B82B-E5B70023F1C4}"/>
              </a:ext>
            </a:extLst>
          </p:cNvPr>
          <p:cNvSpPr>
            <a:spLocks noGrp="1"/>
          </p:cNvSpPr>
          <p:nvPr>
            <p:ph type="dt" sz="half" idx="10"/>
          </p:nvPr>
        </p:nvSpPr>
        <p:spPr/>
        <p:txBody>
          <a:bodyPr/>
          <a:lstStyle/>
          <a:p>
            <a:fld id="{F0EF1F6A-3E27-492E-B918-CC807DAD0ED2}" type="datetimeFigureOut">
              <a:rPr lang="en-CA" smtClean="0"/>
              <a:t>2018-11-21</a:t>
            </a:fld>
            <a:endParaRPr lang="en-CA"/>
          </a:p>
        </p:txBody>
      </p:sp>
      <p:sp>
        <p:nvSpPr>
          <p:cNvPr id="6" name="Footer Placeholder 5">
            <a:extLst>
              <a:ext uri="{FF2B5EF4-FFF2-40B4-BE49-F238E27FC236}">
                <a16:creationId xmlns:a16="http://schemas.microsoft.com/office/drawing/2014/main" id="{8837003C-F06A-480A-B340-54DB6DD8C7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384751A-6DE4-45BE-9886-673970BA7955}"/>
              </a:ext>
            </a:extLst>
          </p:cNvPr>
          <p:cNvSpPr>
            <a:spLocks noGrp="1"/>
          </p:cNvSpPr>
          <p:nvPr>
            <p:ph type="sldNum" sz="quarter" idx="12"/>
          </p:nvPr>
        </p:nvSpPr>
        <p:spPr/>
        <p:txBody>
          <a:bodyPr/>
          <a:lstStyle/>
          <a:p>
            <a:fld id="{0954EC9E-1737-42F1-A99E-2A8853EA3B84}" type="slidenum">
              <a:rPr lang="en-CA" smtClean="0"/>
              <a:t>‹#›</a:t>
            </a:fld>
            <a:endParaRPr lang="en-CA"/>
          </a:p>
        </p:txBody>
      </p:sp>
    </p:spTree>
    <p:extLst>
      <p:ext uri="{BB962C8B-B14F-4D97-AF65-F5344CB8AC3E}">
        <p14:creationId xmlns:p14="http://schemas.microsoft.com/office/powerpoint/2010/main" val="427116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544B0-EB81-4EE9-9019-D2802AB7C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2DA733D-FE55-4E72-ACEC-F0508562B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217529-14F5-4F51-8936-8A04B719C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F1F6A-3E27-492E-B918-CC807DAD0ED2}" type="datetimeFigureOut">
              <a:rPr lang="en-CA" smtClean="0"/>
              <a:t>2018-11-21</a:t>
            </a:fld>
            <a:endParaRPr lang="en-CA"/>
          </a:p>
        </p:txBody>
      </p:sp>
      <p:sp>
        <p:nvSpPr>
          <p:cNvPr id="5" name="Footer Placeholder 4">
            <a:extLst>
              <a:ext uri="{FF2B5EF4-FFF2-40B4-BE49-F238E27FC236}">
                <a16:creationId xmlns:a16="http://schemas.microsoft.com/office/drawing/2014/main" id="{E4D5497F-2C86-4625-B69A-4AECDD47B6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3A87D89-E352-4586-9C89-5F7D0821B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4EC9E-1737-42F1-A99E-2A8853EA3B84}" type="slidenum">
              <a:rPr lang="en-CA" smtClean="0"/>
              <a:t>‹#›</a:t>
            </a:fld>
            <a:endParaRPr lang="en-CA"/>
          </a:p>
        </p:txBody>
      </p:sp>
    </p:spTree>
    <p:extLst>
      <p:ext uri="{BB962C8B-B14F-4D97-AF65-F5344CB8AC3E}">
        <p14:creationId xmlns:p14="http://schemas.microsoft.com/office/powerpoint/2010/main" val="2450562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mami.Babak@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uggestqueries.google.com/complete/search"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package" Target="../embeddings/Microsoft_Excel_Worksheet.xlsx"/></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2A8451-E19A-4A97-8771-94080DD2CB41}"/>
              </a:ext>
            </a:extLst>
          </p:cNvPr>
          <p:cNvPicPr>
            <a:picLocks noChangeAspect="1"/>
          </p:cNvPicPr>
          <p:nvPr/>
        </p:nvPicPr>
        <p:blipFill rotWithShape="1">
          <a:blip r:embed="rId3">
            <a:extLst>
              <a:ext uri="{28A0092B-C50C-407E-A947-70E740481C1C}">
                <a14:useLocalDpi xmlns:a14="http://schemas.microsoft.com/office/drawing/2010/main" val="0"/>
              </a:ext>
            </a:extLst>
          </a:blip>
          <a:srcRect r="2114" b="-1"/>
          <a:stretch/>
        </p:blipFill>
        <p:spPr>
          <a:xfrm>
            <a:off x="0" y="1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p:spPr>
      </p:pic>
      <p:sp>
        <p:nvSpPr>
          <p:cNvPr id="6" name="TextBox 5">
            <a:extLst>
              <a:ext uri="{FF2B5EF4-FFF2-40B4-BE49-F238E27FC236}">
                <a16:creationId xmlns:a16="http://schemas.microsoft.com/office/drawing/2014/main" id="{FA943CFA-7202-47B2-A4D8-072C8CC7A731}"/>
              </a:ext>
            </a:extLst>
          </p:cNvPr>
          <p:cNvSpPr txBox="1"/>
          <p:nvPr/>
        </p:nvSpPr>
        <p:spPr>
          <a:xfrm>
            <a:off x="404949" y="5982789"/>
            <a:ext cx="2635337" cy="923330"/>
          </a:xfrm>
          <a:prstGeom prst="rect">
            <a:avLst/>
          </a:prstGeom>
          <a:noFill/>
        </p:spPr>
        <p:txBody>
          <a:bodyPr wrap="none" rtlCol="0">
            <a:spAutoFit/>
          </a:bodyPr>
          <a:lstStyle/>
          <a:p>
            <a:r>
              <a:rPr lang="en-CA" dirty="0"/>
              <a:t>Babak </a:t>
            </a:r>
            <a:r>
              <a:rPr lang="en-CA" dirty="0" err="1"/>
              <a:t>Emami</a:t>
            </a:r>
            <a:r>
              <a:rPr lang="en-CA" dirty="0"/>
              <a:t>, </a:t>
            </a:r>
          </a:p>
          <a:p>
            <a:r>
              <a:rPr lang="en-CA" dirty="0">
                <a:hlinkClick r:id="rId4"/>
              </a:rPr>
              <a:t>Emami.Babak@gmail.com</a:t>
            </a:r>
            <a:endParaRPr lang="en-CA" dirty="0"/>
          </a:p>
          <a:p>
            <a:r>
              <a:rPr lang="en-CA" dirty="0"/>
              <a:t>647-326-6199</a:t>
            </a:r>
          </a:p>
        </p:txBody>
      </p:sp>
    </p:spTree>
    <p:extLst>
      <p:ext uri="{BB962C8B-B14F-4D97-AF65-F5344CB8AC3E}">
        <p14:creationId xmlns:p14="http://schemas.microsoft.com/office/powerpoint/2010/main" val="374778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702E65-5B1D-43D1-A6FF-2800752C4E18}"/>
              </a:ext>
            </a:extLst>
          </p:cNvPr>
          <p:cNvSpPr>
            <a:spLocks noGrp="1"/>
          </p:cNvSpPr>
          <p:nvPr>
            <p:ph type="title"/>
          </p:nvPr>
        </p:nvSpPr>
        <p:spPr>
          <a:xfrm>
            <a:off x="375919" y="2124761"/>
            <a:ext cx="4135121" cy="2760098"/>
          </a:xfrm>
        </p:spPr>
        <p:txBody>
          <a:bodyPr>
            <a:normAutofit fontScale="90000"/>
          </a:bodyPr>
          <a:lstStyle/>
          <a:p>
            <a:r>
              <a:rPr lang="en-CA" sz="3600" b="1" dirty="0">
                <a:solidFill>
                  <a:srgbClr val="FFFFFF"/>
                </a:solidFill>
              </a:rPr>
              <a:t>Question 3</a:t>
            </a:r>
            <a:br>
              <a:rPr lang="en-CA" b="1" dirty="0">
                <a:solidFill>
                  <a:srgbClr val="FFFFFF"/>
                </a:solidFill>
              </a:rPr>
            </a:br>
            <a:r>
              <a:rPr lang="en-US" sz="1800" b="1" dirty="0">
                <a:solidFill>
                  <a:srgbClr val="FFFFFF"/>
                </a:solidFill>
              </a:rPr>
              <a:t>The excitement behind analytics is growing more and more within Lilly Canada. As you pass</a:t>
            </a:r>
            <a:br>
              <a:rPr lang="en-US" sz="1800" b="1" dirty="0">
                <a:solidFill>
                  <a:srgbClr val="FFFFFF"/>
                </a:solidFill>
              </a:rPr>
            </a:br>
            <a:r>
              <a:rPr lang="en-US" sz="1800" b="1" dirty="0">
                <a:solidFill>
                  <a:srgbClr val="FFFFFF"/>
                </a:solidFill>
              </a:rPr>
              <a:t>the VP of Medical in the hallway, he mentions that he saw an amazing Dashboard in tableau</a:t>
            </a:r>
            <a:br>
              <a:rPr lang="en-US" sz="1800" b="1" dirty="0">
                <a:solidFill>
                  <a:srgbClr val="FFFFFF"/>
                </a:solidFill>
              </a:rPr>
            </a:br>
            <a:r>
              <a:rPr lang="en-US" sz="1800" b="1" dirty="0">
                <a:solidFill>
                  <a:srgbClr val="FFFFFF"/>
                </a:solidFill>
              </a:rPr>
              <a:t>coming from Europe and says he wants one too.</a:t>
            </a:r>
            <a:br>
              <a:rPr lang="en-CA" b="1" dirty="0">
                <a:solidFill>
                  <a:srgbClr val="FFFFFF"/>
                </a:solidFill>
              </a:rPr>
            </a:br>
            <a:endParaRPr lang="en-CA" dirty="0">
              <a:solidFill>
                <a:srgbClr val="FFFFFF"/>
              </a:solidFill>
            </a:endParaRPr>
          </a:p>
        </p:txBody>
      </p:sp>
      <p:sp>
        <p:nvSpPr>
          <p:cNvPr id="3" name="Content Placeholder 2">
            <a:extLst>
              <a:ext uri="{FF2B5EF4-FFF2-40B4-BE49-F238E27FC236}">
                <a16:creationId xmlns:a16="http://schemas.microsoft.com/office/drawing/2014/main" id="{BDD4A980-DA63-4EFD-8C14-FE7700C4382C}"/>
              </a:ext>
            </a:extLst>
          </p:cNvPr>
          <p:cNvSpPr>
            <a:spLocks noGrp="1"/>
          </p:cNvSpPr>
          <p:nvPr>
            <p:ph idx="1"/>
          </p:nvPr>
        </p:nvSpPr>
        <p:spPr>
          <a:xfrm>
            <a:off x="5201920" y="423246"/>
            <a:ext cx="6725920" cy="6163128"/>
          </a:xfrm>
          <a:noFill/>
          <a:ln cap="sq">
            <a:solidFill>
              <a:schemeClr val="accent1">
                <a:alpha val="85000"/>
              </a:schemeClr>
            </a:solidFill>
            <a:round/>
          </a:ln>
          <a:effectLst>
            <a:outerShdw blurRad="50800" dist="38100" dir="13500000" algn="br" rotWithShape="0">
              <a:srgbClr val="00B0F0">
                <a:alpha val="40000"/>
              </a:srgbClr>
            </a:outerShdw>
          </a:effectLst>
        </p:spPr>
        <p:style>
          <a:lnRef idx="2">
            <a:schemeClr val="accent1"/>
          </a:lnRef>
          <a:fillRef idx="1">
            <a:schemeClr val="lt1"/>
          </a:fillRef>
          <a:effectRef idx="0">
            <a:schemeClr val="accent1"/>
          </a:effectRef>
          <a:fontRef idx="minor">
            <a:schemeClr val="dk1"/>
          </a:fontRef>
        </p:style>
        <p:txBody>
          <a:bodyPr anchor="ctr">
            <a:normAutofit/>
          </a:bodyPr>
          <a:lstStyle/>
          <a:p>
            <a:pPr marL="0" indent="0" algn="just">
              <a:spcAft>
                <a:spcPts val="0"/>
              </a:spcAft>
              <a:buNone/>
            </a:pPr>
            <a:r>
              <a:rPr lang="en-US" sz="2000" dirty="0">
                <a:latin typeface="Times New Roman" panose="02020603050405020304" pitchFamily="18" charset="0"/>
                <a:ea typeface="Times New Roman" panose="02020603050405020304" pitchFamily="18" charset="0"/>
              </a:rPr>
              <a:t>Before jumping to the solution there will be some critical questions to be answered: </a:t>
            </a:r>
          </a:p>
          <a:p>
            <a:pPr marL="457200" indent="-457200" algn="just">
              <a:spcAft>
                <a:spcPts val="0"/>
              </a:spcAft>
              <a:buFont typeface="+mj-lt"/>
              <a:buAutoNum type="arabicParenR"/>
            </a:pPr>
            <a:r>
              <a:rPr lang="en-US" sz="2000" dirty="0">
                <a:latin typeface="Times New Roman" panose="02020603050405020304" pitchFamily="18" charset="0"/>
                <a:ea typeface="Times New Roman" panose="02020603050405020304" pitchFamily="18" charset="0"/>
              </a:rPr>
              <a:t>What is the current system of use?</a:t>
            </a:r>
          </a:p>
          <a:p>
            <a:pPr marL="457200" indent="-457200" algn="just">
              <a:spcAft>
                <a:spcPts val="0"/>
              </a:spcAft>
              <a:buFont typeface="+mj-lt"/>
              <a:buAutoNum type="arabicParenR"/>
            </a:pPr>
            <a:r>
              <a:rPr lang="en-US" sz="2000" dirty="0">
                <a:latin typeface="Times New Roman" panose="02020603050405020304" pitchFamily="18" charset="0"/>
                <a:ea typeface="Times New Roman" panose="02020603050405020304" pitchFamily="18" charset="0"/>
              </a:rPr>
              <a:t>What are the key features in the new system that they are interested in? </a:t>
            </a:r>
          </a:p>
          <a:p>
            <a:pPr marL="457200" indent="-457200" algn="just">
              <a:spcAft>
                <a:spcPts val="0"/>
              </a:spcAft>
              <a:buFont typeface="+mj-lt"/>
              <a:buAutoNum type="arabicParenR"/>
            </a:pPr>
            <a:r>
              <a:rPr lang="en-US" sz="2000" dirty="0">
                <a:latin typeface="Times New Roman" panose="02020603050405020304" pitchFamily="18" charset="0"/>
                <a:ea typeface="Times New Roman" panose="02020603050405020304" pitchFamily="18" charset="0"/>
              </a:rPr>
              <a:t>Compare the two system (Current and the potential new ones), the differences, are they pain points or nice to have features?</a:t>
            </a:r>
          </a:p>
          <a:p>
            <a:pPr marL="457200" indent="-457200" algn="just">
              <a:spcAft>
                <a:spcPts val="0"/>
              </a:spcAft>
              <a:buFont typeface="+mj-lt"/>
              <a:buAutoNum type="arabicParenR"/>
            </a:pPr>
            <a:r>
              <a:rPr lang="en-US" sz="2000" dirty="0">
                <a:latin typeface="Times New Roman" panose="02020603050405020304" pitchFamily="18" charset="0"/>
                <a:ea typeface="Times New Roman" panose="02020603050405020304" pitchFamily="18" charset="0"/>
              </a:rPr>
              <a:t>What is the cost (time, resource) for implementing the new system?</a:t>
            </a:r>
          </a:p>
          <a:p>
            <a:pPr marL="457200" indent="-457200" algn="justLow">
              <a:spcAft>
                <a:spcPts val="0"/>
              </a:spcAft>
              <a:buFont typeface="+mj-lt"/>
              <a:buAutoNum type="arabicParenR"/>
            </a:pPr>
            <a:r>
              <a:rPr lang="en-US" sz="2000" dirty="0">
                <a:latin typeface="Times New Roman" panose="02020603050405020304" pitchFamily="18" charset="0"/>
                <a:ea typeface="Times New Roman" panose="02020603050405020304" pitchFamily="18" charset="0"/>
              </a:rPr>
              <a:t>If the decision is to go with the new dashboard, what is the exact requirement that would be beneficial for us so instead of just creating something just similar to that existing Dashboard, We tailor our own solution to match our flow? </a:t>
            </a:r>
          </a:p>
          <a:p>
            <a:pPr marL="514350" indent="-514350" algn="just">
              <a:buFont typeface="+mj-lt"/>
              <a:buAutoNum type="arabicPeriod"/>
            </a:pPr>
            <a:endParaRPr lang="en-US" sz="2200" dirty="0">
              <a:solidFill>
                <a:srgbClr val="000000"/>
              </a:solidFill>
            </a:endParaRPr>
          </a:p>
        </p:txBody>
      </p:sp>
    </p:spTree>
    <p:extLst>
      <p:ext uri="{BB962C8B-B14F-4D97-AF65-F5344CB8AC3E}">
        <p14:creationId xmlns:p14="http://schemas.microsoft.com/office/powerpoint/2010/main" val="142201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C22B78-63C0-446C-BA24-C6D89CFD7E85}"/>
              </a:ext>
            </a:extLst>
          </p:cNvPr>
          <p:cNvSpPr>
            <a:spLocks noGrp="1"/>
          </p:cNvSpPr>
          <p:nvPr>
            <p:ph type="title"/>
          </p:nvPr>
        </p:nvSpPr>
        <p:spPr>
          <a:xfrm>
            <a:off x="3043403" y="1986752"/>
            <a:ext cx="6105194" cy="2031055"/>
          </a:xfrm>
        </p:spPr>
        <p:txBody>
          <a:bodyPr vert="horz" lIns="91440" tIns="45720" rIns="91440" bIns="45720" rtlCol="0" anchor="b">
            <a:noAutofit/>
          </a:bodyPr>
          <a:lstStyle/>
          <a:p>
            <a:pPr algn="ctr"/>
            <a:r>
              <a:rPr lang="en-US" dirty="0">
                <a:solidFill>
                  <a:srgbClr val="FFFFFF"/>
                </a:solidFill>
              </a:rPr>
              <a:t>Python-based Search Engine Application </a:t>
            </a:r>
          </a:p>
        </p:txBody>
      </p:sp>
    </p:spTree>
    <p:extLst>
      <p:ext uri="{BB962C8B-B14F-4D97-AF65-F5344CB8AC3E}">
        <p14:creationId xmlns:p14="http://schemas.microsoft.com/office/powerpoint/2010/main" val="170474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702E65-5B1D-43D1-A6FF-2800752C4E18}"/>
              </a:ext>
            </a:extLst>
          </p:cNvPr>
          <p:cNvSpPr>
            <a:spLocks noGrp="1"/>
          </p:cNvSpPr>
          <p:nvPr>
            <p:ph type="title"/>
          </p:nvPr>
        </p:nvSpPr>
        <p:spPr>
          <a:xfrm>
            <a:off x="5614876" y="70003"/>
            <a:ext cx="4977976" cy="1454051"/>
          </a:xfrm>
        </p:spPr>
        <p:txBody>
          <a:bodyPr>
            <a:normAutofit/>
          </a:bodyPr>
          <a:lstStyle/>
          <a:p>
            <a:r>
              <a:rPr lang="en-CA" b="1" dirty="0">
                <a:solidFill>
                  <a:srgbClr val="000000"/>
                </a:solidFill>
              </a:rPr>
              <a:t>Suggestion</a:t>
            </a:r>
            <a:endParaRPr lang="en-CA" dirty="0">
              <a:solidFill>
                <a:srgbClr val="000000"/>
              </a:solidFill>
            </a:endParaRPr>
          </a:p>
        </p:txBody>
      </p:sp>
      <p:sp>
        <p:nvSpPr>
          <p:cNvPr id="28"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indoor&#10;&#10;Description automatically generated">
            <a:extLst>
              <a:ext uri="{FF2B5EF4-FFF2-40B4-BE49-F238E27FC236}">
                <a16:creationId xmlns:a16="http://schemas.microsoft.com/office/drawing/2014/main" id="{B5338555-F5CE-457F-8902-B7E905FD9DFF}"/>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3253" r="23005"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BDD4A980-DA63-4EFD-8C14-FE7700C4382C}"/>
              </a:ext>
            </a:extLst>
          </p:cNvPr>
          <p:cNvSpPr>
            <a:spLocks noGrp="1"/>
          </p:cNvSpPr>
          <p:nvPr>
            <p:ph idx="1"/>
          </p:nvPr>
        </p:nvSpPr>
        <p:spPr>
          <a:xfrm>
            <a:off x="5290717" y="1300534"/>
            <a:ext cx="6626963" cy="5100266"/>
          </a:xfrm>
        </p:spPr>
        <p:style>
          <a:lnRef idx="2">
            <a:schemeClr val="accent1"/>
          </a:lnRef>
          <a:fillRef idx="1">
            <a:schemeClr val="lt1"/>
          </a:fillRef>
          <a:effectRef idx="0">
            <a:schemeClr val="accent1"/>
          </a:effectRef>
          <a:fontRef idx="minor">
            <a:schemeClr val="dk1"/>
          </a:fontRef>
        </p:style>
        <p:txBody>
          <a:bodyPr anchor="ctr">
            <a:normAutofit lnSpcReduction="10000"/>
          </a:bodyPr>
          <a:lstStyle/>
          <a:p>
            <a:pPr marL="0" indent="0">
              <a:spcAft>
                <a:spcPts val="0"/>
              </a:spcAft>
              <a:buNone/>
            </a:pPr>
            <a:r>
              <a:rPr lang="en-US" sz="2000" dirty="0">
                <a:solidFill>
                  <a:srgbClr val="000000"/>
                </a:solidFill>
                <a:latin typeface="Times New Roman" panose="02020603050405020304" pitchFamily="18" charset="0"/>
                <a:ea typeface="Times New Roman" panose="02020603050405020304" pitchFamily="18" charset="0"/>
              </a:rPr>
              <a:t>Suggestion method to improve customer satisfaction and increase the employees’ productions:</a:t>
            </a:r>
          </a:p>
          <a:p>
            <a:pPr marL="0" indent="0">
              <a:spcAft>
                <a:spcPts val="0"/>
              </a:spcAft>
              <a:buNone/>
            </a:pPr>
            <a:r>
              <a:rPr lang="en-US" sz="2000" dirty="0">
                <a:solidFill>
                  <a:srgbClr val="000000"/>
                </a:solidFill>
                <a:latin typeface="Times New Roman" panose="02020603050405020304" pitchFamily="18" charset="0"/>
                <a:ea typeface="Times New Roman" panose="02020603050405020304" pitchFamily="18" charset="0"/>
              </a:rPr>
              <a:t>Customer satisfaction/feedback is fairly a new feature that can play a critical role. Collecting feedback from customers is easy and very popular.</a:t>
            </a:r>
          </a:p>
          <a:p>
            <a:pPr marL="0" indent="0">
              <a:spcAft>
                <a:spcPts val="0"/>
              </a:spcAft>
              <a:buNone/>
            </a:pPr>
            <a:r>
              <a:rPr lang="en-US" sz="2000" dirty="0">
                <a:solidFill>
                  <a:srgbClr val="000000"/>
                </a:solidFill>
                <a:latin typeface="Times New Roman" panose="02020603050405020304" pitchFamily="18" charset="0"/>
                <a:ea typeface="Times New Roman" panose="02020603050405020304" pitchFamily="18" charset="0"/>
              </a:rPr>
              <a:t>Today when a customer walks in they have most of the information. For salesperson, the challenge of pitching one new product is now shifted to have a broad knowledge of the pros and cons of each product. </a:t>
            </a:r>
          </a:p>
          <a:p>
            <a:pPr marL="0" indent="0">
              <a:spcAft>
                <a:spcPts val="0"/>
              </a:spcAft>
              <a:buNone/>
            </a:pPr>
            <a:r>
              <a:rPr lang="en-US" sz="2000" dirty="0">
                <a:solidFill>
                  <a:srgbClr val="000000"/>
                </a:solidFill>
                <a:latin typeface="Times New Roman" panose="02020603050405020304" pitchFamily="18" charset="0"/>
                <a:ea typeface="Times New Roman" panose="02020603050405020304" pitchFamily="18" charset="0"/>
              </a:rPr>
              <a:t>Employees can increase their knowledge using analytical techniques to have appropriated answer for the client’s questions.  </a:t>
            </a:r>
          </a:p>
          <a:p>
            <a:r>
              <a:rPr lang="en-US" sz="2000" i="1" dirty="0">
                <a:solidFill>
                  <a:srgbClr val="000000"/>
                </a:solidFill>
                <a:latin typeface="Times New Roman" panose="02020603050405020304" pitchFamily="18" charset="0"/>
                <a:ea typeface="Times New Roman" panose="02020603050405020304" pitchFamily="18" charset="0"/>
              </a:rPr>
              <a:t>listen, understands and provides the best suggestion based on the clients’ requirements</a:t>
            </a:r>
          </a:p>
          <a:p>
            <a:pPr marL="0" indent="0">
              <a:spcAft>
                <a:spcPts val="0"/>
              </a:spcAft>
              <a:buNone/>
            </a:pPr>
            <a:r>
              <a:rPr lang="en-US" sz="2000" dirty="0">
                <a:solidFill>
                  <a:srgbClr val="000000"/>
                </a:solidFill>
                <a:latin typeface="Times New Roman" panose="02020603050405020304" pitchFamily="18" charset="0"/>
                <a:ea typeface="Times New Roman" panose="02020603050405020304" pitchFamily="18" charset="0"/>
              </a:rPr>
              <a:t>To address this feature, I have created a python-based search engine to help the employees.</a:t>
            </a:r>
          </a:p>
        </p:txBody>
      </p:sp>
    </p:spTree>
    <p:extLst>
      <p:ext uri="{BB962C8B-B14F-4D97-AF65-F5344CB8AC3E}">
        <p14:creationId xmlns:p14="http://schemas.microsoft.com/office/powerpoint/2010/main" val="4166006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3AD2471-D40C-43B0-89CC-1075AB92C8AF}"/>
              </a:ext>
            </a:extLst>
          </p:cNvPr>
          <p:cNvSpPr>
            <a:spLocks noGrp="1"/>
          </p:cNvSpPr>
          <p:nvPr>
            <p:ph type="title"/>
          </p:nvPr>
        </p:nvSpPr>
        <p:spPr>
          <a:xfrm>
            <a:off x="4746872" y="328924"/>
            <a:ext cx="6994874" cy="1428756"/>
          </a:xfrm>
        </p:spPr>
        <p:txBody>
          <a:bodyPr>
            <a:normAutofit fontScale="90000"/>
          </a:bodyPr>
          <a:lstStyle/>
          <a:p>
            <a:r>
              <a:rPr lang="en-CA" sz="3200" dirty="0">
                <a:solidFill>
                  <a:srgbClr val="000000"/>
                </a:solidFill>
              </a:rPr>
              <a:t>An example:</a:t>
            </a:r>
            <a:br>
              <a:rPr lang="en-CA" sz="3200" dirty="0">
                <a:solidFill>
                  <a:srgbClr val="000000"/>
                </a:solidFill>
              </a:rPr>
            </a:br>
            <a:r>
              <a:rPr lang="en-CA" sz="2200" dirty="0">
                <a:solidFill>
                  <a:srgbClr val="000000"/>
                </a:solidFill>
              </a:rPr>
              <a:t>Babak is an </a:t>
            </a:r>
            <a:r>
              <a:rPr lang="en-US" sz="2200" dirty="0">
                <a:solidFill>
                  <a:srgbClr val="000000"/>
                </a:solidFill>
              </a:rPr>
              <a:t>Employee working at the media department. He wants to know about the most common questions for the canon lens “sigma 70-200” and he wants to have a landscape of this products and the simile's ones prices</a:t>
            </a:r>
            <a:endParaRPr lang="en-CA" sz="32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heckmark">
            <a:extLst>
              <a:ext uri="{FF2B5EF4-FFF2-40B4-BE49-F238E27FC236}">
                <a16:creationId xmlns:a16="http://schemas.microsoft.com/office/drawing/2014/main" id="{15120E5E-FCDB-4892-9507-9519CBF986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2CDFCC32-650A-4B7C-9C29-9F87162EA037}"/>
              </a:ext>
            </a:extLst>
          </p:cNvPr>
          <p:cNvSpPr>
            <a:spLocks noGrp="1"/>
          </p:cNvSpPr>
          <p:nvPr>
            <p:ph idx="1"/>
          </p:nvPr>
        </p:nvSpPr>
        <p:spPr>
          <a:xfrm>
            <a:off x="5310439" y="1866770"/>
            <a:ext cx="6431307" cy="4272811"/>
          </a:xfrm>
        </p:spPr>
        <p:txBody>
          <a:bodyPr anchor="ctr">
            <a:normAutofit/>
          </a:bodyPr>
          <a:lstStyle/>
          <a:p>
            <a:endParaRPr lang="en-US" sz="2200" dirty="0">
              <a:solidFill>
                <a:srgbClr val="000000"/>
              </a:solidFill>
            </a:endParaRPr>
          </a:p>
          <a:p>
            <a:pPr algn="just"/>
            <a:r>
              <a:rPr lang="en-US" sz="2000" dirty="0">
                <a:solidFill>
                  <a:srgbClr val="000000"/>
                </a:solidFill>
              </a:rPr>
              <a:t>Algorithm will provide following results: </a:t>
            </a:r>
          </a:p>
          <a:p>
            <a:pPr algn="justLow"/>
            <a:endParaRPr lang="en-US" sz="2000" dirty="0">
              <a:solidFill>
                <a:srgbClr val="000000"/>
              </a:solidFill>
            </a:endParaRPr>
          </a:p>
          <a:p>
            <a:pPr algn="just"/>
            <a:r>
              <a:rPr lang="en-US" sz="2000" dirty="0">
                <a:solidFill>
                  <a:srgbClr val="000000"/>
                </a:solidFill>
              </a:rPr>
              <a:t>Most popular question based on google suggestion:</a:t>
            </a:r>
          </a:p>
          <a:p>
            <a:pPr lvl="1" algn="justLow"/>
            <a:r>
              <a:rPr lang="en-US" sz="1800" dirty="0">
                <a:solidFill>
                  <a:srgbClr val="00B0F0"/>
                </a:solidFill>
              </a:rPr>
              <a:t>Seller can have estimation about the clients’ questions </a:t>
            </a:r>
          </a:p>
          <a:p>
            <a:pPr algn="just"/>
            <a:r>
              <a:rPr lang="en-US" sz="2000" dirty="0">
                <a:solidFill>
                  <a:srgbClr val="000000"/>
                </a:solidFill>
              </a:rPr>
              <a:t>The products’ price from the other companies such as eBay :</a:t>
            </a:r>
          </a:p>
          <a:p>
            <a:pPr lvl="1" algn="just"/>
            <a:r>
              <a:rPr lang="en-US" sz="1800" dirty="0">
                <a:solidFill>
                  <a:srgbClr val="00B0F0"/>
                </a:solidFill>
              </a:rPr>
              <a:t>Seller will have a comprehensive knowledge about the product’s price and the other simmerers one on the market. </a:t>
            </a:r>
          </a:p>
          <a:p>
            <a:pPr lvl="1" algn="just"/>
            <a:r>
              <a:rPr lang="en-US" sz="1800" dirty="0">
                <a:solidFill>
                  <a:srgbClr val="00B0F0"/>
                </a:solidFill>
              </a:rPr>
              <a:t>Using these information's, employee can provide the most accurate consultant for the client and the customers satisfaction would be increased consequently </a:t>
            </a:r>
          </a:p>
          <a:p>
            <a:endParaRPr lang="en-CA" sz="2000" dirty="0">
              <a:solidFill>
                <a:srgbClr val="000000"/>
              </a:solidFill>
            </a:endParaRPr>
          </a:p>
        </p:txBody>
      </p:sp>
    </p:spTree>
    <p:extLst>
      <p:ext uri="{BB962C8B-B14F-4D97-AF65-F5344CB8AC3E}">
        <p14:creationId xmlns:p14="http://schemas.microsoft.com/office/powerpoint/2010/main" val="3170747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926896A-DD6B-4AFA-8CE9-E2BE2CDFEF21}"/>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sz="3200" kern="1200" dirty="0">
                <a:solidFill>
                  <a:srgbClr val="FFFFFF"/>
                </a:solidFill>
                <a:latin typeface="+mj-lt"/>
                <a:ea typeface="+mj-ea"/>
                <a:cs typeface="+mj-cs"/>
              </a:rPr>
              <a:t>Sample Results</a:t>
            </a:r>
          </a:p>
        </p:txBody>
      </p:sp>
      <p:pic>
        <p:nvPicPr>
          <p:cNvPr id="5" name="Picture 4">
            <a:extLst>
              <a:ext uri="{FF2B5EF4-FFF2-40B4-BE49-F238E27FC236}">
                <a16:creationId xmlns:a16="http://schemas.microsoft.com/office/drawing/2014/main" id="{C99D6CC5-225D-4FC0-A010-3972FC7FCB07}"/>
              </a:ext>
            </a:extLst>
          </p:cNvPr>
          <p:cNvPicPr>
            <a:picLocks noChangeAspect="1"/>
          </p:cNvPicPr>
          <p:nvPr/>
        </p:nvPicPr>
        <p:blipFill rotWithShape="1">
          <a:blip r:embed="rId3">
            <a:extLst>
              <a:ext uri="{28A0092B-C50C-407E-A947-70E740481C1C}">
                <a14:useLocalDpi xmlns:a14="http://schemas.microsoft.com/office/drawing/2010/main" val="0"/>
              </a:ext>
            </a:extLst>
          </a:blip>
          <a:srcRect r="33303" b="-2"/>
          <a:stretch/>
        </p:blipFill>
        <p:spPr>
          <a:xfrm>
            <a:off x="5453016" y="193040"/>
            <a:ext cx="6095608" cy="621792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80250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C22B78-63C0-446C-BA24-C6D89CFD7E85}"/>
              </a:ext>
            </a:extLst>
          </p:cNvPr>
          <p:cNvSpPr>
            <a:spLocks noGrp="1"/>
          </p:cNvSpPr>
          <p:nvPr>
            <p:ph type="title"/>
          </p:nvPr>
        </p:nvSpPr>
        <p:spPr>
          <a:xfrm>
            <a:off x="2878037" y="149549"/>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How To Run </a:t>
            </a:r>
          </a:p>
        </p:txBody>
      </p:sp>
      <p:sp>
        <p:nvSpPr>
          <p:cNvPr id="5" name="TextBox 4">
            <a:extLst>
              <a:ext uri="{FF2B5EF4-FFF2-40B4-BE49-F238E27FC236}">
                <a16:creationId xmlns:a16="http://schemas.microsoft.com/office/drawing/2014/main" id="{D0043715-0BC9-459B-8911-D0E5D840F0A6}"/>
              </a:ext>
            </a:extLst>
          </p:cNvPr>
          <p:cNvSpPr txBox="1"/>
          <p:nvPr/>
        </p:nvSpPr>
        <p:spPr>
          <a:xfrm>
            <a:off x="3043403" y="2654032"/>
            <a:ext cx="6105194" cy="400110"/>
          </a:xfrm>
          <a:prstGeom prst="rect">
            <a:avLst/>
          </a:prstGeom>
          <a:noFill/>
        </p:spPr>
        <p:txBody>
          <a:bodyPr wrap="square" rtlCol="0">
            <a:spAutoFit/>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FFFF00"/>
                </a:solidFill>
                <a:latin typeface="Calibri" panose="020F0502020204030204"/>
              </a:rPr>
              <a:t>Run the Start.bat or </a:t>
            </a:r>
            <a:r>
              <a:rPr lang="en-CA" sz="2000" dirty="0" err="1">
                <a:solidFill>
                  <a:srgbClr val="FFFF00"/>
                </a:solidFill>
                <a:latin typeface="Calibri" panose="020F0502020204030204"/>
              </a:rPr>
              <a:t>Start.Sh</a:t>
            </a:r>
            <a:r>
              <a:rPr lang="en-CA" sz="2000" dirty="0">
                <a:solidFill>
                  <a:srgbClr val="FFFF00"/>
                </a:solidFill>
                <a:latin typeface="Calibri" panose="020F0502020204030204"/>
              </a:rPr>
              <a:t> to run the Python file,</a:t>
            </a:r>
          </a:p>
        </p:txBody>
      </p:sp>
      <p:sp>
        <p:nvSpPr>
          <p:cNvPr id="3" name="Rectangle 2">
            <a:extLst>
              <a:ext uri="{FF2B5EF4-FFF2-40B4-BE49-F238E27FC236}">
                <a16:creationId xmlns:a16="http://schemas.microsoft.com/office/drawing/2014/main" id="{30EE086F-02AE-47C8-BD80-D79B0DF9EDFD}"/>
              </a:ext>
            </a:extLst>
          </p:cNvPr>
          <p:cNvSpPr/>
          <p:nvPr/>
        </p:nvSpPr>
        <p:spPr>
          <a:xfrm>
            <a:off x="3573030" y="3677798"/>
            <a:ext cx="6096000" cy="1733808"/>
          </a:xfrm>
          <a:prstGeom prst="rect">
            <a:avLst/>
          </a:prstGeom>
        </p:spPr>
        <p:txBody>
          <a:bodyPr>
            <a:spAutoFit/>
          </a:bodyPr>
          <a:lstStyle/>
          <a:p>
            <a:pPr marL="228600" lvl="0" indent="-228600">
              <a:lnSpc>
                <a:spcPct val="90000"/>
              </a:lnSpc>
              <a:spcBef>
                <a:spcPts val="1000"/>
              </a:spcBef>
              <a:buFont typeface="Arial" panose="020B0604020202020204" pitchFamily="34" charset="0"/>
              <a:buChar char="•"/>
            </a:pPr>
            <a:r>
              <a:rPr lang="en-CA" sz="2000" dirty="0">
                <a:solidFill>
                  <a:srgbClr val="000000"/>
                </a:solidFill>
              </a:rPr>
              <a:t>Installing the python libraries </a:t>
            </a:r>
          </a:p>
          <a:p>
            <a:pPr marL="685800" lvl="1" indent="-228600">
              <a:lnSpc>
                <a:spcPct val="90000"/>
              </a:lnSpc>
              <a:spcBef>
                <a:spcPts val="500"/>
              </a:spcBef>
              <a:buFont typeface="Arial" panose="020B0604020202020204" pitchFamily="34" charset="0"/>
              <a:buChar char="•"/>
            </a:pPr>
            <a:r>
              <a:rPr lang="en-CA" sz="2000" dirty="0">
                <a:solidFill>
                  <a:srgbClr val="00B0F0"/>
                </a:solidFill>
              </a:rPr>
              <a:t>pip install pandas, </a:t>
            </a:r>
            <a:r>
              <a:rPr lang="en-CA" sz="2000" dirty="0" err="1">
                <a:solidFill>
                  <a:srgbClr val="00B0F0"/>
                </a:solidFill>
              </a:rPr>
              <a:t>numpy</a:t>
            </a:r>
            <a:r>
              <a:rPr lang="en-CA" sz="2000" dirty="0">
                <a:solidFill>
                  <a:srgbClr val="00B0F0"/>
                </a:solidFill>
              </a:rPr>
              <a:t>, requests , </a:t>
            </a:r>
            <a:r>
              <a:rPr lang="en-CA" sz="2000" dirty="0" err="1">
                <a:solidFill>
                  <a:srgbClr val="00B0F0"/>
                </a:solidFill>
              </a:rPr>
              <a:t>BeautifulSoup</a:t>
            </a:r>
            <a:endParaRPr lang="en-CA" sz="2000" dirty="0">
              <a:solidFill>
                <a:srgbClr val="00B0F0"/>
              </a:solidFill>
            </a:endParaRPr>
          </a:p>
          <a:p>
            <a:pPr marL="228600" lvl="0" indent="-228600">
              <a:lnSpc>
                <a:spcPct val="90000"/>
              </a:lnSpc>
              <a:spcBef>
                <a:spcPts val="1000"/>
              </a:spcBef>
              <a:buFont typeface="Arial" panose="020B0604020202020204" pitchFamily="34" charset="0"/>
              <a:buChar char="•"/>
            </a:pPr>
            <a:r>
              <a:rPr lang="en-CA" sz="2000" dirty="0">
                <a:solidFill>
                  <a:srgbClr val="000000"/>
                </a:solidFill>
              </a:rPr>
              <a:t>Call the project file : </a:t>
            </a:r>
          </a:p>
          <a:p>
            <a:pPr marL="685800" lvl="1" indent="-228600">
              <a:lnSpc>
                <a:spcPct val="90000"/>
              </a:lnSpc>
              <a:spcBef>
                <a:spcPts val="500"/>
              </a:spcBef>
              <a:buFont typeface="Arial" panose="020B0604020202020204" pitchFamily="34" charset="0"/>
              <a:buChar char="•"/>
            </a:pPr>
            <a:r>
              <a:rPr lang="en-CA" sz="2000" dirty="0">
                <a:solidFill>
                  <a:srgbClr val="00B0F0"/>
                </a:solidFill>
              </a:rPr>
              <a:t>python Start.py</a:t>
            </a:r>
          </a:p>
        </p:txBody>
      </p:sp>
    </p:spTree>
    <p:extLst>
      <p:ext uri="{BB962C8B-B14F-4D97-AF65-F5344CB8AC3E}">
        <p14:creationId xmlns:p14="http://schemas.microsoft.com/office/powerpoint/2010/main" val="399737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1179226" y="826680"/>
            <a:ext cx="9833548" cy="1325563"/>
          </a:xfrm>
        </p:spPr>
        <p:txBody>
          <a:bodyPr>
            <a:normAutofit/>
          </a:bodyPr>
          <a:lstStyle/>
          <a:p>
            <a:pPr algn="ctr"/>
            <a:r>
              <a:rPr lang="en-US" sz="3200" dirty="0">
                <a:solidFill>
                  <a:srgbClr val="FFFFFF"/>
                </a:solidFill>
              </a:rPr>
              <a:t>Use Google search API to record the most common search </a:t>
            </a:r>
            <a:endParaRPr lang="en-CA" sz="3200" dirty="0">
              <a:solidFill>
                <a:srgbClr val="FFFFFF"/>
              </a:solidFill>
            </a:endParaRPr>
          </a:p>
        </p:txBody>
      </p:sp>
      <p:sp>
        <p:nvSpPr>
          <p:cNvPr id="3" name="Content Placeholder 2">
            <a:extLst>
              <a:ext uri="{FF2B5EF4-FFF2-40B4-BE49-F238E27FC236}">
                <a16:creationId xmlns:a16="http://schemas.microsoft.com/office/drawing/2014/main" id="{2859F449-13B8-4E6E-B4D3-E8C96DD6B784}"/>
              </a:ext>
            </a:extLst>
          </p:cNvPr>
          <p:cNvSpPr>
            <a:spLocks noGrp="1"/>
          </p:cNvSpPr>
          <p:nvPr>
            <p:ph idx="1"/>
          </p:nvPr>
        </p:nvSpPr>
        <p:spPr>
          <a:xfrm>
            <a:off x="1179226" y="2753936"/>
            <a:ext cx="9833548" cy="3839904"/>
          </a:xfrm>
        </p:spPr>
        <p:txBody>
          <a:bodyPr>
            <a:normAutofit/>
          </a:bodyPr>
          <a:lstStyle/>
          <a:p>
            <a:r>
              <a:rPr lang="en-CA" sz="2000" dirty="0" err="1">
                <a:solidFill>
                  <a:srgbClr val="000000"/>
                </a:solidFill>
              </a:rPr>
              <a:t>url</a:t>
            </a:r>
            <a:r>
              <a:rPr lang="en-CA" sz="2000" dirty="0">
                <a:solidFill>
                  <a:srgbClr val="000000"/>
                </a:solidFill>
              </a:rPr>
              <a:t>=</a:t>
            </a:r>
            <a:r>
              <a:rPr lang="en-CA" sz="2000" dirty="0">
                <a:solidFill>
                  <a:srgbClr val="000000"/>
                </a:solidFill>
                <a:hlinkClick r:id="rId3"/>
              </a:rPr>
              <a:t>http://suggestqueries.google.com/complete/search</a:t>
            </a:r>
            <a:endParaRPr lang="en-CA" sz="2000" dirty="0">
              <a:solidFill>
                <a:srgbClr val="000000"/>
              </a:solidFill>
            </a:endParaRPr>
          </a:p>
          <a:p>
            <a:r>
              <a:rPr lang="en-CA" sz="2000" dirty="0" err="1">
                <a:solidFill>
                  <a:srgbClr val="000000"/>
                </a:solidFill>
              </a:rPr>
              <a:t>qserach</a:t>
            </a:r>
            <a:r>
              <a:rPr lang="en-CA" sz="2000" dirty="0">
                <a:solidFill>
                  <a:srgbClr val="000000"/>
                </a:solidFill>
              </a:rPr>
              <a:t>=input('Please Enter your keywords:  ')</a:t>
            </a:r>
          </a:p>
          <a:p>
            <a:r>
              <a:rPr lang="en-CA" sz="2000" dirty="0">
                <a:solidFill>
                  <a:srgbClr val="000000"/>
                </a:solidFill>
              </a:rPr>
              <a:t>params= {  "client": "chrome", "q" : </a:t>
            </a:r>
            <a:r>
              <a:rPr lang="en-CA" sz="2000" dirty="0" err="1">
                <a:solidFill>
                  <a:srgbClr val="000000"/>
                </a:solidFill>
              </a:rPr>
              <a:t>qserach</a:t>
            </a:r>
            <a:r>
              <a:rPr lang="en-CA" sz="2000" dirty="0">
                <a:solidFill>
                  <a:srgbClr val="000000"/>
                </a:solidFill>
              </a:rPr>
              <a:t>, "hl" : "</a:t>
            </a:r>
            <a:r>
              <a:rPr lang="en-CA" sz="2000" dirty="0" err="1">
                <a:solidFill>
                  <a:srgbClr val="000000"/>
                </a:solidFill>
              </a:rPr>
              <a:t>en</a:t>
            </a:r>
            <a:r>
              <a:rPr lang="en-CA" sz="2000" dirty="0">
                <a:solidFill>
                  <a:srgbClr val="000000"/>
                </a:solidFill>
              </a:rPr>
              <a:t>"}</a:t>
            </a:r>
          </a:p>
          <a:p>
            <a:r>
              <a:rPr lang="en-CA" sz="2000" dirty="0">
                <a:solidFill>
                  <a:srgbClr val="000000"/>
                </a:solidFill>
              </a:rPr>
              <a:t>r= </a:t>
            </a:r>
            <a:r>
              <a:rPr lang="en-CA" sz="2000" dirty="0" err="1">
                <a:solidFill>
                  <a:srgbClr val="000000"/>
                </a:solidFill>
              </a:rPr>
              <a:t>req.get</a:t>
            </a:r>
            <a:r>
              <a:rPr lang="en-CA" sz="2000" dirty="0">
                <a:solidFill>
                  <a:srgbClr val="000000"/>
                </a:solidFill>
              </a:rPr>
              <a:t>(</a:t>
            </a:r>
            <a:r>
              <a:rPr lang="en-CA" sz="2000" dirty="0" err="1">
                <a:solidFill>
                  <a:srgbClr val="000000"/>
                </a:solidFill>
              </a:rPr>
              <a:t>url,params</a:t>
            </a:r>
            <a:r>
              <a:rPr lang="en-CA" sz="2000" dirty="0">
                <a:solidFill>
                  <a:srgbClr val="000000"/>
                </a:solidFill>
              </a:rPr>
              <a:t>=params)</a:t>
            </a:r>
          </a:p>
          <a:p>
            <a:pPr marL="0" indent="0">
              <a:buNone/>
            </a:pPr>
            <a:r>
              <a:rPr lang="en-CA" sz="2000" dirty="0">
                <a:solidFill>
                  <a:srgbClr val="000000"/>
                </a:solidFill>
              </a:rPr>
              <a:t>     print ("the </a:t>
            </a:r>
            <a:r>
              <a:rPr lang="en-CA" sz="2000" dirty="0" err="1">
                <a:solidFill>
                  <a:srgbClr val="000000"/>
                </a:solidFill>
              </a:rPr>
              <a:t>moest</a:t>
            </a:r>
            <a:r>
              <a:rPr lang="en-CA" sz="2000" dirty="0">
                <a:solidFill>
                  <a:srgbClr val="000000"/>
                </a:solidFill>
              </a:rPr>
              <a:t> resent </a:t>
            </a:r>
            <a:r>
              <a:rPr lang="en-CA" sz="2000" dirty="0" err="1">
                <a:solidFill>
                  <a:srgbClr val="000000"/>
                </a:solidFill>
              </a:rPr>
              <a:t>serach</a:t>
            </a:r>
            <a:r>
              <a:rPr lang="en-CA" sz="2000" dirty="0">
                <a:solidFill>
                  <a:srgbClr val="000000"/>
                </a:solidFill>
              </a:rPr>
              <a:t> for :",</a:t>
            </a:r>
            <a:r>
              <a:rPr lang="en-CA" sz="2000" dirty="0" err="1">
                <a:solidFill>
                  <a:srgbClr val="000000"/>
                </a:solidFill>
              </a:rPr>
              <a:t>qserach</a:t>
            </a:r>
            <a:r>
              <a:rPr lang="en-CA" sz="2000" dirty="0">
                <a:solidFill>
                  <a:srgbClr val="000000"/>
                </a:solidFill>
              </a:rPr>
              <a:t> , "are:")</a:t>
            </a:r>
          </a:p>
          <a:p>
            <a:r>
              <a:rPr lang="en-CA" sz="2000" dirty="0">
                <a:solidFill>
                  <a:srgbClr val="000000"/>
                </a:solidFill>
              </a:rPr>
              <a:t>      for j in (</a:t>
            </a:r>
            <a:r>
              <a:rPr lang="en-CA" sz="2000" dirty="0" err="1">
                <a:solidFill>
                  <a:srgbClr val="000000"/>
                </a:solidFill>
              </a:rPr>
              <a:t>r.json</a:t>
            </a:r>
            <a:r>
              <a:rPr lang="en-CA" sz="2000" dirty="0">
                <a:solidFill>
                  <a:srgbClr val="000000"/>
                </a:solidFill>
              </a:rPr>
              <a:t>()[1]):</a:t>
            </a:r>
          </a:p>
          <a:p>
            <a:r>
              <a:rPr lang="en-CA" sz="2000" dirty="0">
                <a:solidFill>
                  <a:srgbClr val="000000"/>
                </a:solidFill>
              </a:rPr>
              <a:t>        print (j)</a:t>
            </a:r>
          </a:p>
        </p:txBody>
      </p:sp>
    </p:spTree>
    <p:extLst>
      <p:ext uri="{BB962C8B-B14F-4D97-AF65-F5344CB8AC3E}">
        <p14:creationId xmlns:p14="http://schemas.microsoft.com/office/powerpoint/2010/main" val="3903052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29C4E3-4E5F-4767-8309-0981D8CC6B57}"/>
              </a:ext>
            </a:extLst>
          </p:cNvPr>
          <p:cNvSpPr>
            <a:spLocks noGrp="1"/>
          </p:cNvSpPr>
          <p:nvPr>
            <p:ph type="title"/>
          </p:nvPr>
        </p:nvSpPr>
        <p:spPr>
          <a:xfrm>
            <a:off x="1179226" y="826680"/>
            <a:ext cx="9833548" cy="1325563"/>
          </a:xfrm>
        </p:spPr>
        <p:txBody>
          <a:bodyPr>
            <a:noAutofit/>
          </a:bodyPr>
          <a:lstStyle/>
          <a:p>
            <a:pPr algn="ctr"/>
            <a:r>
              <a:rPr lang="en-US" sz="3200" dirty="0">
                <a:solidFill>
                  <a:srgbClr val="FFFFFF"/>
                </a:solidFill>
              </a:rPr>
              <a:t>Use </a:t>
            </a:r>
            <a:r>
              <a:rPr lang="en-US" sz="3200" dirty="0" err="1">
                <a:solidFill>
                  <a:srgbClr val="FFFFFF"/>
                </a:solidFill>
              </a:rPr>
              <a:t>BeautifulSoup</a:t>
            </a:r>
            <a:r>
              <a:rPr lang="en-US" sz="3200" dirty="0">
                <a:solidFill>
                  <a:srgbClr val="FFFFFF"/>
                </a:solidFill>
              </a:rPr>
              <a:t> to extract the information , from the  eBay website </a:t>
            </a:r>
            <a:br>
              <a:rPr lang="en-US" sz="3200" dirty="0">
                <a:solidFill>
                  <a:srgbClr val="FFFFFF"/>
                </a:solidFill>
              </a:rPr>
            </a:br>
            <a:endParaRPr lang="en-CA" sz="3200" dirty="0">
              <a:solidFill>
                <a:srgbClr val="FFFFFF"/>
              </a:solidFill>
            </a:endParaRPr>
          </a:p>
        </p:txBody>
      </p:sp>
      <p:sp>
        <p:nvSpPr>
          <p:cNvPr id="5" name="Content Placeholder 4">
            <a:extLst>
              <a:ext uri="{FF2B5EF4-FFF2-40B4-BE49-F238E27FC236}">
                <a16:creationId xmlns:a16="http://schemas.microsoft.com/office/drawing/2014/main" id="{74E025CA-06DA-4E43-9665-B679D316341D}"/>
              </a:ext>
            </a:extLst>
          </p:cNvPr>
          <p:cNvSpPr>
            <a:spLocks noGrp="1"/>
          </p:cNvSpPr>
          <p:nvPr>
            <p:ph idx="1"/>
          </p:nvPr>
        </p:nvSpPr>
        <p:spPr>
          <a:xfrm>
            <a:off x="574040" y="2499359"/>
            <a:ext cx="11363960" cy="4226243"/>
          </a:xfrm>
        </p:spPr>
        <p:txBody>
          <a:bodyPr>
            <a:normAutofit/>
          </a:bodyPr>
          <a:lstStyle/>
          <a:p>
            <a:r>
              <a:rPr lang="en-CA" sz="2000" dirty="0" err="1"/>
              <a:t>ebayurl</a:t>
            </a:r>
            <a:r>
              <a:rPr lang="en-CA" sz="2000" dirty="0"/>
              <a:t>="https://www.ebay.ca/sch/i.html?_from=R40&amp;_sacat=0&amp;_nkw={0:s}".format(qserach)</a:t>
            </a:r>
          </a:p>
          <a:p>
            <a:r>
              <a:rPr lang="en-CA" sz="2000" dirty="0"/>
              <a:t>html= </a:t>
            </a:r>
            <a:r>
              <a:rPr lang="en-CA" sz="2000" dirty="0" err="1"/>
              <a:t>urllib.request.urlopen</a:t>
            </a:r>
            <a:r>
              <a:rPr lang="en-CA" sz="2000" dirty="0"/>
              <a:t>(</a:t>
            </a:r>
            <a:r>
              <a:rPr lang="en-CA" sz="2000" dirty="0" err="1"/>
              <a:t>ebayurl</a:t>
            </a:r>
            <a:r>
              <a:rPr lang="en-CA" sz="2000" dirty="0"/>
              <a:t>).read()</a:t>
            </a:r>
          </a:p>
          <a:p>
            <a:r>
              <a:rPr lang="en-CA" sz="2000" dirty="0"/>
              <a:t>soup=b(html,"</a:t>
            </a:r>
            <a:r>
              <a:rPr lang="en-CA" sz="2000" dirty="0" err="1"/>
              <a:t>html.parser</a:t>
            </a:r>
            <a:r>
              <a:rPr lang="en-CA" sz="2000" dirty="0"/>
              <a:t>")</a:t>
            </a:r>
          </a:p>
          <a:p>
            <a:r>
              <a:rPr lang="en-CA" sz="2000" dirty="0"/>
              <a:t>for post in </a:t>
            </a:r>
            <a:r>
              <a:rPr lang="en-CA" sz="2000" dirty="0" err="1"/>
              <a:t>soup.findAll</a:t>
            </a:r>
            <a:r>
              <a:rPr lang="en-CA" sz="2000" dirty="0"/>
              <a:t>("li",{"class" :"</a:t>
            </a:r>
            <a:r>
              <a:rPr lang="en-CA" sz="2000" dirty="0" err="1"/>
              <a:t>sresult</a:t>
            </a:r>
            <a:r>
              <a:rPr lang="en-CA" sz="2000" dirty="0"/>
              <a:t> </a:t>
            </a:r>
            <a:r>
              <a:rPr lang="en-CA" sz="2000" dirty="0" err="1"/>
              <a:t>lvresult</a:t>
            </a:r>
            <a:r>
              <a:rPr lang="en-CA" sz="2000" dirty="0"/>
              <a:t> </a:t>
            </a:r>
            <a:r>
              <a:rPr lang="en-CA" sz="2000" dirty="0" err="1"/>
              <a:t>clearfix</a:t>
            </a:r>
            <a:r>
              <a:rPr lang="en-CA" sz="2000" dirty="0"/>
              <a:t> li </a:t>
            </a:r>
            <a:r>
              <a:rPr lang="en-CA" sz="2000" dirty="0" err="1"/>
              <a:t>shic</a:t>
            </a:r>
            <a:r>
              <a:rPr lang="en-CA" sz="2000" dirty="0"/>
              <a:t>"}):</a:t>
            </a:r>
          </a:p>
          <a:p>
            <a:r>
              <a:rPr lang="en-CA" sz="2000" dirty="0"/>
              <a:t>item=</a:t>
            </a:r>
            <a:r>
              <a:rPr lang="en-CA" sz="2000" dirty="0" err="1"/>
              <a:t>post.findAll</a:t>
            </a:r>
            <a:r>
              <a:rPr lang="en-CA" sz="2000" dirty="0"/>
              <a:t>("a", {"class" : "</a:t>
            </a:r>
            <a:r>
              <a:rPr lang="en-CA" sz="2000" dirty="0" err="1"/>
              <a:t>vip</a:t>
            </a:r>
            <a:r>
              <a:rPr lang="en-CA" sz="2000" dirty="0"/>
              <a:t>"})[0]</a:t>
            </a:r>
          </a:p>
          <a:p>
            <a:r>
              <a:rPr lang="en-CA" sz="2000" dirty="0"/>
              <a:t>price=</a:t>
            </a:r>
            <a:r>
              <a:rPr lang="en-CA" sz="2000" dirty="0" err="1"/>
              <a:t>re.findall</a:t>
            </a:r>
            <a:r>
              <a:rPr lang="en-CA" sz="2000" dirty="0"/>
              <a:t>("\d+\.\d+", </a:t>
            </a:r>
            <a:r>
              <a:rPr lang="en-CA" sz="2000" dirty="0" err="1"/>
              <a:t>post.findAll</a:t>
            </a:r>
            <a:r>
              <a:rPr lang="en-CA" sz="2000" dirty="0"/>
              <a:t>("span",{"</a:t>
            </a:r>
            <a:r>
              <a:rPr lang="en-CA" sz="2000" dirty="0" err="1"/>
              <a:t>calss</a:t>
            </a:r>
            <a:r>
              <a:rPr lang="en-CA" sz="2000" dirty="0"/>
              <a:t>","bold"})[0].text)[0]</a:t>
            </a:r>
          </a:p>
          <a:p>
            <a:r>
              <a:rPr lang="en-CA" sz="2000" dirty="0"/>
              <a:t>title=</a:t>
            </a:r>
            <a:r>
              <a:rPr lang="en-CA" sz="2000" dirty="0" err="1"/>
              <a:t>item.text</a:t>
            </a:r>
            <a:endParaRPr lang="en-CA" sz="2000" dirty="0"/>
          </a:p>
          <a:p>
            <a:r>
              <a:rPr lang="en-CA" sz="2000" dirty="0"/>
              <a:t>link=item['</a:t>
            </a:r>
            <a:r>
              <a:rPr lang="en-CA" sz="2000" dirty="0" err="1"/>
              <a:t>href</a:t>
            </a:r>
            <a:r>
              <a:rPr lang="en-CA" sz="2000" dirty="0"/>
              <a:t>']</a:t>
            </a:r>
          </a:p>
          <a:p>
            <a:r>
              <a:rPr lang="en-CA" sz="2000" dirty="0" err="1"/>
              <a:t>df.loc</a:t>
            </a:r>
            <a:r>
              <a:rPr lang="en-CA" sz="2000" dirty="0"/>
              <a:t>[</a:t>
            </a:r>
            <a:r>
              <a:rPr lang="en-CA" sz="2000" dirty="0" err="1"/>
              <a:t>i</a:t>
            </a:r>
            <a:r>
              <a:rPr lang="en-CA" sz="2000" dirty="0"/>
              <a:t>]=[</a:t>
            </a:r>
            <a:r>
              <a:rPr lang="en-CA" sz="2000" dirty="0" err="1"/>
              <a:t>i,qserach,title</a:t>
            </a:r>
            <a:r>
              <a:rPr lang="en-CA" sz="2000" dirty="0"/>
              <a:t>, </a:t>
            </a:r>
            <a:r>
              <a:rPr lang="en-CA" sz="2000" dirty="0" err="1"/>
              <a:t>link,price</a:t>
            </a:r>
            <a:r>
              <a:rPr lang="en-CA" sz="2000" dirty="0"/>
              <a:t>]</a:t>
            </a:r>
          </a:p>
          <a:p>
            <a:r>
              <a:rPr lang="en-CA" sz="2000" dirty="0"/>
              <a:t>df = </a:t>
            </a:r>
            <a:r>
              <a:rPr lang="en-CA" sz="2000" dirty="0" err="1"/>
              <a:t>df.sort_values</a:t>
            </a:r>
            <a:r>
              <a:rPr lang="en-CA" sz="2000" dirty="0"/>
              <a:t>(by=['price'])     </a:t>
            </a:r>
          </a:p>
        </p:txBody>
      </p:sp>
    </p:spTree>
    <p:extLst>
      <p:ext uri="{BB962C8B-B14F-4D97-AF65-F5344CB8AC3E}">
        <p14:creationId xmlns:p14="http://schemas.microsoft.com/office/powerpoint/2010/main" val="348915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8ECA93-B4A8-4A35-B666-99A5D3F5A2B0}"/>
              </a:ext>
            </a:extLst>
          </p:cNvPr>
          <p:cNvSpPr>
            <a:spLocks noGrp="1"/>
          </p:cNvSpPr>
          <p:nvPr>
            <p:ph type="title"/>
          </p:nvPr>
        </p:nvSpPr>
        <p:spPr>
          <a:xfrm>
            <a:off x="1179226" y="826680"/>
            <a:ext cx="9833548" cy="1325563"/>
          </a:xfrm>
        </p:spPr>
        <p:txBody>
          <a:bodyPr>
            <a:normAutofit/>
          </a:bodyPr>
          <a:lstStyle/>
          <a:p>
            <a:pPr algn="ctr"/>
            <a:r>
              <a:rPr lang="en-US" sz="2800" dirty="0">
                <a:solidFill>
                  <a:srgbClr val="FFFFFF"/>
                </a:solidFill>
              </a:rPr>
              <a:t>Conclusion</a:t>
            </a:r>
            <a:endParaRPr lang="en-CA" sz="2800" dirty="0">
              <a:solidFill>
                <a:srgbClr val="FFFFFF"/>
              </a:solidFill>
            </a:endParaRPr>
          </a:p>
        </p:txBody>
      </p:sp>
      <p:sp>
        <p:nvSpPr>
          <p:cNvPr id="5" name="Content Placeholder 4">
            <a:extLst>
              <a:ext uri="{FF2B5EF4-FFF2-40B4-BE49-F238E27FC236}">
                <a16:creationId xmlns:a16="http://schemas.microsoft.com/office/drawing/2014/main" id="{32C94709-9CD5-406A-B14E-71BA46D57710}"/>
              </a:ext>
            </a:extLst>
          </p:cNvPr>
          <p:cNvSpPr>
            <a:spLocks noGrp="1"/>
          </p:cNvSpPr>
          <p:nvPr>
            <p:ph idx="1"/>
          </p:nvPr>
        </p:nvSpPr>
        <p:spPr>
          <a:xfrm>
            <a:off x="1179226" y="2807509"/>
            <a:ext cx="10515600" cy="4351338"/>
          </a:xfrm>
        </p:spPr>
        <p:txBody>
          <a:bodyPr>
            <a:normAutofit/>
          </a:bodyPr>
          <a:lstStyle/>
          <a:p>
            <a:r>
              <a:rPr lang="en-CA" sz="2400" u="sng" dirty="0">
                <a:solidFill>
                  <a:srgbClr val="00B0F0"/>
                </a:solidFill>
              </a:rPr>
              <a:t>All results will be recoded to the excel sheet name results.xlsx</a:t>
            </a:r>
          </a:p>
          <a:p>
            <a:pPr lvl="1"/>
            <a:r>
              <a:rPr lang="en-CA" sz="2000" dirty="0"/>
              <a:t>writer = </a:t>
            </a:r>
            <a:r>
              <a:rPr lang="en-CA" sz="2000" dirty="0" err="1"/>
              <a:t>pd.ExcelWriter</a:t>
            </a:r>
            <a:r>
              <a:rPr lang="en-CA" sz="2000" dirty="0"/>
              <a:t>('Results.xlsx’)</a:t>
            </a:r>
          </a:p>
          <a:p>
            <a:r>
              <a:rPr lang="en-CA" sz="2400" u="sng" dirty="0">
                <a:solidFill>
                  <a:srgbClr val="00B0F0"/>
                </a:solidFill>
              </a:rPr>
              <a:t>Most common search :</a:t>
            </a:r>
          </a:p>
          <a:p>
            <a:pPr lvl="1"/>
            <a:r>
              <a:rPr lang="en-CA" sz="2000" dirty="0"/>
              <a:t>df1.to_excel(</a:t>
            </a:r>
            <a:r>
              <a:rPr lang="en-CA" sz="2000" dirty="0" err="1"/>
              <a:t>writer,'Google</a:t>
            </a:r>
            <a:r>
              <a:rPr lang="en-CA" sz="2000" dirty="0"/>
              <a:t> suggestion’)</a:t>
            </a:r>
          </a:p>
          <a:p>
            <a:r>
              <a:rPr lang="en-CA" sz="2400" u="sng" dirty="0">
                <a:solidFill>
                  <a:srgbClr val="00B0F0"/>
                </a:solidFill>
              </a:rPr>
              <a:t>Product’s price on </a:t>
            </a:r>
            <a:r>
              <a:rPr lang="en-CA" sz="2400" u="sng" dirty="0" err="1">
                <a:solidFill>
                  <a:srgbClr val="00B0F0"/>
                </a:solidFill>
              </a:rPr>
              <a:t>Eaby</a:t>
            </a:r>
            <a:r>
              <a:rPr lang="en-CA" sz="2400" u="sng" dirty="0">
                <a:solidFill>
                  <a:srgbClr val="00B0F0"/>
                </a:solidFill>
              </a:rPr>
              <a:t>:</a:t>
            </a:r>
          </a:p>
          <a:p>
            <a:pPr lvl="1"/>
            <a:r>
              <a:rPr lang="en-CA" sz="2000" dirty="0" err="1"/>
              <a:t>df.to_excel</a:t>
            </a:r>
            <a:r>
              <a:rPr lang="en-CA" sz="2000" dirty="0"/>
              <a:t>(writer,'</a:t>
            </a:r>
            <a:r>
              <a:rPr lang="en-CA" sz="2000" dirty="0" err="1"/>
              <a:t>ebay</a:t>
            </a:r>
            <a:r>
              <a:rPr lang="en-CA" sz="2000" dirty="0"/>
              <a:t> -prices’)</a:t>
            </a:r>
          </a:p>
          <a:p>
            <a:pPr lvl="1"/>
            <a:r>
              <a:rPr lang="en-CA" sz="2000" dirty="0" err="1"/>
              <a:t>writer.save</a:t>
            </a:r>
            <a:r>
              <a:rPr lang="en-CA" sz="2000" dirty="0"/>
              <a:t>()</a:t>
            </a:r>
          </a:p>
        </p:txBody>
      </p:sp>
    </p:spTree>
    <p:extLst>
      <p:ext uri="{BB962C8B-B14F-4D97-AF65-F5344CB8AC3E}">
        <p14:creationId xmlns:p14="http://schemas.microsoft.com/office/powerpoint/2010/main" val="263548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ird sitting on a bench in a park&#10;&#10;Description automatically generated">
            <a:extLst>
              <a:ext uri="{FF2B5EF4-FFF2-40B4-BE49-F238E27FC236}">
                <a16:creationId xmlns:a16="http://schemas.microsoft.com/office/drawing/2014/main" id="{E76BE00D-DB54-414D-B2C4-A35688BE37EF}"/>
              </a:ext>
            </a:extLst>
          </p:cNvPr>
          <p:cNvPicPr>
            <a:picLocks noChangeAspect="1"/>
          </p:cNvPicPr>
          <p:nvPr/>
        </p:nvPicPr>
        <p:blipFill rotWithShape="1">
          <a:blip r:embed="rId2">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black"/>
              </a:buClr>
              <a:buSzPct val="100000"/>
              <a:buFont typeface="Arial"/>
              <a:buNone/>
              <a:tabLst/>
              <a:defRPr/>
            </a:pPr>
            <a:endParaRPr kumimoji="0" lang="en-US" sz="1600" b="0" i="0" u="none" strike="noStrike" kern="1200" cap="all"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3657DB-558A-4444-92E1-C5D862AFE54B}"/>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solidFill>
                  <a:schemeClr val="bg1"/>
                </a:solidFill>
              </a:rPr>
              <a:t>Thank you for the attention </a:t>
            </a:r>
          </a:p>
        </p:txBody>
      </p:sp>
      <p:cxnSp>
        <p:nvCxnSpPr>
          <p:cNvPr id="28" name="Straight Connector 2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69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C22B78-63C0-446C-BA24-C6D89CFD7E85}"/>
              </a:ext>
            </a:extLst>
          </p:cNvPr>
          <p:cNvSpPr>
            <a:spLocks noGrp="1"/>
          </p:cNvSpPr>
          <p:nvPr>
            <p:ph type="title"/>
          </p:nvPr>
        </p:nvSpPr>
        <p:spPr>
          <a:xfrm>
            <a:off x="3043403" y="2413472"/>
            <a:ext cx="6105194" cy="2031055"/>
          </a:xfrm>
        </p:spPr>
        <p:txBody>
          <a:bodyPr vert="horz" lIns="91440" tIns="45720" rIns="91440" bIns="45720" rtlCol="0" anchor="b">
            <a:noAutofit/>
          </a:bodyPr>
          <a:lstStyle/>
          <a:p>
            <a:pPr algn="ctr"/>
            <a:r>
              <a:rPr lang="en-US" dirty="0">
                <a:solidFill>
                  <a:srgbClr val="FFFFFF"/>
                </a:solidFill>
              </a:rPr>
              <a:t>Eli Lilly Canada - Customer Data Analytics – </a:t>
            </a:r>
            <a:br>
              <a:rPr lang="en-US" dirty="0">
                <a:solidFill>
                  <a:srgbClr val="FFFFFF"/>
                </a:solidFill>
              </a:rPr>
            </a:br>
            <a:r>
              <a:rPr lang="en-US" dirty="0">
                <a:solidFill>
                  <a:srgbClr val="FFFFFF"/>
                </a:solidFill>
              </a:rPr>
              <a:t>Case Study</a:t>
            </a:r>
            <a:endParaRPr lang="en-US" kern="1200" dirty="0">
              <a:solidFill>
                <a:srgbClr val="FFFFFF"/>
              </a:solidFill>
              <a:latin typeface="+mj-lt"/>
              <a:ea typeface="+mj-ea"/>
              <a:cs typeface="+mj-cs"/>
            </a:endParaRPr>
          </a:p>
        </p:txBody>
      </p:sp>
    </p:spTree>
    <p:extLst>
      <p:ext uri="{BB962C8B-B14F-4D97-AF65-F5344CB8AC3E}">
        <p14:creationId xmlns:p14="http://schemas.microsoft.com/office/powerpoint/2010/main" val="261923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A8E214-E820-4F3F-B00D-CDCFBA8A2072}"/>
              </a:ext>
            </a:extLst>
          </p:cNvPr>
          <p:cNvSpPr>
            <a:spLocks noGrp="1"/>
          </p:cNvSpPr>
          <p:nvPr>
            <p:ph type="title"/>
          </p:nvPr>
        </p:nvSpPr>
        <p:spPr>
          <a:xfrm>
            <a:off x="-254000" y="1711559"/>
            <a:ext cx="4650377" cy="2906562"/>
          </a:xfrm>
        </p:spPr>
        <p:txBody>
          <a:bodyPr>
            <a:normAutofit/>
          </a:bodyPr>
          <a:lstStyle/>
          <a:p>
            <a:pPr algn="ctr"/>
            <a:r>
              <a:rPr lang="en-CA" sz="3200" dirty="0">
                <a:solidFill>
                  <a:srgbClr val="FFFFFF"/>
                </a:solidFill>
              </a:rPr>
              <a:t>Agenda</a:t>
            </a:r>
          </a:p>
        </p:txBody>
      </p:sp>
      <p:sp>
        <p:nvSpPr>
          <p:cNvPr id="3" name="Content Placeholder 2">
            <a:extLst>
              <a:ext uri="{FF2B5EF4-FFF2-40B4-BE49-F238E27FC236}">
                <a16:creationId xmlns:a16="http://schemas.microsoft.com/office/drawing/2014/main" id="{D12DC8C0-157C-4E56-B0B9-AF28C2EE78D5}"/>
              </a:ext>
            </a:extLst>
          </p:cNvPr>
          <p:cNvSpPr>
            <a:spLocks noGrp="1"/>
          </p:cNvSpPr>
          <p:nvPr>
            <p:ph idx="1"/>
          </p:nvPr>
        </p:nvSpPr>
        <p:spPr>
          <a:xfrm>
            <a:off x="5273908" y="893306"/>
            <a:ext cx="6623452" cy="5230634"/>
          </a:xfrm>
        </p:spPr>
        <p:txBody>
          <a:bodyPr anchor="ctr">
            <a:normAutofit fontScale="92500" lnSpcReduction="10000"/>
          </a:bodyPr>
          <a:lstStyle/>
          <a:p>
            <a:pPr marL="0" indent="0">
              <a:buNone/>
            </a:pPr>
            <a:r>
              <a:rPr lang="en-CA" sz="2400" dirty="0">
                <a:solidFill>
                  <a:srgbClr val="000000"/>
                </a:solidFill>
              </a:rPr>
              <a:t>Question 1 :</a:t>
            </a:r>
          </a:p>
          <a:p>
            <a:pPr algn="just"/>
            <a:r>
              <a:rPr lang="en-US" sz="2000" dirty="0">
                <a:solidFill>
                  <a:srgbClr val="00B0F0"/>
                </a:solidFill>
              </a:rPr>
              <a:t>How would you have assessed the impact of a sales person* 20 years ago (when only 1 source of information existed)</a:t>
            </a:r>
          </a:p>
          <a:p>
            <a:pPr algn="just"/>
            <a:r>
              <a:rPr lang="en-US" sz="2000" dirty="0">
                <a:solidFill>
                  <a:srgbClr val="00B0F0"/>
                </a:solidFill>
              </a:rPr>
              <a:t>How would you assess their impact today (information is available to all equally)?</a:t>
            </a:r>
          </a:p>
          <a:p>
            <a:pPr algn="just"/>
            <a:r>
              <a:rPr lang="en-US" sz="2000" dirty="0">
                <a:solidFill>
                  <a:srgbClr val="00B0F0"/>
                </a:solidFill>
              </a:rPr>
              <a:t>What type of data would you collect and what analysis would you do to show level of impact of a Sales person today?</a:t>
            </a:r>
          </a:p>
          <a:p>
            <a:pPr algn="just"/>
            <a:r>
              <a:rPr lang="en-US" sz="2000" dirty="0">
                <a:solidFill>
                  <a:srgbClr val="00B0F0"/>
                </a:solidFill>
              </a:rPr>
              <a:t>Create a mockup of how you would present your results to the CEO how is looking to reduce the size of the sales force</a:t>
            </a:r>
          </a:p>
          <a:p>
            <a:pPr marL="0" indent="0">
              <a:buNone/>
            </a:pPr>
            <a:r>
              <a:rPr lang="en-CA" sz="2400" dirty="0">
                <a:solidFill>
                  <a:srgbClr val="000000"/>
                </a:solidFill>
              </a:rPr>
              <a:t>Question 3: </a:t>
            </a:r>
          </a:p>
          <a:p>
            <a:pPr algn="justLow"/>
            <a:r>
              <a:rPr lang="en-US" sz="2000" dirty="0">
                <a:solidFill>
                  <a:srgbClr val="00B0F0"/>
                </a:solidFill>
              </a:rPr>
              <a:t>What approach would you take to manage this request</a:t>
            </a:r>
            <a:endParaRPr lang="en-CA" sz="2000" dirty="0">
              <a:solidFill>
                <a:srgbClr val="00B0F0"/>
              </a:solidFill>
            </a:endParaRPr>
          </a:p>
          <a:p>
            <a:pPr algn="justLow"/>
            <a:endParaRPr lang="en-CA" sz="2400" dirty="0">
              <a:solidFill>
                <a:srgbClr val="000000"/>
              </a:solidFill>
            </a:endParaRPr>
          </a:p>
          <a:p>
            <a:pPr marL="0" indent="0">
              <a:buNone/>
            </a:pPr>
            <a:r>
              <a:rPr lang="en-CA" sz="2400" dirty="0">
                <a:solidFill>
                  <a:srgbClr val="000000"/>
                </a:solidFill>
              </a:rPr>
              <a:t>Python based Search engine application: </a:t>
            </a:r>
          </a:p>
          <a:p>
            <a:pPr algn="just"/>
            <a:r>
              <a:rPr lang="en-CA" sz="2100" dirty="0">
                <a:solidFill>
                  <a:srgbClr val="00B0F0"/>
                </a:solidFill>
              </a:rPr>
              <a:t>Improve the customer satisfaction by increasing the employee’s knowledge</a:t>
            </a:r>
          </a:p>
          <a:p>
            <a:endParaRPr lang="en-CA" sz="2400" dirty="0">
              <a:solidFill>
                <a:srgbClr val="000000"/>
              </a:solidFill>
            </a:endParaRPr>
          </a:p>
        </p:txBody>
      </p:sp>
    </p:spTree>
    <p:extLst>
      <p:ext uri="{BB962C8B-B14F-4D97-AF65-F5344CB8AC3E}">
        <p14:creationId xmlns:p14="http://schemas.microsoft.com/office/powerpoint/2010/main" val="389989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702E65-5B1D-43D1-A6FF-2800752C4E18}"/>
              </a:ext>
            </a:extLst>
          </p:cNvPr>
          <p:cNvSpPr>
            <a:spLocks noGrp="1"/>
          </p:cNvSpPr>
          <p:nvPr>
            <p:ph type="title"/>
          </p:nvPr>
        </p:nvSpPr>
        <p:spPr>
          <a:xfrm>
            <a:off x="5699760" y="802955"/>
            <a:ext cx="5730240" cy="1454051"/>
          </a:xfrm>
        </p:spPr>
        <p:txBody>
          <a:bodyPr>
            <a:normAutofit/>
          </a:bodyPr>
          <a:lstStyle/>
          <a:p>
            <a:pPr algn="ctr"/>
            <a:r>
              <a:rPr lang="en-CA" sz="1800" b="1" dirty="0">
                <a:solidFill>
                  <a:srgbClr val="000000"/>
                </a:solidFill>
              </a:rPr>
              <a:t>Question 1</a:t>
            </a:r>
            <a:br>
              <a:rPr lang="en-CA" sz="1800" b="1" dirty="0">
                <a:solidFill>
                  <a:srgbClr val="000000"/>
                </a:solidFill>
              </a:rPr>
            </a:br>
            <a:r>
              <a:rPr lang="en-US" sz="1800" b="1" dirty="0">
                <a:solidFill>
                  <a:srgbClr val="000000"/>
                </a:solidFill>
              </a:rPr>
              <a:t>How would you have assessed the impact of a sales person* 20 years ago (when only 1 source of information existed)</a:t>
            </a:r>
            <a:br>
              <a:rPr lang="en-CA" sz="1800" b="1" dirty="0">
                <a:solidFill>
                  <a:srgbClr val="000000"/>
                </a:solidFill>
              </a:rPr>
            </a:br>
            <a:endParaRPr lang="en-CA" sz="1800" dirty="0">
              <a:solidFill>
                <a:srgbClr val="000000"/>
              </a:solidFill>
            </a:endParaRPr>
          </a:p>
        </p:txBody>
      </p:sp>
      <p:sp>
        <p:nvSpPr>
          <p:cNvPr id="37"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drawing of a face&#10;&#10;Description automatically generated">
            <a:extLst>
              <a:ext uri="{FF2B5EF4-FFF2-40B4-BE49-F238E27FC236}">
                <a16:creationId xmlns:a16="http://schemas.microsoft.com/office/drawing/2014/main" id="{C8275EA8-9CE9-41F8-B7A6-D26B85D73546}"/>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1434" r="2124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BDD4A980-DA63-4EFD-8C14-FE7700C4382C}"/>
              </a:ext>
            </a:extLst>
          </p:cNvPr>
          <p:cNvSpPr>
            <a:spLocks noGrp="1"/>
          </p:cNvSpPr>
          <p:nvPr>
            <p:ph idx="1"/>
          </p:nvPr>
        </p:nvSpPr>
        <p:spPr>
          <a:xfrm>
            <a:off x="5496560" y="2164080"/>
            <a:ext cx="6248400" cy="4165600"/>
          </a:xfrm>
        </p:spPr>
        <p:style>
          <a:lnRef idx="2">
            <a:schemeClr val="accent1"/>
          </a:lnRef>
          <a:fillRef idx="1">
            <a:schemeClr val="lt1"/>
          </a:fillRef>
          <a:effectRef idx="0">
            <a:schemeClr val="accent1"/>
          </a:effectRef>
          <a:fontRef idx="minor">
            <a:schemeClr val="dk1"/>
          </a:fontRef>
        </p:style>
        <p:txBody>
          <a:bodyPr anchor="ctr">
            <a:normAutofit/>
          </a:bodyPr>
          <a:lstStyle/>
          <a:p>
            <a:pPr marL="514350" indent="-514350" algn="just">
              <a:buFont typeface="+mj-lt"/>
              <a:buAutoNum type="arabicPeriod"/>
            </a:pPr>
            <a:r>
              <a:rPr lang="en-US" sz="2000" dirty="0">
                <a:solidFill>
                  <a:srgbClr val="000000"/>
                </a:solidFill>
              </a:rPr>
              <a:t>The success rate for a salesperson could be a combination of how many interactions they had with customers and how good their conversion rate is. Simply converting more leads to customers results in a better sale. </a:t>
            </a:r>
          </a:p>
          <a:p>
            <a:pPr marL="514350" indent="-514350" algn="just">
              <a:buFont typeface="+mj-lt"/>
              <a:buAutoNum type="arabicPeriod"/>
            </a:pPr>
            <a:r>
              <a:rPr lang="en-US" sz="2000" dirty="0">
                <a:solidFill>
                  <a:srgbClr val="000000"/>
                </a:solidFill>
              </a:rPr>
              <a:t>When the salesperson is the main source of information the 2 features of number of impressions and the conversion rate could specify the performance of the seller. Since the seller is the source of the information and having a higher sales means more success in conveying their knowledge about the product. </a:t>
            </a:r>
          </a:p>
        </p:txBody>
      </p:sp>
    </p:spTree>
    <p:extLst>
      <p:ext uri="{BB962C8B-B14F-4D97-AF65-F5344CB8AC3E}">
        <p14:creationId xmlns:p14="http://schemas.microsoft.com/office/powerpoint/2010/main" val="192936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702E65-5B1D-43D1-A6FF-2800752C4E18}"/>
              </a:ext>
            </a:extLst>
          </p:cNvPr>
          <p:cNvSpPr>
            <a:spLocks noGrp="1"/>
          </p:cNvSpPr>
          <p:nvPr>
            <p:ph type="title"/>
          </p:nvPr>
        </p:nvSpPr>
        <p:spPr>
          <a:xfrm>
            <a:off x="6094105" y="802955"/>
            <a:ext cx="4977976" cy="1454051"/>
          </a:xfrm>
        </p:spPr>
        <p:txBody>
          <a:bodyPr>
            <a:normAutofit/>
          </a:bodyPr>
          <a:lstStyle/>
          <a:p>
            <a:r>
              <a:rPr lang="en-CA" sz="2100" b="1" dirty="0">
                <a:solidFill>
                  <a:srgbClr val="000000"/>
                </a:solidFill>
              </a:rPr>
              <a:t>Question 1</a:t>
            </a:r>
            <a:br>
              <a:rPr lang="en-CA" sz="2100" b="1" dirty="0">
                <a:solidFill>
                  <a:srgbClr val="000000"/>
                </a:solidFill>
              </a:rPr>
            </a:br>
            <a:r>
              <a:rPr lang="en-US" sz="2100" b="1" dirty="0">
                <a:solidFill>
                  <a:srgbClr val="000000"/>
                </a:solidFill>
              </a:rPr>
              <a:t>How would you assess their impact today (information is available to all equally)?</a:t>
            </a:r>
            <a:br>
              <a:rPr lang="en-CA" sz="2100" b="1" dirty="0">
                <a:solidFill>
                  <a:srgbClr val="000000"/>
                </a:solidFill>
              </a:rPr>
            </a:br>
            <a:endParaRPr lang="en-CA" sz="2100" dirty="0">
              <a:solidFill>
                <a:srgbClr val="000000"/>
              </a:solidFill>
            </a:endParaRPr>
          </a:p>
        </p:txBody>
      </p:sp>
      <p:sp>
        <p:nvSpPr>
          <p:cNvPr id="37"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60AEC386-584E-4AD1-B789-6EDA2C3DAED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r="4457"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BDD4A980-DA63-4EFD-8C14-FE7700C4382C}"/>
              </a:ext>
            </a:extLst>
          </p:cNvPr>
          <p:cNvSpPr>
            <a:spLocks noGrp="1"/>
          </p:cNvSpPr>
          <p:nvPr>
            <p:ph idx="1"/>
          </p:nvPr>
        </p:nvSpPr>
        <p:spPr>
          <a:xfrm>
            <a:off x="6090574" y="2421682"/>
            <a:ext cx="4977578" cy="3639289"/>
          </a:xfrm>
        </p:spPr>
        <p:style>
          <a:lnRef idx="2">
            <a:schemeClr val="accent1"/>
          </a:lnRef>
          <a:fillRef idx="1">
            <a:schemeClr val="lt1"/>
          </a:fillRef>
          <a:effectRef idx="0">
            <a:schemeClr val="accent1"/>
          </a:effectRef>
          <a:fontRef idx="minor">
            <a:schemeClr val="dk1"/>
          </a:fontRef>
        </p:style>
        <p:txBody>
          <a:bodyPr anchor="ctr">
            <a:normAutofit/>
          </a:bodyPr>
          <a:lstStyle/>
          <a:p>
            <a:pPr marL="514350" indent="-514350">
              <a:buFont typeface="+mj-lt"/>
              <a:buAutoNum type="arabicPeriod"/>
            </a:pPr>
            <a:r>
              <a:rPr lang="en-US" sz="1700" dirty="0">
                <a:solidFill>
                  <a:srgbClr val="000000"/>
                </a:solidFill>
              </a:rPr>
              <a:t>Today when a customer walks in they have most of the information. For salesperson, the challenge of pitching one new product is now shifted to have a broad knowledge of the pros. and cons. of each product. </a:t>
            </a:r>
          </a:p>
          <a:p>
            <a:pPr marL="514350" indent="-514350">
              <a:buFont typeface="+mj-lt"/>
              <a:buAutoNum type="arabicPeriod"/>
            </a:pPr>
            <a:r>
              <a:rPr lang="en-US" sz="1700" dirty="0">
                <a:solidFill>
                  <a:srgbClr val="000000"/>
                </a:solidFill>
              </a:rPr>
              <a:t>Despite this difference, the success rate still is related to the sales outcome which is converting leads to customers. We should, however, consider that new features can also be added to the calculation. Customer satisfaction/feedback is fairly a new feature that can play a critical role .Collecting feedback from customers is easy and very popular. </a:t>
            </a:r>
          </a:p>
          <a:p>
            <a:pPr marL="514350" indent="-514350">
              <a:buFont typeface="+mj-lt"/>
              <a:buAutoNum type="arabicPeriod"/>
            </a:pPr>
            <a:endParaRPr lang="en-US" sz="1700" dirty="0">
              <a:solidFill>
                <a:srgbClr val="000000"/>
              </a:solidFill>
            </a:endParaRPr>
          </a:p>
        </p:txBody>
      </p:sp>
    </p:spTree>
    <p:extLst>
      <p:ext uri="{BB962C8B-B14F-4D97-AF65-F5344CB8AC3E}">
        <p14:creationId xmlns:p14="http://schemas.microsoft.com/office/powerpoint/2010/main" val="4014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702E65-5B1D-43D1-A6FF-2800752C4E18}"/>
              </a:ext>
            </a:extLst>
          </p:cNvPr>
          <p:cNvSpPr>
            <a:spLocks noGrp="1"/>
          </p:cNvSpPr>
          <p:nvPr>
            <p:ph type="title"/>
          </p:nvPr>
        </p:nvSpPr>
        <p:spPr>
          <a:xfrm>
            <a:off x="355599" y="2449881"/>
            <a:ext cx="4135121" cy="2760098"/>
          </a:xfrm>
        </p:spPr>
        <p:txBody>
          <a:bodyPr>
            <a:normAutofit fontScale="90000"/>
          </a:bodyPr>
          <a:lstStyle/>
          <a:p>
            <a:r>
              <a:rPr lang="en-CA" b="1" dirty="0">
                <a:solidFill>
                  <a:srgbClr val="FFFFFF"/>
                </a:solidFill>
              </a:rPr>
              <a:t>Question 1</a:t>
            </a:r>
            <a:br>
              <a:rPr lang="en-CA" b="1" dirty="0">
                <a:solidFill>
                  <a:srgbClr val="FFFFFF"/>
                </a:solidFill>
              </a:rPr>
            </a:br>
            <a:r>
              <a:rPr lang="en-US" sz="1800" b="1" dirty="0">
                <a:solidFill>
                  <a:srgbClr val="FFFFFF"/>
                </a:solidFill>
              </a:rPr>
              <a:t>What type of data would you collect and what analysis would you do to show level of impact</a:t>
            </a:r>
            <a:br>
              <a:rPr lang="en-US" sz="1800" b="1" dirty="0">
                <a:solidFill>
                  <a:srgbClr val="FFFFFF"/>
                </a:solidFill>
              </a:rPr>
            </a:br>
            <a:r>
              <a:rPr lang="en-US" sz="1800" b="1" dirty="0">
                <a:solidFill>
                  <a:srgbClr val="FFFFFF"/>
                </a:solidFill>
              </a:rPr>
              <a:t>of a Sales person today?</a:t>
            </a:r>
            <a:br>
              <a:rPr lang="en-US" sz="1800" b="1" dirty="0">
                <a:solidFill>
                  <a:srgbClr val="FFFFFF"/>
                </a:solidFill>
              </a:rPr>
            </a:br>
            <a:br>
              <a:rPr lang="en-CA" b="1" dirty="0">
                <a:solidFill>
                  <a:srgbClr val="FFFFFF"/>
                </a:solidFill>
              </a:rPr>
            </a:br>
            <a:endParaRPr lang="en-CA" dirty="0">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D4A980-DA63-4EFD-8C14-FE7700C4382C}"/>
                  </a:ext>
                </a:extLst>
              </p:cNvPr>
              <p:cNvSpPr>
                <a:spLocks noGrp="1"/>
              </p:cNvSpPr>
              <p:nvPr>
                <p:ph idx="1"/>
              </p:nvPr>
            </p:nvSpPr>
            <p:spPr>
              <a:xfrm>
                <a:off x="5080000" y="423246"/>
                <a:ext cx="6847840" cy="6163128"/>
              </a:xfrm>
              <a:noFill/>
              <a:ln cap="sq">
                <a:solidFill>
                  <a:schemeClr val="accent1">
                    <a:alpha val="85000"/>
                  </a:schemeClr>
                </a:solidFill>
                <a:round/>
              </a:ln>
              <a:effectLst>
                <a:outerShdw blurRad="50800" dist="38100" dir="13500000" algn="br" rotWithShape="0">
                  <a:srgbClr val="00B0F0">
                    <a:alpha val="40000"/>
                  </a:srgbClr>
                </a:outerShdw>
              </a:effectLst>
            </p:spPr>
            <p:style>
              <a:lnRef idx="2">
                <a:schemeClr val="accent1"/>
              </a:lnRef>
              <a:fillRef idx="1">
                <a:schemeClr val="lt1"/>
              </a:fillRef>
              <a:effectRef idx="0">
                <a:schemeClr val="accent1"/>
              </a:effectRef>
              <a:fontRef idx="minor">
                <a:schemeClr val="dk1"/>
              </a:fontRef>
            </p:style>
            <p:txBody>
              <a:bodyPr anchor="ctr">
                <a:normAutofit/>
              </a:bodyPr>
              <a:lstStyle/>
              <a:p>
                <a:pPr marL="0" indent="0">
                  <a:spcAft>
                    <a:spcPts val="0"/>
                  </a:spcAft>
                  <a:buNone/>
                </a:pPr>
                <a:r>
                  <a:rPr lang="en-CA" sz="2000" b="1" i="1" u="sng" dirty="0">
                    <a:latin typeface="Times New Roman" panose="02020603050405020304" pitchFamily="18" charset="0"/>
                    <a:ea typeface="Times New Roman" panose="02020603050405020304" pitchFamily="18" charset="0"/>
                  </a:rPr>
                  <a:t>Collect:</a:t>
                </a:r>
              </a:p>
              <a:p>
                <a:r>
                  <a:rPr lang="en-CA" sz="2000" dirty="0">
                    <a:latin typeface="Times New Roman" panose="02020603050405020304" pitchFamily="18" charset="0"/>
                    <a:ea typeface="Times New Roman" panose="02020603050405020304" pitchFamily="18" charset="0"/>
                  </a:rPr>
                  <a:t>Number of Customer interactions per hour</a:t>
                </a:r>
              </a:p>
              <a:p>
                <a:r>
                  <a:rPr lang="en-CA" sz="2000" dirty="0">
                    <a:latin typeface="Times New Roman" panose="02020603050405020304" pitchFamily="18" charset="0"/>
                    <a:ea typeface="Times New Roman" panose="02020603050405020304" pitchFamily="18" charset="0"/>
                  </a:rPr>
                  <a:t>Conversion rate - How many of the conversations lead to the sale</a:t>
                </a:r>
              </a:p>
              <a:p>
                <a:r>
                  <a:rPr lang="en-CA" sz="2000" dirty="0">
                    <a:latin typeface="Times New Roman" panose="02020603050405020304" pitchFamily="18" charset="0"/>
                    <a:ea typeface="Times New Roman" panose="02020603050405020304" pitchFamily="18" charset="0"/>
                  </a:rPr>
                  <a:t>Customer feedback/ Satisfaction</a:t>
                </a:r>
              </a:p>
              <a:p>
                <a:r>
                  <a:rPr lang="en-CA" sz="2000" dirty="0">
                    <a:latin typeface="Times New Roman" panose="02020603050405020304" pitchFamily="18" charset="0"/>
                    <a:ea typeface="Times New Roman" panose="02020603050405020304" pitchFamily="18" charset="0"/>
                  </a:rPr>
                  <a:t>Sales Amount </a:t>
                </a:r>
              </a:p>
              <a:p>
                <a:pPr marL="0" indent="0">
                  <a:spcAft>
                    <a:spcPts val="0"/>
                  </a:spcAft>
                  <a:buNone/>
                </a:pPr>
                <a:r>
                  <a:rPr lang="en-CA" sz="2000" b="1" i="1" u="sng" dirty="0">
                    <a:latin typeface="Times New Roman" panose="02020603050405020304" pitchFamily="18" charset="0"/>
                    <a:ea typeface="Times New Roman" panose="02020603050405020304" pitchFamily="18" charset="0"/>
                  </a:rPr>
                  <a:t>Calculate: </a:t>
                </a:r>
              </a:p>
              <a:p>
                <a:r>
                  <a:rPr lang="en-CA" sz="2000" dirty="0">
                    <a:latin typeface="Times New Roman" panose="02020603050405020304" pitchFamily="18" charset="0"/>
                    <a:ea typeface="Times New Roman" panose="02020603050405020304" pitchFamily="18" charset="0"/>
                  </a:rPr>
                  <a:t> Conversion ratio: </a:t>
                </a:r>
                <a14:m>
                  <m:oMath xmlns:m="http://schemas.openxmlformats.org/officeDocument/2006/math">
                    <m:f>
                      <m:fPr>
                        <m:ctrlPr>
                          <a:rPr lang="en-CA" sz="2000" i="1">
                            <a:latin typeface="Cambria Math" panose="02040503050406030204" pitchFamily="18" charset="0"/>
                            <a:ea typeface="Calibri" panose="020F0502020204030204" pitchFamily="34" charset="0"/>
                            <a:cs typeface="Arial" panose="020B0604020202020204" pitchFamily="34" charset="0"/>
                          </a:rPr>
                        </m:ctrlPr>
                      </m:fPr>
                      <m:num>
                        <m:r>
                          <a:rPr lang="en-CA" sz="2400" i="1">
                            <a:latin typeface="Cambria Math" panose="02040503050406030204" pitchFamily="18" charset="0"/>
                            <a:ea typeface="Times New Roman" panose="02020603050405020304" pitchFamily="18" charset="0"/>
                          </a:rPr>
                          <m:t>𝐶𝑜𝑛𝑣𝑒𝑟𝑠𝑖𝑜𝑛</m:t>
                        </m:r>
                        <m:r>
                          <a:rPr lang="en-CA" sz="2400" i="1">
                            <a:latin typeface="Cambria Math" panose="02040503050406030204" pitchFamily="18" charset="0"/>
                            <a:ea typeface="Times New Roman" panose="02020603050405020304" pitchFamily="18" charset="0"/>
                          </a:rPr>
                          <m:t> </m:t>
                        </m:r>
                        <m:r>
                          <a:rPr lang="en-CA" sz="2400" i="1">
                            <a:latin typeface="Cambria Math" panose="02040503050406030204" pitchFamily="18" charset="0"/>
                            <a:ea typeface="Times New Roman" panose="02020603050405020304" pitchFamily="18" charset="0"/>
                          </a:rPr>
                          <m:t>𝑟𝑎𝑡𝑒</m:t>
                        </m:r>
                      </m:num>
                      <m:den>
                        <m:r>
                          <a:rPr lang="en-CA" sz="2400" i="1">
                            <a:latin typeface="Cambria Math" panose="02040503050406030204" pitchFamily="18" charset="0"/>
                            <a:ea typeface="Times New Roman" panose="02020603050405020304" pitchFamily="18" charset="0"/>
                          </a:rPr>
                          <m:t>𝑁𝑢𝑚𝑏𝑒𝑟</m:t>
                        </m:r>
                        <m:r>
                          <a:rPr lang="en-CA" sz="2400" i="1">
                            <a:latin typeface="Cambria Math" panose="02040503050406030204" pitchFamily="18" charset="0"/>
                            <a:ea typeface="Times New Roman" panose="02020603050405020304" pitchFamily="18" charset="0"/>
                          </a:rPr>
                          <m:t> </m:t>
                        </m:r>
                        <m:r>
                          <a:rPr lang="en-CA" sz="2400" i="1">
                            <a:latin typeface="Cambria Math" panose="02040503050406030204" pitchFamily="18" charset="0"/>
                            <a:ea typeface="Times New Roman" panose="02020603050405020304" pitchFamily="18" charset="0"/>
                          </a:rPr>
                          <m:t>𝑜𝑓</m:t>
                        </m:r>
                        <m:r>
                          <a:rPr lang="en-CA" sz="2400" i="1">
                            <a:latin typeface="Cambria Math" panose="02040503050406030204" pitchFamily="18" charset="0"/>
                            <a:ea typeface="Times New Roman" panose="02020603050405020304" pitchFamily="18" charset="0"/>
                          </a:rPr>
                          <m:t> </m:t>
                        </m:r>
                        <m:r>
                          <a:rPr lang="en-CA" sz="2400" i="1">
                            <a:latin typeface="Cambria Math" panose="02040503050406030204" pitchFamily="18" charset="0"/>
                            <a:ea typeface="Times New Roman" panose="02020603050405020304" pitchFamily="18" charset="0"/>
                          </a:rPr>
                          <m:t>𝐶𝑢𝑠𝑡𝑜𝑚𝑒𝑟</m:t>
                        </m:r>
                        <m:r>
                          <a:rPr lang="en-CA" sz="2400" i="1">
                            <a:latin typeface="Cambria Math" panose="02040503050406030204" pitchFamily="18" charset="0"/>
                            <a:ea typeface="Times New Roman" panose="02020603050405020304" pitchFamily="18" charset="0"/>
                          </a:rPr>
                          <m:t> </m:t>
                        </m:r>
                        <m:r>
                          <a:rPr lang="en-CA" sz="2400" i="1">
                            <a:latin typeface="Cambria Math" panose="02040503050406030204" pitchFamily="18" charset="0"/>
                            <a:ea typeface="Times New Roman" panose="02020603050405020304" pitchFamily="18" charset="0"/>
                          </a:rPr>
                          <m:t>𝑖𝑛𝑡𝑒𝑟𝑎𝑐𝑡𝑖𝑜𝑛𝑠</m:t>
                        </m:r>
                        <m:r>
                          <a:rPr lang="en-CA" sz="2400" i="1">
                            <a:latin typeface="Cambria Math" panose="02040503050406030204" pitchFamily="18" charset="0"/>
                            <a:ea typeface="Times New Roman" panose="02020603050405020304" pitchFamily="18" charset="0"/>
                          </a:rPr>
                          <m:t> </m:t>
                        </m:r>
                        <m:r>
                          <a:rPr lang="en-CA" sz="2400" i="1">
                            <a:latin typeface="Cambria Math" panose="02040503050406030204" pitchFamily="18" charset="0"/>
                            <a:ea typeface="Times New Roman" panose="02020603050405020304" pitchFamily="18" charset="0"/>
                          </a:rPr>
                          <m:t>𝑝𝑒𝑟</m:t>
                        </m:r>
                        <m:r>
                          <a:rPr lang="en-CA" sz="2400" i="1">
                            <a:latin typeface="Cambria Math" panose="02040503050406030204" pitchFamily="18" charset="0"/>
                            <a:ea typeface="Times New Roman" panose="02020603050405020304" pitchFamily="18" charset="0"/>
                          </a:rPr>
                          <m:t> </m:t>
                        </m:r>
                        <m:r>
                          <a:rPr lang="en-CA" sz="2400" i="1">
                            <a:latin typeface="Cambria Math" panose="02040503050406030204" pitchFamily="18" charset="0"/>
                            <a:ea typeface="Times New Roman" panose="02020603050405020304" pitchFamily="18" charset="0"/>
                          </a:rPr>
                          <m:t>h𝑜𝑢𝑟</m:t>
                        </m:r>
                      </m:den>
                    </m:f>
                  </m:oMath>
                </a14:m>
                <a:r>
                  <a:rPr lang="en-CA" sz="2400" dirty="0">
                    <a:latin typeface="Times New Roman" panose="02020603050405020304" pitchFamily="18" charset="0"/>
                    <a:ea typeface="Times New Roman" panose="02020603050405020304" pitchFamily="18" charset="0"/>
                  </a:rPr>
                  <a:t> *</a:t>
                </a:r>
                <a:r>
                  <a:rPr lang="en-CA" sz="2000" dirty="0">
                    <a:latin typeface="Times New Roman" panose="02020603050405020304" pitchFamily="18" charset="0"/>
                    <a:ea typeface="Times New Roman" panose="02020603050405020304" pitchFamily="18" charset="0"/>
                  </a:rPr>
                  <a:t>100</a:t>
                </a:r>
                <a:endParaRPr lang="en-CA" sz="2400" dirty="0">
                  <a:latin typeface="Times New Roman" panose="02020603050405020304" pitchFamily="18" charset="0"/>
                  <a:ea typeface="Times New Roman" panose="02020603050405020304" pitchFamily="18" charset="0"/>
                </a:endParaRPr>
              </a:p>
              <a:p>
                <a:r>
                  <a:rPr lang="en-CA" sz="2000" dirty="0">
                    <a:latin typeface="Times New Roman" panose="02020603050405020304" pitchFamily="18" charset="0"/>
                    <a:ea typeface="Times New Roman" panose="02020603050405020304" pitchFamily="18" charset="0"/>
                  </a:rPr>
                  <a:t>Productivity:</a:t>
                </a:r>
                <a:r>
                  <a:rPr lang="en-CA" sz="2400" dirty="0">
                    <a:latin typeface="Times New Roman" panose="02020603050405020304" pitchFamily="18" charset="0"/>
                    <a:ea typeface="Times New Roman" panose="02020603050405020304" pitchFamily="18" charset="0"/>
                  </a:rPr>
                  <a:t> </a:t>
                </a:r>
                <a14:m>
                  <m:oMath xmlns:m="http://schemas.openxmlformats.org/officeDocument/2006/math">
                    <m:func>
                      <m:funcPr>
                        <m:ctrlPr>
                          <a:rPr lang="en-CA" sz="1800" i="1">
                            <a:latin typeface="Cambria Math" panose="02040503050406030204" pitchFamily="18" charset="0"/>
                            <a:ea typeface="Calibri" panose="020F0502020204030204" pitchFamily="34" charset="0"/>
                            <a:cs typeface="Arial" panose="020B0604020202020204" pitchFamily="34" charset="0"/>
                          </a:rPr>
                        </m:ctrlPr>
                      </m:funcPr>
                      <m:fName>
                        <m:sSub>
                          <m:sSubPr>
                            <m:ctrlPr>
                              <a:rPr lang="en-CA" sz="1800" i="1">
                                <a:latin typeface="Cambria Math" panose="02040503050406030204" pitchFamily="18" charset="0"/>
                                <a:ea typeface="Calibri" panose="020F0502020204030204" pitchFamily="34" charset="0"/>
                                <a:cs typeface="Arial" panose="020B0604020202020204" pitchFamily="34" charset="0"/>
                              </a:rPr>
                            </m:ctrlPr>
                          </m:sSubPr>
                          <m:e>
                            <m:r>
                              <m:rPr>
                                <m:sty m:val="p"/>
                              </m:rPr>
                              <a:rPr lang="en-CA" sz="2000">
                                <a:latin typeface="Cambria Math" panose="02040503050406030204" pitchFamily="18" charset="0"/>
                                <a:ea typeface="Calibri" panose="020F0502020204030204" pitchFamily="34" charset="0"/>
                              </a:rPr>
                              <m:t>log</m:t>
                            </m:r>
                          </m:e>
                          <m:sub>
                            <m:r>
                              <a:rPr lang="en-CA" sz="2000" i="1">
                                <a:latin typeface="Cambria Math" panose="02040503050406030204" pitchFamily="18" charset="0"/>
                                <a:ea typeface="Times New Roman" panose="02020603050405020304" pitchFamily="18" charset="0"/>
                              </a:rPr>
                              <m:t>𝑁𝑢𝑚𝑏𝑒𝑟</m:t>
                            </m:r>
                            <m:r>
                              <a:rPr lang="en-CA" sz="2000" i="1">
                                <a:latin typeface="Cambria Math" panose="02040503050406030204" pitchFamily="18" charset="0"/>
                                <a:ea typeface="Times New Roman" panose="02020603050405020304" pitchFamily="18" charset="0"/>
                              </a:rPr>
                              <m:t> </m:t>
                            </m:r>
                            <m:r>
                              <a:rPr lang="en-CA" sz="2000" i="1">
                                <a:latin typeface="Cambria Math" panose="02040503050406030204" pitchFamily="18" charset="0"/>
                                <a:ea typeface="Times New Roman" panose="02020603050405020304" pitchFamily="18" charset="0"/>
                              </a:rPr>
                              <m:t>𝑜𝑓</m:t>
                            </m:r>
                            <m:r>
                              <a:rPr lang="en-CA" sz="2000" i="1">
                                <a:latin typeface="Cambria Math" panose="02040503050406030204" pitchFamily="18" charset="0"/>
                                <a:ea typeface="Times New Roman" panose="02020603050405020304" pitchFamily="18" charset="0"/>
                              </a:rPr>
                              <m:t> </m:t>
                            </m:r>
                            <m:r>
                              <a:rPr lang="en-CA" sz="2000" i="1">
                                <a:latin typeface="Cambria Math" panose="02040503050406030204" pitchFamily="18" charset="0"/>
                                <a:ea typeface="Times New Roman" panose="02020603050405020304" pitchFamily="18" charset="0"/>
                              </a:rPr>
                              <m:t>𝐶𝑢𝑠𝑡𝑜𝑚𝑒𝑟</m:t>
                            </m:r>
                          </m:sub>
                        </m:sSub>
                        <m:r>
                          <a:rPr lang="en-CA" sz="2000" i="1">
                            <a:latin typeface="Cambria Math" panose="02040503050406030204" pitchFamily="18" charset="0"/>
                            <a:ea typeface="Times New Roman" panose="02020603050405020304" pitchFamily="18" charset="0"/>
                          </a:rPr>
                          <m:t>(</m:t>
                        </m:r>
                      </m:fName>
                      <m:e>
                        <m:r>
                          <a:rPr lang="en-CA" sz="2000" i="1">
                            <a:latin typeface="Cambria Math" panose="02040503050406030204" pitchFamily="18" charset="0"/>
                            <a:ea typeface="Times New Roman" panose="02020603050405020304" pitchFamily="18" charset="0"/>
                          </a:rPr>
                          <m:t>𝐶𝑜𝑛𝑣𝑒𝑟𝑠𝑖𝑜𝑛</m:t>
                        </m:r>
                        <m:r>
                          <a:rPr lang="en-CA" sz="2000" i="1">
                            <a:latin typeface="Cambria Math" panose="02040503050406030204" pitchFamily="18" charset="0"/>
                            <a:ea typeface="Times New Roman" panose="02020603050405020304" pitchFamily="18" charset="0"/>
                          </a:rPr>
                          <m:t> </m:t>
                        </m:r>
                        <m:r>
                          <a:rPr lang="en-CA" sz="2000" i="1">
                            <a:latin typeface="Cambria Math" panose="02040503050406030204" pitchFamily="18" charset="0"/>
                            <a:ea typeface="Times New Roman" panose="02020603050405020304" pitchFamily="18" charset="0"/>
                          </a:rPr>
                          <m:t>𝑟𝑎𝑡𝑒</m:t>
                        </m:r>
                        <m:r>
                          <a:rPr lang="en-CA" sz="2000" i="1">
                            <a:latin typeface="Cambria Math" panose="02040503050406030204" pitchFamily="18" charset="0"/>
                            <a:ea typeface="Times New Roman" panose="02020603050405020304" pitchFamily="18" charset="0"/>
                          </a:rPr>
                          <m:t>) </m:t>
                        </m:r>
                      </m:e>
                    </m:func>
                  </m:oMath>
                </a14:m>
                <a:endParaRPr lang="en-CA" sz="2400" dirty="0">
                  <a:latin typeface="Times New Roman" panose="02020603050405020304" pitchFamily="18" charset="0"/>
                  <a:ea typeface="Times New Roman" panose="02020603050405020304" pitchFamily="18" charset="0"/>
                </a:endParaRPr>
              </a:p>
              <a:p>
                <a:r>
                  <a:rPr lang="en-CA" sz="2000" dirty="0">
                    <a:latin typeface="Times New Roman" panose="02020603050405020304" pitchFamily="18" charset="0"/>
                    <a:ea typeface="Times New Roman" panose="02020603050405020304" pitchFamily="18" charset="0"/>
                  </a:rPr>
                  <a:t>Salespersons rank: productivity * conversion ratio</a:t>
                </a:r>
              </a:p>
              <a:p>
                <a:pPr marL="514350" indent="-514350" algn="just">
                  <a:buFont typeface="+mj-lt"/>
                  <a:buAutoNum type="arabicPeriod"/>
                </a:pPr>
                <a:endParaRPr lang="en-US" sz="2200" dirty="0">
                  <a:solidFill>
                    <a:srgbClr val="000000"/>
                  </a:solidFill>
                </a:endParaRPr>
              </a:p>
            </p:txBody>
          </p:sp>
        </mc:Choice>
        <mc:Fallback xmlns="">
          <p:sp>
            <p:nvSpPr>
              <p:cNvPr id="3" name="Content Placeholder 2">
                <a:extLst>
                  <a:ext uri="{FF2B5EF4-FFF2-40B4-BE49-F238E27FC236}">
                    <a16:creationId xmlns:a16="http://schemas.microsoft.com/office/drawing/2014/main" id="{BDD4A980-DA63-4EFD-8C14-FE7700C4382C}"/>
                  </a:ext>
                </a:extLst>
              </p:cNvPr>
              <p:cNvSpPr>
                <a:spLocks noGrp="1" noRot="1" noChangeAspect="1" noMove="1" noResize="1" noEditPoints="1" noAdjustHandles="1" noChangeArrowheads="1" noChangeShapeType="1" noTextEdit="1"/>
              </p:cNvSpPr>
              <p:nvPr>
                <p:ph idx="1"/>
              </p:nvPr>
            </p:nvSpPr>
            <p:spPr>
              <a:xfrm>
                <a:off x="5080000" y="423246"/>
                <a:ext cx="6847840" cy="6163128"/>
              </a:xfrm>
              <a:blipFill>
                <a:blip r:embed="rId3"/>
                <a:stretch>
                  <a:fillRect/>
                </a:stretch>
              </a:blipFill>
              <a:ln cap="sq">
                <a:solidFill>
                  <a:schemeClr val="accent1">
                    <a:alpha val="85000"/>
                  </a:schemeClr>
                </a:solidFill>
                <a:round/>
              </a:ln>
              <a:effectLst>
                <a:outerShdw blurRad="50800" dist="38100" dir="13500000" algn="br" rotWithShape="0">
                  <a:srgbClr val="00B0F0">
                    <a:alpha val="40000"/>
                  </a:srgbClr>
                </a:outerShdw>
              </a:effectLst>
            </p:spPr>
            <p:txBody>
              <a:bodyPr/>
              <a:lstStyle/>
              <a:p>
                <a:r>
                  <a:rPr lang="en-CA">
                    <a:noFill/>
                  </a:rPr>
                  <a:t> </a:t>
                </a:r>
              </a:p>
            </p:txBody>
          </p:sp>
        </mc:Fallback>
      </mc:AlternateContent>
    </p:spTree>
    <p:extLst>
      <p:ext uri="{BB962C8B-B14F-4D97-AF65-F5344CB8AC3E}">
        <p14:creationId xmlns:p14="http://schemas.microsoft.com/office/powerpoint/2010/main" val="417692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702E65-5B1D-43D1-A6FF-2800752C4E18}"/>
              </a:ext>
            </a:extLst>
          </p:cNvPr>
          <p:cNvSpPr>
            <a:spLocks noGrp="1"/>
          </p:cNvSpPr>
          <p:nvPr>
            <p:ph type="title"/>
          </p:nvPr>
        </p:nvSpPr>
        <p:spPr>
          <a:xfrm>
            <a:off x="5262880" y="802955"/>
            <a:ext cx="5902960" cy="1454051"/>
          </a:xfrm>
        </p:spPr>
        <p:txBody>
          <a:bodyPr>
            <a:normAutofit fontScale="90000"/>
          </a:bodyPr>
          <a:lstStyle/>
          <a:p>
            <a:pPr algn="ctr"/>
            <a:r>
              <a:rPr lang="en-CA" sz="2300" b="1" dirty="0">
                <a:solidFill>
                  <a:srgbClr val="000000"/>
                </a:solidFill>
              </a:rPr>
              <a:t>Question 1</a:t>
            </a:r>
            <a:br>
              <a:rPr lang="en-CA" sz="2300" b="1" dirty="0">
                <a:solidFill>
                  <a:srgbClr val="000000"/>
                </a:solidFill>
              </a:rPr>
            </a:br>
            <a:r>
              <a:rPr lang="en-US" sz="2300" b="1" dirty="0">
                <a:solidFill>
                  <a:srgbClr val="000000"/>
                </a:solidFill>
              </a:rPr>
              <a:t>Create a mockup of how you would present your results to the CEO how is looking to reduce</a:t>
            </a:r>
            <a:br>
              <a:rPr lang="en-US" sz="2300" b="1" dirty="0">
                <a:solidFill>
                  <a:srgbClr val="000000"/>
                </a:solidFill>
              </a:rPr>
            </a:br>
            <a:r>
              <a:rPr lang="en-US" sz="2300" b="1" dirty="0">
                <a:solidFill>
                  <a:srgbClr val="000000"/>
                </a:solidFill>
              </a:rPr>
              <a:t>the size of the sales force</a:t>
            </a:r>
            <a:br>
              <a:rPr lang="en-US" sz="1400" b="1" dirty="0">
                <a:solidFill>
                  <a:srgbClr val="000000"/>
                </a:solidFill>
              </a:rPr>
            </a:br>
            <a:br>
              <a:rPr lang="en-US" sz="1400" b="1" dirty="0">
                <a:solidFill>
                  <a:srgbClr val="000000"/>
                </a:solidFill>
              </a:rPr>
            </a:br>
            <a:br>
              <a:rPr lang="en-CA" sz="1400" b="1" dirty="0">
                <a:solidFill>
                  <a:srgbClr val="000000"/>
                </a:solidFill>
              </a:rPr>
            </a:br>
            <a:endParaRPr lang="en-CA" sz="1400" dirty="0">
              <a:solidFill>
                <a:srgbClr val="000000"/>
              </a:solidFill>
            </a:endParaRPr>
          </a:p>
        </p:txBody>
      </p:sp>
      <p:sp>
        <p:nvSpPr>
          <p:cNvPr id="28"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lose up of a toy&#10;&#10;Description automatically generated">
            <a:extLst>
              <a:ext uri="{FF2B5EF4-FFF2-40B4-BE49-F238E27FC236}">
                <a16:creationId xmlns:a16="http://schemas.microsoft.com/office/drawing/2014/main" id="{AFBA8F3C-B531-44FB-99A9-4FFED31B82BC}"/>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5034" r="14980"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BDD4A980-DA63-4EFD-8C14-FE7700C4382C}"/>
              </a:ext>
            </a:extLst>
          </p:cNvPr>
          <p:cNvSpPr>
            <a:spLocks noGrp="1"/>
          </p:cNvSpPr>
          <p:nvPr>
            <p:ph idx="1"/>
          </p:nvPr>
        </p:nvSpPr>
        <p:spPr>
          <a:xfrm>
            <a:off x="5453277" y="2421682"/>
            <a:ext cx="5614875" cy="3639289"/>
          </a:xfrm>
        </p:spPr>
        <p:style>
          <a:lnRef idx="2">
            <a:schemeClr val="accent1"/>
          </a:lnRef>
          <a:fillRef idx="1">
            <a:schemeClr val="lt1"/>
          </a:fillRef>
          <a:effectRef idx="0">
            <a:schemeClr val="accent1"/>
          </a:effectRef>
          <a:fontRef idx="minor">
            <a:schemeClr val="dk1"/>
          </a:fontRef>
        </p:style>
        <p:txBody>
          <a:bodyPr anchor="ctr">
            <a:normAutofit/>
          </a:bodyPr>
          <a:lstStyle/>
          <a:p>
            <a:pPr marL="0" indent="0" algn="just">
              <a:spcAft>
                <a:spcPts val="0"/>
              </a:spcAft>
              <a:buNone/>
            </a:pPr>
            <a:r>
              <a:rPr lang="en-US" sz="2000" dirty="0">
                <a:solidFill>
                  <a:srgbClr val="000000"/>
                </a:solidFill>
                <a:latin typeface="Times New Roman" panose="02020603050405020304" pitchFamily="18" charset="0"/>
                <a:ea typeface="Times New Roman" panose="02020603050405020304" pitchFamily="18" charset="0"/>
              </a:rPr>
              <a:t>To present the employees’ production we can calculates their customer services, productivity and productions in each period and evaluate their billabilities using ranking matrix.</a:t>
            </a:r>
          </a:p>
          <a:p>
            <a:pPr marL="0" indent="0" algn="justLow">
              <a:spcAft>
                <a:spcPts val="0"/>
              </a:spcAft>
              <a:buNone/>
            </a:pPr>
            <a:r>
              <a:rPr lang="en-US" sz="2000" dirty="0">
                <a:solidFill>
                  <a:srgbClr val="000000"/>
                </a:solidFill>
                <a:latin typeface="Times New Roman" panose="02020603050405020304" pitchFamily="18" charset="0"/>
                <a:ea typeface="Times New Roman" panose="02020603050405020304" pitchFamily="18" charset="0"/>
              </a:rPr>
              <a:t> </a:t>
            </a:r>
          </a:p>
          <a:p>
            <a:pPr marL="0" indent="0" algn="just">
              <a:spcAft>
                <a:spcPts val="0"/>
              </a:spcAft>
              <a:buNone/>
            </a:pPr>
            <a:r>
              <a:rPr lang="en-US" sz="2000" dirty="0">
                <a:solidFill>
                  <a:srgbClr val="000000"/>
                </a:solidFill>
                <a:latin typeface="Times New Roman" panose="02020603050405020304" pitchFamily="18" charset="0"/>
                <a:ea typeface="Times New Roman" panose="02020603050405020304" pitchFamily="18" charset="0"/>
              </a:rPr>
              <a:t>In this case, I want to present the employee production matrix for the home-hardware department at the XYZ company. </a:t>
            </a:r>
          </a:p>
          <a:p>
            <a:pPr marL="514350" indent="-514350">
              <a:buFont typeface="+mj-lt"/>
              <a:buAutoNum type="arabicPeriod"/>
            </a:pPr>
            <a:endParaRPr lang="en-US" sz="2000" dirty="0">
              <a:solidFill>
                <a:srgbClr val="000000"/>
              </a:solidFill>
            </a:endParaRPr>
          </a:p>
        </p:txBody>
      </p:sp>
    </p:spTree>
    <p:extLst>
      <p:ext uri="{BB962C8B-B14F-4D97-AF65-F5344CB8AC3E}">
        <p14:creationId xmlns:p14="http://schemas.microsoft.com/office/powerpoint/2010/main" val="388843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1179074" y="696353"/>
            <a:ext cx="9833548" cy="1325563"/>
          </a:xfrm>
        </p:spPr>
        <p:txBody>
          <a:bodyPr>
            <a:normAutofit/>
          </a:bodyPr>
          <a:lstStyle/>
          <a:p>
            <a:pPr algn="ctr"/>
            <a:r>
              <a:rPr lang="en-US" sz="3200" dirty="0">
                <a:solidFill>
                  <a:srgbClr val="FFFFFF"/>
                </a:solidFill>
              </a:rPr>
              <a:t>How to rank employees based on their activities and productions</a:t>
            </a:r>
            <a:endParaRPr lang="en-CA" sz="3200" dirty="0">
              <a:solidFill>
                <a:srgbClr val="FFFFFF"/>
              </a:solidFill>
            </a:endParaRPr>
          </a:p>
        </p:txBody>
      </p:sp>
      <p:graphicFrame>
        <p:nvGraphicFramePr>
          <p:cNvPr id="9" name="Object 8">
            <a:extLst>
              <a:ext uri="{FF2B5EF4-FFF2-40B4-BE49-F238E27FC236}">
                <a16:creationId xmlns:a16="http://schemas.microsoft.com/office/drawing/2014/main" id="{B8D3C2C0-6F9A-4324-B096-2B4040F33708}"/>
              </a:ext>
            </a:extLst>
          </p:cNvPr>
          <p:cNvGraphicFramePr>
            <a:graphicFrameLocks noChangeAspect="1"/>
          </p:cNvGraphicFramePr>
          <p:nvPr>
            <p:extLst>
              <p:ext uri="{D42A27DB-BD31-4B8C-83A1-F6EECF244321}">
                <p14:modId xmlns:p14="http://schemas.microsoft.com/office/powerpoint/2010/main" val="2249043554"/>
              </p:ext>
            </p:extLst>
          </p:nvPr>
        </p:nvGraphicFramePr>
        <p:xfrm>
          <a:off x="1179074" y="2633587"/>
          <a:ext cx="9684200" cy="3528060"/>
        </p:xfrm>
        <a:graphic>
          <a:graphicData uri="http://schemas.openxmlformats.org/presentationml/2006/ole">
            <mc:AlternateContent xmlns:mc="http://schemas.openxmlformats.org/markup-compatibility/2006">
              <mc:Choice xmlns:v="urn:schemas-microsoft-com:vml" Requires="v">
                <p:oleObj spid="_x0000_s2064" name="Worksheet" r:id="rId4" imgW="5334099" imgH="1943100" progId="Excel.Sheet.12">
                  <p:embed/>
                </p:oleObj>
              </mc:Choice>
              <mc:Fallback>
                <p:oleObj name="Worksheet" r:id="rId4" imgW="5334099" imgH="1943100" progId="Excel.Sheet.12">
                  <p:embed/>
                  <p:pic>
                    <p:nvPicPr>
                      <p:cNvPr id="4" name="Object 3">
                        <a:extLst>
                          <a:ext uri="{FF2B5EF4-FFF2-40B4-BE49-F238E27FC236}">
                            <a16:creationId xmlns:a16="http://schemas.microsoft.com/office/drawing/2014/main" id="{DB37909F-6AE7-4F53-9238-A8D7F76A34B7}"/>
                          </a:ext>
                        </a:extLst>
                      </p:cNvPr>
                      <p:cNvPicPr/>
                      <p:nvPr/>
                    </p:nvPicPr>
                    <p:blipFill>
                      <a:blip r:embed="rId5"/>
                      <a:stretch>
                        <a:fillRect/>
                      </a:stretch>
                    </p:blipFill>
                    <p:spPr>
                      <a:xfrm>
                        <a:off x="1179074" y="2633587"/>
                        <a:ext cx="9684200" cy="3528060"/>
                      </a:xfrm>
                      <a:prstGeom prst="rect">
                        <a:avLst/>
                      </a:prstGeom>
                    </p:spPr>
                  </p:pic>
                </p:oleObj>
              </mc:Fallback>
            </mc:AlternateContent>
          </a:graphicData>
        </a:graphic>
      </p:graphicFrame>
    </p:spTree>
    <p:extLst>
      <p:ext uri="{BB962C8B-B14F-4D97-AF65-F5344CB8AC3E}">
        <p14:creationId xmlns:p14="http://schemas.microsoft.com/office/powerpoint/2010/main" val="171652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6B8005-5DAD-446C-A3D4-83DC5EFDE190}"/>
              </a:ext>
            </a:extLst>
          </p:cNvPr>
          <p:cNvSpPr>
            <a:spLocks noGrp="1"/>
          </p:cNvSpPr>
          <p:nvPr>
            <p:ph type="title"/>
          </p:nvPr>
        </p:nvSpPr>
        <p:spPr>
          <a:xfrm>
            <a:off x="1179074" y="696353"/>
            <a:ext cx="9833548" cy="1325563"/>
          </a:xfrm>
        </p:spPr>
        <p:txBody>
          <a:bodyPr>
            <a:normAutofit/>
          </a:bodyPr>
          <a:lstStyle/>
          <a:p>
            <a:pPr algn="ctr"/>
            <a:r>
              <a:rPr lang="en-US" sz="3200" dirty="0">
                <a:solidFill>
                  <a:srgbClr val="FFFFFF"/>
                </a:solidFill>
              </a:rPr>
              <a:t>Production matrix visualization </a:t>
            </a:r>
            <a:endParaRPr lang="en-CA" sz="3200" dirty="0">
              <a:solidFill>
                <a:srgbClr val="FFFFFF"/>
              </a:solidFill>
            </a:endParaRPr>
          </a:p>
        </p:txBody>
      </p:sp>
      <p:graphicFrame>
        <p:nvGraphicFramePr>
          <p:cNvPr id="6" name="Chart 5">
            <a:extLst>
              <a:ext uri="{FF2B5EF4-FFF2-40B4-BE49-F238E27FC236}">
                <a16:creationId xmlns:a16="http://schemas.microsoft.com/office/drawing/2014/main" id="{1EE1E2FF-EA32-4ED4-8183-7A996FEBCDB5}"/>
              </a:ext>
            </a:extLst>
          </p:cNvPr>
          <p:cNvGraphicFramePr>
            <a:graphicFrameLocks/>
          </p:cNvGraphicFramePr>
          <p:nvPr>
            <p:extLst>
              <p:ext uri="{D42A27DB-BD31-4B8C-83A1-F6EECF244321}">
                <p14:modId xmlns:p14="http://schemas.microsoft.com/office/powerpoint/2010/main" val="2366721136"/>
              </p:ext>
            </p:extLst>
          </p:nvPr>
        </p:nvGraphicFramePr>
        <p:xfrm>
          <a:off x="650240" y="2930841"/>
          <a:ext cx="4798695" cy="34911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ABE7B04C-0E34-482C-8E76-9F2AD40657B3}"/>
              </a:ext>
            </a:extLst>
          </p:cNvPr>
          <p:cNvGraphicFramePr>
            <a:graphicFrameLocks/>
          </p:cNvGraphicFramePr>
          <p:nvPr>
            <p:extLst>
              <p:ext uri="{D42A27DB-BD31-4B8C-83A1-F6EECF244321}">
                <p14:modId xmlns:p14="http://schemas.microsoft.com/office/powerpoint/2010/main" val="266944560"/>
              </p:ext>
            </p:extLst>
          </p:nvPr>
        </p:nvGraphicFramePr>
        <p:xfrm>
          <a:off x="5760718" y="2930842"/>
          <a:ext cx="5567681" cy="34911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0605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55</TotalTime>
  <Words>1163</Words>
  <Application>Microsoft Office PowerPoint</Application>
  <PresentationFormat>Widescreen</PresentationFormat>
  <Paragraphs>99</Paragraphs>
  <Slides>19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Times New Roman</vt:lpstr>
      <vt:lpstr>Office Theme</vt:lpstr>
      <vt:lpstr>Worksheet</vt:lpstr>
      <vt:lpstr>PowerPoint Presentation</vt:lpstr>
      <vt:lpstr>Eli Lilly Canada - Customer Data Analytics –  Case Study</vt:lpstr>
      <vt:lpstr>Agenda</vt:lpstr>
      <vt:lpstr>Question 1 How would you have assessed the impact of a sales person* 20 years ago (when only 1 source of information existed) </vt:lpstr>
      <vt:lpstr>Question 1 How would you assess their impact today (information is available to all equally)? </vt:lpstr>
      <vt:lpstr>Question 1 What type of data would you collect and what analysis would you do to show level of impact of a Sales person today?  </vt:lpstr>
      <vt:lpstr>Question 1 Create a mockup of how you would present your results to the CEO how is looking to reduce the size of the sales force   </vt:lpstr>
      <vt:lpstr>How to rank employees based on their activities and productions</vt:lpstr>
      <vt:lpstr>Production matrix visualization </vt:lpstr>
      <vt:lpstr>Question 3 The excitement behind analytics is growing more and more within Lilly Canada. As you pass the VP of Medical in the hallway, he mentions that he saw an amazing Dashboard in tableau coming from Europe and says he wants one too. </vt:lpstr>
      <vt:lpstr>Python-based Search Engine Application </vt:lpstr>
      <vt:lpstr>Suggestion</vt:lpstr>
      <vt:lpstr>An example: Babak is an Employee working at the media department. He wants to know about the most common questions for the canon lens “sigma 70-200” and he wants to have a landscape of this products and the simile's ones prices</vt:lpstr>
      <vt:lpstr>Sample Results</vt:lpstr>
      <vt:lpstr>How To Run </vt:lpstr>
      <vt:lpstr>Use Google search API to record the most common search </vt:lpstr>
      <vt:lpstr>Use BeautifulSoup to extract the information , from the  eBay website  </vt:lpstr>
      <vt:lpstr>Conclusion</vt:lpstr>
      <vt:lpstr>Thank you for the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cp:revision>
  <dcterms:created xsi:type="dcterms:W3CDTF">2018-11-21T13:41:40Z</dcterms:created>
  <dcterms:modified xsi:type="dcterms:W3CDTF">2018-11-21T15:21:32Z</dcterms:modified>
</cp:coreProperties>
</file>