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9" r:id="rId3"/>
    <p:sldId id="364" r:id="rId4"/>
    <p:sldId id="362" r:id="rId5"/>
    <p:sldId id="363" r:id="rId6"/>
    <p:sldId id="365" r:id="rId7"/>
    <p:sldId id="366" r:id="rId8"/>
    <p:sldId id="370" r:id="rId9"/>
    <p:sldId id="371" r:id="rId10"/>
    <p:sldId id="372" r:id="rId11"/>
    <p:sldId id="373" r:id="rId12"/>
    <p:sldId id="375" r:id="rId13"/>
    <p:sldId id="377" r:id="rId14"/>
    <p:sldId id="376" r:id="rId15"/>
    <p:sldId id="379" r:id="rId16"/>
    <p:sldId id="381" r:id="rId17"/>
    <p:sldId id="382" r:id="rId18"/>
  </p:sldIdLst>
  <p:sldSz cx="9144000" cy="6858000" type="screen4x3"/>
  <p:notesSz cx="9874250" cy="67976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기본 구역" id="{93BB7ADF-3968-49CD-9A4A-2DCA7E381966}">
          <p14:sldIdLst>
            <p14:sldId id="256"/>
            <p14:sldId id="259"/>
            <p14:sldId id="362"/>
            <p14:sldId id="363"/>
            <p14:sldId id="364"/>
            <p14:sldId id="365"/>
            <p14:sldId id="366"/>
            <p14:sldId id="367"/>
            <p14:sldId id="368"/>
            <p14:sldId id="322"/>
            <p14:sldId id="342"/>
            <p14:sldId id="369"/>
            <p14:sldId id="370"/>
            <p14:sldId id="332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66FF"/>
    <a:srgbClr val="8A0000"/>
    <a:srgbClr val="B0232A"/>
    <a:srgbClr val="AA0022"/>
    <a:srgbClr val="B4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>
    <p:restoredLeft sz="34562" autoAdjust="0"/>
    <p:restoredTop sz="94703" autoAdjust="0"/>
  </p:normalViewPr>
  <p:slideViewPr>
    <p:cSldViewPr>
      <p:cViewPr>
        <p:scale>
          <a:sx n="100" d="100"/>
          <a:sy n="100" d="100"/>
        </p:scale>
        <p:origin x="-1164" y="-52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18" d="100"/>
          <a:sy n="118" d="100"/>
        </p:scale>
        <p:origin x="2052" y="9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593124" y="1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D2B836-E035-4650-9306-EC72AC330830}" type="datetimeFigureOut">
              <a:rPr lang="ko-KR" altLang="en-US" smtClean="0"/>
              <a:pPr/>
              <a:t>2017-03-29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593124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77F434-15B5-4CF4-B587-9F8FE4FF11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7408144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593124" y="1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7546E2-EEFE-40E2-BD8C-40906797F70D}" type="datetimeFigureOut">
              <a:rPr lang="ko-KR" altLang="en-US" smtClean="0"/>
              <a:pPr/>
              <a:t>2017-03-29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36725" y="249327"/>
            <a:ext cx="7332298" cy="5502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10983" y="5762459"/>
            <a:ext cx="7910140" cy="86409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593124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D1047F-EF15-4E94-8454-01008C5644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54246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35088" y="249238"/>
            <a:ext cx="7335837" cy="55022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Paper PT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490076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35088" y="249238"/>
            <a:ext cx="7335837" cy="55022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0832552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35088" y="249238"/>
            <a:ext cx="7335837" cy="55022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0832552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35088" y="249238"/>
            <a:ext cx="7335837" cy="55022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0832552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35088" y="249238"/>
            <a:ext cx="7335837" cy="55022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0832552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35088" y="249238"/>
            <a:ext cx="7335837" cy="55022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0832552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35088" y="249238"/>
            <a:ext cx="7335837" cy="55022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0832552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35088" y="249238"/>
            <a:ext cx="7335837" cy="55022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0832552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35088" y="249238"/>
            <a:ext cx="7335837" cy="55022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083255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35088" y="249238"/>
            <a:ext cx="7335837" cy="55022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0832552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35088" y="249238"/>
            <a:ext cx="7335837" cy="55022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0832552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35088" y="249238"/>
            <a:ext cx="7335837" cy="55022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0832552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35088" y="249238"/>
            <a:ext cx="7335837" cy="55022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0832552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35088" y="249238"/>
            <a:ext cx="7335837" cy="55022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0832552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35088" y="249238"/>
            <a:ext cx="7335837" cy="55022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0832552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35088" y="249238"/>
            <a:ext cx="7335837" cy="55022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0832552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35088" y="249238"/>
            <a:ext cx="7335837" cy="55022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083255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 userDrawn="1"/>
        </p:nvSpPr>
        <p:spPr>
          <a:xfrm>
            <a:off x="323528" y="980728"/>
            <a:ext cx="8496944" cy="936104"/>
          </a:xfrm>
          <a:prstGeom prst="roundRect">
            <a:avLst/>
          </a:prstGeom>
          <a:solidFill>
            <a:srgbClr val="AA0022"/>
          </a:solidFill>
          <a:ln>
            <a:solidFill>
              <a:srgbClr val="B40000"/>
            </a:solidFill>
          </a:ln>
          <a:effectLst>
            <a:outerShdw blurRad="50800" dist="127000" dir="2700000" algn="ctr" rotWithShape="0">
              <a:schemeClr val="bg1">
                <a:lumMod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bg1"/>
              </a:solidFill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251520" y="6309320"/>
            <a:ext cx="8640960" cy="0"/>
          </a:xfrm>
          <a:prstGeom prst="line">
            <a:avLst/>
          </a:prstGeom>
          <a:ln w="19050">
            <a:solidFill>
              <a:srgbClr val="8A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부제목 2"/>
          <p:cNvSpPr txBox="1">
            <a:spLocks/>
          </p:cNvSpPr>
          <p:nvPr userDrawn="1"/>
        </p:nvSpPr>
        <p:spPr>
          <a:xfrm>
            <a:off x="1371600" y="2492896"/>
            <a:ext cx="6400800" cy="12961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 baseline="0">
                <a:solidFill>
                  <a:schemeClr val="tx1">
                    <a:tint val="75000"/>
                  </a:schemeClr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500" baseline="0" dirty="0" smtClean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9" name="부제목 2"/>
          <p:cNvSpPr txBox="1">
            <a:spLocks/>
          </p:cNvSpPr>
          <p:nvPr userDrawn="1"/>
        </p:nvSpPr>
        <p:spPr>
          <a:xfrm>
            <a:off x="573718" y="6381328"/>
            <a:ext cx="3134186" cy="360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 baseline="0">
                <a:solidFill>
                  <a:schemeClr val="tx1">
                    <a:tint val="75000"/>
                  </a:schemeClr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4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Distributed and Cloud Computing Lab.</a:t>
            </a:r>
          </a:p>
        </p:txBody>
      </p:sp>
      <p:sp>
        <p:nvSpPr>
          <p:cNvPr id="20" name="부제목 2"/>
          <p:cNvSpPr txBox="1">
            <a:spLocks/>
          </p:cNvSpPr>
          <p:nvPr userDrawn="1"/>
        </p:nvSpPr>
        <p:spPr>
          <a:xfrm>
            <a:off x="1524000" y="3941440"/>
            <a:ext cx="6400800" cy="12961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 baseline="0">
                <a:solidFill>
                  <a:schemeClr val="tx1">
                    <a:tint val="75000"/>
                  </a:schemeClr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500" baseline="0" dirty="0" smtClean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4" name="부제목 2"/>
          <p:cNvSpPr txBox="1">
            <a:spLocks/>
          </p:cNvSpPr>
          <p:nvPr userDrawn="1"/>
        </p:nvSpPr>
        <p:spPr>
          <a:xfrm>
            <a:off x="1371600" y="4005064"/>
            <a:ext cx="6400800" cy="12961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 baseline="0">
                <a:solidFill>
                  <a:schemeClr val="tx1">
                    <a:tint val="75000"/>
                  </a:schemeClr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500" baseline="0" dirty="0" smtClean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1520" y="6381328"/>
            <a:ext cx="322198" cy="392832"/>
          </a:xfrm>
          <a:prstGeom prst="rect">
            <a:avLst/>
          </a:prstGeom>
        </p:spPr>
      </p:pic>
      <p:sp>
        <p:nvSpPr>
          <p:cNvPr id="1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5888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8A0000"/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fld id="{62E14438-C15F-4CE7-81B8-1075050B956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9578625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457200" indent="-457200">
              <a:buClr>
                <a:schemeClr val="tx1"/>
              </a:buClr>
              <a:buFontTx/>
              <a:buBlip>
                <a:blip r:embed="rId2"/>
              </a:buBlip>
              <a:defRPr sz="2400" b="1">
                <a:latin typeface="Tahoma" pitchFamily="34" charset="0"/>
                <a:ea typeface="+mn-ea"/>
                <a:cs typeface="Tahoma" pitchFamily="34" charset="0"/>
              </a:defRPr>
            </a:lvl1pPr>
            <a:lvl2pPr marL="742950" indent="-285750">
              <a:buFont typeface="Wingdings" pitchFamily="2" charset="2"/>
              <a:buChar char="§"/>
              <a:defRPr sz="2200" b="1">
                <a:latin typeface="Tahoma" pitchFamily="34" charset="0"/>
                <a:cs typeface="Tahoma" pitchFamily="34" charset="0"/>
              </a:defRPr>
            </a:lvl2pPr>
            <a:lvl3pPr marL="1143000" indent="-228600">
              <a:buFont typeface="Arial" pitchFamily="34" charset="0"/>
              <a:buChar char="•"/>
              <a:defRPr sz="2200" b="0">
                <a:latin typeface="Tahoma" pitchFamily="34" charset="0"/>
                <a:cs typeface="Tahoma" pitchFamily="34" charset="0"/>
              </a:defRPr>
            </a:lvl3pPr>
            <a:lvl4pPr>
              <a:defRPr sz="1800">
                <a:latin typeface="Tahoma" pitchFamily="34" charset="0"/>
                <a:cs typeface="Tahoma" pitchFamily="34" charset="0"/>
              </a:defRPr>
            </a:lvl4pPr>
            <a:lvl5pPr>
              <a:defRPr sz="1600"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altLang="ko-KR" dirty="0" smtClean="0"/>
              <a:t>First sentence</a:t>
            </a:r>
            <a:endParaRPr lang="ko-KR" altLang="en-US" dirty="0" smtClean="0"/>
          </a:p>
          <a:p>
            <a:pPr lvl="1"/>
            <a:r>
              <a:rPr lang="en-US" altLang="ko-KR" dirty="0" smtClean="0"/>
              <a:t>Second</a:t>
            </a:r>
          </a:p>
          <a:p>
            <a:pPr lvl="2"/>
            <a:r>
              <a:rPr lang="en-US" altLang="ko-KR" dirty="0" smtClean="0"/>
              <a:t>third</a:t>
            </a:r>
            <a:endParaRPr lang="ko-KR" altLang="en-US" dirty="0" smtClean="0"/>
          </a:p>
          <a:p>
            <a:pPr lvl="3"/>
            <a:r>
              <a:rPr lang="en-US" altLang="ko-KR" dirty="0" smtClean="0"/>
              <a:t>fourth</a:t>
            </a:r>
            <a:endParaRPr lang="ko-KR" altLang="en-US" dirty="0" smtClean="0"/>
          </a:p>
          <a:p>
            <a:pPr lvl="4"/>
            <a:r>
              <a:rPr lang="en-US" altLang="ko-KR" dirty="0" smtClean="0"/>
              <a:t>fifth</a:t>
            </a:r>
            <a:endParaRPr lang="ko-KR" altLang="en-US" dirty="0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467544" y="548680"/>
            <a:ext cx="8208912" cy="0"/>
          </a:xfrm>
          <a:prstGeom prst="line">
            <a:avLst/>
          </a:prstGeom>
          <a:ln w="3175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467544" y="6309320"/>
            <a:ext cx="8208912" cy="0"/>
          </a:xfrm>
          <a:prstGeom prst="line">
            <a:avLst/>
          </a:prstGeom>
          <a:ln w="127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제목 14"/>
          <p:cNvSpPr>
            <a:spLocks noGrp="1"/>
          </p:cNvSpPr>
          <p:nvPr>
            <p:ph type="title" hasCustomPrompt="1"/>
          </p:nvPr>
        </p:nvSpPr>
        <p:spPr>
          <a:xfrm>
            <a:off x="457200" y="620688"/>
            <a:ext cx="8229600" cy="576064"/>
          </a:xfrm>
        </p:spPr>
        <p:txBody>
          <a:bodyPr>
            <a:noAutofit/>
          </a:bodyPr>
          <a:lstStyle>
            <a:lvl1pPr>
              <a:defRPr sz="3400" b="1"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en-US" altLang="ko-KR" dirty="0" smtClean="0"/>
              <a:t>Title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251520" y="6309320"/>
            <a:ext cx="8640960" cy="0"/>
          </a:xfrm>
          <a:prstGeom prst="line">
            <a:avLst/>
          </a:prstGeom>
          <a:ln w="19050">
            <a:solidFill>
              <a:srgbClr val="8A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부제목 2"/>
          <p:cNvSpPr txBox="1">
            <a:spLocks/>
          </p:cNvSpPr>
          <p:nvPr userDrawn="1"/>
        </p:nvSpPr>
        <p:spPr>
          <a:xfrm>
            <a:off x="573718" y="6381328"/>
            <a:ext cx="3134186" cy="360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 baseline="0">
                <a:solidFill>
                  <a:schemeClr val="tx1">
                    <a:tint val="75000"/>
                  </a:schemeClr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4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Distributed and Cloud Computing Lab.</a:t>
            </a:r>
          </a:p>
        </p:txBody>
      </p:sp>
      <p:pic>
        <p:nvPicPr>
          <p:cNvPr id="16" name="그림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1520" y="6381328"/>
            <a:ext cx="322198" cy="392832"/>
          </a:xfrm>
          <a:prstGeom prst="rect">
            <a:avLst/>
          </a:prstGeom>
        </p:spPr>
      </p:pic>
      <p:sp>
        <p:nvSpPr>
          <p:cNvPr id="1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5888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8A0000"/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fld id="{62E14438-C15F-4CE7-81B8-1075050B956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601588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14438-C15F-4CE7-81B8-1075050B956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457247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hf hdr="0" ftr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Tahoma" pitchFamily="34" charset="0"/>
          <a:ea typeface="+mj-ea"/>
          <a:cs typeface="Tahoma" pitchFamily="34" charset="0"/>
        </a:defRPr>
      </a:lvl1pPr>
    </p:titleStyle>
    <p:bodyStyle>
      <a:lvl1pPr marL="514350" indent="-514350" algn="l" defTabSz="914400" rtl="0" eaLnBrk="1" latinLnBrk="1" hangingPunct="1">
        <a:spcBef>
          <a:spcPct val="20000"/>
        </a:spcBef>
        <a:buFont typeface="+mj-ea"/>
        <a:buAutoNum type="circleNumDbPlain"/>
        <a:defRPr sz="32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1120227"/>
            <a:ext cx="8136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Performance Optimization of Ceph Messenger</a:t>
            </a:r>
            <a:endParaRPr lang="ko-KR" altLang="en-US" sz="2000" b="1" dirty="0">
              <a:solidFill>
                <a:schemeClr val="bg1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1571604" y="2786058"/>
            <a:ext cx="6400800" cy="16561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 baseline="0">
                <a:solidFill>
                  <a:schemeClr val="tx1">
                    <a:tint val="75000"/>
                  </a:schemeClr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b="1" dirty="0" smtClean="0">
                <a:solidFill>
                  <a:schemeClr val="tx1"/>
                </a:solidFill>
                <a:ea typeface="Tahoma" pitchFamily="34" charset="0"/>
              </a:rPr>
              <a:t>Bodon Jeong, Uiseok Song</a:t>
            </a:r>
          </a:p>
          <a:p>
            <a:r>
              <a:rPr lang="en-US" altLang="ko-KR" sz="1500" dirty="0" smtClean="0">
                <a:solidFill>
                  <a:schemeClr val="tx1"/>
                </a:solidFill>
                <a:ea typeface="Tahoma" pitchFamily="34" charset="0"/>
              </a:rPr>
              <a:t/>
            </a:r>
            <a:br>
              <a:rPr lang="en-US" altLang="ko-KR" sz="1500" dirty="0" smtClean="0">
                <a:solidFill>
                  <a:schemeClr val="tx1"/>
                </a:solidFill>
                <a:ea typeface="Tahoma" pitchFamily="34" charset="0"/>
              </a:rPr>
            </a:br>
            <a:r>
              <a:rPr lang="en-US" altLang="ko-KR" sz="1500" dirty="0" smtClean="0">
                <a:solidFill>
                  <a:schemeClr val="tx1"/>
                </a:solidFill>
                <a:ea typeface="Tahoma" pitchFamily="34" charset="0"/>
              </a:rPr>
              <a:t>Dept.</a:t>
            </a:r>
            <a:r>
              <a:rPr lang="en-US" altLang="ko-KR" sz="1500" baseline="0" dirty="0" smtClean="0">
                <a:solidFill>
                  <a:schemeClr val="tx1"/>
                </a:solidFill>
                <a:ea typeface="Tahoma" pitchFamily="34" charset="0"/>
              </a:rPr>
              <a:t> of Computer Science and Engineering</a:t>
            </a:r>
          </a:p>
          <a:p>
            <a:r>
              <a:rPr lang="en-US" altLang="ko-KR" sz="1500" baseline="0" dirty="0" smtClean="0">
                <a:solidFill>
                  <a:schemeClr val="tx1"/>
                </a:solidFill>
                <a:ea typeface="Tahoma" pitchFamily="34" charset="0"/>
              </a:rPr>
              <a:t>Sogang University, Seoul, Korea</a:t>
            </a:r>
          </a:p>
        </p:txBody>
      </p:sp>
      <p:sp>
        <p:nvSpPr>
          <p:cNvPr id="7" name="부제목 2"/>
          <p:cNvSpPr txBox="1">
            <a:spLocks/>
          </p:cNvSpPr>
          <p:nvPr/>
        </p:nvSpPr>
        <p:spPr>
          <a:xfrm>
            <a:off x="1115616" y="1816951"/>
            <a:ext cx="6912768" cy="1512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 baseline="0">
                <a:solidFill>
                  <a:schemeClr val="tx1">
                    <a:tint val="75000"/>
                  </a:schemeClr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100" dirty="0">
              <a:solidFill>
                <a:schemeClr val="tx1"/>
              </a:solidFill>
              <a:ea typeface="Tahoma" pitchFamily="34" charset="0"/>
            </a:endParaRPr>
          </a:p>
        </p:txBody>
      </p:sp>
      <p:sp>
        <p:nvSpPr>
          <p:cNvPr id="8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6758880" y="6356350"/>
            <a:ext cx="2133600" cy="365125"/>
          </a:xfrm>
        </p:spPr>
        <p:txBody>
          <a:bodyPr/>
          <a:lstStyle/>
          <a:p>
            <a:fld id="{62E14438-C15F-4CE7-81B8-1075050B956D}" type="slidenum">
              <a:rPr lang="ko-KR" altLang="en-US" smtClean="0">
                <a:solidFill>
                  <a:srgbClr val="8A0000"/>
                </a:solidFill>
              </a:rPr>
              <a:pPr/>
              <a:t>1</a:t>
            </a:fld>
            <a:endParaRPr lang="ko-KR" altLang="en-US" dirty="0">
              <a:solidFill>
                <a:srgbClr val="8A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6795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525963"/>
          </a:xfrm>
        </p:spPr>
        <p:txBody>
          <a:bodyPr>
            <a:normAutofit/>
          </a:bodyPr>
          <a:lstStyle/>
          <a:p>
            <a:r>
              <a:rPr lang="en-US" altLang="ko-KR" sz="1800" dirty="0" smtClean="0"/>
              <a:t>Testbed</a:t>
            </a:r>
          </a:p>
          <a:p>
            <a:endParaRPr lang="en-US" altLang="ko-KR" sz="1600" b="0" dirty="0" smtClean="0"/>
          </a:p>
          <a:p>
            <a:endParaRPr lang="en-US" altLang="ko-KR" sz="1600" b="0" dirty="0" smtClean="0"/>
          </a:p>
          <a:p>
            <a:endParaRPr lang="en-US" altLang="ko-KR" sz="1600" b="0" dirty="0" smtClean="0"/>
          </a:p>
          <a:p>
            <a:pPr>
              <a:buNone/>
            </a:pPr>
            <a:endParaRPr lang="en-US" altLang="ko-KR" sz="1600" b="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 smtClean="0"/>
              <a:t>Detailed Analysis</a:t>
            </a:r>
            <a:endParaRPr lang="ko-KR" altLang="en-US" sz="24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6758880" y="6356350"/>
            <a:ext cx="2133600" cy="365125"/>
          </a:xfrm>
        </p:spPr>
        <p:txBody>
          <a:bodyPr/>
          <a:lstStyle/>
          <a:p>
            <a:fld id="{62E14438-C15F-4CE7-81B8-1075050B956D}" type="slidenum">
              <a:rPr lang="ko-KR" altLang="en-US" smtClean="0">
                <a:solidFill>
                  <a:srgbClr val="8A0000"/>
                </a:solidFill>
              </a:rPr>
              <a:pPr/>
              <a:t>10</a:t>
            </a:fld>
            <a:endParaRPr lang="ko-KR" altLang="en-US" dirty="0">
              <a:solidFill>
                <a:srgbClr val="8A000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2000240"/>
            <a:ext cx="7061264" cy="406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86309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525963"/>
          </a:xfrm>
        </p:spPr>
        <p:txBody>
          <a:bodyPr>
            <a:normAutofit/>
          </a:bodyPr>
          <a:lstStyle/>
          <a:p>
            <a:endParaRPr lang="en-US" altLang="ko-KR" sz="1800" dirty="0" smtClean="0"/>
          </a:p>
          <a:p>
            <a:endParaRPr lang="en-US" altLang="ko-KR" sz="1800" dirty="0" smtClean="0"/>
          </a:p>
          <a:p>
            <a:endParaRPr lang="en-US" altLang="ko-KR" sz="1800" dirty="0" smtClean="0"/>
          </a:p>
          <a:p>
            <a:endParaRPr lang="en-US" altLang="ko-KR" sz="1800" dirty="0" smtClean="0"/>
          </a:p>
          <a:p>
            <a:endParaRPr lang="en-US" altLang="ko-KR" sz="1800" dirty="0" smtClean="0"/>
          </a:p>
          <a:p>
            <a:endParaRPr lang="en-US" altLang="ko-KR" sz="1800" dirty="0" smtClean="0"/>
          </a:p>
          <a:p>
            <a:endParaRPr lang="en-US" altLang="ko-KR" sz="1800" dirty="0" smtClean="0"/>
          </a:p>
          <a:p>
            <a:endParaRPr lang="en-US" altLang="ko-KR" sz="1800" dirty="0" smtClean="0"/>
          </a:p>
          <a:p>
            <a:endParaRPr lang="en-US" altLang="ko-KR" sz="1800" dirty="0" smtClean="0"/>
          </a:p>
          <a:p>
            <a:r>
              <a:rPr lang="en-US" altLang="ko-KR" sz="1600" b="0" dirty="0" smtClean="0"/>
              <a:t>REPOP and REPOPREPLY are replication messages</a:t>
            </a:r>
          </a:p>
          <a:p>
            <a:r>
              <a:rPr lang="en-US" altLang="ko-KR" sz="1600" b="0" dirty="0" smtClean="0">
                <a:solidFill>
                  <a:srgbClr val="FF0000"/>
                </a:solidFill>
              </a:rPr>
              <a:t>Client–Cluster connection </a:t>
            </a:r>
            <a:r>
              <a:rPr lang="en-US" altLang="ko-KR" sz="1600" b="0" dirty="0" smtClean="0"/>
              <a:t>and 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Cluster–Cluster connection</a:t>
            </a:r>
            <a:r>
              <a:rPr lang="en-US" altLang="ko-KR" sz="1600" b="0" dirty="0" smtClean="0"/>
              <a:t> are data intensive connections</a:t>
            </a:r>
          </a:p>
          <a:p>
            <a:r>
              <a:rPr lang="en-US" altLang="ko-KR" sz="1600" dirty="0" smtClean="0">
                <a:solidFill>
                  <a:srgbClr val="FF0000"/>
                </a:solidFill>
              </a:rPr>
              <a:t>Need to optimization in specific connections</a:t>
            </a:r>
          </a:p>
          <a:p>
            <a:endParaRPr lang="en-US" altLang="ko-KR" sz="1600" b="0" dirty="0" smtClean="0"/>
          </a:p>
          <a:p>
            <a:pPr>
              <a:buNone/>
            </a:pPr>
            <a:endParaRPr lang="en-US" altLang="ko-KR" sz="1600" b="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 smtClean="0"/>
              <a:t>Detailed Analysis (cont.)</a:t>
            </a:r>
            <a:endParaRPr lang="ko-KR" altLang="en-US" sz="24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6758880" y="6356350"/>
            <a:ext cx="2133600" cy="365125"/>
          </a:xfrm>
        </p:spPr>
        <p:txBody>
          <a:bodyPr/>
          <a:lstStyle/>
          <a:p>
            <a:fld id="{62E14438-C15F-4CE7-81B8-1075050B956D}" type="slidenum">
              <a:rPr lang="ko-KR" altLang="en-US" smtClean="0">
                <a:solidFill>
                  <a:srgbClr val="8A0000"/>
                </a:solidFill>
              </a:rPr>
              <a:pPr/>
              <a:t>11</a:t>
            </a:fld>
            <a:endParaRPr lang="ko-KR" altLang="en-US" dirty="0">
              <a:solidFill>
                <a:srgbClr val="8A0000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0100" y="1285860"/>
            <a:ext cx="6654676" cy="2970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직사각형 7"/>
          <p:cNvSpPr/>
          <p:nvPr/>
        </p:nvSpPr>
        <p:spPr>
          <a:xfrm>
            <a:off x="5643570" y="1714488"/>
            <a:ext cx="2000264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643702" y="3000372"/>
            <a:ext cx="1000132" cy="4286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86309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525963"/>
          </a:xfrm>
        </p:spPr>
        <p:txBody>
          <a:bodyPr>
            <a:normAutofit/>
          </a:bodyPr>
          <a:lstStyle/>
          <a:p>
            <a:endParaRPr lang="en-US" altLang="ko-KR" sz="1800" dirty="0" smtClean="0"/>
          </a:p>
          <a:p>
            <a:endParaRPr lang="en-US" altLang="ko-KR" sz="1800" dirty="0" smtClean="0"/>
          </a:p>
          <a:p>
            <a:endParaRPr lang="en-US" altLang="ko-KR" sz="1800" dirty="0" smtClean="0"/>
          </a:p>
          <a:p>
            <a:endParaRPr lang="en-US" altLang="ko-KR" sz="1800" dirty="0" smtClean="0"/>
          </a:p>
          <a:p>
            <a:endParaRPr lang="en-US" altLang="ko-KR" sz="1800" dirty="0" smtClean="0"/>
          </a:p>
          <a:p>
            <a:endParaRPr lang="en-US" altLang="ko-KR" sz="1800" dirty="0" smtClean="0"/>
          </a:p>
          <a:p>
            <a:endParaRPr lang="en-US" altLang="ko-KR" sz="1800" dirty="0" smtClean="0"/>
          </a:p>
          <a:p>
            <a:endParaRPr lang="en-US" altLang="ko-KR" sz="1800" dirty="0" smtClean="0"/>
          </a:p>
          <a:p>
            <a:endParaRPr lang="en-US" altLang="ko-KR" sz="1800" dirty="0" smtClean="0"/>
          </a:p>
          <a:p>
            <a:r>
              <a:rPr lang="en-US" altLang="ko-KR" sz="1600" b="0" dirty="0" smtClean="0"/>
              <a:t>The amount of messages processed by each worker is different and the differnece is large -&gt; load imbalance</a:t>
            </a:r>
          </a:p>
          <a:p>
            <a:r>
              <a:rPr lang="en-US" altLang="ko-KR" sz="1600" dirty="0" smtClean="0">
                <a:solidFill>
                  <a:srgbClr val="FF0000"/>
                </a:solidFill>
              </a:rPr>
              <a:t>Need load balance algorithm for workers</a:t>
            </a:r>
          </a:p>
          <a:p>
            <a:endParaRPr lang="en-US" altLang="ko-KR" sz="1600" b="0" dirty="0" smtClean="0"/>
          </a:p>
          <a:p>
            <a:pPr>
              <a:buNone/>
            </a:pPr>
            <a:endParaRPr lang="en-US" altLang="ko-KR" sz="1600" b="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 smtClean="0"/>
              <a:t>Detailed Analysis (cont.)</a:t>
            </a:r>
            <a:endParaRPr lang="ko-KR" altLang="en-US" sz="24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6758880" y="6356350"/>
            <a:ext cx="2133600" cy="365125"/>
          </a:xfrm>
        </p:spPr>
        <p:txBody>
          <a:bodyPr/>
          <a:lstStyle/>
          <a:p>
            <a:fld id="{62E14438-C15F-4CE7-81B8-1075050B956D}" type="slidenum">
              <a:rPr lang="ko-KR" altLang="en-US" smtClean="0">
                <a:solidFill>
                  <a:srgbClr val="8A0000"/>
                </a:solidFill>
              </a:rPr>
              <a:pPr/>
              <a:t>12</a:t>
            </a:fld>
            <a:endParaRPr lang="ko-KR" altLang="en-US" dirty="0">
              <a:solidFill>
                <a:srgbClr val="8A0000"/>
              </a:solidFill>
            </a:endParaRPr>
          </a:p>
        </p:txBody>
      </p:sp>
      <p:pic>
        <p:nvPicPr>
          <p:cNvPr id="10" name="그림 9"/>
          <p:cNvPicPr/>
          <p:nvPr/>
        </p:nvPicPr>
        <p:blipFill>
          <a:blip r:embed="rId3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1785918" y="1357298"/>
            <a:ext cx="5184576" cy="30832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86309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525963"/>
          </a:xfrm>
        </p:spPr>
        <p:txBody>
          <a:bodyPr>
            <a:normAutofit/>
          </a:bodyPr>
          <a:lstStyle/>
          <a:p>
            <a:endParaRPr lang="en-US" altLang="ko-KR" sz="1800" dirty="0" smtClean="0"/>
          </a:p>
          <a:p>
            <a:endParaRPr lang="en-US" altLang="ko-KR" sz="1800" dirty="0" smtClean="0"/>
          </a:p>
          <a:p>
            <a:endParaRPr lang="en-US" altLang="ko-KR" sz="1800" dirty="0" smtClean="0"/>
          </a:p>
          <a:p>
            <a:endParaRPr lang="en-US" altLang="ko-KR" sz="1800" dirty="0" smtClean="0"/>
          </a:p>
          <a:p>
            <a:endParaRPr lang="en-US" altLang="ko-KR" sz="1800" dirty="0" smtClean="0"/>
          </a:p>
          <a:p>
            <a:endParaRPr lang="en-US" altLang="ko-KR" sz="1800" dirty="0" smtClean="0"/>
          </a:p>
          <a:p>
            <a:endParaRPr lang="en-US" altLang="ko-KR" sz="1800" dirty="0" smtClean="0"/>
          </a:p>
          <a:p>
            <a:endParaRPr lang="en-US" altLang="ko-KR" sz="1800" dirty="0" smtClean="0"/>
          </a:p>
          <a:p>
            <a:endParaRPr lang="en-US" altLang="ko-KR" sz="1800" dirty="0" smtClean="0"/>
          </a:p>
          <a:p>
            <a:endParaRPr lang="en-US" altLang="ko-KR" sz="1600" b="0" dirty="0" smtClean="0"/>
          </a:p>
          <a:p>
            <a:endParaRPr lang="en-US" altLang="ko-KR" sz="1600" b="0" dirty="0" smtClean="0"/>
          </a:p>
          <a:p>
            <a:pPr>
              <a:buNone/>
            </a:pPr>
            <a:endParaRPr lang="en-US" altLang="ko-KR" sz="1600" b="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 smtClean="0"/>
              <a:t>Detailed Analysis (cont.)</a:t>
            </a:r>
            <a:endParaRPr lang="ko-KR" altLang="en-US" sz="24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6758880" y="6356350"/>
            <a:ext cx="2133600" cy="365125"/>
          </a:xfrm>
        </p:spPr>
        <p:txBody>
          <a:bodyPr/>
          <a:lstStyle/>
          <a:p>
            <a:fld id="{62E14438-C15F-4CE7-81B8-1075050B956D}" type="slidenum">
              <a:rPr lang="ko-KR" altLang="en-US" smtClean="0">
                <a:solidFill>
                  <a:srgbClr val="8A0000"/>
                </a:solidFill>
              </a:rPr>
              <a:pPr/>
              <a:t>13</a:t>
            </a:fld>
            <a:endParaRPr lang="ko-KR" altLang="en-US" dirty="0">
              <a:solidFill>
                <a:srgbClr val="8A0000"/>
              </a:solidFill>
            </a:endParaRPr>
          </a:p>
        </p:txBody>
      </p:sp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43042" y="1785926"/>
            <a:ext cx="4733925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타원 6"/>
          <p:cNvSpPr/>
          <p:nvPr/>
        </p:nvSpPr>
        <p:spPr>
          <a:xfrm>
            <a:off x="3929058" y="2071678"/>
            <a:ext cx="857256" cy="5715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643174" y="4286256"/>
            <a:ext cx="4857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Read Data -&gt; Decode -&gt; Etc -&gt; Fast Dispatch</a:t>
            </a:r>
            <a:endParaRPr lang="ko-KR" altLang="en-US" sz="1600" dirty="0"/>
          </a:p>
        </p:txBody>
      </p:sp>
      <p:sp>
        <p:nvSpPr>
          <p:cNvPr id="11" name="타원 10"/>
          <p:cNvSpPr/>
          <p:nvPr/>
        </p:nvSpPr>
        <p:spPr>
          <a:xfrm>
            <a:off x="2500298" y="4286256"/>
            <a:ext cx="4643470" cy="3571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>
            <a:stCxn id="7" idx="4"/>
            <a:endCxn id="11" idx="0"/>
          </p:cNvCxnSpPr>
          <p:nvPr/>
        </p:nvCxnSpPr>
        <p:spPr>
          <a:xfrm rot="16200000" flipH="1">
            <a:off x="3768322" y="3232545"/>
            <a:ext cx="1643074" cy="46434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내용 개체 틀 1"/>
          <p:cNvSpPr txBox="1">
            <a:spLocks/>
          </p:cNvSpPr>
          <p:nvPr/>
        </p:nvSpPr>
        <p:spPr>
          <a:xfrm>
            <a:off x="609600" y="1752600"/>
            <a:ext cx="8291264" cy="452596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Tx/>
              <a:buBlip>
                <a:blip r:embed="rId4"/>
              </a:buBlip>
              <a:tabLst/>
              <a:defRPr/>
            </a:pP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+mn-ea"/>
              <a:cs typeface="Tahoma" pitchFamily="34" charset="0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Tx/>
              <a:buBlip>
                <a:blip r:embed="rId4"/>
              </a:buBlip>
              <a:tabLst/>
              <a:defRPr/>
            </a:pP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+mn-ea"/>
              <a:cs typeface="Tahoma" pitchFamily="34" charset="0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Tx/>
              <a:buBlip>
                <a:blip r:embed="rId4"/>
              </a:buBlip>
              <a:tabLst/>
              <a:defRPr/>
            </a:pP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+mn-ea"/>
              <a:cs typeface="Tahoma" pitchFamily="34" charset="0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Tx/>
              <a:buBlip>
                <a:blip r:embed="rId4"/>
              </a:buBlip>
              <a:tabLst/>
              <a:defRPr/>
            </a:pP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+mn-ea"/>
              <a:cs typeface="Tahoma" pitchFamily="34" charset="0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Tx/>
              <a:buBlip>
                <a:blip r:embed="rId4"/>
              </a:buBlip>
              <a:tabLst/>
              <a:defRPr/>
            </a:pP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+mn-ea"/>
              <a:cs typeface="Tahoma" pitchFamily="34" charset="0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Tx/>
              <a:buBlip>
                <a:blip r:embed="rId4"/>
              </a:buBlip>
              <a:tabLst/>
              <a:defRPr/>
            </a:pP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+mn-ea"/>
              <a:cs typeface="Tahoma" pitchFamily="34" charset="0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Tx/>
              <a:buBlip>
                <a:blip r:embed="rId4"/>
              </a:buBlip>
              <a:tabLst/>
              <a:defRPr/>
            </a:pP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+mn-ea"/>
              <a:cs typeface="Tahoma" pitchFamily="34" charset="0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Tx/>
              <a:buBlip>
                <a:blip r:embed="rId4"/>
              </a:buBlip>
              <a:tabLst/>
              <a:defRPr/>
            </a:pP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+mn-ea"/>
              <a:cs typeface="Tahoma" pitchFamily="34" charset="0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Tx/>
              <a:buBlip>
                <a:blip r:embed="rId4"/>
              </a:buBlip>
              <a:tabLst/>
              <a:defRPr/>
            </a:pP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+mn-ea"/>
              <a:cs typeface="Tahoma" pitchFamily="34" charset="0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Tx/>
              <a:buBlip>
                <a:blip r:embed="rId4"/>
              </a:buBlip>
              <a:tabLst/>
              <a:defRPr/>
            </a:pP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+mn-ea"/>
              <a:cs typeface="Tahoma" pitchFamily="34" charset="0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Tx/>
              <a:buBlip>
                <a:blip r:embed="rId4"/>
              </a:buBlip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One worker</a:t>
            </a:r>
            <a:r>
              <a:rPr kumimoji="0" lang="en-US" altLang="ko-KR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assigned to a connection performs the above read Processing</a:t>
            </a:r>
            <a:br>
              <a:rPr kumimoji="0" lang="en-US" altLang="ko-KR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</a:b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+mn-ea"/>
              <a:cs typeface="Tahoma" pitchFamily="34" charset="0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+mn-ea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6309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525963"/>
          </a:xfrm>
        </p:spPr>
        <p:txBody>
          <a:bodyPr>
            <a:normAutofit/>
          </a:bodyPr>
          <a:lstStyle/>
          <a:p>
            <a:endParaRPr lang="en-US" altLang="ko-KR" sz="1800" dirty="0" smtClean="0"/>
          </a:p>
          <a:p>
            <a:endParaRPr lang="en-US" altLang="ko-KR" sz="1800" dirty="0" smtClean="0"/>
          </a:p>
          <a:p>
            <a:endParaRPr lang="en-US" altLang="ko-KR" sz="1800" dirty="0" smtClean="0"/>
          </a:p>
          <a:p>
            <a:endParaRPr lang="en-US" altLang="ko-KR" sz="1800" dirty="0" smtClean="0"/>
          </a:p>
          <a:p>
            <a:endParaRPr lang="en-US" altLang="ko-KR" sz="1800" dirty="0" smtClean="0"/>
          </a:p>
          <a:p>
            <a:endParaRPr lang="en-US" altLang="ko-KR" sz="1800" dirty="0" smtClean="0"/>
          </a:p>
          <a:p>
            <a:endParaRPr lang="en-US" altLang="ko-KR" sz="1800" dirty="0" smtClean="0"/>
          </a:p>
          <a:p>
            <a:endParaRPr lang="en-US" altLang="ko-KR" sz="1800" dirty="0" smtClean="0"/>
          </a:p>
          <a:p>
            <a:endParaRPr lang="en-US" altLang="ko-KR" sz="1800" dirty="0" smtClean="0"/>
          </a:p>
          <a:p>
            <a:endParaRPr lang="en-US" altLang="ko-KR" sz="1600" b="0" dirty="0" smtClean="0"/>
          </a:p>
          <a:p>
            <a:r>
              <a:rPr lang="en-US" altLang="ko-KR" sz="1600" b="0" dirty="0" smtClean="0"/>
              <a:t>1. fast Dispatch and the rest have no dependency</a:t>
            </a:r>
          </a:p>
          <a:p>
            <a:r>
              <a:rPr lang="en-US" altLang="ko-KR" sz="1600" b="0" dirty="0" smtClean="0"/>
              <a:t>2. In read(4k~2M) and small size write(4k) processing, fast dispatch takes about 40~50%  </a:t>
            </a:r>
          </a:p>
          <a:p>
            <a:r>
              <a:rPr lang="en-US" altLang="ko-KR" sz="1600" dirty="0" smtClean="0">
                <a:solidFill>
                  <a:srgbClr val="FF0000"/>
                </a:solidFill>
              </a:rPr>
              <a:t>Can be </a:t>
            </a:r>
            <a:r>
              <a:rPr lang="en-US" altLang="ko-KR" sz="1600" dirty="0" smtClean="0">
                <a:solidFill>
                  <a:srgbClr val="FF0000"/>
                </a:solidFill>
              </a:rPr>
              <a:t>parallalized </a:t>
            </a:r>
            <a:r>
              <a:rPr lang="en-US" altLang="ko-KR" sz="1600" dirty="0" smtClean="0">
                <a:solidFill>
                  <a:srgbClr val="FF0000"/>
                </a:solidFill>
              </a:rPr>
              <a:t>in this processing</a:t>
            </a:r>
          </a:p>
          <a:p>
            <a:endParaRPr lang="en-US" altLang="ko-KR" sz="1600" b="0" dirty="0" smtClean="0"/>
          </a:p>
          <a:p>
            <a:pPr>
              <a:buNone/>
            </a:pPr>
            <a:endParaRPr lang="en-US" altLang="ko-KR" sz="1600" b="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 smtClean="0"/>
              <a:t>Detailed Analysis (cont.)</a:t>
            </a:r>
            <a:endParaRPr lang="ko-KR" altLang="en-US" sz="24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6758880" y="6356350"/>
            <a:ext cx="2133600" cy="365125"/>
          </a:xfrm>
        </p:spPr>
        <p:txBody>
          <a:bodyPr/>
          <a:lstStyle/>
          <a:p>
            <a:fld id="{62E14438-C15F-4CE7-81B8-1075050B956D}" type="slidenum">
              <a:rPr lang="ko-KR" altLang="en-US" smtClean="0">
                <a:solidFill>
                  <a:srgbClr val="8A0000"/>
                </a:solidFill>
              </a:rPr>
              <a:pPr/>
              <a:t>14</a:t>
            </a:fld>
            <a:endParaRPr lang="ko-KR" altLang="en-US" dirty="0">
              <a:solidFill>
                <a:srgbClr val="8A0000"/>
              </a:solidFill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071538" y="1285860"/>
          <a:ext cx="7000923" cy="3286140"/>
        </p:xfrm>
        <a:graphic>
          <a:graphicData uri="http://schemas.openxmlformats.org/drawingml/2006/table">
            <a:tbl>
              <a:tblPr/>
              <a:tblGrid>
                <a:gridCol w="803001"/>
                <a:gridCol w="803001"/>
                <a:gridCol w="873167"/>
                <a:gridCol w="771817"/>
                <a:gridCol w="446978"/>
                <a:gridCol w="803001"/>
                <a:gridCol w="831587"/>
                <a:gridCol w="865370"/>
                <a:gridCol w="803001"/>
              </a:tblGrid>
              <a:tr h="16430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msg size 4K</a:t>
                      </a:r>
                    </a:p>
                  </a:txBody>
                  <a:tcPr marL="6804" marR="6804" marT="68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9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804" marR="6804" marT="68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9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804" marR="6804" marT="68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804" marR="6804" marT="68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804" marR="6804" marT="68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msg size 2M</a:t>
                      </a:r>
                    </a:p>
                  </a:txBody>
                  <a:tcPr marL="6804" marR="6804" marT="68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9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804" marR="6804" marT="68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9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804" marR="6804" marT="68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804" marR="6804" marT="68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430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randread</a:t>
                      </a:r>
                    </a:p>
                  </a:txBody>
                  <a:tcPr marL="6804" marR="6804" marT="68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9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804" marR="6804" marT="68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9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804" marR="6804" marT="68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804" marR="6804" marT="68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804" marR="6804" marT="68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randread</a:t>
                      </a:r>
                    </a:p>
                  </a:txBody>
                  <a:tcPr marL="6804" marR="6804" marT="68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9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804" marR="6804" marT="68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9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804" marR="6804" marT="68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804" marR="6804" marT="68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307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6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total(sec)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6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average(usec)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6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%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6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6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total(sec)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6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average(usec)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6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%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6EE"/>
                    </a:solidFill>
                  </a:tcPr>
                </a:tc>
              </a:tr>
              <a:tr h="16430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Process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6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30.9273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31.1938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100.0000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Process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6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0.4298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50.6995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100.0000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6"/>
                    </a:solidFill>
                  </a:tcPr>
                </a:tc>
              </a:tr>
              <a:tr h="16430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Read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6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2.5542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2.5762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8.2586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Read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6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0.0680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8.0202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15.8190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6"/>
                    </a:solidFill>
                  </a:tcPr>
                </a:tc>
              </a:tr>
              <a:tr h="16430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Read Data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6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0.0044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900" b="1" i="0" u="none" strike="noStrike">
                          <a:solidFill>
                            <a:srgbClr val="FF0000"/>
                          </a:solidFill>
                          <a:latin typeface="맑은 고딕"/>
                        </a:rPr>
                        <a:t>0.0044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0.0141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Read Data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6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0.0001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900" b="1" i="0" u="none" strike="noStrike">
                          <a:solidFill>
                            <a:srgbClr val="FF0000"/>
                          </a:solidFill>
                          <a:latin typeface="맑은 고딕"/>
                        </a:rPr>
                        <a:t>0.0112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0.0221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6"/>
                    </a:solidFill>
                  </a:tcPr>
                </a:tc>
              </a:tr>
              <a:tr h="16430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Decode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6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2.6648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2.6877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8.6163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Decode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6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0.0644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7.5989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14.9881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6"/>
                    </a:solidFill>
                  </a:tcPr>
                </a:tc>
              </a:tr>
              <a:tr h="16430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Etc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6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6.3824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6.4374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20.6369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Etc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6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0.0894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10.5493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20.8074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6"/>
                    </a:solidFill>
                  </a:tcPr>
                </a:tc>
              </a:tr>
              <a:tr h="16430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Dispatch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6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17.4437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17.5940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56.4023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Dispatch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6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0.1887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22.2572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43.9001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6"/>
                    </a:solidFill>
                  </a:tcPr>
                </a:tc>
              </a:tr>
              <a:tr h="164307">
                <a:tc>
                  <a:txBody>
                    <a:bodyPr/>
                    <a:lstStyle/>
                    <a:p>
                      <a:pPr algn="l" fontAlgn="b"/>
                      <a:endParaRPr lang="ko-KR" altLang="en-US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804" marR="6804" marT="68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804" marR="6804" marT="68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804" marR="6804" marT="68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804" marR="6804" marT="68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804" marR="6804" marT="68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804" marR="6804" marT="68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804" marR="6804" marT="68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804" marR="6804" marT="68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804" marR="6804" marT="68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64307">
                <a:tc>
                  <a:txBody>
                    <a:bodyPr/>
                    <a:lstStyle/>
                    <a:p>
                      <a:pPr algn="l" fontAlgn="b"/>
                      <a:endParaRPr lang="ko-KR" altLang="en-US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804" marR="6804" marT="68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804" marR="6804" marT="68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804" marR="6804" marT="68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804" marR="6804" marT="68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804" marR="6804" marT="68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804" marR="6804" marT="68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804" marR="6804" marT="68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804" marR="6804" marT="68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804" marR="6804" marT="68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430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msg size 4K</a:t>
                      </a:r>
                    </a:p>
                  </a:txBody>
                  <a:tcPr marL="6804" marR="6804" marT="68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9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804" marR="6804" marT="68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9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804" marR="6804" marT="68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804" marR="6804" marT="68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804" marR="6804" marT="68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msg size 2M</a:t>
                      </a:r>
                    </a:p>
                  </a:txBody>
                  <a:tcPr marL="6804" marR="6804" marT="68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9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804" marR="6804" marT="68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9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804" marR="6804" marT="68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804" marR="6804" marT="68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430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randwrite</a:t>
                      </a:r>
                    </a:p>
                  </a:txBody>
                  <a:tcPr marL="6804" marR="6804" marT="68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9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804" marR="6804" marT="68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9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804" marR="6804" marT="68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804" marR="6804" marT="68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804" marR="6804" marT="68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randwrite</a:t>
                      </a:r>
                    </a:p>
                  </a:txBody>
                  <a:tcPr marL="6804" marR="6804" marT="68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9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804" marR="6804" marT="68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9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804" marR="6804" marT="68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804" marR="6804" marT="68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307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6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total(sec)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6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average(usec)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6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%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6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6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total(sec)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6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average(usec)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6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%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6EE"/>
                    </a:solidFill>
                  </a:tcPr>
                </a:tc>
              </a:tr>
              <a:tr h="16430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Process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6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76.5585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62.1290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100.0000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Process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6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127.1510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5721.0799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100.0000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6"/>
                    </a:solidFill>
                  </a:tcPr>
                </a:tc>
              </a:tr>
              <a:tr h="16430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Read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6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23.1126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18.7564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30.1895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Read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6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126.0030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5669.4263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99.0971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6"/>
                    </a:solidFill>
                  </a:tcPr>
                </a:tc>
              </a:tr>
              <a:tr h="16430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Read Data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6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14.8976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900" b="1" i="0" u="none" strike="noStrike">
                          <a:solidFill>
                            <a:srgbClr val="FF0000"/>
                          </a:solidFill>
                          <a:latin typeface="맑은 고딕"/>
                        </a:rPr>
                        <a:t>12.0898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19.4591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Read Data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6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125.3200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900" b="1" i="0" u="none" strike="noStrike">
                          <a:solidFill>
                            <a:srgbClr val="FF0000"/>
                          </a:solidFill>
                          <a:latin typeface="맑은 고딕"/>
                        </a:rPr>
                        <a:t>5638.6952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98.5600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6"/>
                    </a:solidFill>
                  </a:tcPr>
                </a:tc>
              </a:tr>
              <a:tr h="16430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Decode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6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4.0927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3.3213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5.3459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Decode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6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0.1348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6.0670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0.1060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6"/>
                    </a:solidFill>
                  </a:tcPr>
                </a:tc>
              </a:tr>
              <a:tr h="16430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Etc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6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10.9502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8.8863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14.3030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Etc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6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0.3071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13.8163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0.2415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6"/>
                    </a:solidFill>
                  </a:tcPr>
                </a:tc>
              </a:tr>
              <a:tr h="16430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Dispatch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6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35.8873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29.1234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46.8757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Dispatch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6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0.6549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29.4668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0.5151</a:t>
                      </a:r>
                    </a:p>
                  </a:txBody>
                  <a:tcPr marL="6804" marR="6804" marT="680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6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86309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525963"/>
          </a:xfrm>
        </p:spPr>
        <p:txBody>
          <a:bodyPr>
            <a:normAutofit/>
          </a:bodyPr>
          <a:lstStyle/>
          <a:p>
            <a:r>
              <a:rPr lang="en-US" altLang="ko-KR" sz="1600" dirty="0" smtClean="0"/>
              <a:t>Original Structure</a:t>
            </a:r>
            <a:endParaRPr lang="en-US" altLang="ko-KR" sz="1600" dirty="0" smtClean="0"/>
          </a:p>
          <a:p>
            <a:endParaRPr lang="en-US" altLang="ko-KR" sz="1600" b="0" dirty="0" smtClean="0"/>
          </a:p>
          <a:p>
            <a:pPr>
              <a:buNone/>
            </a:pPr>
            <a:endParaRPr lang="en-US" altLang="ko-KR" sz="1600" b="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 smtClean="0"/>
              <a:t>Design </a:t>
            </a:r>
            <a:endParaRPr lang="ko-KR" altLang="en-US" sz="24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6758880" y="6356350"/>
            <a:ext cx="2133600" cy="365125"/>
          </a:xfrm>
        </p:spPr>
        <p:txBody>
          <a:bodyPr/>
          <a:lstStyle/>
          <a:p>
            <a:fld id="{62E14438-C15F-4CE7-81B8-1075050B956D}" type="slidenum">
              <a:rPr lang="ko-KR" altLang="en-US" smtClean="0">
                <a:solidFill>
                  <a:srgbClr val="8A0000"/>
                </a:solidFill>
              </a:rPr>
              <a:pPr/>
              <a:t>15</a:t>
            </a:fld>
            <a:endParaRPr lang="ko-KR" altLang="en-US" dirty="0">
              <a:solidFill>
                <a:srgbClr val="8A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0" y="2357430"/>
            <a:ext cx="6905625" cy="282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86309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525963"/>
          </a:xfrm>
        </p:spPr>
        <p:txBody>
          <a:bodyPr>
            <a:normAutofit/>
          </a:bodyPr>
          <a:lstStyle/>
          <a:p>
            <a:endParaRPr lang="en-US" altLang="ko-KR" sz="1600" dirty="0" smtClean="0"/>
          </a:p>
          <a:p>
            <a:endParaRPr lang="en-US" altLang="ko-KR" sz="1600" dirty="0" smtClean="0"/>
          </a:p>
          <a:p>
            <a:endParaRPr lang="en-US" altLang="ko-KR" sz="1600" dirty="0" smtClean="0"/>
          </a:p>
          <a:p>
            <a:endParaRPr lang="en-US" altLang="ko-KR" sz="1600" dirty="0" smtClean="0"/>
          </a:p>
          <a:p>
            <a:endParaRPr lang="en-US" altLang="ko-KR" sz="1600" dirty="0" smtClean="0"/>
          </a:p>
          <a:p>
            <a:endParaRPr lang="en-US" altLang="ko-KR" sz="1600" dirty="0" smtClean="0"/>
          </a:p>
          <a:p>
            <a:endParaRPr lang="en-US" altLang="ko-KR" sz="1600" dirty="0" smtClean="0"/>
          </a:p>
          <a:p>
            <a:endParaRPr lang="en-US" altLang="ko-KR" sz="1600" dirty="0" smtClean="0"/>
          </a:p>
          <a:p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1. </a:t>
            </a:r>
            <a:r>
              <a:rPr lang="en-US" altLang="ko-KR" sz="1600" dirty="0" smtClean="0"/>
              <a:t>read2 </a:t>
            </a:r>
            <a:r>
              <a:rPr lang="en-US" altLang="ko-KR" sz="1600" b="0" dirty="0" smtClean="0"/>
              <a:t>: assign additional worker to specific connection to achive parallelism</a:t>
            </a:r>
            <a:endParaRPr lang="en-US" altLang="ko-KR" sz="1600" b="0" dirty="0" smtClean="0"/>
          </a:p>
          <a:p>
            <a:r>
              <a:rPr lang="en-US" altLang="ko-KR" sz="1600" dirty="0" smtClean="0"/>
              <a:t>2. load-balancing </a:t>
            </a:r>
            <a:r>
              <a:rPr lang="en-US" altLang="ko-KR" sz="1600" b="0" dirty="0" smtClean="0"/>
              <a:t>: monitor amount processed by the worker and rearrange the worker to connection </a:t>
            </a:r>
            <a:endParaRPr lang="en-US" altLang="ko-KR" sz="1600" dirty="0" smtClean="0"/>
          </a:p>
          <a:p>
            <a:r>
              <a:rPr lang="en-US" altLang="ko-KR" sz="1600" dirty="0" smtClean="0"/>
              <a:t>3. multi-connection </a:t>
            </a:r>
            <a:r>
              <a:rPr lang="en-US" altLang="ko-KR" sz="1600" b="0" dirty="0" smtClean="0"/>
              <a:t>: construct additional connection between clusters to speed up processing replication messages</a:t>
            </a:r>
            <a:endParaRPr lang="en-US" altLang="ko-KR" sz="1600" dirty="0" smtClean="0"/>
          </a:p>
          <a:p>
            <a:endParaRPr lang="en-US" altLang="ko-KR" sz="1600" b="0" dirty="0" smtClean="0"/>
          </a:p>
          <a:p>
            <a:pPr>
              <a:buNone/>
            </a:pPr>
            <a:endParaRPr lang="en-US" altLang="ko-KR" sz="1600" b="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 smtClean="0"/>
              <a:t>Design (cont.) </a:t>
            </a:r>
            <a:endParaRPr lang="ko-KR" altLang="en-US" sz="24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6758880" y="6356350"/>
            <a:ext cx="2133600" cy="365125"/>
          </a:xfrm>
        </p:spPr>
        <p:txBody>
          <a:bodyPr/>
          <a:lstStyle/>
          <a:p>
            <a:fld id="{62E14438-C15F-4CE7-81B8-1075050B956D}" type="slidenum">
              <a:rPr lang="ko-KR" altLang="en-US" smtClean="0">
                <a:solidFill>
                  <a:srgbClr val="8A0000"/>
                </a:solidFill>
              </a:rPr>
              <a:pPr/>
              <a:t>16</a:t>
            </a:fld>
            <a:endParaRPr lang="ko-KR" altLang="en-US" dirty="0">
              <a:solidFill>
                <a:srgbClr val="8A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4414" y="1214422"/>
            <a:ext cx="6848475" cy="305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86309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525963"/>
          </a:xfrm>
        </p:spPr>
        <p:txBody>
          <a:bodyPr>
            <a:normAutofit/>
          </a:bodyPr>
          <a:lstStyle/>
          <a:p>
            <a:endParaRPr lang="en-US" altLang="ko-KR" sz="1600" dirty="0" smtClean="0"/>
          </a:p>
          <a:p>
            <a:endParaRPr lang="en-US" altLang="ko-KR" sz="1600" dirty="0" smtClean="0"/>
          </a:p>
          <a:p>
            <a:endParaRPr lang="en-US" altLang="ko-KR" sz="1600" dirty="0" smtClean="0"/>
          </a:p>
          <a:p>
            <a:endParaRPr lang="en-US" altLang="ko-KR" sz="1600" dirty="0" smtClean="0"/>
          </a:p>
          <a:p>
            <a:endParaRPr lang="en-US" altLang="ko-KR" sz="1600" dirty="0" smtClean="0"/>
          </a:p>
          <a:p>
            <a:endParaRPr lang="en-US" altLang="ko-KR" sz="1600" dirty="0" smtClean="0"/>
          </a:p>
          <a:p>
            <a:endParaRPr lang="en-US" altLang="ko-KR" sz="1600" dirty="0" smtClean="0"/>
          </a:p>
          <a:p>
            <a:endParaRPr lang="en-US" altLang="ko-KR" sz="1600" b="0" dirty="0" smtClean="0"/>
          </a:p>
          <a:p>
            <a:pPr>
              <a:buNone/>
            </a:pPr>
            <a:endParaRPr lang="en-US" altLang="ko-KR" sz="1600" b="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4165634"/>
          </a:xfrm>
        </p:spPr>
        <p:txBody>
          <a:bodyPr/>
          <a:lstStyle/>
          <a:p>
            <a:r>
              <a:rPr lang="en-US" altLang="ko-KR" sz="3200" dirty="0" smtClean="0"/>
              <a:t>Q&amp;A</a:t>
            </a:r>
            <a:endParaRPr lang="ko-KR" altLang="en-US" sz="24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6758880" y="6356350"/>
            <a:ext cx="2133600" cy="365125"/>
          </a:xfrm>
        </p:spPr>
        <p:txBody>
          <a:bodyPr/>
          <a:lstStyle/>
          <a:p>
            <a:fld id="{62E14438-C15F-4CE7-81B8-1075050B956D}" type="slidenum">
              <a:rPr lang="ko-KR" altLang="en-US" smtClean="0">
                <a:solidFill>
                  <a:srgbClr val="8A0000"/>
                </a:solidFill>
              </a:rPr>
              <a:pPr/>
              <a:t>17</a:t>
            </a:fld>
            <a:endParaRPr lang="ko-KR" altLang="en-US" dirty="0">
              <a:solidFill>
                <a:srgbClr val="8A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6309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525963"/>
          </a:xfrm>
        </p:spPr>
        <p:txBody>
          <a:bodyPr>
            <a:normAutofit/>
          </a:bodyPr>
          <a:lstStyle/>
          <a:p>
            <a:r>
              <a:rPr lang="en-US" altLang="ko-KR" sz="1600" b="0" dirty="0" smtClean="0"/>
              <a:t>Overview</a:t>
            </a:r>
          </a:p>
          <a:p>
            <a:r>
              <a:rPr lang="en-US" altLang="ko-KR" sz="1600" b="0" dirty="0" smtClean="0"/>
              <a:t>Messenger in Ceph</a:t>
            </a:r>
          </a:p>
          <a:p>
            <a:r>
              <a:rPr lang="en-US" altLang="ko-KR" sz="1600" b="0" dirty="0" smtClean="0"/>
              <a:t>Detailed </a:t>
            </a:r>
            <a:r>
              <a:rPr lang="en-US" altLang="ko-KR" sz="1600" b="0" dirty="0" smtClean="0"/>
              <a:t>Analysis</a:t>
            </a:r>
          </a:p>
          <a:p>
            <a:r>
              <a:rPr lang="en-US" altLang="ko-KR" sz="1600" b="0" dirty="0" smtClean="0"/>
              <a:t>Design</a:t>
            </a:r>
            <a:endParaRPr lang="en-US" altLang="ko-KR" sz="1600" b="0" dirty="0" smtClean="0"/>
          </a:p>
          <a:p>
            <a:r>
              <a:rPr lang="en-US" altLang="ko-KR" sz="1600" b="0" dirty="0" smtClean="0"/>
              <a:t>Q&amp;A</a:t>
            </a:r>
            <a:endParaRPr lang="en-US" altLang="ko-KR" sz="1600" b="0" dirty="0" smtClean="0"/>
          </a:p>
          <a:p>
            <a:endParaRPr lang="en-US" altLang="ko-KR" sz="1600" b="0" dirty="0" smtClean="0"/>
          </a:p>
          <a:p>
            <a:endParaRPr lang="en-US" altLang="ko-KR" sz="1800" b="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 smtClean="0"/>
              <a:t>Contents</a:t>
            </a:r>
            <a:endParaRPr lang="ko-KR" altLang="en-US" sz="24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6758880" y="6356350"/>
            <a:ext cx="2133600" cy="365125"/>
          </a:xfrm>
        </p:spPr>
        <p:txBody>
          <a:bodyPr/>
          <a:lstStyle/>
          <a:p>
            <a:fld id="{62E14438-C15F-4CE7-81B8-1075050B956D}" type="slidenum">
              <a:rPr lang="ko-KR" altLang="en-US" smtClean="0">
                <a:solidFill>
                  <a:srgbClr val="8A0000"/>
                </a:solidFill>
              </a:rPr>
              <a:pPr/>
              <a:t>2</a:t>
            </a:fld>
            <a:endParaRPr lang="ko-KR" altLang="en-US" dirty="0">
              <a:solidFill>
                <a:srgbClr val="8A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6309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525963"/>
          </a:xfrm>
        </p:spPr>
        <p:txBody>
          <a:bodyPr>
            <a:normAutofit/>
          </a:bodyPr>
          <a:lstStyle/>
          <a:p>
            <a:r>
              <a:rPr lang="en-US" altLang="ko-KR" sz="1800" dirty="0" smtClean="0"/>
              <a:t>Ceph</a:t>
            </a:r>
          </a:p>
          <a:p>
            <a:pPr lvl="1"/>
            <a:r>
              <a:rPr lang="en-US" altLang="ko-KR" sz="1600" b="0" dirty="0" smtClean="0">
                <a:solidFill>
                  <a:srgbClr val="FF0000"/>
                </a:solidFill>
              </a:rPr>
              <a:t>Massively scalable</a:t>
            </a:r>
            <a:r>
              <a:rPr lang="en-US" altLang="ko-KR" sz="1600" b="0" dirty="0" smtClean="0"/>
              <a:t>, software-define storage system</a:t>
            </a:r>
          </a:p>
          <a:p>
            <a:pPr lvl="1"/>
            <a:r>
              <a:rPr lang="en-US" altLang="ko-KR" sz="1600" b="0" dirty="0" smtClean="0"/>
              <a:t>Commodity hardware with 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no single point of failure</a:t>
            </a:r>
          </a:p>
          <a:p>
            <a:pPr lvl="1"/>
            <a:r>
              <a:rPr lang="en-US" altLang="ko-KR" sz="1600" b="0" dirty="0" smtClean="0"/>
              <a:t>Self-healing and Self-managing</a:t>
            </a:r>
          </a:p>
          <a:p>
            <a:pPr lvl="2"/>
            <a:r>
              <a:rPr lang="en-US" altLang="ko-KR" sz="1600" dirty="0" smtClean="0"/>
              <a:t>Rack and data center aware</a:t>
            </a:r>
          </a:p>
          <a:p>
            <a:pPr lvl="2"/>
            <a:r>
              <a:rPr lang="en-US" altLang="ko-KR" sz="1600" b="0" dirty="0" smtClean="0">
                <a:solidFill>
                  <a:srgbClr val="FF0000"/>
                </a:solidFill>
              </a:rPr>
              <a:t>Automatic distribution </a:t>
            </a:r>
            <a:r>
              <a:rPr lang="en-US" altLang="ko-KR" sz="1600" b="0" dirty="0" smtClean="0"/>
              <a:t>of replicas</a:t>
            </a:r>
          </a:p>
          <a:p>
            <a:pPr lvl="1"/>
            <a:r>
              <a:rPr lang="en-US" altLang="ko-KR" sz="1600" b="0" dirty="0" smtClean="0"/>
              <a:t>Block, Object, File</a:t>
            </a:r>
          </a:p>
          <a:p>
            <a:pPr lvl="2"/>
            <a:r>
              <a:rPr lang="en-US" altLang="ko-KR" sz="1600" dirty="0" smtClean="0"/>
              <a:t>Data stored on common backend filesystems (EXT4, XFS, etc)</a:t>
            </a:r>
          </a:p>
          <a:p>
            <a:pPr lvl="2"/>
            <a:r>
              <a:rPr lang="en-US" altLang="ko-KR" sz="1600" dirty="0" smtClean="0"/>
              <a:t>Fundamentally distributed via RADOS</a:t>
            </a:r>
          </a:p>
          <a:p>
            <a:pPr lvl="2"/>
            <a:r>
              <a:rPr lang="en-US" altLang="ko-KR" sz="1600" dirty="0" smtClean="0"/>
              <a:t>Client access via RBD, RADOS Gateway, and Ceph Filesystem</a:t>
            </a:r>
          </a:p>
          <a:p>
            <a:endParaRPr lang="en-US" altLang="ko-KR" sz="1600" b="0" dirty="0" smtClean="0"/>
          </a:p>
          <a:p>
            <a:endParaRPr lang="en-US" altLang="ko-KR" sz="1600" b="0" dirty="0" smtClean="0"/>
          </a:p>
          <a:p>
            <a:endParaRPr lang="en-US" altLang="ko-KR" sz="1600" b="0" dirty="0" smtClean="0"/>
          </a:p>
          <a:p>
            <a:pPr>
              <a:buNone/>
            </a:pPr>
            <a:endParaRPr lang="en-US" altLang="ko-KR" sz="1600" b="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 smtClean="0"/>
              <a:t>Overview</a:t>
            </a:r>
            <a:endParaRPr lang="ko-KR" altLang="en-US" sz="24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6758880" y="6356350"/>
            <a:ext cx="2133600" cy="365125"/>
          </a:xfrm>
        </p:spPr>
        <p:txBody>
          <a:bodyPr/>
          <a:lstStyle/>
          <a:p>
            <a:fld id="{62E14438-C15F-4CE7-81B8-1075050B956D}" type="slidenum">
              <a:rPr lang="ko-KR" altLang="en-US" smtClean="0">
                <a:solidFill>
                  <a:srgbClr val="8A0000"/>
                </a:solidFill>
              </a:rPr>
              <a:pPr/>
              <a:t>3</a:t>
            </a:fld>
            <a:endParaRPr lang="ko-KR" altLang="en-US" dirty="0">
              <a:solidFill>
                <a:srgbClr val="8A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6309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525963"/>
          </a:xfrm>
        </p:spPr>
        <p:txBody>
          <a:bodyPr>
            <a:normAutofit/>
          </a:bodyPr>
          <a:lstStyle/>
          <a:p>
            <a:endParaRPr lang="en-US" altLang="ko-KR" sz="1600" b="0" dirty="0" smtClean="0"/>
          </a:p>
          <a:p>
            <a:endParaRPr lang="en-US" altLang="ko-KR" sz="1600" b="0" dirty="0" smtClean="0"/>
          </a:p>
          <a:p>
            <a:endParaRPr lang="en-US" altLang="ko-KR" sz="1600" b="0" dirty="0" smtClean="0"/>
          </a:p>
          <a:p>
            <a:endParaRPr lang="en-US" altLang="ko-KR" sz="1600" b="0" dirty="0" smtClean="0"/>
          </a:p>
          <a:p>
            <a:endParaRPr lang="en-US" altLang="ko-KR" sz="1600" b="0" dirty="0" smtClean="0"/>
          </a:p>
          <a:p>
            <a:endParaRPr lang="en-US" altLang="ko-KR" sz="1600" b="0" dirty="0" smtClean="0"/>
          </a:p>
          <a:p>
            <a:endParaRPr lang="en-US" altLang="ko-KR" sz="1600" b="0" dirty="0" smtClean="0"/>
          </a:p>
          <a:p>
            <a:endParaRPr lang="en-US" altLang="ko-KR" sz="1600" b="0" dirty="0" smtClean="0"/>
          </a:p>
          <a:p>
            <a:endParaRPr lang="en-US" altLang="ko-KR" sz="1600" b="0" dirty="0" smtClean="0"/>
          </a:p>
          <a:p>
            <a:r>
              <a:rPr lang="en-US" altLang="ko-KR" sz="1600" b="0" dirty="0" smtClean="0"/>
              <a:t>OSD</a:t>
            </a:r>
          </a:p>
          <a:p>
            <a:r>
              <a:rPr lang="en-US" altLang="ko-KR" sz="1600" b="0" dirty="0" smtClean="0"/>
              <a:t>Monitor</a:t>
            </a:r>
          </a:p>
          <a:p>
            <a:r>
              <a:rPr lang="en-US" altLang="ko-KR" sz="1600" b="0" dirty="0" smtClean="0"/>
              <a:t>CRUSH</a:t>
            </a:r>
          </a:p>
          <a:p>
            <a:r>
              <a:rPr lang="en-US" altLang="ko-KR" sz="1600" b="0" dirty="0" smtClean="0"/>
              <a:t>PG (Placement Group)</a:t>
            </a:r>
          </a:p>
          <a:p>
            <a:r>
              <a:rPr lang="en-US" altLang="ko-KR" sz="1600" b="0" dirty="0" smtClean="0"/>
              <a:t>Replication</a:t>
            </a:r>
            <a:endParaRPr lang="en-US" altLang="ko-KR" sz="1400" b="0" dirty="0" smtClean="0"/>
          </a:p>
          <a:p>
            <a:endParaRPr lang="en-US" altLang="ko-KR" sz="1400" b="0" dirty="0" smtClean="0"/>
          </a:p>
          <a:p>
            <a:endParaRPr lang="en-US" altLang="ko-KR" sz="1600" b="0" dirty="0" smtClean="0"/>
          </a:p>
          <a:p>
            <a:endParaRPr lang="en-US" altLang="ko-KR" sz="1600" b="0" dirty="0" smtClean="0"/>
          </a:p>
          <a:p>
            <a:pPr>
              <a:buNone/>
            </a:pPr>
            <a:endParaRPr lang="en-US" altLang="ko-KR" sz="1600" b="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 smtClean="0"/>
              <a:t>Overview(cont.)</a:t>
            </a:r>
            <a:endParaRPr lang="ko-KR" altLang="en-US" sz="24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6758880" y="6356350"/>
            <a:ext cx="2133600" cy="365125"/>
          </a:xfrm>
        </p:spPr>
        <p:txBody>
          <a:bodyPr/>
          <a:lstStyle/>
          <a:p>
            <a:fld id="{62E14438-C15F-4CE7-81B8-1075050B956D}" type="slidenum">
              <a:rPr lang="ko-KR" altLang="en-US" smtClean="0">
                <a:solidFill>
                  <a:srgbClr val="8A0000"/>
                </a:solidFill>
              </a:rPr>
              <a:pPr/>
              <a:t>4</a:t>
            </a:fld>
            <a:endParaRPr lang="ko-KR" altLang="en-US" dirty="0">
              <a:solidFill>
                <a:srgbClr val="8A0000"/>
              </a:solidFill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1500174"/>
            <a:ext cx="3643338" cy="2287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71934" y="1714488"/>
            <a:ext cx="4448830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86309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525963"/>
          </a:xfrm>
        </p:spPr>
        <p:txBody>
          <a:bodyPr>
            <a:normAutofit/>
          </a:bodyPr>
          <a:lstStyle/>
          <a:p>
            <a:endParaRPr lang="en-US" altLang="ko-KR" sz="1600" b="0" dirty="0" smtClean="0"/>
          </a:p>
          <a:p>
            <a:endParaRPr lang="en-US" altLang="ko-KR" sz="1600" b="0" dirty="0" smtClean="0"/>
          </a:p>
          <a:p>
            <a:endParaRPr lang="en-US" altLang="ko-KR" sz="1600" b="0" dirty="0" smtClean="0"/>
          </a:p>
          <a:p>
            <a:endParaRPr lang="en-US" altLang="ko-KR" sz="1600" b="0" dirty="0" smtClean="0"/>
          </a:p>
          <a:p>
            <a:endParaRPr lang="en-US" altLang="ko-KR" sz="1600" b="0" dirty="0" smtClean="0"/>
          </a:p>
          <a:p>
            <a:endParaRPr lang="en-US" altLang="ko-KR" sz="1600" b="0" dirty="0" smtClean="0"/>
          </a:p>
          <a:p>
            <a:endParaRPr lang="en-US" altLang="ko-KR" sz="1600" b="0" dirty="0" smtClean="0"/>
          </a:p>
          <a:p>
            <a:endParaRPr lang="en-US" altLang="ko-KR" sz="1600" b="0" dirty="0" smtClean="0"/>
          </a:p>
          <a:p>
            <a:endParaRPr lang="en-US" altLang="ko-KR" sz="1600" b="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 smtClean="0"/>
              <a:t>Overview(cont.)</a:t>
            </a:r>
            <a:endParaRPr lang="ko-KR" altLang="en-US" sz="24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6758880" y="6356350"/>
            <a:ext cx="2133600" cy="365125"/>
          </a:xfrm>
        </p:spPr>
        <p:txBody>
          <a:bodyPr/>
          <a:lstStyle/>
          <a:p>
            <a:fld id="{62E14438-C15F-4CE7-81B8-1075050B956D}" type="slidenum">
              <a:rPr lang="ko-KR" altLang="en-US" smtClean="0">
                <a:solidFill>
                  <a:srgbClr val="8A0000"/>
                </a:solidFill>
              </a:rPr>
              <a:pPr/>
              <a:t>5</a:t>
            </a:fld>
            <a:endParaRPr lang="ko-KR" altLang="en-US" dirty="0">
              <a:solidFill>
                <a:srgbClr val="8A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71604" y="1214422"/>
            <a:ext cx="6048385" cy="4738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86309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525963"/>
          </a:xfrm>
        </p:spPr>
        <p:txBody>
          <a:bodyPr>
            <a:normAutofit/>
          </a:bodyPr>
          <a:lstStyle/>
          <a:p>
            <a:r>
              <a:rPr lang="en-US" altLang="ko-KR" sz="1800" dirty="0" smtClean="0"/>
              <a:t>OSD Architecture</a:t>
            </a:r>
          </a:p>
          <a:p>
            <a:endParaRPr lang="en-US" altLang="ko-KR" sz="1600" b="0" dirty="0" smtClean="0"/>
          </a:p>
          <a:p>
            <a:endParaRPr lang="en-US" altLang="ko-KR" sz="1600" b="0" dirty="0" smtClean="0"/>
          </a:p>
          <a:p>
            <a:endParaRPr lang="en-US" altLang="ko-KR" sz="1600" b="0" dirty="0" smtClean="0"/>
          </a:p>
          <a:p>
            <a:pPr>
              <a:buNone/>
            </a:pPr>
            <a:endParaRPr lang="en-US" altLang="ko-KR" sz="1600" b="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 smtClean="0"/>
              <a:t>Messenger in Ceph</a:t>
            </a:r>
            <a:endParaRPr lang="ko-KR" altLang="en-US" sz="24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6758880" y="6356350"/>
            <a:ext cx="2133600" cy="365125"/>
          </a:xfrm>
        </p:spPr>
        <p:txBody>
          <a:bodyPr/>
          <a:lstStyle/>
          <a:p>
            <a:fld id="{62E14438-C15F-4CE7-81B8-1075050B956D}" type="slidenum">
              <a:rPr lang="ko-KR" altLang="en-US" smtClean="0">
                <a:solidFill>
                  <a:srgbClr val="8A0000"/>
                </a:solidFill>
              </a:rPr>
              <a:pPr/>
              <a:t>6</a:t>
            </a:fld>
            <a:endParaRPr lang="ko-KR" altLang="en-US" dirty="0">
              <a:solidFill>
                <a:srgbClr val="8A0000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728" y="2071678"/>
            <a:ext cx="6048375" cy="383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타원 6"/>
          <p:cNvSpPr/>
          <p:nvPr/>
        </p:nvSpPr>
        <p:spPr>
          <a:xfrm>
            <a:off x="1928794" y="2143116"/>
            <a:ext cx="2071702" cy="107157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86309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525963"/>
          </a:xfrm>
        </p:spPr>
        <p:txBody>
          <a:bodyPr>
            <a:normAutofit/>
          </a:bodyPr>
          <a:lstStyle/>
          <a:p>
            <a:r>
              <a:rPr lang="en-US" altLang="ko-KR" sz="1800" dirty="0" smtClean="0"/>
              <a:t>Simple vs Async Messenger</a:t>
            </a:r>
          </a:p>
          <a:p>
            <a:endParaRPr lang="en-US" altLang="ko-KR" sz="1800" dirty="0" smtClean="0"/>
          </a:p>
          <a:p>
            <a:endParaRPr lang="en-US" altLang="ko-KR" sz="1800" dirty="0" smtClean="0"/>
          </a:p>
          <a:p>
            <a:endParaRPr lang="en-US" altLang="ko-KR" sz="1800" dirty="0" smtClean="0"/>
          </a:p>
          <a:p>
            <a:endParaRPr lang="en-US" altLang="ko-KR" sz="1800" dirty="0" smtClean="0"/>
          </a:p>
          <a:p>
            <a:endParaRPr lang="en-US" altLang="ko-KR" sz="1800" dirty="0" smtClean="0"/>
          </a:p>
          <a:p>
            <a:endParaRPr lang="en-US" altLang="ko-KR" sz="1800" dirty="0" smtClean="0"/>
          </a:p>
          <a:p>
            <a:endParaRPr lang="en-US" altLang="ko-KR" sz="1800" dirty="0" smtClean="0"/>
          </a:p>
          <a:p>
            <a:pPr lvl="1"/>
            <a:r>
              <a:rPr lang="en-US" altLang="ko-KR" sz="1600" b="0" dirty="0" smtClean="0"/>
              <a:t>Simple Messenger : threads(reader, writer, reaper, accepter ...) per pipe</a:t>
            </a:r>
          </a:p>
          <a:p>
            <a:pPr lvl="1"/>
            <a:r>
              <a:rPr lang="en-US" altLang="ko-KR" sz="1600" b="0" dirty="0" smtClean="0"/>
              <a:t>Async Messenger : a worker per connection</a:t>
            </a:r>
          </a:p>
          <a:p>
            <a:pPr lvl="2"/>
            <a:r>
              <a:rPr lang="en-US" altLang="ko-KR" sz="1600" dirty="0" smtClean="0"/>
              <a:t>Worker : do all jobs related to connection (accept, connect, read, dispatch, ...)</a:t>
            </a:r>
          </a:p>
          <a:p>
            <a:endParaRPr lang="en-US" altLang="ko-KR" sz="1600" b="0" dirty="0" smtClean="0"/>
          </a:p>
          <a:p>
            <a:endParaRPr lang="en-US" altLang="ko-KR" sz="1600" b="0" dirty="0" smtClean="0"/>
          </a:p>
          <a:p>
            <a:endParaRPr lang="en-US" altLang="ko-KR" sz="1600" b="0" dirty="0" smtClean="0"/>
          </a:p>
          <a:p>
            <a:pPr>
              <a:buNone/>
            </a:pPr>
            <a:endParaRPr lang="en-US" altLang="ko-KR" sz="1600" b="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 smtClean="0"/>
              <a:t>Messenger in Ceph (cont.)</a:t>
            </a:r>
            <a:endParaRPr lang="ko-KR" altLang="en-US" sz="24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6758880" y="6356350"/>
            <a:ext cx="2133600" cy="365125"/>
          </a:xfrm>
        </p:spPr>
        <p:txBody>
          <a:bodyPr/>
          <a:lstStyle/>
          <a:p>
            <a:fld id="{62E14438-C15F-4CE7-81B8-1075050B956D}" type="slidenum">
              <a:rPr lang="ko-KR" altLang="en-US" smtClean="0">
                <a:solidFill>
                  <a:srgbClr val="8A0000"/>
                </a:solidFill>
              </a:rPr>
              <a:pPr/>
              <a:t>7</a:t>
            </a:fld>
            <a:endParaRPr lang="ko-KR" altLang="en-US" dirty="0">
              <a:solidFill>
                <a:srgbClr val="8A0000"/>
              </a:solidFill>
            </a:endParaRPr>
          </a:p>
        </p:txBody>
      </p:sp>
      <p:grpSp>
        <p:nvGrpSpPr>
          <p:cNvPr id="6" name="그룹 65"/>
          <p:cNvGrpSpPr/>
          <p:nvPr/>
        </p:nvGrpSpPr>
        <p:grpSpPr>
          <a:xfrm>
            <a:off x="928662" y="2000240"/>
            <a:ext cx="7500990" cy="1928826"/>
            <a:chOff x="928662" y="1857364"/>
            <a:chExt cx="7500990" cy="1928826"/>
          </a:xfrm>
        </p:grpSpPr>
        <p:grpSp>
          <p:nvGrpSpPr>
            <p:cNvPr id="7" name="그룹 63"/>
            <p:cNvGrpSpPr/>
            <p:nvPr/>
          </p:nvGrpSpPr>
          <p:grpSpPr>
            <a:xfrm>
              <a:off x="928662" y="1857364"/>
              <a:ext cx="2428892" cy="1746419"/>
              <a:chOff x="928662" y="1857364"/>
              <a:chExt cx="2428892" cy="1746419"/>
            </a:xfrm>
          </p:grpSpPr>
          <p:grpSp>
            <p:nvGrpSpPr>
              <p:cNvPr id="23" name="그룹 59"/>
              <p:cNvGrpSpPr/>
              <p:nvPr/>
            </p:nvGrpSpPr>
            <p:grpSpPr>
              <a:xfrm>
                <a:off x="1000100" y="2214554"/>
                <a:ext cx="2357454" cy="1389229"/>
                <a:chOff x="1000100" y="2000240"/>
                <a:chExt cx="2357454" cy="1389229"/>
              </a:xfrm>
            </p:grpSpPr>
            <p:sp>
              <p:nvSpPr>
                <p:cNvPr id="25" name="왼쪽/오른쪽 화살표 24"/>
                <p:cNvSpPr/>
                <p:nvPr/>
              </p:nvSpPr>
              <p:spPr>
                <a:xfrm>
                  <a:off x="1000100" y="2000240"/>
                  <a:ext cx="2357454" cy="285752"/>
                </a:xfrm>
                <a:prstGeom prst="leftRightArrow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b="1" dirty="0" smtClean="0">
                      <a:solidFill>
                        <a:sysClr val="windowText" lastClr="000000"/>
                      </a:solidFill>
                    </a:rPr>
                    <a:t>Pipe 1</a:t>
                  </a:r>
                </a:p>
              </p:txBody>
            </p:sp>
            <p:sp>
              <p:nvSpPr>
                <p:cNvPr id="26" name="왼쪽/오른쪽 화살표 25"/>
                <p:cNvSpPr/>
                <p:nvPr/>
              </p:nvSpPr>
              <p:spPr>
                <a:xfrm>
                  <a:off x="1000100" y="2714620"/>
                  <a:ext cx="2357454" cy="285752"/>
                </a:xfrm>
                <a:prstGeom prst="leftRightArrow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b="1" dirty="0" smtClean="0">
                      <a:solidFill>
                        <a:sysClr val="windowText" lastClr="000000"/>
                      </a:solidFill>
                    </a:rPr>
                    <a:t>Pipe 2</a:t>
                  </a:r>
                </a:p>
              </p:txBody>
            </p:sp>
            <p:cxnSp>
              <p:nvCxnSpPr>
                <p:cNvPr id="27" name="직선 화살표 연결선 26"/>
                <p:cNvCxnSpPr/>
                <p:nvPr/>
              </p:nvCxnSpPr>
              <p:spPr>
                <a:xfrm>
                  <a:off x="1785918" y="2357430"/>
                  <a:ext cx="928694" cy="1588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prstDash val="solid"/>
                  <a:headEnd type="none" w="med" len="lg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직선 화살표 연결선 27"/>
                <p:cNvCxnSpPr/>
                <p:nvPr/>
              </p:nvCxnSpPr>
              <p:spPr>
                <a:xfrm>
                  <a:off x="1785918" y="2571744"/>
                  <a:ext cx="928694" cy="1588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prstDash val="solid"/>
                  <a:headEnd type="none" w="med" len="lg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" name="TextBox 28"/>
                <p:cNvSpPr txBox="1"/>
                <p:nvPr/>
              </p:nvSpPr>
              <p:spPr>
                <a:xfrm>
                  <a:off x="1142976" y="2214554"/>
                  <a:ext cx="71438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000" b="1" dirty="0" smtClean="0"/>
                    <a:t>Reader</a:t>
                  </a:r>
                  <a:endParaRPr lang="ko-KR" altLang="en-US" sz="1000" b="1" dirty="0"/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1142976" y="2428868"/>
                  <a:ext cx="71438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000" b="1" dirty="0" smtClean="0"/>
                    <a:t>Writer</a:t>
                  </a:r>
                  <a:endParaRPr lang="ko-KR" altLang="en-US" sz="1000" b="1" dirty="0"/>
                </a:p>
              </p:txBody>
            </p:sp>
            <p:cxnSp>
              <p:nvCxnSpPr>
                <p:cNvPr id="31" name="직선 화살표 연결선 30"/>
                <p:cNvCxnSpPr/>
                <p:nvPr/>
              </p:nvCxnSpPr>
              <p:spPr>
                <a:xfrm>
                  <a:off x="1785918" y="3071810"/>
                  <a:ext cx="928694" cy="1588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prstDash val="solid"/>
                  <a:headEnd type="none" w="med" len="lg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직선 화살표 연결선 31"/>
                <p:cNvCxnSpPr/>
                <p:nvPr/>
              </p:nvCxnSpPr>
              <p:spPr>
                <a:xfrm>
                  <a:off x="1785918" y="3286124"/>
                  <a:ext cx="928694" cy="1588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prstDash val="solid"/>
                  <a:headEnd type="none" w="med" len="lg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" name="TextBox 32"/>
                <p:cNvSpPr txBox="1"/>
                <p:nvPr/>
              </p:nvSpPr>
              <p:spPr>
                <a:xfrm>
                  <a:off x="1142976" y="2928934"/>
                  <a:ext cx="71438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000" b="1" dirty="0" smtClean="0"/>
                    <a:t>Reader</a:t>
                  </a:r>
                  <a:endParaRPr lang="ko-KR" altLang="en-US" sz="1000" b="1" dirty="0"/>
                </a:p>
              </p:txBody>
            </p:sp>
            <p:sp>
              <p:nvSpPr>
                <p:cNvPr id="34" name="TextBox 18"/>
                <p:cNvSpPr txBox="1"/>
                <p:nvPr/>
              </p:nvSpPr>
              <p:spPr>
                <a:xfrm>
                  <a:off x="1142976" y="3143248"/>
                  <a:ext cx="71438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000" b="1" dirty="0" smtClean="0"/>
                    <a:t>Writer</a:t>
                  </a:r>
                  <a:endParaRPr lang="ko-KR" altLang="en-US" sz="1000" b="1" dirty="0"/>
                </a:p>
              </p:txBody>
            </p:sp>
          </p:grpSp>
          <p:sp>
            <p:nvSpPr>
              <p:cNvPr id="24" name="TextBox 23"/>
              <p:cNvSpPr txBox="1"/>
              <p:nvPr/>
            </p:nvSpPr>
            <p:spPr>
              <a:xfrm>
                <a:off x="928662" y="1857364"/>
                <a:ext cx="164307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 smtClean="0">
                    <a:solidFill>
                      <a:srgbClr val="FF0000"/>
                    </a:solidFill>
                  </a:rPr>
                  <a:t>Simple Messenger</a:t>
                </a:r>
                <a:endParaRPr lang="ko-KR" altLang="en-US" sz="1200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8" name="그룹 64"/>
            <p:cNvGrpSpPr/>
            <p:nvPr/>
          </p:nvGrpSpPr>
          <p:grpSpPr>
            <a:xfrm>
              <a:off x="4143372" y="1857364"/>
              <a:ext cx="4286280" cy="1928826"/>
              <a:chOff x="4143372" y="1785926"/>
              <a:chExt cx="4286280" cy="1928826"/>
            </a:xfrm>
          </p:grpSpPr>
          <p:grpSp>
            <p:nvGrpSpPr>
              <p:cNvPr id="9" name="그룹 60"/>
              <p:cNvGrpSpPr/>
              <p:nvPr/>
            </p:nvGrpSpPr>
            <p:grpSpPr>
              <a:xfrm>
                <a:off x="4214810" y="2143116"/>
                <a:ext cx="4214842" cy="1571636"/>
                <a:chOff x="4143372" y="1857364"/>
                <a:chExt cx="4214842" cy="1571636"/>
              </a:xfrm>
            </p:grpSpPr>
            <p:sp>
              <p:nvSpPr>
                <p:cNvPr id="11" name="왼쪽/오른쪽 화살표 10"/>
                <p:cNvSpPr/>
                <p:nvPr/>
              </p:nvSpPr>
              <p:spPr>
                <a:xfrm>
                  <a:off x="6143636" y="2214554"/>
                  <a:ext cx="2214578" cy="285752"/>
                </a:xfrm>
                <a:prstGeom prst="leftRightArrow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b="1" dirty="0" smtClean="0">
                      <a:solidFill>
                        <a:sysClr val="windowText" lastClr="000000"/>
                      </a:solidFill>
                    </a:rPr>
                    <a:t>Connection 1</a:t>
                  </a:r>
                </a:p>
              </p:txBody>
            </p:sp>
            <p:sp>
              <p:nvSpPr>
                <p:cNvPr id="12" name="왼쪽/오른쪽 화살표 11"/>
                <p:cNvSpPr/>
                <p:nvPr/>
              </p:nvSpPr>
              <p:spPr>
                <a:xfrm>
                  <a:off x="6143636" y="2571744"/>
                  <a:ext cx="2214578" cy="285752"/>
                </a:xfrm>
                <a:prstGeom prst="leftRightArrow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b="1" dirty="0" smtClean="0">
                      <a:solidFill>
                        <a:sysClr val="windowText" lastClr="000000"/>
                      </a:solidFill>
                    </a:rPr>
                    <a:t>Connection 2</a:t>
                  </a:r>
                </a:p>
              </p:txBody>
            </p:sp>
            <p:sp>
              <p:nvSpPr>
                <p:cNvPr id="13" name="타원 12"/>
                <p:cNvSpPr/>
                <p:nvPr/>
              </p:nvSpPr>
              <p:spPr>
                <a:xfrm>
                  <a:off x="4143372" y="2071678"/>
                  <a:ext cx="1143008" cy="1143008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/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4143372" y="1857364"/>
                  <a:ext cx="1285884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000" b="1" dirty="0" smtClean="0"/>
                    <a:t>Worker Pool</a:t>
                  </a:r>
                  <a:endParaRPr lang="ko-KR" altLang="en-US" sz="1000" b="1" dirty="0"/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4286248" y="2285992"/>
                  <a:ext cx="857256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000" b="1" dirty="0" smtClean="0"/>
                    <a:t>Worker 1</a:t>
                  </a:r>
                  <a:endParaRPr lang="ko-KR" altLang="en-US" sz="1000" b="1" dirty="0"/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4286248" y="2571744"/>
                  <a:ext cx="857256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000" b="1" dirty="0" smtClean="0"/>
                    <a:t>Worker 2</a:t>
                  </a:r>
                  <a:endParaRPr lang="ko-KR" altLang="en-US" sz="1000" b="1" dirty="0"/>
                </a:p>
              </p:txBody>
            </p:sp>
            <p:cxnSp>
              <p:nvCxnSpPr>
                <p:cNvPr id="17" name="직선 화살표 연결선 16"/>
                <p:cNvCxnSpPr/>
                <p:nvPr/>
              </p:nvCxnSpPr>
              <p:spPr>
                <a:xfrm>
                  <a:off x="5072066" y="2428868"/>
                  <a:ext cx="928694" cy="1588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prstDash val="solid"/>
                  <a:headEnd type="none" w="med" len="lg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직선 화살표 연결선 17"/>
                <p:cNvCxnSpPr/>
                <p:nvPr/>
              </p:nvCxnSpPr>
              <p:spPr>
                <a:xfrm>
                  <a:off x="5072066" y="2714620"/>
                  <a:ext cx="928694" cy="1588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prstDash val="solid"/>
                  <a:headEnd type="none" w="med" len="lg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TextBox 18"/>
                <p:cNvSpPr txBox="1"/>
                <p:nvPr/>
              </p:nvSpPr>
              <p:spPr>
                <a:xfrm>
                  <a:off x="4592897" y="2857496"/>
                  <a:ext cx="369332" cy="357190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r>
                    <a:rPr lang="en-US" altLang="ko-KR" sz="1200" dirty="0" smtClean="0"/>
                    <a:t>…</a:t>
                  </a:r>
                  <a:endParaRPr lang="ko-KR" altLang="en-US" sz="1200" dirty="0"/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7236103" y="2857496"/>
                  <a:ext cx="369332" cy="357190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r>
                    <a:rPr lang="en-US" altLang="ko-KR" sz="1200" dirty="0" smtClean="0"/>
                    <a:t>…</a:t>
                  </a:r>
                  <a:endParaRPr lang="ko-KR" altLang="en-US" sz="1200" dirty="0"/>
                </a:p>
              </p:txBody>
            </p:sp>
            <p:cxnSp>
              <p:nvCxnSpPr>
                <p:cNvPr id="21" name="직선 화살표 연결선 20"/>
                <p:cNvCxnSpPr/>
                <p:nvPr/>
              </p:nvCxnSpPr>
              <p:spPr>
                <a:xfrm>
                  <a:off x="5072066" y="2428868"/>
                  <a:ext cx="928694" cy="714380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prstDash val="solid"/>
                  <a:headEnd type="none" w="med" len="lg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직선 화살표 연결선 21"/>
                <p:cNvCxnSpPr/>
                <p:nvPr/>
              </p:nvCxnSpPr>
              <p:spPr>
                <a:xfrm>
                  <a:off x="5072066" y="2714620"/>
                  <a:ext cx="928694" cy="714380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prstDash val="solid"/>
                  <a:headEnd type="none" w="med" len="lg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" name="TextBox 9"/>
              <p:cNvSpPr txBox="1"/>
              <p:nvPr/>
            </p:nvSpPr>
            <p:spPr>
              <a:xfrm>
                <a:off x="4143372" y="1785926"/>
                <a:ext cx="164307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 err="1" smtClean="0">
                    <a:solidFill>
                      <a:srgbClr val="FF0000"/>
                    </a:solidFill>
                  </a:rPr>
                  <a:t>Async</a:t>
                </a:r>
                <a:r>
                  <a:rPr lang="en-US" altLang="ko-KR" sz="1200" b="1" dirty="0" smtClean="0">
                    <a:solidFill>
                      <a:srgbClr val="FF0000"/>
                    </a:solidFill>
                  </a:rPr>
                  <a:t> Messenger</a:t>
                </a:r>
                <a:endParaRPr lang="ko-KR" altLang="en-US" sz="1200" b="1" dirty="0">
                  <a:solidFill>
                    <a:srgbClr val="FF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86309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525963"/>
          </a:xfrm>
        </p:spPr>
        <p:txBody>
          <a:bodyPr>
            <a:normAutofit/>
          </a:bodyPr>
          <a:lstStyle/>
          <a:p>
            <a:r>
              <a:rPr lang="en-US" altLang="ko-KR" sz="1800" dirty="0" smtClean="0"/>
              <a:t>Simple vs Async Messenger</a:t>
            </a:r>
          </a:p>
          <a:p>
            <a:endParaRPr lang="en-US" altLang="ko-KR" sz="1800" dirty="0" smtClean="0"/>
          </a:p>
          <a:p>
            <a:endParaRPr lang="en-US" altLang="ko-KR" sz="1800" dirty="0" smtClean="0"/>
          </a:p>
          <a:p>
            <a:endParaRPr lang="en-US" altLang="ko-KR" sz="1800" dirty="0" smtClean="0"/>
          </a:p>
          <a:p>
            <a:endParaRPr lang="en-US" altLang="ko-KR" sz="1800" dirty="0" smtClean="0"/>
          </a:p>
          <a:p>
            <a:endParaRPr lang="en-US" altLang="ko-KR" sz="1800" dirty="0" smtClean="0"/>
          </a:p>
          <a:p>
            <a:endParaRPr lang="en-US" altLang="ko-KR" sz="1800" dirty="0" smtClean="0"/>
          </a:p>
          <a:p>
            <a:endParaRPr lang="en-US" altLang="ko-KR" sz="1800" dirty="0" smtClean="0"/>
          </a:p>
          <a:p>
            <a:pPr lvl="1"/>
            <a:r>
              <a:rPr lang="en-US" altLang="ko-KR" sz="1600" b="0" dirty="0" smtClean="0"/>
              <a:t>Simple Messenger : a thread-based way for a thread to manage a single fd</a:t>
            </a:r>
          </a:p>
          <a:p>
            <a:pPr lvl="1"/>
            <a:r>
              <a:rPr lang="en-US" altLang="ko-KR" sz="1600" b="0" dirty="0" smtClean="0"/>
              <a:t>Async Messenger : a event-driven way for a thread to manage muliple fds</a:t>
            </a:r>
            <a:endParaRPr lang="en-US" altLang="ko-KR" sz="1600" dirty="0" smtClean="0"/>
          </a:p>
          <a:p>
            <a:endParaRPr lang="en-US" altLang="ko-KR" sz="1600" b="0" dirty="0" smtClean="0"/>
          </a:p>
          <a:p>
            <a:endParaRPr lang="en-US" altLang="ko-KR" sz="1600" b="0" dirty="0" smtClean="0"/>
          </a:p>
          <a:p>
            <a:endParaRPr lang="en-US" altLang="ko-KR" sz="1600" b="0" dirty="0" smtClean="0"/>
          </a:p>
          <a:p>
            <a:pPr>
              <a:buNone/>
            </a:pPr>
            <a:endParaRPr lang="en-US" altLang="ko-KR" sz="1600" b="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 smtClean="0"/>
              <a:t>Messenger in Ceph (cont.)</a:t>
            </a:r>
            <a:endParaRPr lang="ko-KR" altLang="en-US" sz="24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6758880" y="6356350"/>
            <a:ext cx="2133600" cy="365125"/>
          </a:xfrm>
        </p:spPr>
        <p:txBody>
          <a:bodyPr/>
          <a:lstStyle/>
          <a:p>
            <a:fld id="{62E14438-C15F-4CE7-81B8-1075050B956D}" type="slidenum">
              <a:rPr lang="ko-KR" altLang="en-US" smtClean="0">
                <a:solidFill>
                  <a:srgbClr val="8A0000"/>
                </a:solidFill>
              </a:rPr>
              <a:pPr/>
              <a:t>8</a:t>
            </a:fld>
            <a:endParaRPr lang="ko-KR" altLang="en-US" dirty="0">
              <a:solidFill>
                <a:srgbClr val="8A0000"/>
              </a:solidFill>
            </a:endParaRPr>
          </a:p>
        </p:txBody>
      </p:sp>
      <p:grpSp>
        <p:nvGrpSpPr>
          <p:cNvPr id="35" name="그룹 109"/>
          <p:cNvGrpSpPr/>
          <p:nvPr/>
        </p:nvGrpSpPr>
        <p:grpSpPr>
          <a:xfrm>
            <a:off x="3929058" y="1928802"/>
            <a:ext cx="4572032" cy="2333312"/>
            <a:chOff x="1714480" y="3000372"/>
            <a:chExt cx="4572032" cy="2333312"/>
          </a:xfrm>
        </p:grpSpPr>
        <p:grpSp>
          <p:nvGrpSpPr>
            <p:cNvPr id="36" name="그룹 107"/>
            <p:cNvGrpSpPr/>
            <p:nvPr/>
          </p:nvGrpSpPr>
          <p:grpSpPr>
            <a:xfrm>
              <a:off x="1714480" y="3286124"/>
              <a:ext cx="4572032" cy="2047560"/>
              <a:chOff x="785786" y="3143248"/>
              <a:chExt cx="4572032" cy="2047560"/>
            </a:xfrm>
          </p:grpSpPr>
          <p:cxnSp>
            <p:nvCxnSpPr>
              <p:cNvPr id="38" name="직선 화살표 연결선 37"/>
              <p:cNvCxnSpPr/>
              <p:nvPr/>
            </p:nvCxnSpPr>
            <p:spPr>
              <a:xfrm>
                <a:off x="1785918" y="4357694"/>
                <a:ext cx="1571636" cy="1588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prstDash val="solid"/>
                <a:headEnd type="none" w="med" len="lg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9" name="그룹 106"/>
              <p:cNvGrpSpPr/>
              <p:nvPr/>
            </p:nvGrpSpPr>
            <p:grpSpPr>
              <a:xfrm>
                <a:off x="785786" y="3143248"/>
                <a:ext cx="4572032" cy="2047560"/>
                <a:chOff x="785786" y="3143248"/>
                <a:chExt cx="4572032" cy="2047560"/>
              </a:xfrm>
            </p:grpSpPr>
            <p:grpSp>
              <p:nvGrpSpPr>
                <p:cNvPr id="40" name="그룹 105"/>
                <p:cNvGrpSpPr/>
                <p:nvPr/>
              </p:nvGrpSpPr>
              <p:grpSpPr>
                <a:xfrm>
                  <a:off x="785786" y="3143248"/>
                  <a:ext cx="4572032" cy="2047560"/>
                  <a:chOff x="785786" y="3143248"/>
                  <a:chExt cx="4572032" cy="2047560"/>
                </a:xfrm>
              </p:grpSpPr>
              <p:sp>
                <p:nvSpPr>
                  <p:cNvPr id="42" name="직사각형 41"/>
                  <p:cNvSpPr/>
                  <p:nvPr/>
                </p:nvSpPr>
                <p:spPr>
                  <a:xfrm>
                    <a:off x="2000232" y="4429132"/>
                    <a:ext cx="1071570" cy="500066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43" name="그룹 104"/>
                  <p:cNvGrpSpPr/>
                  <p:nvPr/>
                </p:nvGrpSpPr>
                <p:grpSpPr>
                  <a:xfrm>
                    <a:off x="785786" y="3143248"/>
                    <a:ext cx="4572032" cy="2047560"/>
                    <a:chOff x="785786" y="3143248"/>
                    <a:chExt cx="4572032" cy="2047560"/>
                  </a:xfrm>
                </p:grpSpPr>
                <p:sp>
                  <p:nvSpPr>
                    <p:cNvPr id="44" name="TextBox 43"/>
                    <p:cNvSpPr txBox="1"/>
                    <p:nvPr/>
                  </p:nvSpPr>
                  <p:spPr>
                    <a:xfrm>
                      <a:off x="2000232" y="4143380"/>
                      <a:ext cx="1357322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 sz="1000" b="1" dirty="0" smtClean="0"/>
                        <a:t>Get file descriptors</a:t>
                      </a:r>
                      <a:endParaRPr lang="ko-KR" altLang="en-US" sz="1000" b="1" dirty="0"/>
                    </a:p>
                  </p:txBody>
                </p:sp>
                <p:grpSp>
                  <p:nvGrpSpPr>
                    <p:cNvPr id="45" name="그룹 103"/>
                    <p:cNvGrpSpPr/>
                    <p:nvPr/>
                  </p:nvGrpSpPr>
                  <p:grpSpPr>
                    <a:xfrm>
                      <a:off x="785786" y="3143248"/>
                      <a:ext cx="4572032" cy="2047560"/>
                      <a:chOff x="785786" y="3143248"/>
                      <a:chExt cx="4572032" cy="2047560"/>
                    </a:xfrm>
                  </p:grpSpPr>
                  <p:sp>
                    <p:nvSpPr>
                      <p:cNvPr id="47" name="TextBox 46"/>
                      <p:cNvSpPr txBox="1"/>
                      <p:nvPr/>
                    </p:nvSpPr>
                    <p:spPr>
                      <a:xfrm>
                        <a:off x="2500298" y="4929198"/>
                        <a:ext cx="1071570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ko-KR" sz="1050" b="1" dirty="0" smtClean="0"/>
                          <a:t>events</a:t>
                        </a:r>
                        <a:endParaRPr lang="ko-KR" altLang="en-US" b="1" dirty="0"/>
                      </a:p>
                    </p:txBody>
                  </p:sp>
                  <p:grpSp>
                    <p:nvGrpSpPr>
                      <p:cNvPr id="48" name="그룹 102"/>
                      <p:cNvGrpSpPr/>
                      <p:nvPr/>
                    </p:nvGrpSpPr>
                    <p:grpSpPr>
                      <a:xfrm>
                        <a:off x="785786" y="3143248"/>
                        <a:ext cx="4572032" cy="1872919"/>
                        <a:chOff x="785786" y="3143248"/>
                        <a:chExt cx="4572032" cy="1872919"/>
                      </a:xfrm>
                    </p:grpSpPr>
                    <p:sp>
                      <p:nvSpPr>
                        <p:cNvPr id="49" name="TextBox 48"/>
                        <p:cNvSpPr txBox="1"/>
                        <p:nvPr/>
                      </p:nvSpPr>
                      <p:spPr>
                        <a:xfrm>
                          <a:off x="4143372" y="4000504"/>
                          <a:ext cx="1214446" cy="1015663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altLang="ko-KR" sz="1000" b="1" dirty="0" smtClean="0"/>
                            <a:t>Accept, Connect,</a:t>
                          </a:r>
                        </a:p>
                        <a:p>
                          <a:r>
                            <a:rPr lang="en-US" altLang="ko-KR" sz="1000" b="1" dirty="0" smtClean="0"/>
                            <a:t>Read, Write, Decode, Dispatch,</a:t>
                          </a:r>
                        </a:p>
                        <a:p>
                          <a:r>
                            <a:rPr lang="en-US" altLang="ko-KR" sz="1000" b="1" dirty="0" smtClean="0"/>
                            <a:t>Fast dispatch, …</a:t>
                          </a:r>
                        </a:p>
                        <a:p>
                          <a:r>
                            <a:rPr lang="en-US" altLang="ko-KR" sz="1000" b="1" dirty="0" smtClean="0"/>
                            <a:t> </a:t>
                          </a:r>
                        </a:p>
                      </p:txBody>
                    </p:sp>
                    <p:grpSp>
                      <p:nvGrpSpPr>
                        <p:cNvPr id="50" name="그룹 101"/>
                        <p:cNvGrpSpPr/>
                        <p:nvPr/>
                      </p:nvGrpSpPr>
                      <p:grpSpPr>
                        <a:xfrm>
                          <a:off x="785786" y="3143248"/>
                          <a:ext cx="3929090" cy="1714512"/>
                          <a:chOff x="785786" y="3143248"/>
                          <a:chExt cx="3929090" cy="1714512"/>
                        </a:xfrm>
                      </p:grpSpPr>
                      <p:grpSp>
                        <p:nvGrpSpPr>
                          <p:cNvPr id="51" name="그룹 100"/>
                          <p:cNvGrpSpPr/>
                          <p:nvPr/>
                        </p:nvGrpSpPr>
                        <p:grpSpPr>
                          <a:xfrm>
                            <a:off x="785786" y="3143248"/>
                            <a:ext cx="3929090" cy="1652598"/>
                            <a:chOff x="785786" y="3143248"/>
                            <a:chExt cx="3929090" cy="1652598"/>
                          </a:xfrm>
                        </p:grpSpPr>
                        <p:sp>
                          <p:nvSpPr>
                            <p:cNvPr id="53" name="직사각형 52"/>
                            <p:cNvSpPr/>
                            <p:nvPr/>
                          </p:nvSpPr>
                          <p:spPr>
                            <a:xfrm>
                              <a:off x="2071670" y="4500570"/>
                              <a:ext cx="357190" cy="214314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 w="127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altLang="ko-KR" sz="1000" b="1" dirty="0" err="1" smtClean="0">
                                  <a:solidFill>
                                    <a:schemeClr val="tx1"/>
                                  </a:solidFill>
                                </a:rPr>
                                <a:t>fd</a:t>
                              </a:r>
                              <a:endParaRPr lang="ko-KR" altLang="en-US" sz="1600" b="1" dirty="0">
                                <a:solidFill>
                                  <a:schemeClr val="tx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54" name="직사각형 53"/>
                            <p:cNvSpPr/>
                            <p:nvPr/>
                          </p:nvSpPr>
                          <p:spPr>
                            <a:xfrm>
                              <a:off x="2357422" y="4572008"/>
                              <a:ext cx="357190" cy="223838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 w="127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altLang="ko-KR" sz="1000" b="1" dirty="0" err="1" smtClean="0">
                                  <a:solidFill>
                                    <a:schemeClr val="tx1"/>
                                  </a:solidFill>
                                </a:rPr>
                                <a:t>fd</a:t>
                              </a:r>
                              <a:endParaRPr lang="ko-KR" altLang="en-US" sz="1600" b="1" dirty="0">
                                <a:solidFill>
                                  <a:schemeClr val="tx1"/>
                                </a:solidFill>
                              </a:endParaRPr>
                            </a:p>
                          </p:txBody>
                        </p:sp>
                        <p:grpSp>
                          <p:nvGrpSpPr>
                            <p:cNvPr id="55" name="그룹 99"/>
                            <p:cNvGrpSpPr/>
                            <p:nvPr/>
                          </p:nvGrpSpPr>
                          <p:grpSpPr>
                            <a:xfrm>
                              <a:off x="785786" y="3143248"/>
                              <a:ext cx="3929090" cy="1571636"/>
                              <a:chOff x="785786" y="3143248"/>
                              <a:chExt cx="3929090" cy="1571636"/>
                            </a:xfrm>
                          </p:grpSpPr>
                          <p:grpSp>
                            <p:nvGrpSpPr>
                              <p:cNvPr id="56" name="그룹 97"/>
                              <p:cNvGrpSpPr/>
                              <p:nvPr/>
                            </p:nvGrpSpPr>
                            <p:grpSpPr>
                              <a:xfrm>
                                <a:off x="785786" y="3143248"/>
                                <a:ext cx="3929090" cy="1571636"/>
                                <a:chOff x="785786" y="3143248"/>
                                <a:chExt cx="3929090" cy="1571636"/>
                              </a:xfrm>
                            </p:grpSpPr>
                            <p:grpSp>
                              <p:nvGrpSpPr>
                                <p:cNvPr id="64" name="그룹 59"/>
                                <p:cNvGrpSpPr/>
                                <p:nvPr/>
                              </p:nvGrpSpPr>
                              <p:grpSpPr>
                                <a:xfrm>
                                  <a:off x="3500430" y="3429000"/>
                                  <a:ext cx="1214446" cy="1071570"/>
                                  <a:chOff x="928662" y="1928802"/>
                                  <a:chExt cx="1214446" cy="1071570"/>
                                </a:xfrm>
                              </p:grpSpPr>
                              <p:sp>
                                <p:nvSpPr>
                                  <p:cNvPr id="70" name="왼쪽으로 구부러진 화살표 69"/>
                                  <p:cNvSpPr/>
                                  <p:nvPr/>
                                </p:nvSpPr>
                                <p:spPr>
                                  <a:xfrm>
                                    <a:off x="928662" y="2357430"/>
                                    <a:ext cx="714380" cy="642942"/>
                                  </a:xfrm>
                                  <a:prstGeom prst="curvedLeftArrow">
                                    <a:avLst/>
                                  </a:prstGeom>
                                  <a:solidFill>
                                    <a:schemeClr val="bg1"/>
                                  </a:solidFill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ko-KR" altLang="en-US">
                                      <a:solidFill>
                                        <a:schemeClr val="tx1"/>
                                      </a:solidFill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1" name="TextBox 70"/>
                                  <p:cNvSpPr txBox="1"/>
                                  <p:nvPr/>
                                </p:nvSpPr>
                                <p:spPr>
                                  <a:xfrm>
                                    <a:off x="1142976" y="1928802"/>
                                    <a:ext cx="1000132" cy="461665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  <p:txBody>
                                  <a:bodyPr wrap="square" rtlCol="0">
                                    <a:spAutoFit/>
                                  </a:bodyPr>
                                  <a:lstStyle/>
                                  <a:p>
                                    <a:r>
                                      <a:rPr lang="en-US" altLang="ko-KR" sz="1200" b="1" dirty="0" smtClean="0"/>
                                      <a:t>Worker</a:t>
                                    </a:r>
                                  </a:p>
                                  <a:p>
                                    <a:r>
                                      <a:rPr lang="en-US" altLang="ko-KR" sz="1200" b="1" dirty="0" smtClean="0"/>
                                      <a:t>Processing  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65" name="그룹 94"/>
                                <p:cNvGrpSpPr/>
                                <p:nvPr/>
                              </p:nvGrpSpPr>
                              <p:grpSpPr>
                                <a:xfrm>
                                  <a:off x="785786" y="3143248"/>
                                  <a:ext cx="2571768" cy="1571636"/>
                                  <a:chOff x="785786" y="3143248"/>
                                  <a:chExt cx="2571768" cy="1571636"/>
                                </a:xfrm>
                              </p:grpSpPr>
                              <p:grpSp>
                                <p:nvGrpSpPr>
                                  <p:cNvPr id="66" name="그룹 93"/>
                                  <p:cNvGrpSpPr/>
                                  <p:nvPr/>
                                </p:nvGrpSpPr>
                                <p:grpSpPr>
                                  <a:xfrm>
                                    <a:off x="785786" y="3143248"/>
                                    <a:ext cx="1714512" cy="1571636"/>
                                    <a:chOff x="785786" y="3143248"/>
                                    <a:chExt cx="1714512" cy="1571636"/>
                                  </a:xfrm>
                                </p:grpSpPr>
                                <p:sp>
                                  <p:nvSpPr>
                                    <p:cNvPr id="68" name="타원 67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1071538" y="3429000"/>
                                      <a:ext cx="928694" cy="1285884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chemeClr val="bg1"/>
                                    </a:solidFill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ko-KR" altLang="en-US"/>
                                    </a:p>
                                  </p:txBody>
                                </p:sp>
                                <p:sp>
                                  <p:nvSpPr>
                                    <p:cNvPr id="69" name="TextBox 68"/>
                                    <p:cNvSpPr txBox="1"/>
                                    <p:nvPr/>
                                  </p:nvSpPr>
                                  <p:spPr>
                                    <a:xfrm>
                                      <a:off x="785786" y="3143248"/>
                                      <a:ext cx="1714512" cy="246221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</p:spPr>
                                  <p:txBody>
                                    <a:bodyPr wrap="square" rtlCol="0">
                                      <a:spAutoFit/>
                                    </a:bodyPr>
                                    <a:lstStyle/>
                                    <a:p>
                                      <a:r>
                                        <a:rPr lang="en-US" altLang="ko-KR" sz="1000" b="1" dirty="0" err="1" smtClean="0"/>
                                        <a:t>Epoll</a:t>
                                      </a:r>
                                      <a:r>
                                        <a:rPr lang="en-US" altLang="ko-KR" sz="1000" b="1" dirty="0" smtClean="0"/>
                                        <a:t> / Select / </a:t>
                                      </a:r>
                                      <a:r>
                                        <a:rPr lang="en-US" altLang="ko-KR" sz="1000" b="1" dirty="0" err="1" smtClean="0"/>
                                        <a:t>Kqueue</a:t>
                                      </a:r>
                                      <a:endParaRPr lang="ko-KR" altLang="en-US" sz="1000" b="1" dirty="0"/>
                                    </a:p>
                                  </p:txBody>
                                </p:sp>
                              </p:grpSp>
                              <p:sp>
                                <p:nvSpPr>
                                  <p:cNvPr id="67" name="TextBox 66"/>
                                  <p:cNvSpPr txBox="1"/>
                                  <p:nvPr/>
                                </p:nvSpPr>
                                <p:spPr>
                                  <a:xfrm>
                                    <a:off x="2357422" y="3429000"/>
                                    <a:ext cx="1000132" cy="400110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  <p:txBody>
                                  <a:bodyPr wrap="square" rtlCol="0">
                                    <a:spAutoFit/>
                                  </a:bodyPr>
                                  <a:lstStyle/>
                                  <a:p>
                                    <a:r>
                                      <a:rPr lang="en-US" altLang="ko-KR" sz="1000" b="1" dirty="0" smtClean="0"/>
                                      <a:t>Add socket </a:t>
                                    </a:r>
                                  </a:p>
                                  <a:p>
                                    <a:r>
                                      <a:rPr lang="en-US" altLang="ko-KR" sz="1000" b="1" dirty="0" smtClean="0"/>
                                      <a:t>descriptor</a:t>
                                    </a:r>
                                    <a:endParaRPr lang="ko-KR" altLang="en-US" sz="1000" b="1" dirty="0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57" name="그룹 78"/>
                              <p:cNvGrpSpPr/>
                              <p:nvPr/>
                            </p:nvGrpSpPr>
                            <p:grpSpPr>
                              <a:xfrm>
                                <a:off x="1500166" y="3643314"/>
                                <a:ext cx="142876" cy="857256"/>
                                <a:chOff x="5500694" y="2857496"/>
                                <a:chExt cx="142876" cy="857256"/>
                              </a:xfrm>
                            </p:grpSpPr>
                            <p:sp>
                              <p:nvSpPr>
                                <p:cNvPr id="58" name="직사각형 57"/>
                                <p:cNvSpPr/>
                                <p:nvPr/>
                              </p:nvSpPr>
                              <p:spPr>
                                <a:xfrm>
                                  <a:off x="5500694" y="2857496"/>
                                  <a:ext cx="142876" cy="142876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 w="12700"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ko-KR" altLang="en-US"/>
                                </a:p>
                              </p:txBody>
                            </p:sp>
                            <p:sp>
                              <p:nvSpPr>
                                <p:cNvPr id="59" name="직사각형 58"/>
                                <p:cNvSpPr/>
                                <p:nvPr/>
                              </p:nvSpPr>
                              <p:spPr>
                                <a:xfrm>
                                  <a:off x="5500694" y="3000372"/>
                                  <a:ext cx="142876" cy="142876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tx1"/>
                                </a:solidFill>
                                <a:ln w="12700"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ko-KR" altLang="en-US"/>
                                </a:p>
                              </p:txBody>
                            </p:sp>
                            <p:sp>
                              <p:nvSpPr>
                                <p:cNvPr id="60" name="직사각형 59"/>
                                <p:cNvSpPr/>
                                <p:nvPr/>
                              </p:nvSpPr>
                              <p:spPr>
                                <a:xfrm>
                                  <a:off x="5500694" y="3143248"/>
                                  <a:ext cx="142876" cy="142876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 w="12700"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ko-KR" altLang="en-US"/>
                                </a:p>
                              </p:txBody>
                            </p:sp>
                            <p:sp>
                              <p:nvSpPr>
                                <p:cNvPr id="61" name="직사각형 60"/>
                                <p:cNvSpPr/>
                                <p:nvPr/>
                              </p:nvSpPr>
                              <p:spPr>
                                <a:xfrm>
                                  <a:off x="5500694" y="3286124"/>
                                  <a:ext cx="142876" cy="142876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 w="12700"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ko-KR" altLang="en-US"/>
                                </a:p>
                              </p:txBody>
                            </p:sp>
                            <p:sp>
                              <p:nvSpPr>
                                <p:cNvPr id="62" name="직사각형 61"/>
                                <p:cNvSpPr/>
                                <p:nvPr/>
                              </p:nvSpPr>
                              <p:spPr>
                                <a:xfrm>
                                  <a:off x="5500694" y="3429000"/>
                                  <a:ext cx="142876" cy="142876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 w="12700"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ko-KR" altLang="en-US"/>
                                </a:p>
                              </p:txBody>
                            </p:sp>
                            <p:sp>
                              <p:nvSpPr>
                                <p:cNvPr id="63" name="직사각형 62"/>
                                <p:cNvSpPr/>
                                <p:nvPr/>
                              </p:nvSpPr>
                              <p:spPr>
                                <a:xfrm>
                                  <a:off x="5500694" y="3571876"/>
                                  <a:ext cx="142876" cy="142876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 w="12700"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ko-KR" altLang="en-US"/>
                                </a:p>
                              </p:txBody>
                            </p:sp>
                          </p:grpSp>
                        </p:grpSp>
                      </p:grpSp>
                      <p:sp>
                        <p:nvSpPr>
                          <p:cNvPr id="52" name="직사각형 51"/>
                          <p:cNvSpPr/>
                          <p:nvPr/>
                        </p:nvSpPr>
                        <p:spPr>
                          <a:xfrm>
                            <a:off x="2643174" y="4643446"/>
                            <a:ext cx="357190" cy="214314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 w="127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altLang="ko-KR" sz="1000" b="1" dirty="0" err="1" smtClean="0">
                                <a:solidFill>
                                  <a:schemeClr val="tx1"/>
                                </a:solidFill>
                              </a:rPr>
                              <a:t>fd</a:t>
                            </a:r>
                            <a:endParaRPr lang="ko-KR" altLang="en-US" sz="1600" b="1" dirty="0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p:grpSp>
                  </p:grpSp>
                </p:grpSp>
                <p:cxnSp>
                  <p:nvCxnSpPr>
                    <p:cNvPr id="46" name="직선 화살표 연결선 45"/>
                    <p:cNvCxnSpPr/>
                    <p:nvPr/>
                  </p:nvCxnSpPr>
                  <p:spPr>
                    <a:xfrm>
                      <a:off x="1785918" y="3929066"/>
                      <a:ext cx="1571636" cy="1588"/>
                    </a:xfrm>
                    <a:prstGeom prst="straightConnector1">
                      <a:avLst/>
                    </a:prstGeom>
                    <a:ln w="15875">
                      <a:solidFill>
                        <a:schemeClr val="tx1"/>
                      </a:solidFill>
                      <a:prstDash val="solid"/>
                      <a:headEnd type="triangle" w="med" len="lg"/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41" name="직사각형 40"/>
                <p:cNvSpPr/>
                <p:nvPr/>
              </p:nvSpPr>
              <p:spPr>
                <a:xfrm>
                  <a:off x="2571736" y="3857628"/>
                  <a:ext cx="357190" cy="14287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b="1" dirty="0" err="1" smtClean="0">
                      <a:solidFill>
                        <a:schemeClr val="tx1"/>
                      </a:solidFill>
                    </a:rPr>
                    <a:t>sd</a:t>
                  </a:r>
                  <a:endParaRPr lang="ko-KR" altLang="en-US" sz="1600" b="1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37" name="TextBox 36"/>
            <p:cNvSpPr txBox="1"/>
            <p:nvPr/>
          </p:nvSpPr>
          <p:spPr>
            <a:xfrm>
              <a:off x="1714480" y="3000372"/>
              <a:ext cx="17859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err="1" smtClean="0">
                  <a:solidFill>
                    <a:srgbClr val="FF0000"/>
                  </a:solidFill>
                </a:rPr>
                <a:t>Async</a:t>
              </a:r>
              <a:r>
                <a:rPr lang="en-US" altLang="ko-KR" sz="1200" b="1" dirty="0" smtClean="0">
                  <a:solidFill>
                    <a:srgbClr val="FF0000"/>
                  </a:solidFill>
                </a:rPr>
                <a:t> Messenger</a:t>
              </a:r>
            </a:p>
          </p:txBody>
        </p:sp>
      </p:grpSp>
      <p:grpSp>
        <p:nvGrpSpPr>
          <p:cNvPr id="72" name="그룹 140"/>
          <p:cNvGrpSpPr/>
          <p:nvPr/>
        </p:nvGrpSpPr>
        <p:grpSpPr>
          <a:xfrm>
            <a:off x="500034" y="1928802"/>
            <a:ext cx="3500462" cy="1573581"/>
            <a:chOff x="1428728" y="1857364"/>
            <a:chExt cx="3500462" cy="1573581"/>
          </a:xfrm>
        </p:grpSpPr>
        <p:cxnSp>
          <p:nvCxnSpPr>
            <p:cNvPr id="73" name="직선 화살표 연결선 72"/>
            <p:cNvCxnSpPr/>
            <p:nvPr/>
          </p:nvCxnSpPr>
          <p:spPr>
            <a:xfrm>
              <a:off x="2643174" y="2928934"/>
              <a:ext cx="1071570" cy="1588"/>
            </a:xfrm>
            <a:prstGeom prst="straightConnector1">
              <a:avLst/>
            </a:prstGeom>
            <a:ln w="15875">
              <a:solidFill>
                <a:schemeClr val="tx1"/>
              </a:solidFill>
              <a:prstDash val="solid"/>
              <a:headEnd type="none" w="med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4" name="그룹 139"/>
            <p:cNvGrpSpPr/>
            <p:nvPr/>
          </p:nvGrpSpPr>
          <p:grpSpPr>
            <a:xfrm>
              <a:off x="1428728" y="1857364"/>
              <a:ext cx="3500462" cy="1573581"/>
              <a:chOff x="1428728" y="1857364"/>
              <a:chExt cx="3500462" cy="1573581"/>
            </a:xfrm>
          </p:grpSpPr>
          <p:sp>
            <p:nvSpPr>
              <p:cNvPr id="75" name="TextBox 74"/>
              <p:cNvSpPr txBox="1"/>
              <p:nvPr/>
            </p:nvSpPr>
            <p:spPr>
              <a:xfrm>
                <a:off x="3786182" y="2786058"/>
                <a:ext cx="11430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 smtClean="0"/>
                  <a:t>Processing </a:t>
                </a:r>
              </a:p>
              <a:p>
                <a:r>
                  <a:rPr lang="en-US" altLang="ko-KR" sz="1200" b="1" dirty="0" smtClean="0"/>
                  <a:t>reader jobs</a:t>
                </a:r>
                <a:endParaRPr lang="ko-KR" altLang="en-US" sz="1200" b="1" dirty="0"/>
              </a:p>
            </p:txBody>
          </p:sp>
          <p:grpSp>
            <p:nvGrpSpPr>
              <p:cNvPr id="76" name="그룹 138"/>
              <p:cNvGrpSpPr/>
              <p:nvPr/>
            </p:nvGrpSpPr>
            <p:grpSpPr>
              <a:xfrm>
                <a:off x="1428728" y="1857364"/>
                <a:ext cx="2571768" cy="1573581"/>
                <a:chOff x="1428728" y="1857364"/>
                <a:chExt cx="2571768" cy="1573581"/>
              </a:xfrm>
            </p:grpSpPr>
            <p:grpSp>
              <p:nvGrpSpPr>
                <p:cNvPr id="77" name="그룹 125"/>
                <p:cNvGrpSpPr/>
                <p:nvPr/>
              </p:nvGrpSpPr>
              <p:grpSpPr>
                <a:xfrm>
                  <a:off x="1428728" y="1857364"/>
                  <a:ext cx="2571768" cy="1428760"/>
                  <a:chOff x="1428728" y="1857364"/>
                  <a:chExt cx="2571768" cy="1428760"/>
                </a:xfrm>
              </p:grpSpPr>
              <p:grpSp>
                <p:nvGrpSpPr>
                  <p:cNvPr id="79" name="그룹 113"/>
                  <p:cNvGrpSpPr/>
                  <p:nvPr/>
                </p:nvGrpSpPr>
                <p:grpSpPr>
                  <a:xfrm>
                    <a:off x="1571604" y="2500306"/>
                    <a:ext cx="2428892" cy="785818"/>
                    <a:chOff x="714348" y="2143116"/>
                    <a:chExt cx="2428892" cy="785818"/>
                  </a:xfrm>
                </p:grpSpPr>
                <p:grpSp>
                  <p:nvGrpSpPr>
                    <p:cNvPr id="82" name="그룹 36"/>
                    <p:cNvGrpSpPr/>
                    <p:nvPr/>
                  </p:nvGrpSpPr>
                  <p:grpSpPr>
                    <a:xfrm>
                      <a:off x="714348" y="2214554"/>
                      <a:ext cx="1000132" cy="714380"/>
                      <a:chOff x="642910" y="2285992"/>
                      <a:chExt cx="1000132" cy="714380"/>
                    </a:xfrm>
                  </p:grpSpPr>
                  <p:sp>
                    <p:nvSpPr>
                      <p:cNvPr id="84" name="왼쪽으로 구부러진 화살표 83"/>
                      <p:cNvSpPr/>
                      <p:nvPr/>
                    </p:nvSpPr>
                    <p:spPr>
                      <a:xfrm>
                        <a:off x="928662" y="2500306"/>
                        <a:ext cx="571504" cy="500066"/>
                      </a:xfrm>
                      <a:prstGeom prst="curvedLeftArrow">
                        <a:avLst/>
                      </a:prstGeom>
                      <a:solidFill>
                        <a:schemeClr val="bg1"/>
                      </a:solidFill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85" name="TextBox 84"/>
                      <p:cNvSpPr txBox="1"/>
                      <p:nvPr/>
                    </p:nvSpPr>
                    <p:spPr>
                      <a:xfrm>
                        <a:off x="642910" y="2285992"/>
                        <a:ext cx="1000132" cy="24622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ko-KR" sz="1000" b="1" dirty="0" smtClean="0"/>
                          <a:t>Busy waiting</a:t>
                        </a:r>
                        <a:endParaRPr lang="ko-KR" altLang="en-US" sz="1000" b="1" dirty="0"/>
                      </a:p>
                    </p:txBody>
                  </p:sp>
                </p:grpSp>
                <p:sp>
                  <p:nvSpPr>
                    <p:cNvPr id="83" name="TextBox 43"/>
                    <p:cNvSpPr txBox="1"/>
                    <p:nvPr/>
                  </p:nvSpPr>
                  <p:spPr>
                    <a:xfrm>
                      <a:off x="1857356" y="2143116"/>
                      <a:ext cx="1285884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 sz="1000" b="1" dirty="0" smtClean="0"/>
                        <a:t>Get file </a:t>
                      </a:r>
                    </a:p>
                    <a:p>
                      <a:r>
                        <a:rPr lang="en-US" altLang="ko-KR" sz="1000" b="1" dirty="0" smtClean="0"/>
                        <a:t>descriptor</a:t>
                      </a:r>
                      <a:endParaRPr lang="ko-KR" altLang="en-US" sz="1000" b="1" dirty="0"/>
                    </a:p>
                  </p:txBody>
                </p:sp>
              </p:grpSp>
              <p:sp>
                <p:nvSpPr>
                  <p:cNvPr id="80" name="TextBox 79"/>
                  <p:cNvSpPr txBox="1"/>
                  <p:nvPr/>
                </p:nvSpPr>
                <p:spPr>
                  <a:xfrm>
                    <a:off x="1428728" y="1857364"/>
                    <a:ext cx="1785950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1200" b="1" dirty="0" smtClean="0">
                        <a:solidFill>
                          <a:srgbClr val="FF0000"/>
                        </a:solidFill>
                      </a:rPr>
                      <a:t>Simple Messenger</a:t>
                    </a:r>
                  </a:p>
                </p:txBody>
              </p:sp>
              <p:sp>
                <p:nvSpPr>
                  <p:cNvPr id="81" name="TextBox 80"/>
                  <p:cNvSpPr txBox="1"/>
                  <p:nvPr/>
                </p:nvSpPr>
                <p:spPr>
                  <a:xfrm>
                    <a:off x="1571604" y="2428868"/>
                    <a:ext cx="1000132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1000" b="1" dirty="0" smtClean="0"/>
                      <a:t>Read thread</a:t>
                    </a:r>
                    <a:endParaRPr lang="ko-KR" altLang="en-US" sz="1000" b="1" dirty="0"/>
                  </a:p>
                </p:txBody>
              </p:sp>
            </p:grpSp>
            <p:sp>
              <p:nvSpPr>
                <p:cNvPr id="78" name="자유형 77"/>
                <p:cNvSpPr/>
                <p:nvPr/>
              </p:nvSpPr>
              <p:spPr>
                <a:xfrm>
                  <a:off x="2643174" y="3071810"/>
                  <a:ext cx="1000132" cy="359135"/>
                </a:xfrm>
                <a:custGeom>
                  <a:avLst/>
                  <a:gdLst>
                    <a:gd name="connsiteX0" fmla="*/ 1486894 w 1486894"/>
                    <a:gd name="connsiteY0" fmla="*/ 0 h 359135"/>
                    <a:gd name="connsiteX1" fmla="*/ 707666 w 1486894"/>
                    <a:gd name="connsiteY1" fmla="*/ 349858 h 359135"/>
                    <a:gd name="connsiteX2" fmla="*/ 0 w 1486894"/>
                    <a:gd name="connsiteY2" fmla="*/ 55659 h 3591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486894" h="359135">
                      <a:moveTo>
                        <a:pt x="1486894" y="0"/>
                      </a:moveTo>
                      <a:cubicBezTo>
                        <a:pt x="1221188" y="170291"/>
                        <a:pt x="955482" y="340582"/>
                        <a:pt x="707666" y="349858"/>
                      </a:cubicBezTo>
                      <a:cubicBezTo>
                        <a:pt x="459850" y="359135"/>
                        <a:pt x="229925" y="207397"/>
                        <a:pt x="0" y="55659"/>
                      </a:cubicBezTo>
                    </a:path>
                  </a:pathLst>
                </a:custGeom>
                <a:ln w="15875">
                  <a:solidFill>
                    <a:schemeClr val="tx1"/>
                  </a:solidFill>
                  <a:prstDash val="solid"/>
                  <a:headEnd type="none" w="med" len="lg"/>
                  <a:tailEnd type="triangl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sp>
        <p:nvSpPr>
          <p:cNvPr id="86" name="직사각형 85"/>
          <p:cNvSpPr/>
          <p:nvPr/>
        </p:nvSpPr>
        <p:spPr>
          <a:xfrm>
            <a:off x="2000232" y="2928934"/>
            <a:ext cx="357190" cy="14287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err="1" smtClean="0">
                <a:solidFill>
                  <a:schemeClr val="tx1"/>
                </a:solidFill>
              </a:rPr>
              <a:t>fd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6309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525963"/>
          </a:xfrm>
        </p:spPr>
        <p:txBody>
          <a:bodyPr>
            <a:normAutofit/>
          </a:bodyPr>
          <a:lstStyle/>
          <a:p>
            <a:r>
              <a:rPr lang="en-US" altLang="ko-KR" sz="1800" dirty="0" smtClean="0"/>
              <a:t>Async Messenger Architecture</a:t>
            </a:r>
          </a:p>
          <a:p>
            <a:endParaRPr lang="en-US" altLang="ko-KR" sz="1600" b="0" dirty="0" smtClean="0"/>
          </a:p>
          <a:p>
            <a:endParaRPr lang="en-US" altLang="ko-KR" sz="1600" b="0" dirty="0" smtClean="0"/>
          </a:p>
          <a:p>
            <a:endParaRPr lang="en-US" altLang="ko-KR" sz="1600" b="0" dirty="0" smtClean="0"/>
          </a:p>
          <a:p>
            <a:pPr>
              <a:buNone/>
            </a:pPr>
            <a:endParaRPr lang="en-US" altLang="ko-KR" sz="1600" b="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 smtClean="0"/>
              <a:t>Messenger in Ceph (cont.)</a:t>
            </a:r>
            <a:endParaRPr lang="ko-KR" altLang="en-US" sz="24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6758880" y="6356350"/>
            <a:ext cx="2133600" cy="365125"/>
          </a:xfrm>
        </p:spPr>
        <p:txBody>
          <a:bodyPr/>
          <a:lstStyle/>
          <a:p>
            <a:fld id="{62E14438-C15F-4CE7-81B8-1075050B956D}" type="slidenum">
              <a:rPr lang="ko-KR" altLang="en-US" smtClean="0">
                <a:solidFill>
                  <a:srgbClr val="8A0000"/>
                </a:solidFill>
              </a:rPr>
              <a:pPr/>
              <a:t>9</a:t>
            </a:fld>
            <a:endParaRPr lang="ko-KR" altLang="en-US" dirty="0">
              <a:solidFill>
                <a:srgbClr val="8A0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2071678"/>
            <a:ext cx="7319984" cy="3960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86309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6305</TotalTime>
  <Words>612</Words>
  <Application>Microsoft Macintosh PowerPoint</Application>
  <PresentationFormat>화면 슬라이드 쇼(4:3)</PresentationFormat>
  <Paragraphs>367</Paragraphs>
  <Slides>17</Slides>
  <Notes>17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Office 테마</vt:lpstr>
      <vt:lpstr>슬라이드 1</vt:lpstr>
      <vt:lpstr>Contents</vt:lpstr>
      <vt:lpstr>Overview</vt:lpstr>
      <vt:lpstr>Overview(cont.)</vt:lpstr>
      <vt:lpstr>Overview(cont.)</vt:lpstr>
      <vt:lpstr>Messenger in Ceph</vt:lpstr>
      <vt:lpstr>Messenger in Ceph (cont.)</vt:lpstr>
      <vt:lpstr>Messenger in Ceph (cont.)</vt:lpstr>
      <vt:lpstr>Messenger in Ceph (cont.)</vt:lpstr>
      <vt:lpstr>Detailed Analysis</vt:lpstr>
      <vt:lpstr>Detailed Analysis (cont.)</vt:lpstr>
      <vt:lpstr>Detailed Analysis (cont.)</vt:lpstr>
      <vt:lpstr>Detailed Analysis (cont.)</vt:lpstr>
      <vt:lpstr>Detailed Analysis (cont.)</vt:lpstr>
      <vt:lpstr>Design </vt:lpstr>
      <vt:lpstr>Design (cont.) </vt:lpstr>
      <vt:lpstr>Q&amp;A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Bliss</dc:creator>
  <cp:lastModifiedBy>BD</cp:lastModifiedBy>
  <cp:revision>1511</cp:revision>
  <cp:lastPrinted>2015-03-18T04:10:56Z</cp:lastPrinted>
  <dcterms:created xsi:type="dcterms:W3CDTF">2012-07-10T11:05:39Z</dcterms:created>
  <dcterms:modified xsi:type="dcterms:W3CDTF">2017-03-29T04:10:08Z</dcterms:modified>
</cp:coreProperties>
</file>