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78" r:id="rId4"/>
    <p:sldId id="276" r:id="rId5"/>
    <p:sldId id="258" r:id="rId6"/>
    <p:sldId id="259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1B28F-CFC0-4065-AD07-9F5D94776EC6}" v="2386" dt="2024-10-14T03:10:5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1AFED-C69A-45AD-9F9D-41234E77873B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4C9A-3766-4527-80B1-CB50C08DA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070E-EBD0-F52B-DEB5-264E5A1B9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AE092-B775-096B-CF57-F2A0BDA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2019-4480-AF0F-6EB5-EEFBBB60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2ED-73E4-42D3-9643-BDCCF0CFD8C0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C0BE-5AAC-353B-56E9-2CF0D760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12F4-EE6F-827B-0B17-8A48943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CDE8-5D0B-545D-A384-9F01E37D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6CC3-F903-3140-D169-79CB72A1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3851-7F6B-1250-F2A6-58DE93E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C88A-4B84-4CCF-AB71-641192869611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1CAD-5105-24F3-B572-FA1466BE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6204-6655-5628-8647-9AADFEFF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06430-D22D-E8F5-F304-5FF184D2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8BF24-0B19-97A6-34B2-A578AE44E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9E5F-E883-F3B9-6764-56F94E97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54D8-3A2B-4DEC-8EAE-89ED687E633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AD40-DB40-310C-FD77-03C0B00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C832-02A8-FC99-04B2-39EA6CA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12BC-3D37-E086-87EB-4ABB4D45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EFDB-298E-2533-4981-93D4329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3E808-BED4-F8D1-F5FA-E323F396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E3D2-A423-4780-965F-8412638DFA4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AD0A-3457-108D-6F53-7764B9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D739-A67D-AA82-C013-CDCCA90B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8816-AF3E-DEDD-050F-899C07B9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005B-BED9-6B6B-D1D7-BBD69528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72B8-5650-1732-CF11-06FB76A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DD9C-BBF6-4B1E-B429-E4EBC7818B2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1ADC-C03C-F0AF-0B20-BF7715C6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4871-A5E9-93BC-B69F-E65EE2A4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2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22A-252D-1160-BA4A-C4515C5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5BCF-C451-AEBA-1841-DE1D5E127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D327-2E5B-C676-448F-A404E833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00D3-A6F6-F3AB-48A2-BA310179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E81-4FFA-4B1E-AF57-E4EFD353A1F3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4BB8-A0A9-824B-EE2C-0695277D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ADBD-775F-46FC-E34E-2847279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4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CDE3-25C3-4E6A-977E-F845C6C8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D6327-C6B7-FE6C-AF6D-830702B1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27F92-EDBA-C0F8-3BB9-5EEED317A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492E-689A-C9AA-0652-E707606F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C2B6-D47F-907D-33A9-FE25BD8A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C97DB-957D-909A-5B57-E6ADFE8D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1AAB-3EAE-47A9-9E7E-A376F28E265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A8873-C0ED-FE34-A16F-463F07A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AA8D9-7785-B1FE-11C2-0C159BD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0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C6A5-91CE-B56F-EC00-1E9FE204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3097E-E3B3-BE15-B439-07962F66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D88F-1028-4F8F-9CC6-801394BACA5B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BF588-742C-FBF4-8FC3-4345483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1472A-1E07-6FD9-FB44-50C4B87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8E40B-7B75-C55D-A430-CC9DB477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BD4D-9079-4939-9B6F-6FADDCF56B9B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60B40-E94A-E2E6-3F73-656AE32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2930-6E94-6EF0-7A21-07D21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3182-D878-E888-A45D-80E1CC12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A058-0797-13F3-9D4E-381E09AF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B9A5B-8E1E-9648-BD4C-A683C853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90E8-A1A6-ED46-40A5-8DD8BD0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F4F-7F77-4AC7-9FE2-F8FD6D608A37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269A-89CE-5D13-BFDD-DA19DDAA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655BD-7F2A-E8DA-4A10-C35F9C3A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F9A9-7BD5-7854-0B9E-6B386E8C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64822-825D-64D3-3378-66911C95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5BA9-3C4E-50BE-C79D-8871EE6D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E757-6088-CB8C-62A9-145D6E7F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6811-D9BE-4817-BD4B-6D626C6BDA13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6E1C-13AA-5B25-BCF1-8AB98B5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E427-253D-8C39-E4BF-5CD2C48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70CBF-CD34-AB67-E353-5FE8B0CE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EE35-4036-7A34-0BFF-C2671D93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297B-01BE-711B-D809-7BB0F80C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7426F-6F76-46AF-9A1E-68E04B45940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A53-4362-6A2F-61FF-406B6D40B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D68B-F4B4-51C1-D277-30BB77DB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07147-5AD8-4251-905F-D0F5025F5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ghai0109/symbolic_tensor_network/tree/IOInfoEncoding/sharding_spreadsheets/module" TargetMode="External"/><Relationship Id="rId2" Type="http://schemas.openxmlformats.org/officeDocument/2006/relationships/hyperlink" Target="https://github.com/astra-sim/astra-sim/pull/1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52E9-0FCD-6B5B-C70E-CAF9311E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Synthetic Trace Generator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880B6-0CC9-2564-AF2C-747BDBB4C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Changhai Man </a:t>
            </a:r>
          </a:p>
          <a:p>
            <a:r>
              <a:rPr lang="en-US" altLang="zh-CN"/>
              <a:t>cman8@gatech.edu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A6845-EE03-39C0-C933-ECFD89A59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C4A4-3C8A-6449-1E56-9805A1D5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What/Why Synthetic Trace Generator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6DEF-522E-DEBF-F99B-E211688B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808"/>
            <a:ext cx="10515600" cy="481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Synthetic Trace Generator</a:t>
            </a:r>
            <a:r>
              <a:rPr lang="en-US" dirty="0"/>
              <a:t> is a Chakra ET generator. In general we have two ways get Chakra ETs:</a:t>
            </a:r>
          </a:p>
          <a:p>
            <a:r>
              <a:rPr lang="en-US" dirty="0"/>
              <a:t>Gather from real system</a:t>
            </a:r>
          </a:p>
          <a:p>
            <a:pPr lvl="1"/>
            <a:r>
              <a:rPr lang="en-US" dirty="0"/>
              <a:t>Need to have the system to gather the trace. 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Need to have workloads codes, which takes time to implement. 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Synthesized from scratch</a:t>
            </a:r>
          </a:p>
          <a:p>
            <a:pPr lvl="1"/>
            <a:r>
              <a:rPr lang="en-US" dirty="0"/>
              <a:t>Do not contain detailed information including runtime, control dependency, etc.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</a:p>
          <a:p>
            <a:pPr lvl="1"/>
            <a:r>
              <a:rPr lang="en-US" dirty="0"/>
              <a:t>Much easier to run. </a:t>
            </a:r>
            <a:r>
              <a:rPr lang="zh-CN" altLang="en-US" b="1" dirty="0">
                <a:solidFill>
                  <a:srgbClr val="00B050"/>
                </a:solidFill>
              </a:rPr>
              <a:t>√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Able to explore parallel strategies do not even exist yet. </a:t>
            </a:r>
            <a:r>
              <a:rPr lang="zh-CN" altLang="en-US" b="1" dirty="0">
                <a:solidFill>
                  <a:srgbClr val="00B050"/>
                </a:solidFill>
              </a:rPr>
              <a:t>√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A97F7-9E94-63BE-309E-F6A935C0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4D1F9D7B-2AEA-34E6-460A-D11DA0F4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03" y="1966823"/>
            <a:ext cx="8964393" cy="3855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091CAC-ED8B-4A06-6256-727D8CDA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Generation Flow</a:t>
            </a:r>
            <a:endParaRPr lang="en-US" dirty="0"/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6E27A119-0418-6D46-F01F-7CD35D7A2F47}"/>
              </a:ext>
            </a:extLst>
          </p:cNvPr>
          <p:cNvSpPr/>
          <p:nvPr/>
        </p:nvSpPr>
        <p:spPr>
          <a:xfrm>
            <a:off x="4482861" y="1136696"/>
            <a:ext cx="1613139" cy="83012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Neural Architecture</a:t>
            </a:r>
            <a:endParaRPr lang="zh-CN" altLang="en-US" sz="1400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07308E89-C30E-BC10-D0AF-8988EF455E1A}"/>
              </a:ext>
            </a:extLst>
          </p:cNvPr>
          <p:cNvSpPr/>
          <p:nvPr/>
        </p:nvSpPr>
        <p:spPr>
          <a:xfrm>
            <a:off x="6921261" y="1179827"/>
            <a:ext cx="1613139" cy="83012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Pipeline Parallel</a:t>
            </a:r>
          </a:p>
          <a:p>
            <a:pPr algn="ctr"/>
            <a:r>
              <a:rPr lang="en-US" altLang="zh-CN" sz="1100"/>
              <a:t>How pipeline is staged</a:t>
            </a:r>
            <a:endParaRPr lang="zh-CN" altLang="en-US" sz="110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682B5C7-2F5E-095B-B828-2DD30BFACF06}"/>
              </a:ext>
            </a:extLst>
          </p:cNvPr>
          <p:cNvSpPr/>
          <p:nvPr/>
        </p:nvSpPr>
        <p:spPr>
          <a:xfrm>
            <a:off x="9074989" y="2237268"/>
            <a:ext cx="1768416" cy="83012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Data/Tensor/Seq</a:t>
            </a:r>
          </a:p>
          <a:p>
            <a:pPr algn="ctr"/>
            <a:r>
              <a:rPr lang="en-US" altLang="zh-CN" sz="1400"/>
              <a:t>Parallel</a:t>
            </a:r>
            <a:endParaRPr lang="zh-CN" altLang="en-US" sz="120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326C1701-232A-D906-3B27-62153ED0348D}"/>
              </a:ext>
            </a:extLst>
          </p:cNvPr>
          <p:cNvSpPr/>
          <p:nvPr/>
        </p:nvSpPr>
        <p:spPr>
          <a:xfrm>
            <a:off x="4405222" y="5822250"/>
            <a:ext cx="1768416" cy="83012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Parameters:</a:t>
            </a:r>
          </a:p>
          <a:p>
            <a:pPr algn="ctr"/>
            <a:r>
              <a:rPr lang="en-US" altLang="zh-CN" sz="1100"/>
              <a:t>Model dimensions, Parallel Degree</a:t>
            </a:r>
            <a:endParaRPr lang="zh-CN" altLang="en-US" sz="105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1DCA17-E395-0DD4-DFF9-D3F5F1C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8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B99C-2527-4E1E-BA39-6841B927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1" y="365125"/>
            <a:ext cx="10515600" cy="977643"/>
          </a:xfrm>
        </p:spPr>
        <p:txBody>
          <a:bodyPr/>
          <a:lstStyle/>
          <a:p>
            <a:r>
              <a:rPr lang="en-US" altLang="zh-CN"/>
              <a:t>How to use that?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7C837-8E32-B9B1-264B-5B5C1A2501E5}"/>
              </a:ext>
            </a:extLst>
          </p:cNvPr>
          <p:cNvSpPr txBox="1"/>
          <p:nvPr/>
        </p:nvSpPr>
        <p:spPr>
          <a:xfrm>
            <a:off x="641521" y="1202725"/>
            <a:ext cx="10908957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# prepare environments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git clone git@github.com:changhai0109/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symbolic_tensor_network.git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cd 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symbolic_tensor_network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env create -f 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environment.yml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 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symbolic_generator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# run generator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python main.py –h</a:t>
            </a:r>
          </a:p>
          <a:p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usage: main.py [-h] 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OUTPUT_DIR 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OUTPUT_NAME 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COMM_GROUP_FILE 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zh-C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DP --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tp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SP] [--pp PP] 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WEIGHT_SHARDED [--din DIN]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DOUT]</a:t>
            </a: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dmodel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DMODEL]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dff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DFF] [--batch BATCH] [--seq SEQ] [--head HEAD]</a:t>
            </a:r>
          </a:p>
          <a:p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num_stacks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NUM_STACKS] [--</a:t>
            </a:r>
            <a:r>
              <a:rPr lang="en-US" altLang="zh-C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chakra_schema_version</a:t>
            </a:r>
            <a: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CHAKRA_SCHEMA_VERSION]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8624B-1699-DE80-C782-2CCBB9905023}"/>
              </a:ext>
            </a:extLst>
          </p:cNvPr>
          <p:cNvSpPr txBox="1"/>
          <p:nvPr/>
        </p:nvSpPr>
        <p:spPr>
          <a:xfrm>
            <a:off x="641521" y="4184822"/>
            <a:ext cx="1061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Then it will generate transformer workloads in Chakra ET format with specified parameters, for example: 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A162-7F3A-3416-7841-89698C207D10}"/>
              </a:ext>
            </a:extLst>
          </p:cNvPr>
          <p:cNvSpPr txBox="1"/>
          <p:nvPr/>
        </p:nvSpPr>
        <p:spPr>
          <a:xfrm>
            <a:off x="641521" y="4745326"/>
            <a:ext cx="1090895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workload.%d.et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comm_group.json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2 --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2 --pp 2 --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0 --</a:t>
            </a:r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chakra_schema_version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v0.0.4</a:t>
            </a:r>
          </a:p>
          <a:p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 ls generated/</a:t>
            </a:r>
          </a:p>
          <a:p>
            <a:r>
              <a:rPr lang="en-US" altLang="zh-CN" sz="1400" b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comm_group.json</a:t>
            </a:r>
            <a:r>
              <a:rPr lang="en-US" altLang="zh-CN" sz="14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workload.0.et  workload.1.et  workload.2.et  workload.3.et  workload.4.et  workload.5.et  workload.6.et  workload.7.et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ECDA8-41B0-8945-BFAF-52CE3D2D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8C126-95CF-0C59-9DE1-73A3FF68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5E3-14C7-1569-1092-68D62F14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70"/>
            <a:ext cx="10515600" cy="977643"/>
          </a:xfrm>
        </p:spPr>
        <p:txBody>
          <a:bodyPr/>
          <a:lstStyle/>
          <a:p>
            <a:r>
              <a:rPr lang="en-US" altLang="zh-CN"/>
              <a:t>Parameter List:</a:t>
            </a:r>
            <a:endParaRPr lang="zh-C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6F1746-0C5A-82DE-F25D-DFDB18B454F9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530779"/>
          <a:ext cx="1033230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5085">
                  <a:extLst>
                    <a:ext uri="{9D8B030D-6E8A-4147-A177-3AD203B41FA5}">
                      <a16:colId xmlns:a16="http://schemas.microsoft.com/office/drawing/2014/main" val="269532143"/>
                    </a:ext>
                  </a:extLst>
                </a:gridCol>
                <a:gridCol w="3690552">
                  <a:extLst>
                    <a:ext uri="{9D8B030D-6E8A-4147-A177-3AD203B41FA5}">
                      <a16:colId xmlns:a16="http://schemas.microsoft.com/office/drawing/2014/main" val="805627604"/>
                    </a:ext>
                  </a:extLst>
                </a:gridCol>
                <a:gridCol w="4456669">
                  <a:extLst>
                    <a:ext uri="{9D8B030D-6E8A-4147-A177-3AD203B41FA5}">
                      <a16:colId xmlns:a16="http://schemas.microsoft.com/office/drawing/2014/main" val="3849410349"/>
                    </a:ext>
                  </a:extLst>
                </a:gridCol>
              </a:tblGrid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Parameter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Explaination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92041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output_dir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Folder to place output files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./output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5615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output_name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The name of output ETs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workload.%d.et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67345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comm_group_file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The name of generated comm group file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comm_group.json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7518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chakra_schema_version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The output chakra ET schema version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{v0.0.4, v0.0.1, </a:t>
                      </a:r>
                      <a:r>
                        <a:rPr lang="en-US" altLang="zh-CN" sz="1400" err="1"/>
                        <a:t>json</a:t>
                      </a:r>
                      <a:r>
                        <a:rPr lang="en-US" altLang="zh-CN" sz="1400"/>
                        <a:t>}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97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0A3624-E03C-0A7F-49B6-334FADAD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42680"/>
              </p:ext>
            </p:extLst>
          </p:nvPr>
        </p:nvGraphicFramePr>
        <p:xfrm>
          <a:off x="838200" y="3893837"/>
          <a:ext cx="47388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974">
                  <a:extLst>
                    <a:ext uri="{9D8B030D-6E8A-4147-A177-3AD203B41FA5}">
                      <a16:colId xmlns:a16="http://schemas.microsoft.com/office/drawing/2014/main" val="269532143"/>
                    </a:ext>
                  </a:extLst>
                </a:gridCol>
                <a:gridCol w="2142769">
                  <a:extLst>
                    <a:ext uri="{9D8B030D-6E8A-4147-A177-3AD203B41FA5}">
                      <a16:colId xmlns:a16="http://schemas.microsoft.com/office/drawing/2014/main" val="805627604"/>
                    </a:ext>
                  </a:extLst>
                </a:gridCol>
                <a:gridCol w="1093073">
                  <a:extLst>
                    <a:ext uri="{9D8B030D-6E8A-4147-A177-3AD203B41FA5}">
                      <a16:colId xmlns:a16="http://schemas.microsoft.com/office/drawing/2014/main" val="3849410349"/>
                    </a:ext>
                  </a:extLst>
                </a:gridCol>
              </a:tblGrid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Parameter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Explaination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92041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dp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Data parallel degree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5615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Tensor parallel degree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67345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pp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Pipeline parallel degree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7518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err="1"/>
                        <a:t>sp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Sequence parallel degree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0862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weight_sharded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FSDP or not FSDP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True/False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9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1ED718-D722-C9AD-4032-0D20D0E7DC79}"/>
              </a:ext>
            </a:extLst>
          </p:cNvPr>
          <p:cNvGraphicFramePr>
            <a:graphicFrameLocks noGrp="1"/>
          </p:cNvGraphicFramePr>
          <p:nvPr/>
        </p:nvGraphicFramePr>
        <p:xfrm>
          <a:off x="6244281" y="3893837"/>
          <a:ext cx="4926226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269532143"/>
                    </a:ext>
                  </a:extLst>
                </a:gridCol>
                <a:gridCol w="2463632">
                  <a:extLst>
                    <a:ext uri="{9D8B030D-6E8A-4147-A177-3AD203B41FA5}">
                      <a16:colId xmlns:a16="http://schemas.microsoft.com/office/drawing/2014/main" val="805627604"/>
                    </a:ext>
                  </a:extLst>
                </a:gridCol>
                <a:gridCol w="1136302">
                  <a:extLst>
                    <a:ext uri="{9D8B030D-6E8A-4147-A177-3AD203B41FA5}">
                      <a16:colId xmlns:a16="http://schemas.microsoft.com/office/drawing/2014/main" val="3849410349"/>
                    </a:ext>
                  </a:extLst>
                </a:gridCol>
              </a:tblGrid>
              <a:tr h="276602">
                <a:tc>
                  <a:txBody>
                    <a:bodyPr/>
                    <a:lstStyle/>
                    <a:p>
                      <a:r>
                        <a:rPr lang="en-US" altLang="zh-CN" sz="1400"/>
                        <a:t>Parameter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Explaination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92041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din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Size of input embedding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51200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5615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dout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Size of output embedding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25600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67345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dmodel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Size of feature size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25600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75186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err="1"/>
                        <a:t>dff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Size of feature of FFN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25600*4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0862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seq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Sequence length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1024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9797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/>
                        <a:t>head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Num of attention head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128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12421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r>
                        <a:rPr lang="en-US" altLang="zh-CN" sz="1400" err="1"/>
                        <a:t>num_stacks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Num of encoder stacks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92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55E1F2-107D-85DF-7C0D-BB16FD444A55}"/>
              </a:ext>
            </a:extLst>
          </p:cNvPr>
          <p:cNvSpPr txBox="1"/>
          <p:nvPr/>
        </p:nvSpPr>
        <p:spPr>
          <a:xfrm>
            <a:off x="3930479" y="1161447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Generator related parameters</a:t>
            </a: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2CA7F-59C4-E73A-EBD6-4BD4DB2A3D77}"/>
              </a:ext>
            </a:extLst>
          </p:cNvPr>
          <p:cNvSpPr txBox="1"/>
          <p:nvPr/>
        </p:nvSpPr>
        <p:spPr>
          <a:xfrm>
            <a:off x="1288192" y="3554538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Parallel strategy parameters</a:t>
            </a:r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84348-F72D-40D8-8523-B22EC25F4225}"/>
              </a:ext>
            </a:extLst>
          </p:cNvPr>
          <p:cNvSpPr txBox="1"/>
          <p:nvPr/>
        </p:nvSpPr>
        <p:spPr>
          <a:xfrm>
            <a:off x="6787978" y="3533943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Model parameters</a:t>
            </a:r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35B26C-DE4B-E4A1-CD66-3438D400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4268D-1657-6F07-97CC-A886ABFD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8E45-3F91-05F8-197F-471B5189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1" y="241557"/>
            <a:ext cx="10515600" cy="977643"/>
          </a:xfrm>
        </p:spPr>
        <p:txBody>
          <a:bodyPr/>
          <a:lstStyle/>
          <a:p>
            <a:r>
              <a:rPr lang="en-US" altLang="zh-CN"/>
              <a:t>Examples:</a:t>
            </a:r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B7A0F-1084-89C1-9FCC-D3B5CD393E65}"/>
              </a:ext>
            </a:extLst>
          </p:cNvPr>
          <p:cNvSpPr txBox="1"/>
          <p:nvPr/>
        </p:nvSpPr>
        <p:spPr>
          <a:xfrm>
            <a:off x="641520" y="1246356"/>
            <a:ext cx="10908957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=8, </a:t>
            </a:r>
            <a:r>
              <a:rPr lang="en-US" altLang="zh-CN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=4, pp=4, no FSDP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workload_1.%d.et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comm_group_1.json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8 --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4 --pp 4 --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0</a:t>
            </a:r>
          </a:p>
          <a:p>
            <a:b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=64, </a:t>
            </a:r>
            <a:r>
              <a:rPr lang="en-US" altLang="zh-CN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=1, pp=1, FSDP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workload_2.%d.et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comm_group_2.json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64 --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1 --pp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</a:t>
            </a:r>
          </a:p>
          <a:p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GPT3-13B,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=64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workload_3.%d.et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comm_group_3.json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64 --din 5140 --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5140 --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dff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20560 --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dmodel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5140 --batch 2048 --seq 2048 --head 40 --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num_stacks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40</a:t>
            </a:r>
          </a:p>
          <a:p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Llama2-7B,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=64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workload_4.%d.et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comm_group_4.json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64 --din 4096 --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4096 --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dff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16384 --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dmodel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4096 --batch 2048 --seq 2048 --head 32 --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num_stacks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32</a:t>
            </a:r>
          </a:p>
          <a:p>
            <a:b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=4, </a:t>
            </a:r>
            <a:r>
              <a:rPr lang="en-US" altLang="zh-CN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=4, pp=2,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=2, FSDP, output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format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workload_5.%d.json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4 --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4 --pp 2 --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2 --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chakra_schema_version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CN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generate with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=64, </a:t>
            </a:r>
            <a:r>
              <a:rPr lang="en-US" altLang="zh-CN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=1, pp=1, FSDP, output v0.0.1 chakra schema for </a:t>
            </a:r>
            <a:r>
              <a:rPr lang="en-US" altLang="zh-CN" sz="1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astrasim</a:t>
            </a:r>
            <a:r>
              <a:rPr lang="en-US" altLang="zh-CN" sz="1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2.2.0</a:t>
            </a:r>
          </a:p>
          <a:p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 main.py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generated/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output_name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workload_6.%d.eg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comm_group_file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comm_group_6.json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64 --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1 --pp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weight_sharded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1 --</a:t>
            </a:r>
            <a:r>
              <a:rPr lang="en-US" altLang="zh-CN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chakra_schema_version</a:t>
            </a:r>
            <a:r>
              <a:rPr lang="en-US" altLang="zh-CN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v0.0.1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A9078-B6DA-8395-BA63-DEDCAD7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4268D-1657-6F07-97CC-A886ABFD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8E45-3F91-05F8-197F-471B5189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1" y="161044"/>
            <a:ext cx="10515600" cy="977643"/>
          </a:xfrm>
        </p:spPr>
        <p:txBody>
          <a:bodyPr/>
          <a:lstStyle/>
          <a:p>
            <a:r>
              <a:rPr lang="en-US" altLang="zh-CN"/>
              <a:t>Comments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221A4-6288-C3F0-8B43-AA2363F6CDC2}"/>
              </a:ext>
            </a:extLst>
          </p:cNvPr>
          <p:cNvSpPr txBox="1"/>
          <p:nvPr/>
        </p:nvSpPr>
        <p:spPr>
          <a:xfrm>
            <a:off x="641521" y="1052422"/>
            <a:ext cx="11081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About Comm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As you might noticed that STG generate a file called </a:t>
            </a:r>
            <a:r>
              <a:rPr lang="en-US" altLang="zh-CN" sz="2000" err="1"/>
              <a:t>comm_group</a:t>
            </a:r>
            <a:r>
              <a:rPr lang="en-US" altLang="zh-CN" sz="2000"/>
              <a:t>, which content is describing how </a:t>
            </a:r>
            <a:r>
              <a:rPr lang="en-US" altLang="zh-CN" sz="2000" err="1"/>
              <a:t>comm_group</a:t>
            </a:r>
            <a:r>
              <a:rPr lang="en-US" altLang="zh-CN" sz="2000"/>
              <a:t> is defined for this workload.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However, current astra-sim do not support it yet, which means for simulations involving multiple parallel dimensions might result in wrong result or fail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We are solving this in </a:t>
            </a:r>
            <a:r>
              <a:rPr lang="en-US" altLang="zh-CN" sz="2000">
                <a:hlinkClick r:id="rId2"/>
              </a:rPr>
              <a:t>PR#167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400"/>
              <a:t>Can I use it to generate models other than transformers: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In theory, </a:t>
            </a:r>
            <a:r>
              <a:rPr lang="en-US" altLang="zh-CN" sz="2000">
                <a:solidFill>
                  <a:srgbClr val="00B050"/>
                </a:solidFill>
              </a:rPr>
              <a:t>yes</a:t>
            </a:r>
            <a:r>
              <a:rPr lang="en-US" altLang="zh-CN" sz="2000"/>
              <a:t>. However, you might need to manually define templates for your model.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/>
              <a:t>For transformers, I integrate the templates into the code base under </a:t>
            </a:r>
            <a:r>
              <a:rPr lang="en-US" altLang="zh-CN" sz="2000">
                <a:hlinkClick r:id="rId3"/>
              </a:rPr>
              <a:t>here</a:t>
            </a:r>
            <a:r>
              <a:rPr lang="en-US" altLang="zh-CN" sz="20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We are developing a tool that can generate these templates from </a:t>
            </a:r>
            <a:r>
              <a:rPr lang="en-US" altLang="zh-CN" sz="2000" err="1"/>
              <a:t>torch.fx</a:t>
            </a:r>
            <a:r>
              <a:rPr lang="en-US" altLang="zh-CN" sz="2000"/>
              <a:t> by building a one-to-one mapping between STG and </a:t>
            </a:r>
            <a:r>
              <a:rPr lang="en-US" altLang="zh-CN" sz="2000" err="1"/>
              <a:t>ATen</a:t>
            </a:r>
            <a:r>
              <a:rPr lang="en-US" altLang="zh-CN" sz="2000"/>
              <a:t> operators.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400"/>
              <a:t>How about Mixture-of-Experts?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Not supported yet.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err="1"/>
              <a:t>MoE</a:t>
            </a:r>
            <a:r>
              <a:rPr lang="en-US" altLang="zh-CN" sz="2000"/>
              <a:t> is special because it involves the gating and token-exchange phase between experts, which requires more capability other than just defining another set of templates.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We are working towards it.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A2905-F714-6142-5C24-727AD3D8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7147-5AD8-4251-905F-D0F5025F56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Theme</vt:lpstr>
      <vt:lpstr>Synthetic Trace Generator</vt:lpstr>
      <vt:lpstr>What/Why Synthetic Trace Generator</vt:lpstr>
      <vt:lpstr>Generation Flow</vt:lpstr>
      <vt:lpstr>How to use that?</vt:lpstr>
      <vt:lpstr>Parameter List:</vt:lpstr>
      <vt:lpstr>Examples: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Man, Changhai</dc:creator>
  <cp:lastModifiedBy>Man, Changhai</cp:lastModifiedBy>
  <cp:revision>2</cp:revision>
  <dcterms:created xsi:type="dcterms:W3CDTF">2024-10-06T04:37:09Z</dcterms:created>
  <dcterms:modified xsi:type="dcterms:W3CDTF">2024-10-14T03:16:46Z</dcterms:modified>
</cp:coreProperties>
</file>