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marL="457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marL="914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marL="1371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marL="18288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marL="22860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marL="27432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marL="32004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marL="3657600" marR="0" rtl="0" algn="l">
              <a:spcBef>
                <a:spcPts val="0"/>
              </a:spcBef>
              <a:defRPr b="0" baseline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Font typeface="Calibri"/>
              <a:buNone/>
              <a:defRPr b="0" baseline="0" i="0" sz="8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00050" y="4455619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marL="914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marL="1371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marL="18288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marL="22860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marL="27432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marL="32004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marL="3657600" marR="0" rtl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None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  <p:cxnSp>
        <p:nvCxnSpPr>
          <p:cNvPr id="21" name="Shape 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114799" y="-1171785"/>
            <a:ext cx="4023360" cy="1005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 rot="5400000">
            <a:off x="7160639" y="1979038"/>
            <a:ext cx="5757421" cy="26288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 rot="5400000">
            <a:off x="1826639" y="-573660"/>
            <a:ext cx="5757422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marL="0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lnSpc>
                <a:spcPct val="85000"/>
              </a:lnSpc>
              <a:spcBef>
                <a:spcPts val="0"/>
              </a:spcBef>
              <a:defRPr b="0" sz="8000">
                <a:solidFill>
                  <a:srgbClr val="262626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097279" y="4453128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aseline="0"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0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indent="0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indent="0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indent="0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indent="0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indent="0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  <p:cxnSp>
        <p:nvCxnSpPr>
          <p:cNvPr id="36" name="Shape 3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1097279" y="1845733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2" type="body"/>
          </p:nvPr>
        </p:nvSpPr>
        <p:spPr>
          <a:xfrm>
            <a:off x="621791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09727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baseline="0" sz="2000" cap="none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09727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6217919" y="1846051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rtl="0">
              <a:spcBef>
                <a:spcPts val="0"/>
              </a:spcBef>
              <a:buClr>
                <a:schemeClr val="dk2"/>
              </a:buClr>
              <a:buFont typeface="Calibri"/>
              <a:buNone/>
              <a:defRPr b="0" baseline="0" sz="2000" cap="none">
                <a:solidFill>
                  <a:schemeClr val="dk2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b="1" sz="2000"/>
            </a:lvl2pPr>
            <a:lvl3pPr indent="0" marL="914400" rtl="0">
              <a:spcBef>
                <a:spcPts val="0"/>
              </a:spcBef>
              <a:buFont typeface="Calibri"/>
              <a:buNone/>
              <a:defRPr b="1" sz="1800"/>
            </a:lvl3pPr>
            <a:lvl4pPr indent="0" marL="1371600" rtl="0">
              <a:spcBef>
                <a:spcPts val="0"/>
              </a:spcBef>
              <a:buFont typeface="Calibri"/>
              <a:buNone/>
              <a:defRPr b="1" sz="1600"/>
            </a:lvl4pPr>
            <a:lvl5pPr indent="0" marL="1828800" rtl="0">
              <a:spcBef>
                <a:spcPts val="0"/>
              </a:spcBef>
              <a:buFont typeface="Calibri"/>
              <a:buNone/>
              <a:defRPr b="1" sz="1600"/>
            </a:lvl5pPr>
            <a:lvl6pPr indent="0" marL="2286000" rtl="0">
              <a:spcBef>
                <a:spcPts val="0"/>
              </a:spcBef>
              <a:buFont typeface="Calibri"/>
              <a:buNone/>
              <a:defRPr b="1" sz="1600"/>
            </a:lvl6pPr>
            <a:lvl7pPr indent="0" marL="2743200" rtl="0">
              <a:spcBef>
                <a:spcPts val="0"/>
              </a:spcBef>
              <a:buFont typeface="Calibri"/>
              <a:buNone/>
              <a:defRPr b="1" sz="1600"/>
            </a:lvl7pPr>
            <a:lvl8pPr indent="0" marL="3200400" rtl="0">
              <a:spcBef>
                <a:spcPts val="0"/>
              </a:spcBef>
              <a:buFont typeface="Calibri"/>
              <a:buNone/>
              <a:defRPr b="1" sz="1600"/>
            </a:lvl8pPr>
            <a:lvl9pPr indent="0" marL="3657600" rtl="0">
              <a:spcBef>
                <a:spcPts val="0"/>
              </a:spcBef>
              <a:buFont typeface="Calibri"/>
              <a:buNone/>
              <a:defRPr b="1" sz="1600"/>
            </a:lvl9pPr>
          </a:lstStyle>
          <a:p/>
        </p:txBody>
      </p:sp>
      <p:sp>
        <p:nvSpPr>
          <p:cNvPr id="49" name="Shape 49"/>
          <p:cNvSpPr txBox="1"/>
          <p:nvPr>
            <p:ph idx="4" type="body"/>
          </p:nvPr>
        </p:nvSpPr>
        <p:spPr>
          <a:xfrm>
            <a:off x="6217919" y="2582333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aseline="0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3175" y="6400800"/>
            <a:ext cx="12188824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15" y="633431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15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594358"/>
            <a:ext cx="3200399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4800600" y="731520"/>
            <a:ext cx="6492239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57200" y="2926080"/>
            <a:ext cx="3200399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65512" y="6459785"/>
            <a:ext cx="26185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800600" y="6459785"/>
            <a:ext cx="4648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b="0" baseline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0" y="4953000"/>
            <a:ext cx="12188824" cy="1904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5" y="4915076"/>
            <a:ext cx="121888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 txBox="1"/>
          <p:nvPr>
            <p:ph type="title"/>
          </p:nvPr>
        </p:nvSpPr>
        <p:spPr>
          <a:xfrm>
            <a:off x="1097279" y="5074919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 b="0" sz="3600">
                <a:solidFill>
                  <a:srgbClr val="FFFFFF"/>
                </a:solidFill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/>
          <p:nvPr>
            <p:ph idx="2" type="pic"/>
          </p:nvPr>
        </p:nvSpPr>
        <p:spPr>
          <a:xfrm>
            <a:off x="15" y="0"/>
            <a:ext cx="12191984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b="0" baseline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097279" y="5907023"/>
            <a:ext cx="10113264" cy="5943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Font typeface="Calibri"/>
              <a:buNone/>
              <a:defRPr sz="1500">
                <a:solidFill>
                  <a:srgbClr val="FFFFFF"/>
                </a:solidFill>
              </a:defRPr>
            </a:lvl1pPr>
            <a:lvl2pPr indent="0" marL="457200" rtl="0">
              <a:spcBef>
                <a:spcPts val="0"/>
              </a:spcBef>
              <a:buFont typeface="Calibri"/>
              <a:buNone/>
              <a:defRPr sz="1200"/>
            </a:lvl2pPr>
            <a:lvl3pPr indent="0" marL="914400" rtl="0">
              <a:spcBef>
                <a:spcPts val="0"/>
              </a:spcBef>
              <a:buFont typeface="Calibri"/>
              <a:buNone/>
              <a:defRPr sz="1000"/>
            </a:lvl3pPr>
            <a:lvl4pPr indent="0" marL="1371600" rtl="0">
              <a:spcBef>
                <a:spcPts val="0"/>
              </a:spcBef>
              <a:buFont typeface="Calibri"/>
              <a:buNone/>
              <a:defRPr sz="900"/>
            </a:lvl4pPr>
            <a:lvl5pPr indent="0" marL="1828800" rtl="0">
              <a:spcBef>
                <a:spcPts val="0"/>
              </a:spcBef>
              <a:buFont typeface="Calibri"/>
              <a:buNone/>
              <a:defRPr sz="900"/>
            </a:lvl5pPr>
            <a:lvl6pPr indent="0" marL="2286000" rtl="0">
              <a:spcBef>
                <a:spcPts val="0"/>
              </a:spcBef>
              <a:buFont typeface="Calibri"/>
              <a:buNone/>
              <a:defRPr sz="900"/>
            </a:lvl6pPr>
            <a:lvl7pPr indent="0" marL="2743200" rtl="0">
              <a:spcBef>
                <a:spcPts val="0"/>
              </a:spcBef>
              <a:buFont typeface="Calibri"/>
              <a:buNone/>
              <a:defRPr sz="900"/>
            </a:lvl7pPr>
            <a:lvl8pPr indent="0" marL="3200400" rtl="0">
              <a:spcBef>
                <a:spcPts val="0"/>
              </a:spcBef>
              <a:buFont typeface="Calibri"/>
              <a:buNone/>
              <a:defRPr sz="900"/>
            </a:lvl8pPr>
            <a:lvl9pPr indent="0" marL="3657600" rtl="0">
              <a:spcBef>
                <a:spcPts val="0"/>
              </a:spcBef>
              <a:buFont typeface="Calibri"/>
              <a:buNone/>
              <a:defRPr sz="900"/>
            </a:lvl9pPr>
          </a:lstStyle>
          <a:p/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" name="Shape 6"/>
          <p:cNvSpPr/>
          <p:nvPr/>
        </p:nvSpPr>
        <p:spPr>
          <a:xfrm>
            <a:off x="0" y="6334316"/>
            <a:ext cx="12192000" cy="65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" name="Shape 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Font typeface="Calibri"/>
              <a:buNone/>
              <a:defRPr b="0" baseline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35560" marL="9144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Char char=" "/>
              <a:defRPr b="0" baseline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248" marL="38404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027" marL="56692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2108" marL="74980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94488" marL="932688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47500" marL="11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44300" marL="13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41100" marL="15000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50599" marL="1699999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/>
              <a:buChar char="◦"/>
              <a:defRPr b="0" baseline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0" type="dt"/>
          </p:nvPr>
        </p:nvSpPr>
        <p:spPr>
          <a:xfrm>
            <a:off x="1097279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1" type="ftr"/>
          </p:nvPr>
        </p:nvSpPr>
        <p:spPr>
          <a:xfrm>
            <a:off x="3686185" y="6459785"/>
            <a:ext cx="4822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b="0" baseline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indent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baseline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9900457" y="6459785"/>
            <a:ext cx="13120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b="0" baseline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</a:p>
        </p:txBody>
      </p:sp>
      <p:cxnSp>
        <p:nvCxnSpPr>
          <p:cNvPr id="12" name="Shape 12"/>
          <p:cNvCxnSpPr/>
          <p:nvPr/>
        </p:nvCxnSpPr>
        <p:spPr>
          <a:xfrm>
            <a:off x="1193532" y="1737844"/>
            <a:ext cx="9966959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7.gif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0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Relationship Id="rId4" Type="http://schemas.openxmlformats.org/officeDocument/2006/relationships/image" Target="../media/image02.png"/><Relationship Id="rId5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1100050" y="991802"/>
            <a:ext cx="10058399" cy="27908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iLikeVideoGames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1066800" y="3735044"/>
            <a:ext cx="100583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39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iLikeVideo</a:t>
            </a:r>
            <a:r>
              <a:rPr lang="en-US" sz="3977">
                <a:solidFill>
                  <a:schemeClr val="dk1"/>
                </a:solidFill>
              </a:rPr>
              <a:t>g</a:t>
            </a:r>
            <a:r>
              <a:rPr b="0" baseline="0" i="0" lang="en-US" sz="397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a.me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Brandon Smith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Lauren Gamboa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22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Amy Phan</a:t>
            </a:r>
          </a:p>
          <a:p>
            <a:pPr indent="0" lvl="0" marL="0" marR="0" rtl="0" algn="ctr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2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78" y="322262"/>
            <a:ext cx="2893441" cy="225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 End: node-mysql database containing entries for all 7000+ Steam games available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Front End: Website where users generate their recommendations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 login required, just Steam profile name or ID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 sent to back-end javascript SteamAPI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 info sent to mysql-database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Database query made based on game tags and playtime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Recommendations generated, templated to HTML, written back to website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972325" y="5094750"/>
            <a:ext cx="10308300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/>
              <a:t>Just give us your Steam Id, and we can do all the rest! No login required!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baseline="0" i="0" lang="en-US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Ilikevideoga.me</a:t>
            </a:r>
          </a:p>
        </p:txBody>
      </p:sp>
      <p:pic>
        <p:nvPicPr>
          <p:cNvPr id="173" name="Shape 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603" y="3153275"/>
            <a:ext cx="2889754" cy="224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/>
              <a:t>Expectations								Reality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150" y="23578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6450" y="2481700"/>
            <a:ext cx="28575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Model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Sustainability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Advertisements</a:t>
            </a:r>
          </a:p>
          <a:p>
            <a: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Used to pay for server costs and other small expenses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Premium Service</a:t>
            </a:r>
          </a:p>
          <a:p>
            <a:pPr indent="-185928" lvl="2" marL="56692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Alert system to alert users about pricing of an game on wish list on various sites</a:t>
            </a:r>
          </a:p>
          <a:p>
            <a:pPr indent="-185928" lvl="2" marL="56692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Extend features to Steam Greenlight, Early Access games and community mods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Profit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Buyout from interested parties</a:t>
            </a: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4784" y="4126019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Future Works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Amazon Scraping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Improvement of recommendations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Crowdsourcing possibilities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Calibri"/>
              <a:buChar char="◦"/>
            </a:pPr>
            <a:r>
              <a:rPr lang="en-US"/>
              <a:t>Quality Assurance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Mobile apps!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Steam Marketplace integration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lang="en-US"/>
              <a:t>“No “Indie”/No Art” Game Filter</a:t>
            </a:r>
          </a:p>
          <a:p>
            <a:pPr indent="0" lvl="0" marL="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 b="0" baseline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5175" y="4243917"/>
            <a:ext cx="3619500" cy="17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630" y="4539192"/>
            <a:ext cx="3533699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310" y="4196492"/>
            <a:ext cx="2143199" cy="21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Shape 1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91622" y="4243917"/>
            <a:ext cx="2148000" cy="21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ctrTitle"/>
          </p:nvPr>
        </p:nvSpPr>
        <p:spPr>
          <a:xfrm>
            <a:off x="1097279" y="758952"/>
            <a:ext cx="10058399" cy="356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Web-scraping service to provide you enjoyable games for low prices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made based on your Steam Library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users to discover new Steam games</a:t>
            </a: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Where we left off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Majority of students in this room use steam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Dissatisfaction with Steam recommendation queue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 with 12,000+ hours on Bad Rats.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203" y="3365425"/>
            <a:ext cx="7652825" cy="23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is iLikeVideogames again?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Groundbreaking combination of: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videogame recommendation service designed to be better than Steam’s Recommendation Queue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web scraper designed to find the best discounts on games on Steam and other places on the web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488400" y="5043875"/>
            <a:ext cx="11215199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25000"/>
              <a:buFont typeface="Arial"/>
              <a:buNone/>
            </a:pPr>
            <a:r>
              <a:rPr b="1" baseline="0" i="0" lang="en-US" sz="1700" u="sng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Finding affordable games that are both unique and enjoyable - for picky users with limited time and money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1097275" y="720550"/>
            <a:ext cx="10058399" cy="1016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What’s wrong with Steam?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1097275" y="1845724"/>
            <a:ext cx="10058399" cy="443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-US"/>
              <a:t>My Queue last night + reason why game was recommended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Half-Life: Source                                              (Because it is popular)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Star Wars: KOTOR                                           (Because it is popular)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Borderlands                                                     (Because it is popular)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Rage                                                                   (Because it is popular)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Satellite Reign                                                  (Because it is popular)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Transistor                                                          (Because it is popular)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DiRT 3                                                                (Because it is popular)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Legend of Heroes: Trails in the Sky              (Because it is popular)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School of Dragons                               (Popular, but most of the reviews are negative???)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Football Manager 2016                                 (Because it is popular)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Deus Ex: Mankind Divided                            (“New”, but $60 and not even released yet)</a:t>
            </a:r>
          </a:p>
          <a:p>
            <a:pPr indent="-228600" lvl="0" marL="914400" rtl="0">
              <a:spcBef>
                <a:spcPts val="0"/>
              </a:spcBef>
              <a:buAutoNum type="arabicPeriod"/>
            </a:pPr>
            <a:r>
              <a:rPr lang="en-US"/>
              <a:t>Orion: Prelude                                                 (Because it is popular, but infamously bad)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437" y="466252"/>
            <a:ext cx="5685774" cy="37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195287" y="4450500"/>
            <a:ext cx="8528100" cy="1220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2000"/>
              <a:t>THIS IS NOT MY LIBRARY TAILORED SUGGESTION QUEUE</a:t>
            </a:r>
          </a:p>
          <a:p>
            <a:pPr rtl="0">
              <a:spcBef>
                <a:spcPts val="0"/>
              </a:spcBef>
              <a:buNone/>
            </a:pPr>
            <a:r>
              <a:rPr lang="en-US" sz="2000"/>
              <a:t>THESE ARE NOT MY COOL AND INTERESTING GAMES</a:t>
            </a:r>
          </a:p>
          <a:p>
            <a:pPr>
              <a:spcBef>
                <a:spcPts val="0"/>
              </a:spcBef>
              <a:buNone/>
            </a:pPr>
            <a:r>
              <a:rPr lang="en-US" sz="2000"/>
              <a:t>MY GOD, </a:t>
            </a:r>
            <a:r>
              <a:rPr b="1" lang="en-US" sz="2000"/>
              <a:t>WHAT</a:t>
            </a:r>
            <a:r>
              <a:rPr lang="en-US" sz="2000"/>
              <a:t> HAVE THEY DONE?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971900" y="5747500"/>
            <a:ext cx="8248199" cy="569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(Same as it ever was, same as it ever was, same as it ever was…..)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869525" y="322122"/>
            <a:ext cx="10438199" cy="1165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baseline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061357" y="1796142"/>
            <a:ext cx="10292442" cy="4042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03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125 million active steam users</a:t>
            </a:r>
          </a:p>
          <a:p>
            <a:pPr indent="-2032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7000 video games on Steam</a:t>
            </a:r>
          </a:p>
          <a:p>
            <a:pPr indent="-2032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baseline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Target Audience: Users 18-30 years old with 15-200 games on Steam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Classified as “Discerning Users”</a:t>
            </a:r>
          </a:p>
          <a:p>
            <a:pPr indent="-193548" lvl="1" marL="38404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◦"/>
            </a:pPr>
            <a:r>
              <a:rPr b="0" baseline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“Casual Users” (library &lt; 15 games) and “Collectors” (library &gt; 200 games) may not need our service</a:t>
            </a:r>
          </a:p>
          <a:p>
            <a:pPr indent="-76200" lvl="1" marL="6858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baseline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0157" y="4245428"/>
            <a:ext cx="6172199" cy="1964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097279" y="286603"/>
            <a:ext cx="10058399" cy="1450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 the Hood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097279" y="1845733"/>
            <a:ext cx="10058399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 End: Nodejs, mysql, SteamAPI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Web Scraping: cheerio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Front End: Nodejs, Kube CSS Framework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3445328"/>
            <a:ext cx="4604655" cy="230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466" y="2944080"/>
            <a:ext cx="4884090" cy="252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097279" y="286603"/>
            <a:ext cx="10058399" cy="1450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b="0" baseline="0" i="0" lang="en-US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 the Hood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1097279" y="1845733"/>
            <a:ext cx="10058399" cy="4023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Back End: Nodejs, mysql, SteamAPI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Web Scraping: cheerio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/>
              <a:buChar char=" "/>
            </a:pPr>
            <a:r>
              <a:rPr b="0" baseline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Front End: Nodejs, Kube CSS Framework</a:t>
            </a:r>
          </a:p>
        </p:txBody>
      </p:sp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3445328"/>
            <a:ext cx="4604699" cy="230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466" y="2944080"/>
            <a:ext cx="4884000" cy="25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287300">
            <a:off x="2118598" y="1400455"/>
            <a:ext cx="7393855" cy="41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