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60" r:id="rId6"/>
    <p:sldId id="2434" r:id="rId7"/>
    <p:sldId id="2439" r:id="rId8"/>
    <p:sldId id="258" r:id="rId9"/>
    <p:sldId id="2444" r:id="rId10"/>
    <p:sldId id="2448" r:id="rId11"/>
    <p:sldId id="2442" r:id="rId12"/>
    <p:sldId id="2438" r:id="rId13"/>
    <p:sldId id="24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66" autoAdjust="0"/>
    <p:restoredTop sz="84948" autoAdjust="0"/>
  </p:normalViewPr>
  <p:slideViewPr>
    <p:cSldViewPr snapToGrid="0">
      <p:cViewPr varScale="1">
        <p:scale>
          <a:sx n="62" d="100"/>
          <a:sy n="62" d="100"/>
        </p:scale>
        <p:origin x="36" y="32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6/4/2021</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xmlns=""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xmlns=""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xmlns=""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xmlns=""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xmlns=""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xmlns=""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xmlns=""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xmlns=""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6" r:id="rId11"/>
    <p:sldLayoutId id="2147483670" r:id="rId12"/>
    <p:sldLayoutId id="2147483667" r:id="rId13"/>
    <p:sldLayoutId id="2147483668"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xmlns=""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858329" y="2505427"/>
            <a:ext cx="6609256" cy="1508126"/>
          </a:xfrm>
        </p:spPr>
        <p:txBody>
          <a:bodyPr>
            <a:normAutofit fontScale="90000"/>
          </a:bodyPr>
          <a:lstStyle/>
          <a:p>
            <a:r>
              <a:rPr lang="en-IN" dirty="0" smtClean="0"/>
              <a:t>Virtual</a:t>
            </a:r>
            <a:br>
              <a:rPr lang="en-IN" dirty="0" smtClean="0"/>
            </a:br>
            <a:r>
              <a:rPr lang="en-IN" dirty="0" smtClean="0"/>
              <a:t>Voice</a:t>
            </a:r>
            <a:br>
              <a:rPr lang="en-IN" dirty="0" smtClean="0"/>
            </a:br>
            <a:r>
              <a:rPr lang="en-IN" dirty="0" smtClean="0"/>
              <a:t>Assistant</a:t>
            </a:r>
            <a:endParaRPr lang="en-US" dirty="0"/>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xmlns=""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791372" y="1894709"/>
            <a:ext cx="6609256" cy="1508126"/>
          </a:xfrm>
        </p:spPr>
        <p:txBody>
          <a:bodyPr anchor="ctr"/>
          <a:lstStyle/>
          <a:p>
            <a:r>
              <a:rPr lang="en-US" dirty="0"/>
              <a:t>THANK YOU</a:t>
            </a:r>
          </a:p>
        </p:txBody>
      </p:sp>
      <p:sp>
        <p:nvSpPr>
          <p:cNvPr id="10" name="Subtitle 9">
            <a:extLst>
              <a:ext uri="{FF2B5EF4-FFF2-40B4-BE49-F238E27FC236}">
                <a16:creationId xmlns:a16="http://schemas.microsoft.com/office/drawing/2014/main" xmlns="" id="{3E9BAE4F-16CE-4F5D-9BC7-2CB992790F2F}"/>
              </a:ext>
            </a:extLst>
          </p:cNvPr>
          <p:cNvSpPr>
            <a:spLocks noGrp="1"/>
          </p:cNvSpPr>
          <p:nvPr>
            <p:ph type="subTitle" idx="1"/>
          </p:nvPr>
        </p:nvSpPr>
        <p:spPr>
          <a:xfrm>
            <a:off x="4398230" y="3362584"/>
            <a:ext cx="6609256" cy="1419172"/>
          </a:xfrm>
        </p:spPr>
        <p:txBody>
          <a:bodyPr>
            <a:normAutofit/>
          </a:bodyPr>
          <a:lstStyle/>
          <a:p>
            <a:pPr marL="342900" indent="-342900">
              <a:buFontTx/>
              <a:buChar char="-"/>
            </a:pPr>
            <a:r>
              <a:rPr lang="en-US" dirty="0" smtClean="0"/>
              <a:t>RAGHAV BABBAR</a:t>
            </a:r>
            <a:endParaRPr lang="en-US" dirty="0"/>
          </a:p>
        </p:txBody>
      </p:sp>
      <p:sp>
        <p:nvSpPr>
          <p:cNvPr id="25" name="Rectangle: Single Corner Snipped 24" descr="Footer accent box">
            <a:extLst>
              <a:ext uri="{FF2B5EF4-FFF2-40B4-BE49-F238E27FC236}">
                <a16:creationId xmlns:a16="http://schemas.microsoft.com/office/drawing/2014/main" xmlns=""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957943" y="699222"/>
            <a:ext cx="5138057" cy="979308"/>
          </a:xfrm>
        </p:spPr>
        <p:txBody>
          <a:bodyPr/>
          <a:lstStyle/>
          <a:p>
            <a:r>
              <a:rPr lang="en-US" dirty="0"/>
              <a:t>ABSTRACT</a:t>
            </a:r>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a:xfrm>
            <a:off x="957943" y="1730625"/>
            <a:ext cx="5540511" cy="3396749"/>
          </a:xfrm>
        </p:spPr>
        <p:txBody>
          <a:bodyPr>
            <a:normAutofit fontScale="85000" lnSpcReduction="10000"/>
          </a:bodyPr>
          <a:lstStyle/>
          <a:p>
            <a:r>
              <a:rPr lang="en-IN" dirty="0"/>
              <a:t>Purpose of virtual assistant is to being capable of voice interaction, music playback, making to-do lists, setting alarms, streaming podcasts, playing audiobooks, and providing weather, traffic, sports, and other real-time information, such as news. Virtual assistants enable users to speak natural language voice commands in order to operate the device and its apps.</a:t>
            </a:r>
          </a:p>
          <a:p>
            <a:r>
              <a:rPr lang="en-IN" dirty="0"/>
              <a:t>There is an increased overall awareness and a higher level of comfort demonstrated specifically by millennial consumers. In this ever-evolving digital world where speed, efficiency, and convenience are constantly being optimized, it’s clear that we are moving towards less screen interaction.</a:t>
            </a:r>
            <a:endParaRPr lang="en-US" dirty="0"/>
          </a:p>
        </p:txBody>
      </p:sp>
      <p:pic>
        <p:nvPicPr>
          <p:cNvPr id="3" name="Picture 2"/>
          <p:cNvPicPr>
            <a:picLocks noChangeAspect="1"/>
          </p:cNvPicPr>
          <p:nvPr/>
        </p:nvPicPr>
        <p:blipFill>
          <a:blip r:embed="rId3"/>
          <a:stretch>
            <a:fillRect/>
          </a:stretch>
        </p:blipFill>
        <p:spPr>
          <a:xfrm>
            <a:off x="7254240" y="419098"/>
            <a:ext cx="4728210" cy="6019801"/>
          </a:xfrm>
          <a:prstGeom prst="rect">
            <a:avLst/>
          </a:prstGeom>
        </p:spPr>
      </p:pic>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34817" y="252563"/>
            <a:ext cx="7433283" cy="5995838"/>
            <a:chOff x="252031" y="391887"/>
            <a:chExt cx="7433283" cy="6215741"/>
          </a:xfrm>
        </p:grpSpPr>
        <p:sp>
          <p:nvSpPr>
            <p:cNvPr id="33" name="Rectangle 32">
              <a:extLst>
                <a:ext uri="{FF2B5EF4-FFF2-40B4-BE49-F238E27FC236}">
                  <a16:creationId xmlns:a16="http://schemas.microsoft.com/office/drawing/2014/main" xmlns=""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151747" y="564117"/>
            <a:ext cx="6117771" cy="573989"/>
          </a:xfrm>
        </p:spPr>
        <p:txBody>
          <a:bodyPr/>
          <a:lstStyle/>
          <a:p>
            <a:r>
              <a:rPr lang="en-US" dirty="0"/>
              <a:t>REQUIREMENTS</a:t>
            </a: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151747" y="1264306"/>
            <a:ext cx="6672262" cy="4532377"/>
          </a:xfrm>
        </p:spPr>
        <p:txBody>
          <a:bodyPr>
            <a:normAutofit/>
          </a:bodyPr>
          <a:lstStyle/>
          <a:p>
            <a:pPr lvl="0">
              <a:lnSpc>
                <a:spcPct val="107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HARDWARE REQUIREMENT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400" b="1" u="sng" dirty="0" smtClean="0"/>
              <a:t>Processor</a:t>
            </a:r>
            <a:r>
              <a:rPr lang="en-IN" sz="1400" b="1" u="sng" dirty="0"/>
              <a:t>:</a:t>
            </a:r>
            <a:r>
              <a:rPr lang="en-IN" sz="1400" dirty="0"/>
              <a:t> Pentium-4 class processor or </a:t>
            </a:r>
            <a:r>
              <a:rPr lang="en-IN" sz="1400" dirty="0" smtClean="0"/>
              <a:t>Above</a:t>
            </a:r>
          </a:p>
          <a:p>
            <a:pPr lvl="1"/>
            <a:r>
              <a:rPr lang="en-IN" sz="1400" b="1" u="sng" dirty="0" smtClean="0"/>
              <a:t>RAM</a:t>
            </a:r>
            <a:r>
              <a:rPr lang="en-IN" sz="1400" b="1" u="sng" dirty="0"/>
              <a:t>:</a:t>
            </a:r>
            <a:r>
              <a:rPr lang="en-IN" sz="1400" dirty="0"/>
              <a:t> 2GB of RAM or </a:t>
            </a:r>
            <a:r>
              <a:rPr lang="en-IN" sz="1400" dirty="0" smtClean="0"/>
              <a:t>Above</a:t>
            </a:r>
          </a:p>
          <a:p>
            <a:pPr lvl="1"/>
            <a:r>
              <a:rPr lang="en-IN" sz="1400" b="1" u="sng" dirty="0" smtClean="0"/>
              <a:t>Operating </a:t>
            </a:r>
            <a:r>
              <a:rPr lang="en-IN" sz="1400" b="1" u="sng" dirty="0"/>
              <a:t>System:</a:t>
            </a:r>
            <a:r>
              <a:rPr lang="en-IN" sz="1400" dirty="0"/>
              <a:t> Windows XP or Above</a:t>
            </a:r>
          </a:p>
          <a:p>
            <a:pPr lvl="0">
              <a:lnSpc>
                <a:spcPct val="107000"/>
              </a:lnSpc>
              <a:buFont typeface="Wingdings" panose="05000000000000000000" pitchFamily="2" charset="2"/>
              <a:buChar char="Ø"/>
            </a:pPr>
            <a:r>
              <a:rPr lang="en-IN" sz="1400" b="1" dirty="0" smtClean="0">
                <a:effectLst/>
                <a:latin typeface="Calibri" panose="020F0502020204030204" pitchFamily="34" charset="0"/>
                <a:ea typeface="Calibri" panose="020F0502020204030204" pitchFamily="34" charset="0"/>
                <a:cs typeface="Times New Roman" panose="02020603050405020304" pitchFamily="18" charset="0"/>
              </a:rPr>
              <a:t>SOFTWARE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REQUIREMENT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400" b="1" u="sng" dirty="0" smtClean="0"/>
              <a:t>Front </a:t>
            </a:r>
            <a:r>
              <a:rPr lang="en-IN" sz="1400" b="1" u="sng" dirty="0"/>
              <a:t>End:</a:t>
            </a:r>
            <a:r>
              <a:rPr lang="en-IN" sz="1400" dirty="0"/>
              <a:t> Tkinter</a:t>
            </a:r>
          </a:p>
          <a:p>
            <a:pPr lvl="1"/>
            <a:r>
              <a:rPr lang="en-IN" sz="1400" b="1" u="sng" dirty="0"/>
              <a:t>Language:</a:t>
            </a:r>
            <a:r>
              <a:rPr lang="en-IN" sz="1400" dirty="0"/>
              <a:t> Python </a:t>
            </a:r>
            <a:r>
              <a:rPr lang="en-IN" sz="1400" dirty="0" smtClean="0"/>
              <a:t>v3.8.5</a:t>
            </a:r>
            <a:endParaRPr lang="en-IN" sz="1400" dirty="0"/>
          </a:p>
        </p:txBody>
      </p:sp>
      <p:pic>
        <p:nvPicPr>
          <p:cNvPr id="2" name="Picture 1"/>
          <p:cNvPicPr>
            <a:picLocks noChangeAspect="1"/>
          </p:cNvPicPr>
          <p:nvPr/>
        </p:nvPicPr>
        <p:blipFill>
          <a:blip r:embed="rId2"/>
          <a:stretch>
            <a:fillRect/>
          </a:stretch>
        </p:blipFill>
        <p:spPr>
          <a:xfrm>
            <a:off x="0" y="381001"/>
            <a:ext cx="4134817" cy="5867400"/>
          </a:xfrm>
          <a:prstGeom prst="rect">
            <a:avLst/>
          </a:prstGeom>
        </p:spPr>
      </p:pic>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xmlns=""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xmlns=""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xmlns=""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xmlns="" id="{46669882-9FD4-41D7-A5A6-A4A2E44A2AB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xmlns="" id="{DB4530C3-10EF-4FDE-A1B1-9DF09C2DF096}"/>
              </a:ext>
            </a:extLst>
          </p:cNvPr>
          <p:cNvSpPr>
            <a:spLocks noGrp="1"/>
          </p:cNvSpPr>
          <p:nvPr>
            <p:ph type="title"/>
          </p:nvPr>
        </p:nvSpPr>
        <p:spPr>
          <a:xfrm>
            <a:off x="883521" y="2236767"/>
            <a:ext cx="4351911" cy="2384466"/>
          </a:xfrm>
        </p:spPr>
        <p:txBody>
          <a:bodyPr/>
          <a:lstStyle/>
          <a:p>
            <a:r>
              <a:rPr lang="en-US" dirty="0"/>
              <a:t>DIAGRAMS</a:t>
            </a:r>
          </a:p>
        </p:txBody>
      </p:sp>
      <p:sp>
        <p:nvSpPr>
          <p:cNvPr id="11" name="Rectangle: Single Corner Snipped 10" descr="Footer accent box">
            <a:extLst>
              <a:ext uri="{FF2B5EF4-FFF2-40B4-BE49-F238E27FC236}">
                <a16:creationId xmlns:a16="http://schemas.microsoft.com/office/drawing/2014/main" xmlns=""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4830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a:extLst>
              <a:ext uri="{FF2B5EF4-FFF2-40B4-BE49-F238E27FC236}">
                <a16:creationId xmlns:a16="http://schemas.microsoft.com/office/drawing/2014/main" xmlns="" id="{A9B3BD41-12E6-4E88-8CE4-3A496CEA28A3}"/>
              </a:ext>
            </a:extLst>
          </p:cNvPr>
          <p:cNvSpPr>
            <a:spLocks noGrp="1"/>
          </p:cNvSpPr>
          <p:nvPr>
            <p:ph type="title"/>
          </p:nvPr>
        </p:nvSpPr>
        <p:spPr/>
        <p:txBody>
          <a:bodyPr/>
          <a:lstStyle/>
          <a:p>
            <a:r>
              <a:rPr lang="en-US" dirty="0"/>
              <a:t>Title</a:t>
            </a:r>
          </a:p>
        </p:txBody>
      </p:sp>
      <p:sp>
        <p:nvSpPr>
          <p:cNvPr id="20" name="Title 6">
            <a:extLst>
              <a:ext uri="{FF2B5EF4-FFF2-40B4-BE49-F238E27FC236}">
                <a16:creationId xmlns:a16="http://schemas.microsoft.com/office/drawing/2014/main" xmlns="" id="{C5A8F21C-3C14-413E-9B8A-8B1319FCC67A}"/>
              </a:ext>
            </a:extLst>
          </p:cNvPr>
          <p:cNvSpPr txBox="1">
            <a:spLocks/>
          </p:cNvSpPr>
          <p:nvPr/>
        </p:nvSpPr>
        <p:spPr>
          <a:xfrm>
            <a:off x="5856807" y="2436576"/>
            <a:ext cx="6117771" cy="1984847"/>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US" dirty="0"/>
              <a:t>USE</a:t>
            </a:r>
          </a:p>
          <a:p>
            <a:r>
              <a:rPr lang="en-US" dirty="0"/>
              <a:t>CASE</a:t>
            </a:r>
          </a:p>
          <a:p>
            <a:r>
              <a:rPr lang="en-US" dirty="0"/>
              <a:t>DIAGRAM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17232" y="243839"/>
            <a:ext cx="4814888" cy="6370320"/>
          </a:xfrm>
          <a:prstGeom prst="rect">
            <a:avLst/>
          </a:prstGeom>
        </p:spPr>
      </p:pic>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a:extLst>
              <a:ext uri="{FF2B5EF4-FFF2-40B4-BE49-F238E27FC236}">
                <a16:creationId xmlns:a16="http://schemas.microsoft.com/office/drawing/2014/main" xmlns="" id="{A9B3BD41-12E6-4E88-8CE4-3A496CEA28A3}"/>
              </a:ext>
            </a:extLst>
          </p:cNvPr>
          <p:cNvSpPr>
            <a:spLocks noGrp="1"/>
          </p:cNvSpPr>
          <p:nvPr>
            <p:ph type="title" idx="4294967295"/>
          </p:nvPr>
        </p:nvSpPr>
        <p:spPr>
          <a:xfrm>
            <a:off x="0" y="0"/>
            <a:ext cx="3835400" cy="1123950"/>
          </a:xfrm>
        </p:spPr>
        <p:txBody>
          <a:bodyPr/>
          <a:lstStyle/>
          <a:p>
            <a:r>
              <a:rPr lang="en-US" dirty="0"/>
              <a:t>Title</a:t>
            </a:r>
          </a:p>
        </p:txBody>
      </p:sp>
      <p:sp>
        <p:nvSpPr>
          <p:cNvPr id="20" name="Title 6">
            <a:extLst>
              <a:ext uri="{FF2B5EF4-FFF2-40B4-BE49-F238E27FC236}">
                <a16:creationId xmlns:a16="http://schemas.microsoft.com/office/drawing/2014/main" xmlns="" id="{C5A8F21C-3C14-413E-9B8A-8B1319FCC67A}"/>
              </a:ext>
            </a:extLst>
          </p:cNvPr>
          <p:cNvSpPr txBox="1">
            <a:spLocks/>
          </p:cNvSpPr>
          <p:nvPr/>
        </p:nvSpPr>
        <p:spPr>
          <a:xfrm>
            <a:off x="7471902" y="1643221"/>
            <a:ext cx="2984515" cy="1198828"/>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ZERO-LEVEL</a:t>
            </a:r>
            <a:endParaRPr lang="en-US" sz="8000" dirty="0"/>
          </a:p>
        </p:txBody>
      </p:sp>
      <p:sp>
        <p:nvSpPr>
          <p:cNvPr id="21" name="Arrow: Right 20">
            <a:extLst>
              <a:ext uri="{FF2B5EF4-FFF2-40B4-BE49-F238E27FC236}">
                <a16:creationId xmlns:a16="http://schemas.microsoft.com/office/drawing/2014/main" xmlns="" id="{F9C832EE-67E6-4F35-9249-B9B8D7559350}"/>
              </a:ext>
            </a:extLst>
          </p:cNvPr>
          <p:cNvSpPr/>
          <p:nvPr/>
        </p:nvSpPr>
        <p:spPr>
          <a:xfrm rot="10800000">
            <a:off x="6184640" y="2113908"/>
            <a:ext cx="1287262" cy="25745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E2D41D6E-D857-44FA-9975-A172A38CFF38}"/>
              </a:ext>
            </a:extLst>
          </p:cNvPr>
          <p:cNvSpPr/>
          <p:nvPr/>
        </p:nvSpPr>
        <p:spPr>
          <a:xfrm>
            <a:off x="4808738" y="5040315"/>
            <a:ext cx="1287262" cy="25745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Title 6">
            <a:extLst>
              <a:ext uri="{FF2B5EF4-FFF2-40B4-BE49-F238E27FC236}">
                <a16:creationId xmlns:a16="http://schemas.microsoft.com/office/drawing/2014/main" xmlns="" id="{03A77969-FF1D-465A-AA47-628822FA4EA1}"/>
              </a:ext>
            </a:extLst>
          </p:cNvPr>
          <p:cNvSpPr txBox="1">
            <a:spLocks/>
          </p:cNvSpPr>
          <p:nvPr/>
        </p:nvSpPr>
        <p:spPr>
          <a:xfrm>
            <a:off x="1824892" y="4569627"/>
            <a:ext cx="2984515" cy="1198828"/>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IN" sz="4000" dirty="0">
                <a:latin typeface="Calibri" panose="020F0502020204030204" pitchFamily="34" charset="0"/>
                <a:ea typeface="Calibri" panose="020F0502020204030204" pitchFamily="34" charset="0"/>
                <a:cs typeface="Times New Roman" panose="02020603050405020304" pitchFamily="18" charset="0"/>
              </a:rPr>
              <a:t>FIRST</a:t>
            </a:r>
            <a:r>
              <a:rPr lang="en-IN" sz="4000" b="1" dirty="0">
                <a:effectLst/>
                <a:latin typeface="Calibri" panose="020F0502020204030204" pitchFamily="34" charset="0"/>
                <a:ea typeface="Calibri" panose="020F0502020204030204" pitchFamily="34" charset="0"/>
                <a:cs typeface="Times New Roman" panose="02020603050405020304" pitchFamily="18" charset="0"/>
              </a:rPr>
              <a:t>-LEVEL</a:t>
            </a:r>
            <a:endParaRPr lang="en-US" sz="8000" dirty="0"/>
          </a:p>
        </p:txBody>
      </p:sp>
      <p:sp>
        <p:nvSpPr>
          <p:cNvPr id="24" name="Title 6">
            <a:extLst>
              <a:ext uri="{FF2B5EF4-FFF2-40B4-BE49-F238E27FC236}">
                <a16:creationId xmlns:a16="http://schemas.microsoft.com/office/drawing/2014/main" xmlns="" id="{E7E82B7C-B34B-45E1-B914-45F323FABA81}"/>
              </a:ext>
            </a:extLst>
          </p:cNvPr>
          <p:cNvSpPr txBox="1">
            <a:spLocks/>
          </p:cNvSpPr>
          <p:nvPr/>
        </p:nvSpPr>
        <p:spPr>
          <a:xfrm>
            <a:off x="3209981" y="-142557"/>
            <a:ext cx="5270447" cy="1198828"/>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ctr">
              <a:spcAft>
                <a:spcPts val="1800"/>
              </a:spcAft>
            </a:pPr>
            <a:r>
              <a:rPr lang="en-IN" sz="4000" b="1" dirty="0">
                <a:effectLst/>
                <a:ea typeface="Times New Roman" panose="02020603050405020304" pitchFamily="18" charset="0"/>
              </a:rPr>
              <a:t>DATA FLOW DIAGRAMs</a:t>
            </a:r>
            <a:endParaRPr lang="en-IN" sz="4000" dirty="0">
              <a:effectLst/>
              <a:ea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272076" y="1232511"/>
            <a:ext cx="4489826" cy="200392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160307" y="3421617"/>
            <a:ext cx="5607704" cy="3237396"/>
          </a:xfrm>
          <a:prstGeom prst="rect">
            <a:avLst/>
          </a:prstGeom>
        </p:spPr>
      </p:pic>
    </p:spTree>
    <p:extLst>
      <p:ext uri="{BB962C8B-B14F-4D97-AF65-F5344CB8AC3E}">
        <p14:creationId xmlns:p14="http://schemas.microsoft.com/office/powerpoint/2010/main" val="358858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xmlns=""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xmlns=""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xmlns=""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xmlns="" id="{46669882-9FD4-41D7-A5A6-A4A2E44A2AB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xmlns="" id="{DB4530C3-10EF-4FDE-A1B1-9DF09C2DF096}"/>
              </a:ext>
            </a:extLst>
          </p:cNvPr>
          <p:cNvSpPr>
            <a:spLocks noGrp="1"/>
          </p:cNvSpPr>
          <p:nvPr>
            <p:ph type="title"/>
          </p:nvPr>
        </p:nvSpPr>
        <p:spPr>
          <a:xfrm>
            <a:off x="883521" y="2236767"/>
            <a:ext cx="4351911" cy="2384466"/>
          </a:xfrm>
        </p:spPr>
        <p:txBody>
          <a:bodyPr/>
          <a:lstStyle/>
          <a:p>
            <a:r>
              <a:rPr lang="en-US" dirty="0" smtClean="0"/>
              <a:t>Code</a:t>
            </a:r>
            <a:endParaRPr lang="en-US" dirty="0"/>
          </a:p>
        </p:txBody>
      </p:sp>
      <p:sp>
        <p:nvSpPr>
          <p:cNvPr id="11" name="Rectangle: Single Corner Snipped 10" descr="Footer accent box">
            <a:extLst>
              <a:ext uri="{FF2B5EF4-FFF2-40B4-BE49-F238E27FC236}">
                <a16:creationId xmlns:a16="http://schemas.microsoft.com/office/drawing/2014/main" xmlns=""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51230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a:xfrm>
            <a:off x="4710187" y="580709"/>
            <a:ext cx="6076915" cy="407670"/>
          </a:xfrm>
        </p:spPr>
        <p:txBody>
          <a:bodyPr anchor="ctr"/>
          <a:lstStyle/>
          <a:p>
            <a:pPr algn="ctr"/>
            <a:r>
              <a:rPr lang="en-IN" sz="1800" b="1" dirty="0" smtClean="0">
                <a:effectLst/>
                <a:ea typeface="Calibri" panose="020F0502020204030204" pitchFamily="34" charset="0"/>
                <a:cs typeface="Times New Roman" panose="02020603050405020304" pitchFamily="18" charset="0"/>
              </a:rPr>
              <a:t>Wake-Up Dude</a:t>
            </a:r>
            <a:endParaRPr lang="en-IN" sz="1800" dirty="0">
              <a:effectLst/>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7117" y="304800"/>
            <a:ext cx="4526280" cy="5976316"/>
          </a:xfrm>
          <a:prstGeom prst="rect">
            <a:avLst/>
          </a:prstGeom>
        </p:spPr>
      </p:pic>
      <p:pic>
        <p:nvPicPr>
          <p:cNvPr id="5" name="Picture 4"/>
          <p:cNvPicPr>
            <a:picLocks noChangeAspect="1"/>
          </p:cNvPicPr>
          <p:nvPr/>
        </p:nvPicPr>
        <p:blipFill>
          <a:blip r:embed="rId3"/>
          <a:stretch>
            <a:fillRect/>
          </a:stretch>
        </p:blipFill>
        <p:spPr>
          <a:xfrm>
            <a:off x="5245417" y="906626"/>
            <a:ext cx="2676525" cy="1800225"/>
          </a:xfrm>
          <a:prstGeom prst="rect">
            <a:avLst/>
          </a:prstGeom>
        </p:spPr>
      </p:pic>
      <p:pic>
        <p:nvPicPr>
          <p:cNvPr id="6" name="Picture 5"/>
          <p:cNvPicPr>
            <a:picLocks noChangeAspect="1"/>
          </p:cNvPicPr>
          <p:nvPr/>
        </p:nvPicPr>
        <p:blipFill>
          <a:blip r:embed="rId4"/>
          <a:stretch>
            <a:fillRect/>
          </a:stretch>
        </p:blipFill>
        <p:spPr>
          <a:xfrm>
            <a:off x="5245417" y="2706851"/>
            <a:ext cx="6067425" cy="3983509"/>
          </a:xfrm>
          <a:prstGeom prst="rect">
            <a:avLst/>
          </a:prstGeom>
        </p:spPr>
      </p:pic>
    </p:spTree>
    <p:extLst>
      <p:ext uri="{BB962C8B-B14F-4D97-AF65-F5344CB8AC3E}">
        <p14:creationId xmlns:p14="http://schemas.microsoft.com/office/powerpoint/2010/main" val="150775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xmlns="" id="{097D2725-75F4-45AA-950F-2F67BBF8F754}"/>
              </a:ext>
            </a:extLst>
          </p:cNvPr>
          <p:cNvSpPr>
            <a:spLocks noGrp="1"/>
          </p:cNvSpPr>
          <p:nvPr>
            <p:ph type="title"/>
          </p:nvPr>
        </p:nvSpPr>
        <p:spPr>
          <a:xfrm>
            <a:off x="595884" y="0"/>
            <a:ext cx="11000232" cy="1188720"/>
          </a:xfrm>
        </p:spPr>
        <p:txBody>
          <a:bodyPr/>
          <a:lstStyle/>
          <a:p>
            <a:r>
              <a:rPr lang="en-US" dirty="0"/>
              <a:t>Title:</a:t>
            </a:r>
          </a:p>
        </p:txBody>
      </p:sp>
      <p:sp>
        <p:nvSpPr>
          <p:cNvPr id="11" name="Rectangle 10">
            <a:extLst>
              <a:ext uri="{FF2B5EF4-FFF2-40B4-BE49-F238E27FC236}">
                <a16:creationId xmlns:a16="http://schemas.microsoft.com/office/drawing/2014/main" xmlns=""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3C1F0EB8-D260-4FB6-ACF6-6E86B9A02919}"/>
              </a:ext>
              <a:ext uri="{C183D7F6-B498-43B3-948B-1728B52AA6E4}">
                <adec:decorative xmlns:adec="http://schemas.microsoft.com/office/drawing/2017/decorative" xmlns=""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gn="ctr">
              <a:lnSpc>
                <a:spcPct val="80000"/>
              </a:lnSpc>
              <a:defRPr sz="10000">
                <a:solidFill>
                  <a:srgbClr val="3A3B39"/>
                </a:solidFill>
                <a:latin typeface="Bebas"/>
                <a:ea typeface="Bebas"/>
                <a:cs typeface="Bebas"/>
                <a:sym typeface="Bebas"/>
              </a:defRPr>
            </a:pPr>
            <a:r>
              <a:rPr lang="en-US" sz="5400" b="1" dirty="0">
                <a:solidFill>
                  <a:schemeClr val="bg1"/>
                </a:solidFill>
                <a:latin typeface="+mj-lt"/>
                <a:cs typeface="Gill Sans" panose="020B0502020104020203" pitchFamily="34" charset="-79"/>
              </a:rPr>
              <a:t>CONCLUSION</a:t>
            </a:r>
            <a:endParaRPr lang="en-US" sz="14400" dirty="0">
              <a:latin typeface="+mj-lt"/>
            </a:endParaRPr>
          </a:p>
        </p:txBody>
      </p:sp>
      <p:sp>
        <p:nvSpPr>
          <p:cNvPr id="9" name="Rectangle: Single Corner Snipped 8" descr="Footer accent box">
            <a:extLst>
              <a:ext uri="{FF2B5EF4-FFF2-40B4-BE49-F238E27FC236}">
                <a16:creationId xmlns:a16="http://schemas.microsoft.com/office/drawing/2014/main" xmlns=""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xmlns="" id="{AB7F4862-1C5D-4573-AA51-54D5AE5201DC}"/>
              </a:ext>
            </a:extLst>
          </p:cNvPr>
          <p:cNvSpPr txBox="1"/>
          <p:nvPr/>
        </p:nvSpPr>
        <p:spPr>
          <a:xfrm>
            <a:off x="835165" y="932373"/>
            <a:ext cx="8281601" cy="329320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1600" dirty="0"/>
              <a:t>The main aim of the project was to develop a Desktop Assistant that will be used to identify answers related to user submitted questions. To provide with sufficient information that is required by the user. A background research took place, which included an overview of the conversation procedure and any relevant desktop Assistant available. A desktop Assistant already in user were excellent service that is provided. The developed system is made on python programming language to be more specific Python 3.8. Different libraries where used such as Speech Recognition, Text to Speech convertor, Short Mail Transferring Protocols (SMTP), </a:t>
            </a:r>
            <a:r>
              <a:rPr lang="en-IN" sz="1600" dirty="0" err="1"/>
              <a:t>pyjokes</a:t>
            </a:r>
            <a:r>
              <a:rPr lang="en-IN" sz="1600" dirty="0"/>
              <a:t>, Wikipedia and many more. It provides information regarding the weather, News, it can play music, it can search for topics on Wikipedia, can setup an alarm, Display the current date and time. User can collect information through this application. It reduces both man power and time. Due to support of NLP user can ask queries in very formal way. No need ask queries in very strict and specific way. The user should aware of general rules of English Language. The goal is to provide people a quick and easy way to have their questions answered.</a:t>
            </a:r>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197</TotalTime>
  <Words>388</Words>
  <Application>Microsoft Office PowerPoint</Application>
  <PresentationFormat>Widescreen</PresentationFormat>
  <Paragraphs>30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Bebas</vt:lpstr>
      <vt:lpstr>Calibri</vt:lpstr>
      <vt:lpstr>Gill Sans</vt:lpstr>
      <vt:lpstr>Times New Roman</vt:lpstr>
      <vt:lpstr>Wingdings</vt:lpstr>
      <vt:lpstr>Office Theme</vt:lpstr>
      <vt:lpstr>Virtual Voice Assistant</vt:lpstr>
      <vt:lpstr>ABSTRACT</vt:lpstr>
      <vt:lpstr>REQUIREMENTS</vt:lpstr>
      <vt:lpstr>DIAGRAMS</vt:lpstr>
      <vt:lpstr>Title</vt:lpstr>
      <vt:lpstr>Title</vt:lpstr>
      <vt:lpstr>Code</vt:lpstr>
      <vt:lpstr>PowerPoint Presentation</vt:lpstr>
      <vt:lpstr>Title: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WEBSITE</dc:title>
  <dc:creator>RAGHAV BABBAR</dc:creator>
  <cp:lastModifiedBy>RAGHAV BABBAR</cp:lastModifiedBy>
  <cp:revision>54</cp:revision>
  <dcterms:created xsi:type="dcterms:W3CDTF">2020-09-23T15:15:49Z</dcterms:created>
  <dcterms:modified xsi:type="dcterms:W3CDTF">2021-06-04T14:32:35Z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