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60" r:id="rId6"/>
    <p:sldId id="2434" r:id="rId7"/>
    <p:sldId id="2439" r:id="rId8"/>
    <p:sldId id="258" r:id="rId9"/>
    <p:sldId id="2444" r:id="rId10"/>
    <p:sldId id="2445" r:id="rId11"/>
    <p:sldId id="2447" r:id="rId12"/>
    <p:sldId id="2442" r:id="rId13"/>
    <p:sldId id="2446" r:id="rId14"/>
    <p:sldId id="2438" r:id="rId15"/>
    <p:sldId id="2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48" autoAdjust="0"/>
  </p:normalViewPr>
  <p:slideViewPr>
    <p:cSldViewPr snapToGrid="0">
      <p:cViewPr>
        <p:scale>
          <a:sx n="81" d="100"/>
          <a:sy n="81" d="100"/>
        </p:scale>
        <p:origin x="-300" y="-78"/>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10/21/2020</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xmlns=""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xmlns=""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xmlns=""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xmlns=""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xmlns=""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xmlns=""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xmlns=""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xmlns=""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xmlns=""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858329" y="2505427"/>
            <a:ext cx="6609256" cy="1508126"/>
          </a:xfrm>
        </p:spPr>
        <p:txBody>
          <a:bodyPr>
            <a:normAutofit fontScale="90000"/>
          </a:bodyPr>
          <a:lstStyle/>
          <a:p>
            <a:r>
              <a:rPr lang="en-IN" dirty="0"/>
              <a:t>SOCIAL</a:t>
            </a:r>
            <a:br>
              <a:rPr lang="en-IN" dirty="0"/>
            </a:br>
            <a:r>
              <a:rPr lang="en-IN" dirty="0"/>
              <a:t>MEDIA</a:t>
            </a:r>
            <a:br>
              <a:rPr lang="en-IN" dirty="0"/>
            </a:br>
            <a:r>
              <a:rPr lang="en-IN" dirty="0"/>
              <a:t>WEBSITE</a:t>
            </a:r>
            <a:endParaRPr lang="en-US" dirty="0"/>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4294967295"/>
          </p:nvPr>
        </p:nvSpPr>
        <p:spPr>
          <a:xfrm>
            <a:off x="1238435" y="191179"/>
            <a:ext cx="9715130" cy="1003146"/>
          </a:xfrm>
        </p:spPr>
        <p:txBody>
          <a:bodyPr anchor="ctr">
            <a:normAutofit/>
          </a:bodyPr>
          <a:lstStyle/>
          <a:p>
            <a:pPr marL="0" indent="0" algn="ctr">
              <a:buNone/>
            </a:pPr>
            <a:r>
              <a:rPr lang="en-IN" sz="4000" b="1" dirty="0">
                <a:effectLst/>
                <a:ea typeface="Calibri" panose="020F0502020204030204" pitchFamily="34" charset="0"/>
                <a:cs typeface="Times New Roman" panose="02020603050405020304" pitchFamily="18" charset="0"/>
              </a:rPr>
              <a:t>USER PROFILE</a:t>
            </a:r>
            <a:endParaRPr lang="en-IN" sz="4000" dirty="0">
              <a:effectLst/>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xmlns="" id="{5F9F0BA1-959D-4B6B-9A77-A1225C0F6127}"/>
              </a:ext>
            </a:extLst>
          </p:cNvPr>
          <p:cNvPicPr>
            <a:picLocks noChangeAspect="1"/>
          </p:cNvPicPr>
          <p:nvPr/>
        </p:nvPicPr>
        <p:blipFill>
          <a:blip r:embed="rId2"/>
          <a:stretch>
            <a:fillRect/>
          </a:stretch>
        </p:blipFill>
        <p:spPr>
          <a:xfrm>
            <a:off x="443744" y="1114425"/>
            <a:ext cx="11020425" cy="2314575"/>
          </a:xfrm>
          <a:prstGeom prst="rect">
            <a:avLst/>
          </a:prstGeom>
        </p:spPr>
      </p:pic>
      <p:pic>
        <p:nvPicPr>
          <p:cNvPr id="5" name="Picture 4">
            <a:extLst>
              <a:ext uri="{FF2B5EF4-FFF2-40B4-BE49-F238E27FC236}">
                <a16:creationId xmlns:a16="http://schemas.microsoft.com/office/drawing/2014/main" xmlns="" id="{AF0203DA-7D1A-4091-84B2-8E3778500958}"/>
              </a:ext>
            </a:extLst>
          </p:cNvPr>
          <p:cNvPicPr>
            <a:picLocks noChangeAspect="1"/>
          </p:cNvPicPr>
          <p:nvPr/>
        </p:nvPicPr>
        <p:blipFill>
          <a:blip r:embed="rId3"/>
          <a:stretch>
            <a:fillRect/>
          </a:stretch>
        </p:blipFill>
        <p:spPr>
          <a:xfrm>
            <a:off x="443744" y="3553287"/>
            <a:ext cx="5923580" cy="2719578"/>
          </a:xfrm>
          <a:prstGeom prst="rect">
            <a:avLst/>
          </a:prstGeom>
        </p:spPr>
      </p:pic>
      <p:pic>
        <p:nvPicPr>
          <p:cNvPr id="9" name="Picture 8">
            <a:extLst>
              <a:ext uri="{FF2B5EF4-FFF2-40B4-BE49-F238E27FC236}">
                <a16:creationId xmlns:a16="http://schemas.microsoft.com/office/drawing/2014/main" xmlns="" id="{6859D9B3-214C-4EBD-9090-32C89318886B}"/>
              </a:ext>
            </a:extLst>
          </p:cNvPr>
          <p:cNvPicPr/>
          <p:nvPr/>
        </p:nvPicPr>
        <p:blipFill>
          <a:blip r:embed="rId4"/>
          <a:stretch>
            <a:fillRect/>
          </a:stretch>
        </p:blipFill>
        <p:spPr>
          <a:xfrm>
            <a:off x="6526419" y="3642064"/>
            <a:ext cx="5405170" cy="25502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822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5D94198E-419D-476B-BC69-007F57E8B16D}"/>
              </a:ext>
            </a:extLst>
          </p:cNvPr>
          <p:cNvPicPr>
            <a:picLocks noChangeAspect="1"/>
          </p:cNvPicPr>
          <p:nvPr/>
        </p:nvPicPr>
        <p:blipFill>
          <a:blip r:embed="rId3">
            <a:duotone>
              <a:prstClr val="black"/>
              <a:schemeClr val="tx2">
                <a:tint val="45000"/>
                <a:satMod val="400000"/>
              </a:schemeClr>
            </a:duotone>
          </a:blip>
          <a:stretch>
            <a:fillRect/>
          </a:stretch>
        </p:blipFill>
        <p:spPr>
          <a:xfrm>
            <a:off x="835165" y="949911"/>
            <a:ext cx="10541813" cy="4935984"/>
          </a:xfrm>
          <a:prstGeom prst="rect">
            <a:avLst/>
          </a:prstGeom>
        </p:spPr>
      </p:pic>
      <p:sp>
        <p:nvSpPr>
          <p:cNvPr id="8" name="Title 7" hidden="1">
            <a:extLst>
              <a:ext uri="{FF2B5EF4-FFF2-40B4-BE49-F238E27FC236}">
                <a16:creationId xmlns:a16="http://schemas.microsoft.com/office/drawing/2014/main" xmlns="" id="{097D2725-75F4-45AA-950F-2F67BBF8F754}"/>
              </a:ext>
            </a:extLst>
          </p:cNvPr>
          <p:cNvSpPr>
            <a:spLocks noGrp="1"/>
          </p:cNvSpPr>
          <p:nvPr>
            <p:ph type="title"/>
          </p:nvPr>
        </p:nvSpPr>
        <p:spPr>
          <a:xfrm>
            <a:off x="595884" y="0"/>
            <a:ext cx="11000232" cy="1188720"/>
          </a:xfrm>
        </p:spPr>
        <p:txBody>
          <a:bodyPr/>
          <a:lstStyle/>
          <a:p>
            <a:r>
              <a:rPr lang="en-US" dirty="0"/>
              <a:t>Title:</a:t>
            </a:r>
          </a:p>
        </p:txBody>
      </p:sp>
      <p:sp>
        <p:nvSpPr>
          <p:cNvPr id="11" name="Rectangle 10">
            <a:extLst>
              <a:ext uri="{FF2B5EF4-FFF2-40B4-BE49-F238E27FC236}">
                <a16:creationId xmlns:a16="http://schemas.microsoft.com/office/drawing/2014/main" xmlns=""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gn="ctr">
              <a:lnSpc>
                <a:spcPct val="80000"/>
              </a:lnSpc>
              <a:defRPr sz="10000">
                <a:solidFill>
                  <a:srgbClr val="3A3B39"/>
                </a:solidFill>
                <a:latin typeface="Bebas"/>
                <a:ea typeface="Bebas"/>
                <a:cs typeface="Bebas"/>
                <a:sym typeface="Bebas"/>
              </a:defRPr>
            </a:pPr>
            <a:r>
              <a:rPr lang="en-US" sz="5400" b="1" dirty="0">
                <a:solidFill>
                  <a:schemeClr val="bg1"/>
                </a:solidFill>
                <a:latin typeface="+mj-lt"/>
                <a:cs typeface="Gill Sans" panose="020B0502020104020203" pitchFamily="34" charset="-79"/>
              </a:rPr>
              <a:t>CONCLUSION</a:t>
            </a:r>
            <a:endParaRPr lang="en-US" sz="14400" dirty="0">
              <a:latin typeface="+mj-lt"/>
            </a:endParaRPr>
          </a:p>
        </p:txBody>
      </p:sp>
      <p:sp>
        <p:nvSpPr>
          <p:cNvPr id="9" name="Rectangle: Single Corner Snipped 8" descr="Footer accent box">
            <a:extLst>
              <a:ext uri="{FF2B5EF4-FFF2-40B4-BE49-F238E27FC236}">
                <a16:creationId xmlns:a16="http://schemas.microsoft.com/office/drawing/2014/main" xmlns=""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xmlns="" id="{AB7F4862-1C5D-4573-AA51-54D5AE5201DC}"/>
              </a:ext>
            </a:extLst>
          </p:cNvPr>
          <p:cNvSpPr txBox="1"/>
          <p:nvPr/>
        </p:nvSpPr>
        <p:spPr>
          <a:xfrm>
            <a:off x="835165" y="932373"/>
            <a:ext cx="8281601" cy="292047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lnSpc>
                <a:spcPct val="107000"/>
              </a:lnSpc>
              <a:spcAft>
                <a:spcPts val="800"/>
              </a:spcAft>
              <a:buFont typeface="Arial" panose="020B0604020202020204" pitchFamily="34" charset="0"/>
              <a:buChar char="•"/>
            </a:pPr>
            <a:r>
              <a:rPr lang="en-IN" sz="1600" dirty="0">
                <a:solidFill>
                  <a:schemeClr val="bg1"/>
                </a:solidFill>
                <a:effectLst/>
                <a:latin typeface="+mj-lt"/>
                <a:ea typeface="Calibri" panose="020F0502020204030204" pitchFamily="34" charset="0"/>
                <a:cs typeface="Times New Roman" panose="02020603050405020304" pitchFamily="18" charset="0"/>
              </a:rPr>
              <a:t>The coding of Social Media website was extremely fun. Hence, we enjoyed learning Python with Django. We faced many uprising errors and bugs which made us learn more about Django. We used Django’s most basic and best features to get this project done. We used models, signals, HTTP methods (POST and GET) to submit user’s data into our database.</a:t>
            </a:r>
          </a:p>
          <a:p>
            <a:pPr marL="285750" indent="-285750">
              <a:lnSpc>
                <a:spcPct val="107000"/>
              </a:lnSpc>
              <a:spcAft>
                <a:spcPts val="800"/>
              </a:spcAft>
              <a:buFont typeface="Arial" panose="020B0604020202020204" pitchFamily="34" charset="0"/>
              <a:buChar char="•"/>
            </a:pPr>
            <a:r>
              <a:rPr lang="en-IN" sz="1600" dirty="0">
                <a:solidFill>
                  <a:schemeClr val="bg1"/>
                </a:solidFill>
                <a:effectLst/>
                <a:latin typeface="+mj-lt"/>
                <a:ea typeface="Calibri" panose="020F0502020204030204" pitchFamily="34" charset="0"/>
                <a:cs typeface="Times New Roman" panose="02020603050405020304" pitchFamily="18" charset="0"/>
              </a:rPr>
              <a:t>With the reference of many Django blogs and official Django documentation, we were able to make the most amazing project with our own skills. Now, we can certainly say we are </a:t>
            </a:r>
            <a:r>
              <a:rPr lang="en-IN" sz="1600" dirty="0" err="1">
                <a:solidFill>
                  <a:schemeClr val="bg1"/>
                </a:solidFill>
                <a:effectLst/>
                <a:latin typeface="+mj-lt"/>
                <a:ea typeface="Calibri" panose="020F0502020204030204" pitchFamily="34" charset="0"/>
                <a:cs typeface="Times New Roman" panose="02020603050405020304" pitchFamily="18" charset="0"/>
              </a:rPr>
              <a:t>fullstack</a:t>
            </a:r>
            <a:r>
              <a:rPr lang="en-IN" sz="1600" dirty="0">
                <a:solidFill>
                  <a:schemeClr val="bg1"/>
                </a:solidFill>
                <a:effectLst/>
                <a:latin typeface="+mj-lt"/>
                <a:ea typeface="Calibri" panose="020F0502020204030204" pitchFamily="34" charset="0"/>
                <a:cs typeface="Times New Roman" panose="02020603050405020304" pitchFamily="18" charset="0"/>
              </a:rPr>
              <a:t> developers with newly equipped and a bunch of Django skills that we would like to ahead in future with more projects like these.</a:t>
            </a:r>
          </a:p>
          <a:p>
            <a:pPr marL="285750" indent="-285750">
              <a:lnSpc>
                <a:spcPct val="107000"/>
              </a:lnSpc>
              <a:spcAft>
                <a:spcPts val="800"/>
              </a:spcAft>
              <a:buFont typeface="Arial" panose="020B0604020202020204" pitchFamily="34" charset="0"/>
              <a:buChar char="•"/>
            </a:pPr>
            <a:r>
              <a:rPr lang="en-IN" sz="1600" dirty="0">
                <a:solidFill>
                  <a:schemeClr val="bg1"/>
                </a:solidFill>
                <a:effectLst/>
                <a:latin typeface="+mj-lt"/>
                <a:ea typeface="Calibri" panose="020F0502020204030204" pitchFamily="34" charset="0"/>
                <a:cs typeface="Times New Roman" panose="02020603050405020304" pitchFamily="18" charset="0"/>
              </a:rPr>
              <a:t>Hence, Django is really a great and one of the fastest growing frameworks for the </a:t>
            </a:r>
            <a:r>
              <a:rPr lang="en-IN" sz="1600" dirty="0" err="1">
                <a:solidFill>
                  <a:schemeClr val="bg1"/>
                </a:solidFill>
                <a:effectLst/>
                <a:latin typeface="+mj-lt"/>
                <a:ea typeface="Calibri" panose="020F0502020204030204" pitchFamily="34" charset="0"/>
                <a:cs typeface="Times New Roman" panose="02020603050405020304" pitchFamily="18" charset="0"/>
              </a:rPr>
              <a:t>fullstack</a:t>
            </a:r>
            <a:r>
              <a:rPr lang="en-IN" sz="1600" dirty="0">
                <a:solidFill>
                  <a:schemeClr val="bg1"/>
                </a:solidFill>
                <a:effectLst/>
                <a:latin typeface="+mj-lt"/>
                <a:ea typeface="Calibri" panose="020F0502020204030204" pitchFamily="34" charset="0"/>
                <a:cs typeface="Times New Roman" panose="02020603050405020304" pitchFamily="18" charset="0"/>
              </a:rPr>
              <a:t> developers. We would really recommend to start your </a:t>
            </a:r>
            <a:r>
              <a:rPr lang="en-IN" sz="1600" dirty="0" err="1">
                <a:solidFill>
                  <a:schemeClr val="bg1"/>
                </a:solidFill>
                <a:effectLst/>
                <a:latin typeface="+mj-lt"/>
                <a:ea typeface="Calibri" panose="020F0502020204030204" pitchFamily="34" charset="0"/>
                <a:cs typeface="Times New Roman" panose="02020603050405020304" pitchFamily="18" charset="0"/>
              </a:rPr>
              <a:t>fullstack</a:t>
            </a:r>
            <a:r>
              <a:rPr lang="en-IN" sz="1600" dirty="0">
                <a:solidFill>
                  <a:schemeClr val="bg1"/>
                </a:solidFill>
                <a:effectLst/>
                <a:latin typeface="+mj-lt"/>
                <a:ea typeface="Calibri" panose="020F0502020204030204" pitchFamily="34" charset="0"/>
                <a:cs typeface="Times New Roman" panose="02020603050405020304" pitchFamily="18" charset="0"/>
              </a:rPr>
              <a:t> career with Django.</a:t>
            </a:r>
          </a:p>
        </p:txBody>
      </p:sp>
    </p:spTree>
    <p:extLst>
      <p:ext uri="{BB962C8B-B14F-4D97-AF65-F5344CB8AC3E}">
        <p14:creationId xmlns:p14="http://schemas.microsoft.com/office/powerpoint/2010/main" val="138922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xmlns=""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791372" y="1894709"/>
            <a:ext cx="6609256" cy="1508126"/>
          </a:xfrm>
        </p:spPr>
        <p:txBody>
          <a:bodyPr anchor="ctr"/>
          <a:lstStyle/>
          <a:p>
            <a:r>
              <a:rPr lang="en-US" dirty="0"/>
              <a:t>THANK YOU</a:t>
            </a:r>
          </a:p>
        </p:txBody>
      </p:sp>
      <p:sp>
        <p:nvSpPr>
          <p:cNvPr id="10" name="Subtitle 9">
            <a:extLst>
              <a:ext uri="{FF2B5EF4-FFF2-40B4-BE49-F238E27FC236}">
                <a16:creationId xmlns:a16="http://schemas.microsoft.com/office/drawing/2014/main" xmlns="" id="{3E9BAE4F-16CE-4F5D-9BC7-2CB992790F2F}"/>
              </a:ext>
            </a:extLst>
          </p:cNvPr>
          <p:cNvSpPr>
            <a:spLocks noGrp="1"/>
          </p:cNvSpPr>
          <p:nvPr>
            <p:ph type="subTitle" idx="1"/>
          </p:nvPr>
        </p:nvSpPr>
        <p:spPr>
          <a:xfrm>
            <a:off x="4398230" y="3362584"/>
            <a:ext cx="6609256" cy="1419172"/>
          </a:xfrm>
        </p:spPr>
        <p:txBody>
          <a:bodyPr>
            <a:normAutofit/>
          </a:bodyPr>
          <a:lstStyle/>
          <a:p>
            <a:pPr marL="342900" indent="-342900">
              <a:buFontTx/>
              <a:buChar char="-"/>
            </a:pPr>
            <a:r>
              <a:rPr lang="en-US" dirty="0"/>
              <a:t>VAIBHAV AGARWAL</a:t>
            </a:r>
          </a:p>
          <a:p>
            <a:pPr marL="342900" indent="-342900">
              <a:buFontTx/>
              <a:buChar char="-"/>
            </a:pPr>
            <a:r>
              <a:rPr lang="en-US" dirty="0"/>
              <a:t>RAGHAV BABBAR</a:t>
            </a:r>
          </a:p>
          <a:p>
            <a:pPr marL="342900" indent="-342900">
              <a:buFontTx/>
              <a:buChar char="-"/>
            </a:pPr>
            <a:r>
              <a:rPr lang="en-US" dirty="0"/>
              <a:t>VANSH KAPOOR</a:t>
            </a:r>
          </a:p>
        </p:txBody>
      </p:sp>
      <p:sp>
        <p:nvSpPr>
          <p:cNvPr id="25" name="Rectangle: Single Corner Snipped 24" descr="Footer accent box">
            <a:extLst>
              <a:ext uri="{FF2B5EF4-FFF2-40B4-BE49-F238E27FC236}">
                <a16:creationId xmlns:a16="http://schemas.microsoft.com/office/drawing/2014/main" xmlns=""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11711A5-B276-4DDA-B8B0-F96F24D79B37}"/>
              </a:ext>
            </a:extLst>
          </p:cNvPr>
          <p:cNvPicPr>
            <a:picLocks noChangeAspect="1"/>
          </p:cNvPicPr>
          <p:nvPr/>
        </p:nvPicPr>
        <p:blipFill rotWithShape="1">
          <a:blip r:embed="rId3"/>
          <a:srcRect l="801" r="69646"/>
          <a:stretch/>
        </p:blipFill>
        <p:spPr>
          <a:xfrm>
            <a:off x="7841236" y="572000"/>
            <a:ext cx="3603133" cy="5713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957943" y="699222"/>
            <a:ext cx="5138057" cy="979308"/>
          </a:xfrm>
        </p:spPr>
        <p:txBody>
          <a:bodyPr/>
          <a:lstStyle/>
          <a:p>
            <a:r>
              <a:rPr lang="en-US" dirty="0"/>
              <a:t>ABSTRACT</a:t>
            </a:r>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a:xfrm>
            <a:off x="957943" y="1730625"/>
            <a:ext cx="5540511" cy="3396749"/>
          </a:xfrm>
        </p:spPr>
        <p:txBody>
          <a:bodyPr>
            <a:normAutofit fontScale="85000" lnSpcReduction="10000"/>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Social networking site is a Python with Django based project which allows people to communicate, share ideas, activities, events with in the network. </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system focuses on online communication. </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system allows the users to promote social responsibilities.</a:t>
            </a:r>
          </a:p>
          <a:p>
            <a:pPr marL="285750" indent="-285750">
              <a:buFont typeface="Arial" panose="020B0604020202020204" pitchFamily="34" charset="0"/>
              <a:buChar char="•"/>
            </a:pPr>
            <a:r>
              <a:rPr lang="en-IN" sz="1800" dirty="0">
                <a:effectLst/>
                <a:latin typeface="+mj-lt"/>
                <a:ea typeface="Times New Roman" panose="02020603050405020304" pitchFamily="18" charset="0"/>
              </a:rPr>
              <a:t>This is developed to provide a website for people to communicate. people who wants to share their ideas and give their views for creating social awareness can use this application.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34817"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151747" y="564117"/>
            <a:ext cx="6117771" cy="573989"/>
          </a:xfrm>
        </p:spPr>
        <p:txBody>
          <a:bodyPr/>
          <a:lstStyle/>
          <a:p>
            <a:r>
              <a:rPr lang="en-US" dirty="0"/>
              <a:t>REQUIREMENTS</a:t>
            </a: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151747" y="1264306"/>
            <a:ext cx="6672262" cy="4532377"/>
          </a:xfrm>
        </p:spPr>
        <p:txBody>
          <a:bodyPr>
            <a:normAutofit/>
          </a:bodyPr>
          <a:lstStyle/>
          <a:p>
            <a:pPr marL="342900" lvl="0" indent="-342900">
              <a:lnSpc>
                <a:spcPct val="107000"/>
              </a:lnSpc>
              <a:buFont typeface="Wingdings" panose="05000000000000000000" pitchFamily="2" charset="2"/>
              <a:buChar cha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HARDWARE 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Pentium-4 class processor or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RAM: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128 MB of RAM or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SOFTWARE REQUIREMENT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Front End: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HTML, CSS, JAVASCRIPT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Language: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Python with Django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Back End: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Platform and Technology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Windows XP or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RAM:</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128 MB and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Hard disk: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20MB and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Front End: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HTML, CSS, JAVASCRIPT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u="sng" dirty="0">
                <a:effectLst/>
                <a:latin typeface="Times New Roman" panose="02020603050405020304" pitchFamily="18" charset="0"/>
                <a:ea typeface="Calibri" panose="020F0502020204030204" pitchFamily="34" charset="0"/>
                <a:cs typeface="Times New Roman" panose="02020603050405020304" pitchFamily="18" charset="0"/>
              </a:rPr>
              <a:t>Back End:</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C48C8D87-1C16-460D-A6D6-ED1F30409E4A}"/>
              </a:ext>
            </a:extLst>
          </p:cNvPr>
          <p:cNvPicPr>
            <a:picLocks noChangeAspect="1"/>
          </p:cNvPicPr>
          <p:nvPr/>
        </p:nvPicPr>
        <p:blipFill>
          <a:blip r:embed="rId2"/>
          <a:stretch>
            <a:fillRect/>
          </a:stretch>
        </p:blipFill>
        <p:spPr>
          <a:xfrm>
            <a:off x="188621" y="1264306"/>
            <a:ext cx="3690287" cy="42853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xmlns=""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xmlns=""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xmlns=""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xmlns="" id="{46669882-9FD4-41D7-A5A6-A4A2E44A2AB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a:xfrm>
            <a:off x="883521" y="2236767"/>
            <a:ext cx="4351911" cy="2384466"/>
          </a:xfrm>
        </p:spPr>
        <p:txBody>
          <a:bodyPr/>
          <a:lstStyle/>
          <a:p>
            <a:r>
              <a:rPr lang="en-US" dirty="0"/>
              <a:t>DIAGRAMS</a:t>
            </a:r>
          </a:p>
        </p:txBody>
      </p:sp>
      <p:sp>
        <p:nvSpPr>
          <p:cNvPr id="11" name="Rectangle: Single Corner Snipped 10" descr="Footer accent box">
            <a:extLst>
              <a:ext uri="{FF2B5EF4-FFF2-40B4-BE49-F238E27FC236}">
                <a16:creationId xmlns:a16="http://schemas.microsoft.com/office/drawing/2014/main" xmlns=""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4830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pic>
        <p:nvPicPr>
          <p:cNvPr id="19" name="Picture 18">
            <a:extLst>
              <a:ext uri="{FF2B5EF4-FFF2-40B4-BE49-F238E27FC236}">
                <a16:creationId xmlns:a16="http://schemas.microsoft.com/office/drawing/2014/main" xmlns="" id="{5A9D078B-D852-48B3-8241-439CC9346C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3397" y="794052"/>
            <a:ext cx="3939506" cy="5269896"/>
          </a:xfrm>
          <a:prstGeom prst="rect">
            <a:avLst/>
          </a:prstGeom>
          <a:noFill/>
          <a:ln>
            <a:noFill/>
          </a:ln>
        </p:spPr>
      </p:pic>
      <p:sp>
        <p:nvSpPr>
          <p:cNvPr id="20" name="Title 6">
            <a:extLst>
              <a:ext uri="{FF2B5EF4-FFF2-40B4-BE49-F238E27FC236}">
                <a16:creationId xmlns:a16="http://schemas.microsoft.com/office/drawing/2014/main" xmlns="" id="{C5A8F21C-3C14-413E-9B8A-8B1319FCC67A}"/>
              </a:ext>
            </a:extLst>
          </p:cNvPr>
          <p:cNvSpPr txBox="1">
            <a:spLocks/>
          </p:cNvSpPr>
          <p:nvPr/>
        </p:nvSpPr>
        <p:spPr>
          <a:xfrm>
            <a:off x="5856807" y="2436576"/>
            <a:ext cx="6117771" cy="1984847"/>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US" dirty="0"/>
              <a:t>USE</a:t>
            </a:r>
          </a:p>
          <a:p>
            <a:r>
              <a:rPr lang="en-US" dirty="0"/>
              <a:t>CASE</a:t>
            </a:r>
          </a:p>
          <a:p>
            <a:r>
              <a:rPr lang="en-US" dirty="0"/>
              <a:t>DIAGRAM</a:t>
            </a:r>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xmlns="" id="{A9B3BD41-12E6-4E88-8CE4-3A496CEA28A3}"/>
              </a:ext>
            </a:extLst>
          </p:cNvPr>
          <p:cNvSpPr>
            <a:spLocks noGrp="1"/>
          </p:cNvSpPr>
          <p:nvPr>
            <p:ph type="title" idx="4294967295"/>
          </p:nvPr>
        </p:nvSpPr>
        <p:spPr>
          <a:xfrm>
            <a:off x="0" y="0"/>
            <a:ext cx="3835400" cy="1123950"/>
          </a:xfrm>
        </p:spPr>
        <p:txBody>
          <a:bodyPr/>
          <a:lstStyle/>
          <a:p>
            <a:r>
              <a:rPr lang="en-US" dirty="0"/>
              <a:t>Title</a:t>
            </a:r>
          </a:p>
        </p:txBody>
      </p:sp>
      <p:sp>
        <p:nvSpPr>
          <p:cNvPr id="20" name="Title 6">
            <a:extLst>
              <a:ext uri="{FF2B5EF4-FFF2-40B4-BE49-F238E27FC236}">
                <a16:creationId xmlns:a16="http://schemas.microsoft.com/office/drawing/2014/main" xmlns="" id="{C5A8F21C-3C14-413E-9B8A-8B1319FCC67A}"/>
              </a:ext>
            </a:extLst>
          </p:cNvPr>
          <p:cNvSpPr txBox="1">
            <a:spLocks/>
          </p:cNvSpPr>
          <p:nvPr/>
        </p:nvSpPr>
        <p:spPr>
          <a:xfrm>
            <a:off x="7471902" y="1643221"/>
            <a:ext cx="2984515"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ZERO-LEVEL</a:t>
            </a:r>
            <a:endParaRPr lang="en-US" sz="8000" dirty="0"/>
          </a:p>
        </p:txBody>
      </p:sp>
      <p:pic>
        <p:nvPicPr>
          <p:cNvPr id="5" name="Picture 4">
            <a:extLst>
              <a:ext uri="{FF2B5EF4-FFF2-40B4-BE49-F238E27FC236}">
                <a16:creationId xmlns:a16="http://schemas.microsoft.com/office/drawing/2014/main" xmlns="" id="{2D5ABBD2-5C77-4B2E-814B-01A52792F3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9430" y="1089545"/>
            <a:ext cx="5137932" cy="3067617"/>
          </a:xfrm>
          <a:prstGeom prst="rect">
            <a:avLst/>
          </a:prstGeom>
          <a:noFill/>
          <a:ln>
            <a:noFill/>
          </a:ln>
        </p:spPr>
      </p:pic>
      <p:pic>
        <p:nvPicPr>
          <p:cNvPr id="6" name="Picture 5">
            <a:extLst>
              <a:ext uri="{FF2B5EF4-FFF2-40B4-BE49-F238E27FC236}">
                <a16:creationId xmlns:a16="http://schemas.microsoft.com/office/drawing/2014/main" xmlns="" id="{D705B7AF-9D74-4AA8-AC3A-82489695A538}"/>
              </a:ext>
            </a:extLst>
          </p:cNvPr>
          <p:cNvPicPr/>
          <p:nvPr/>
        </p:nvPicPr>
        <p:blipFill>
          <a:blip r:embed="rId3"/>
          <a:stretch>
            <a:fillRect/>
          </a:stretch>
        </p:blipFill>
        <p:spPr>
          <a:xfrm>
            <a:off x="6346796" y="3429000"/>
            <a:ext cx="4953740" cy="3222631"/>
          </a:xfrm>
          <a:prstGeom prst="rect">
            <a:avLst/>
          </a:prstGeom>
        </p:spPr>
      </p:pic>
      <p:sp>
        <p:nvSpPr>
          <p:cNvPr id="21" name="Arrow: Right 20">
            <a:extLst>
              <a:ext uri="{FF2B5EF4-FFF2-40B4-BE49-F238E27FC236}">
                <a16:creationId xmlns:a16="http://schemas.microsoft.com/office/drawing/2014/main" xmlns="" id="{F9C832EE-67E6-4F35-9249-B9B8D7559350}"/>
              </a:ext>
            </a:extLst>
          </p:cNvPr>
          <p:cNvSpPr/>
          <p:nvPr/>
        </p:nvSpPr>
        <p:spPr>
          <a:xfrm rot="10800000">
            <a:off x="6184640" y="2113908"/>
            <a:ext cx="1287262" cy="25745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E2D41D6E-D857-44FA-9975-A172A38CFF38}"/>
              </a:ext>
            </a:extLst>
          </p:cNvPr>
          <p:cNvSpPr/>
          <p:nvPr/>
        </p:nvSpPr>
        <p:spPr>
          <a:xfrm>
            <a:off x="4808738" y="5040315"/>
            <a:ext cx="1287262" cy="25745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Title 6">
            <a:extLst>
              <a:ext uri="{FF2B5EF4-FFF2-40B4-BE49-F238E27FC236}">
                <a16:creationId xmlns:a16="http://schemas.microsoft.com/office/drawing/2014/main" xmlns="" id="{03A77969-FF1D-465A-AA47-628822FA4EA1}"/>
              </a:ext>
            </a:extLst>
          </p:cNvPr>
          <p:cNvSpPr txBox="1">
            <a:spLocks/>
          </p:cNvSpPr>
          <p:nvPr/>
        </p:nvSpPr>
        <p:spPr>
          <a:xfrm>
            <a:off x="1824892" y="4569627"/>
            <a:ext cx="2984515"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IN" sz="4000" dirty="0">
                <a:latin typeface="Calibri" panose="020F0502020204030204" pitchFamily="34" charset="0"/>
                <a:ea typeface="Calibri" panose="020F0502020204030204" pitchFamily="34" charset="0"/>
                <a:cs typeface="Times New Roman" panose="02020603050405020304" pitchFamily="18" charset="0"/>
              </a:rPr>
              <a:t>FIRST</a:t>
            </a:r>
            <a:r>
              <a:rPr lang="en-IN" sz="4000" b="1" dirty="0">
                <a:effectLst/>
                <a:latin typeface="Calibri" panose="020F0502020204030204" pitchFamily="34" charset="0"/>
                <a:ea typeface="Calibri" panose="020F0502020204030204" pitchFamily="34" charset="0"/>
                <a:cs typeface="Times New Roman" panose="02020603050405020304" pitchFamily="18" charset="0"/>
              </a:rPr>
              <a:t>-LEVEL</a:t>
            </a:r>
            <a:endParaRPr lang="en-US" sz="8000" dirty="0"/>
          </a:p>
        </p:txBody>
      </p:sp>
      <p:sp>
        <p:nvSpPr>
          <p:cNvPr id="24" name="Title 6">
            <a:extLst>
              <a:ext uri="{FF2B5EF4-FFF2-40B4-BE49-F238E27FC236}">
                <a16:creationId xmlns:a16="http://schemas.microsoft.com/office/drawing/2014/main" xmlns="" id="{E7E82B7C-B34B-45E1-B914-45F323FABA81}"/>
              </a:ext>
            </a:extLst>
          </p:cNvPr>
          <p:cNvSpPr txBox="1">
            <a:spLocks/>
          </p:cNvSpPr>
          <p:nvPr/>
        </p:nvSpPr>
        <p:spPr>
          <a:xfrm>
            <a:off x="3209981" y="-142557"/>
            <a:ext cx="5270447" cy="1198828"/>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ctr">
              <a:spcAft>
                <a:spcPts val="1800"/>
              </a:spcAft>
            </a:pPr>
            <a:r>
              <a:rPr lang="en-IN" sz="4000" b="1" dirty="0">
                <a:effectLst/>
                <a:ea typeface="Times New Roman" panose="02020603050405020304" pitchFamily="18" charset="0"/>
              </a:rPr>
              <a:t>DATA FLOW DIAGRAMs</a:t>
            </a:r>
            <a:endParaRPr lang="en-IN" sz="4000" dirty="0">
              <a:effectLst/>
              <a:ea typeface="Times New Roman" panose="02020603050405020304" pitchFamily="18" charset="0"/>
            </a:endParaRPr>
          </a:p>
        </p:txBody>
      </p:sp>
    </p:spTree>
    <p:extLst>
      <p:ext uri="{BB962C8B-B14F-4D97-AF65-F5344CB8AC3E}">
        <p14:creationId xmlns:p14="http://schemas.microsoft.com/office/powerpoint/2010/main" val="358858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sp>
        <p:nvSpPr>
          <p:cNvPr id="20" name="Title 6">
            <a:extLst>
              <a:ext uri="{FF2B5EF4-FFF2-40B4-BE49-F238E27FC236}">
                <a16:creationId xmlns:a16="http://schemas.microsoft.com/office/drawing/2014/main" xmlns="" id="{C5A8F21C-3C14-413E-9B8A-8B1319FCC67A}"/>
              </a:ext>
            </a:extLst>
          </p:cNvPr>
          <p:cNvSpPr txBox="1">
            <a:spLocks/>
          </p:cNvSpPr>
          <p:nvPr/>
        </p:nvSpPr>
        <p:spPr>
          <a:xfrm>
            <a:off x="6277075" y="2436574"/>
            <a:ext cx="6117771" cy="1984847"/>
          </a:xfrm>
          <a:prstGeom prst="rect">
            <a:avLst/>
          </a:prstGeom>
        </p:spPr>
        <p:txBody>
          <a:bodyPr anchor="ct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r>
              <a:rPr lang="en-US" dirty="0"/>
              <a:t>ER-DIAGRAM</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209" y="579925"/>
            <a:ext cx="4042800" cy="55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5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41B4CCE-3AF2-4AD0-AC65-4D4D31D0AFB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7658" y="720619"/>
            <a:ext cx="11416683" cy="5416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3">
            <a:extLst>
              <a:ext uri="{FF2B5EF4-FFF2-40B4-BE49-F238E27FC236}">
                <a16:creationId xmlns:a16="http://schemas.microsoft.com/office/drawing/2014/main" xmlns="" id="{A82E5C60-6824-4866-9403-91ED3C962F24}"/>
              </a:ext>
            </a:extLst>
          </p:cNvPr>
          <p:cNvSpPr>
            <a:spLocks noGrp="1"/>
          </p:cNvSpPr>
          <p:nvPr>
            <p:ph type="ctrTitle"/>
          </p:nvPr>
        </p:nvSpPr>
        <p:spPr>
          <a:xfrm>
            <a:off x="2791371" y="4629255"/>
            <a:ext cx="6609256" cy="1508126"/>
          </a:xfrm>
          <a:prstGeom prst="roundRect">
            <a:avLst/>
          </a:prstGeom>
          <a:ln/>
          <a:effectLst>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r>
              <a:rPr lang="en-IN" dirty="0"/>
              <a:t>CODE</a:t>
            </a:r>
          </a:p>
        </p:txBody>
      </p:sp>
      <p:sp>
        <p:nvSpPr>
          <p:cNvPr id="11" name="Rectangle: Single Corner Snipped 10" descr="Footer accent box">
            <a:extLst>
              <a:ext uri="{FF2B5EF4-FFF2-40B4-BE49-F238E27FC236}">
                <a16:creationId xmlns:a16="http://schemas.microsoft.com/office/drawing/2014/main" xmlns="" id="{BCD1C19A-5752-409C-AA12-1FE4C8E9EC25}"/>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18245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5510539" y="1334609"/>
            <a:ext cx="6117771" cy="4419602"/>
          </a:xfrm>
        </p:spPr>
        <p:txBody>
          <a:bodyPr anchor="ctr">
            <a:noAutofit/>
          </a:bodyPr>
          <a:lstStyle/>
          <a:p>
            <a:pPr marL="0" indent="0">
              <a:lnSpc>
                <a:spcPts val="1425"/>
              </a:lnSpc>
              <a:spcBef>
                <a:spcPts val="0"/>
              </a:spcBef>
              <a:buNone/>
            </a:pPr>
            <a:r>
              <a:rPr lang="en-IN" sz="1400" dirty="0">
                <a:solidFill>
                  <a:srgbClr val="61AFEF"/>
                </a:solidFill>
                <a:effectLst/>
                <a:latin typeface="Consolas" panose="020B0609020204030204" pitchFamily="49" charset="0"/>
                <a:ea typeface="Times New Roman" panose="02020603050405020304" pitchFamily="18" charset="0"/>
                <a:cs typeface="Times New Roman" panose="02020603050405020304" pitchFamily="18" charset="0"/>
              </a:rPr>
              <a:t>@login_required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61AFEF"/>
                </a:solidFill>
                <a:effectLst/>
                <a:latin typeface="Consolas" panose="020B0609020204030204" pitchFamily="49" charset="0"/>
                <a:ea typeface="Times New Roman" panose="02020603050405020304" pitchFamily="18" charset="0"/>
                <a:cs typeface="Times New Roman" panose="02020603050405020304" pitchFamily="18" charset="0"/>
              </a:rPr>
              <a:t>savepost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request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request.method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'POST'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form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PostForm</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request.POST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request.FILES</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form.is_valid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Form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form.save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commit</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Form.user</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request.user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Form.save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redirect(</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usersfeed</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ts val="1425"/>
              </a:lnSpc>
              <a:spcBef>
                <a:spcPts val="0"/>
              </a:spcBef>
              <a:buNone/>
            </a:pP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IN" sz="1400" dirty="0">
                <a:solidFill>
                  <a:srgbClr val="E5C07B"/>
                </a:solidFill>
                <a:effectLst/>
                <a:latin typeface="Consolas" panose="020B0609020204030204" pitchFamily="49" charset="0"/>
                <a:ea typeface="Times New Roman" panose="02020603050405020304" pitchFamily="18" charset="0"/>
                <a:cs typeface="Times New Roman" panose="02020603050405020304" pitchFamily="18" charset="0"/>
              </a:rPr>
              <a:t> post(</a:t>
            </a:r>
            <a:r>
              <a:rPr lang="en-IN" sz="1400" dirty="0" err="1">
                <a:solidFill>
                  <a:srgbClr val="E5C07B"/>
                </a:solidFill>
                <a:effectLst/>
                <a:latin typeface="Consolas" panose="020B0609020204030204" pitchFamily="49" charset="0"/>
                <a:ea typeface="Times New Roman" panose="02020603050405020304" pitchFamily="18" charset="0"/>
                <a:cs typeface="Times New Roman" panose="02020603050405020304" pitchFamily="18" charset="0"/>
              </a:rPr>
              <a:t>models.Model</a:t>
            </a:r>
            <a:r>
              <a:rPr lang="en-IN" sz="1400" dirty="0">
                <a:solidFill>
                  <a:srgbClr val="E5C07B"/>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user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models.ForeignKey</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(User, </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on_delete</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models.CASCADE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caption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models.CharField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image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models.FileField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upload_to</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'images/'</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blank</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video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models.FileField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upload_to</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'videos/'</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blank</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created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models.DateTimeField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auto_now_add</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like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models.ManyToManyField</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(User, </a:t>
            </a:r>
            <a:r>
              <a:rPr lang="en-IN" sz="1400" dirty="0" err="1">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related_name</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'likes'</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default</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98C37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56B6C2"/>
                </a:solidFill>
                <a:effectLst/>
                <a:latin typeface="Consolas" panose="020B0609020204030204" pitchFamily="49" charset="0"/>
                <a:ea typeface="Times New Roman" panose="02020603050405020304" pitchFamily="18" charset="0"/>
                <a:cs typeface="Times New Roman" panose="02020603050405020304" pitchFamily="18" charset="0"/>
              </a:rPr>
              <a:t>__str__</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self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E06C75"/>
                </a:solidFill>
                <a:effectLst/>
                <a:latin typeface="Consolas" panose="020B0609020204030204" pitchFamily="49" charset="0"/>
                <a:ea typeface="Times New Roman" panose="02020603050405020304" pitchFamily="18" charset="0"/>
                <a:cs typeface="Times New Roman" panose="02020603050405020304" pitchFamily="18" charset="0"/>
              </a:rPr>
              <a:t>self</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.caption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61AFEF"/>
                </a:solidFill>
                <a:effectLst/>
                <a:latin typeface="Consolas" panose="020B0609020204030204" pitchFamily="49" charset="0"/>
                <a:ea typeface="Times New Roman" panose="02020603050405020304" pitchFamily="18" charset="0"/>
                <a:cs typeface="Times New Roman" panose="02020603050405020304" pitchFamily="18" charset="0"/>
              </a:rPr>
              <a:t>total_likes</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IN" sz="1400" dirty="0">
                <a:solidFill>
                  <a:srgbClr val="D19A66"/>
                </a:solidFill>
                <a:effectLst/>
                <a:latin typeface="Consolas" panose="020B0609020204030204" pitchFamily="49" charset="0"/>
                <a:ea typeface="Times New Roman" panose="02020603050405020304" pitchFamily="18" charset="0"/>
                <a:cs typeface="Times New Roman" panose="02020603050405020304" pitchFamily="18" charset="0"/>
              </a:rPr>
              <a:t>self</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Bef>
                <a:spcPts val="0"/>
              </a:spcBef>
              <a:buNone/>
            </a:pP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a:solidFill>
                  <a:srgbClr val="C678DD"/>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400" dirty="0" err="1">
                <a:solidFill>
                  <a:srgbClr val="E06C75"/>
                </a:solidFill>
                <a:effectLst/>
                <a:latin typeface="Consolas" panose="020B0609020204030204" pitchFamily="49" charset="0"/>
                <a:ea typeface="Times New Roman" panose="02020603050405020304" pitchFamily="18" charset="0"/>
                <a:cs typeface="Times New Roman" panose="02020603050405020304" pitchFamily="18" charset="0"/>
              </a:rPr>
              <a:t>self</a:t>
            </a:r>
            <a:r>
              <a:rPr lang="en-IN" sz="1400" dirty="0" err="1">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.like.count</a:t>
            </a:r>
            <a:r>
              <a:rPr lang="en-IN" sz="1400" dirty="0">
                <a:solidFill>
                  <a:srgbClr val="ABB2B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800" dirty="0"/>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4710187" y="580709"/>
            <a:ext cx="6076915" cy="407670"/>
          </a:xfrm>
        </p:spPr>
        <p:txBody>
          <a:bodyPr anchor="ctr"/>
          <a:lstStyle/>
          <a:p>
            <a:pPr algn="ctr"/>
            <a:r>
              <a:rPr lang="en-IN" sz="1800" b="1" dirty="0">
                <a:effectLst/>
                <a:ea typeface="Calibri" panose="020F0502020204030204" pitchFamily="34" charset="0"/>
                <a:cs typeface="Times New Roman" panose="02020603050405020304" pitchFamily="18" charset="0"/>
              </a:rPr>
              <a:t>POSTS BY USERS</a:t>
            </a:r>
            <a:endParaRPr lang="en-IN" sz="1800" dirty="0">
              <a:effectLst/>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xmlns="" id="{CDFE844A-AE38-47E4-BD77-179FB6D32716}"/>
              </a:ext>
            </a:extLst>
          </p:cNvPr>
          <p:cNvPicPr/>
          <p:nvPr/>
        </p:nvPicPr>
        <p:blipFill rotWithShape="1">
          <a:blip r:embed="rId2"/>
          <a:srcRect l="29686" t="7383" r="29908"/>
          <a:stretch/>
        </p:blipFill>
        <p:spPr>
          <a:xfrm>
            <a:off x="177554" y="1334609"/>
            <a:ext cx="3701988" cy="3997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7751133"/>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154</TotalTime>
  <Words>275</Words>
  <Application>Microsoft Office PowerPoint</Application>
  <PresentationFormat>Custom</PresentationFormat>
  <Paragraphs>68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MEDIA WEBSITE</vt:lpstr>
      <vt:lpstr>ABSTRACT</vt:lpstr>
      <vt:lpstr>REQUIREMENTS</vt:lpstr>
      <vt:lpstr>DIAGRAMS</vt:lpstr>
      <vt:lpstr>Title</vt:lpstr>
      <vt:lpstr>Title</vt:lpstr>
      <vt:lpstr>Title</vt:lpstr>
      <vt:lpstr>CODE</vt:lpstr>
      <vt:lpstr>PowerPoint Presentation</vt:lpstr>
      <vt:lpstr>PowerPoint Presentation</vt:lpstr>
      <vt:lpstr>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WEBSITE</dc:title>
  <dc:creator>VANSH KAPOOR</dc:creator>
  <cp:lastModifiedBy>raghav</cp:lastModifiedBy>
  <cp:revision>47</cp:revision>
  <dcterms:created xsi:type="dcterms:W3CDTF">2020-09-23T15:15:49Z</dcterms:created>
  <dcterms:modified xsi:type="dcterms:W3CDTF">2020-10-21T03:44:10Z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