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2" r:id="rId3"/>
    <p:sldId id="258" r:id="rId4"/>
    <p:sldId id="323" r:id="rId5"/>
    <p:sldId id="312" r:id="rId6"/>
    <p:sldId id="259" r:id="rId7"/>
    <p:sldId id="324" r:id="rId8"/>
    <p:sldId id="291" r:id="rId9"/>
    <p:sldId id="292" r:id="rId10"/>
    <p:sldId id="301" r:id="rId11"/>
    <p:sldId id="322" r:id="rId12"/>
    <p:sldId id="304" r:id="rId13"/>
    <p:sldId id="296" r:id="rId14"/>
    <p:sldId id="294" r:id="rId15"/>
    <p:sldId id="315" r:id="rId16"/>
    <p:sldId id="318" r:id="rId17"/>
    <p:sldId id="306" r:id="rId18"/>
    <p:sldId id="308" r:id="rId19"/>
    <p:sldId id="317" r:id="rId20"/>
    <p:sldId id="310" r:id="rId21"/>
    <p:sldId id="311" r:id="rId22"/>
  </p:sldIdLst>
  <p:sldSz cx="12192000" cy="6858000"/>
  <p:notesSz cx="6858000" cy="296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ay, Dominic (lindsay4)" initials="L(" lastIdx="5" clrIdx="0">
    <p:extLst>
      <p:ext uri="{19B8F6BF-5375-455C-9EA6-DF929625EA0E}">
        <p15:presenceInfo xmlns:p15="http://schemas.microsoft.com/office/powerpoint/2012/main" userId="S::lindsay4@lancaster.ac.uk::76ea9e50-6e22-4de8-812b-ebc2374bf4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511AB-D5DF-B615-C5EE-D2E69366AF8F}" v="897" dt="2019-12-04T13:38:30.964"/>
    <p1510:client id="{15BF23A9-2F06-CEBE-CB8D-22AA8AB6CDA9}" v="3280" dt="2019-12-07T16:28:37.558"/>
    <p1510:client id="{94860228-780C-9590-6065-6ED7123F6276}" v="10452" dt="2019-12-07T19:43:10.482"/>
    <p1510:client id="{95E18136-DAB1-5E4E-B50E-A854879400F7}" v="3573" dt="2019-12-09T21:22:43.643"/>
    <p1510:client id="{B04029E3-7866-A065-8036-849A9EB094AC}" v="997" dt="2019-12-04T03:20:54.092"/>
    <p1510:client id="{AC2BD403-AB10-4A48-33C3-CEF75BD71A07}" v="21" dt="2019-12-09T21:48:22.687"/>
    <p1510:client id="{E5C9B643-7BAB-2B2C-79A1-DF8A3334A5FE}" v="8528" dt="2019-12-04T02:35:09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6482" autoAdjust="0"/>
  </p:normalViewPr>
  <p:slideViewPr>
    <p:cSldViewPr snapToGrid="0">
      <p:cViewPr varScale="1">
        <p:scale>
          <a:sx n="51" d="100"/>
          <a:sy n="51" d="100"/>
        </p:scale>
        <p:origin x="187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76" d="100"/>
          <a:sy n="176" d="100"/>
        </p:scale>
        <p:origin x="758" y="10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3T14:20:25.434" idx="1">
    <p:pos x="10" y="10"/>
    <p:text>Containerised Orchestration provide user level virtualisation and applicaiton isolation
</p:text>
    <p:extLst>
      <p:ext uri="{C676402C-5697-4E1C-873F-D02D1690AC5C}">
        <p15:threadingInfo xmlns:p15="http://schemas.microsoft.com/office/powerpoint/2012/main" timeZoneBias="480"/>
      </p:ext>
    </p:extLst>
  </p:cm>
  <p:cm authorId="1" dt="2019-12-03T14:27:48.415" idx="5">
    <p:pos x="106" y="106"/>
    <p:text>Deployyed in multi-tenant clusters executing applications possessing heterogenous resource, QoS and locality requirements
</p:text>
    <p:extLst>
      <p:ext uri="{C676402C-5697-4E1C-873F-D02D1690AC5C}">
        <p15:threadingInfo xmlns:p15="http://schemas.microsoft.com/office/powerpoint/2012/main" timeZoneBias="480"/>
      </p:ext>
    </p:extLst>
  </p:cm>
</p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DA9A8-67D1-4849-8F0C-ABA516DAD28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888AA3-AEF1-4CC4-A416-4F9278F87CD1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Scalability</a:t>
          </a:r>
          <a:endParaRPr lang="en-US" dirty="0"/>
        </a:p>
      </dgm:t>
    </dgm:pt>
    <dgm:pt modelId="{CD6E1490-6578-4671-B267-57E400C00C15}" type="parTrans" cxnId="{A8F22778-AFA4-4670-BCE0-BF70FC908CB7}">
      <dgm:prSet/>
      <dgm:spPr/>
      <dgm:t>
        <a:bodyPr/>
        <a:lstStyle/>
        <a:p>
          <a:endParaRPr lang="en-US"/>
        </a:p>
      </dgm:t>
    </dgm:pt>
    <dgm:pt modelId="{4D9FF985-38F8-4E0B-AD92-EF842C076919}" type="sibTrans" cxnId="{A8F22778-AFA4-4670-BCE0-BF70FC908CB7}">
      <dgm:prSet/>
      <dgm:spPr/>
      <dgm:t>
        <a:bodyPr/>
        <a:lstStyle/>
        <a:p>
          <a:endParaRPr lang="en-US"/>
        </a:p>
      </dgm:t>
    </dgm:pt>
    <dgm:pt modelId="{25A67284-F880-43DD-9B0B-3B7ADB577C06}">
      <dgm:prSet/>
      <dgm:spPr/>
      <dgm:t>
        <a:bodyPr/>
        <a:lstStyle/>
        <a:p>
          <a:r>
            <a:rPr lang="en-US"/>
            <a:t>Resillience</a:t>
          </a:r>
        </a:p>
      </dgm:t>
    </dgm:pt>
    <dgm:pt modelId="{3EED987A-2C39-4D91-8FF2-C0010900D957}" type="parTrans" cxnId="{B01BCF34-C77A-4913-BFD6-E8A62C57CFEB}">
      <dgm:prSet/>
      <dgm:spPr/>
      <dgm:t>
        <a:bodyPr/>
        <a:lstStyle/>
        <a:p>
          <a:endParaRPr lang="en-US"/>
        </a:p>
      </dgm:t>
    </dgm:pt>
    <dgm:pt modelId="{04717DC6-B71C-454B-BAF1-758F66CBBFC8}" type="sibTrans" cxnId="{B01BCF34-C77A-4913-BFD6-E8A62C57CFEB}">
      <dgm:prSet/>
      <dgm:spPr/>
      <dgm:t>
        <a:bodyPr/>
        <a:lstStyle/>
        <a:p>
          <a:endParaRPr lang="en-US"/>
        </a:p>
      </dgm:t>
    </dgm:pt>
    <dgm:pt modelId="{53F030B5-6E6B-47C6-83A7-B7C55803207C}">
      <dgm:prSet/>
      <dgm:spPr/>
      <dgm:t>
        <a:bodyPr/>
        <a:lstStyle/>
        <a:p>
          <a:r>
            <a:rPr lang="en-US"/>
            <a:t>Energy</a:t>
          </a:r>
        </a:p>
      </dgm:t>
    </dgm:pt>
    <dgm:pt modelId="{E355F367-9F09-4764-8AEF-430674BF89AD}" type="parTrans" cxnId="{60D7905B-61B5-4EA0-B6F0-F1266B2075C5}">
      <dgm:prSet/>
      <dgm:spPr/>
      <dgm:t>
        <a:bodyPr/>
        <a:lstStyle/>
        <a:p>
          <a:endParaRPr lang="en-US"/>
        </a:p>
      </dgm:t>
    </dgm:pt>
    <dgm:pt modelId="{10E784DA-4B37-49F5-85D6-B92B192BDA95}" type="sibTrans" cxnId="{60D7905B-61B5-4EA0-B6F0-F1266B2075C5}">
      <dgm:prSet/>
      <dgm:spPr/>
      <dgm:t>
        <a:bodyPr/>
        <a:lstStyle/>
        <a:p>
          <a:endParaRPr lang="en-US"/>
        </a:p>
      </dgm:t>
    </dgm:pt>
    <dgm:pt modelId="{26214E38-9EEA-488A-83B3-44B3D8F7115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Performance</a:t>
          </a:r>
        </a:p>
      </dgm:t>
    </dgm:pt>
    <dgm:pt modelId="{6CD8D5B2-1913-4FBF-890B-A50BF0A2779E}" type="parTrans" cxnId="{27F52906-252E-40C4-B883-CB7F4B1293EB}">
      <dgm:prSet/>
      <dgm:spPr/>
      <dgm:t>
        <a:bodyPr/>
        <a:lstStyle/>
        <a:p>
          <a:endParaRPr lang="en-GB"/>
        </a:p>
      </dgm:t>
    </dgm:pt>
    <dgm:pt modelId="{A0A435CA-B9A2-4740-96B8-C1693E2BABAF}" type="sibTrans" cxnId="{27F52906-252E-40C4-B883-CB7F4B1293EB}">
      <dgm:prSet/>
      <dgm:spPr/>
      <dgm:t>
        <a:bodyPr/>
        <a:lstStyle/>
        <a:p>
          <a:endParaRPr lang="en-GB"/>
        </a:p>
      </dgm:t>
    </dgm:pt>
    <dgm:pt modelId="{E58A2197-6AD4-429C-98FE-209A904BA9C8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Job </a:t>
          </a:r>
          <a:r>
            <a:rPr lang="en-US" dirty="0" err="1">
              <a:latin typeface="Calibri Light" panose="020F0302020204030204"/>
            </a:rPr>
            <a:t>Makespan</a:t>
          </a:r>
          <a:endParaRPr lang="en-US" dirty="0">
            <a:latin typeface="Calibri Light" panose="020F0302020204030204"/>
          </a:endParaRPr>
        </a:p>
      </dgm:t>
    </dgm:pt>
    <dgm:pt modelId="{07C14533-E22E-41DB-999D-5555A88412A5}" type="parTrans" cxnId="{244F1AED-967C-4E16-810C-3ABF5463C3E6}">
      <dgm:prSet/>
      <dgm:spPr/>
      <dgm:t>
        <a:bodyPr/>
        <a:lstStyle/>
        <a:p>
          <a:endParaRPr lang="en-GB"/>
        </a:p>
      </dgm:t>
    </dgm:pt>
    <dgm:pt modelId="{C768DE8C-E073-433F-994E-A1BB02735B97}" type="sibTrans" cxnId="{244F1AED-967C-4E16-810C-3ABF5463C3E6}">
      <dgm:prSet/>
      <dgm:spPr/>
      <dgm:t>
        <a:bodyPr/>
        <a:lstStyle/>
        <a:p>
          <a:endParaRPr lang="en-GB"/>
        </a:p>
      </dgm:t>
    </dgm:pt>
    <dgm:pt modelId="{DF684A2A-2995-4DB5-8BF6-30C0B59548C9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Scheduling Latency</a:t>
          </a:r>
        </a:p>
      </dgm:t>
    </dgm:pt>
    <dgm:pt modelId="{003B22FB-7C1F-4C46-B15E-0CC81291BC3C}" type="parTrans" cxnId="{77465C97-6F36-49BA-B9D2-522FA2A83D8B}">
      <dgm:prSet/>
      <dgm:spPr/>
      <dgm:t>
        <a:bodyPr/>
        <a:lstStyle/>
        <a:p>
          <a:endParaRPr lang="en-GB"/>
        </a:p>
      </dgm:t>
    </dgm:pt>
    <dgm:pt modelId="{8779E93F-02DB-4685-8BAE-22A9A76A5670}" type="sibTrans" cxnId="{77465C97-6F36-49BA-B9D2-522FA2A83D8B}">
      <dgm:prSet/>
      <dgm:spPr/>
      <dgm:t>
        <a:bodyPr/>
        <a:lstStyle/>
        <a:p>
          <a:endParaRPr lang="en-GB"/>
        </a:p>
      </dgm:t>
    </dgm:pt>
    <dgm:pt modelId="{CA67ED75-2B69-4FEA-BB46-963A1F82ED9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Job Saturation</a:t>
          </a:r>
        </a:p>
      </dgm:t>
    </dgm:pt>
    <dgm:pt modelId="{C24DACDD-29B1-443C-8A3F-FFA66E202422}" type="parTrans" cxnId="{3785E8D2-9E9B-4753-90AD-B75DA3B7DA8B}">
      <dgm:prSet/>
      <dgm:spPr/>
      <dgm:t>
        <a:bodyPr/>
        <a:lstStyle/>
        <a:p>
          <a:endParaRPr lang="en-GB"/>
        </a:p>
      </dgm:t>
    </dgm:pt>
    <dgm:pt modelId="{58D29FB4-14C1-4577-9342-0E69DD1E2099}" type="sibTrans" cxnId="{3785E8D2-9E9B-4753-90AD-B75DA3B7DA8B}">
      <dgm:prSet/>
      <dgm:spPr/>
      <dgm:t>
        <a:bodyPr/>
        <a:lstStyle/>
        <a:p>
          <a:endParaRPr lang="en-GB"/>
        </a:p>
      </dgm:t>
    </dgm:pt>
    <dgm:pt modelId="{364C9F91-D153-45DB-A721-9EEBB669FB1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Throughput</a:t>
          </a:r>
        </a:p>
      </dgm:t>
    </dgm:pt>
    <dgm:pt modelId="{4B049B46-55F3-451C-B49B-D819B75D5D3F}" type="parTrans" cxnId="{67229CF5-40E0-4CDF-B1AA-037077FF356F}">
      <dgm:prSet/>
      <dgm:spPr/>
      <dgm:t>
        <a:bodyPr/>
        <a:lstStyle/>
        <a:p>
          <a:endParaRPr lang="en-GB"/>
        </a:p>
      </dgm:t>
    </dgm:pt>
    <dgm:pt modelId="{548654DB-E9D0-4F41-A936-973962945D40}" type="sibTrans" cxnId="{67229CF5-40E0-4CDF-B1AA-037077FF356F}">
      <dgm:prSet/>
      <dgm:spPr/>
      <dgm:t>
        <a:bodyPr/>
        <a:lstStyle/>
        <a:p>
          <a:endParaRPr lang="en-GB"/>
        </a:p>
      </dgm:t>
    </dgm:pt>
    <dgm:pt modelId="{F3B2BB2D-DE04-405C-AA1F-935189A987CC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Resource Failure</a:t>
          </a:r>
          <a:endParaRPr lang="en-US"/>
        </a:p>
      </dgm:t>
    </dgm:pt>
    <dgm:pt modelId="{226F4FB2-8DF2-4030-BF36-89C71333795C}" type="parTrans" cxnId="{AE0F0E71-337D-4987-88FB-DC64436CFBC0}">
      <dgm:prSet/>
      <dgm:spPr/>
      <dgm:t>
        <a:bodyPr/>
        <a:lstStyle/>
        <a:p>
          <a:endParaRPr lang="en-GB"/>
        </a:p>
      </dgm:t>
    </dgm:pt>
    <dgm:pt modelId="{81E5C05B-979A-455C-850A-B6FAA32F416A}" type="sibTrans" cxnId="{AE0F0E71-337D-4987-88FB-DC64436CFBC0}">
      <dgm:prSet/>
      <dgm:spPr/>
      <dgm:t>
        <a:bodyPr/>
        <a:lstStyle/>
        <a:p>
          <a:endParaRPr lang="en-GB"/>
        </a:p>
      </dgm:t>
    </dgm:pt>
    <dgm:pt modelId="{9687BC9A-A49D-414B-A144-9C09FF22B71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Workload Constraints</a:t>
          </a:r>
        </a:p>
      </dgm:t>
    </dgm:pt>
    <dgm:pt modelId="{440FC45A-9B77-47D8-A421-43BBCE7E840A}" type="parTrans" cxnId="{3DA32983-A509-4A39-8A28-5AFBE9E6F851}">
      <dgm:prSet/>
      <dgm:spPr/>
      <dgm:t>
        <a:bodyPr/>
        <a:lstStyle/>
        <a:p>
          <a:endParaRPr lang="en-GB"/>
        </a:p>
      </dgm:t>
    </dgm:pt>
    <dgm:pt modelId="{4C07AF47-571B-4B83-B929-3A419C3D889F}" type="sibTrans" cxnId="{3DA32983-A509-4A39-8A28-5AFBE9E6F851}">
      <dgm:prSet/>
      <dgm:spPr/>
      <dgm:t>
        <a:bodyPr/>
        <a:lstStyle/>
        <a:p>
          <a:endParaRPr lang="en-GB"/>
        </a:p>
      </dgm:t>
    </dgm:pt>
    <dgm:pt modelId="{BF2C86DD-7AAC-46FF-B700-CEADAC713C03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Workload Consoloidation</a:t>
          </a:r>
          <a:endParaRPr lang="en-US"/>
        </a:p>
      </dgm:t>
    </dgm:pt>
    <dgm:pt modelId="{85A34DD1-69F1-4E28-985A-CAC41C63506C}" type="parTrans" cxnId="{4E4481B7-0A5D-40C8-861F-4F76CB3259D6}">
      <dgm:prSet/>
      <dgm:spPr/>
      <dgm:t>
        <a:bodyPr/>
        <a:lstStyle/>
        <a:p>
          <a:endParaRPr lang="en-GB"/>
        </a:p>
      </dgm:t>
    </dgm:pt>
    <dgm:pt modelId="{E1787440-FA8F-4D80-B8E7-BA11CC01A21A}" type="sibTrans" cxnId="{4E4481B7-0A5D-40C8-861F-4F76CB3259D6}">
      <dgm:prSet/>
      <dgm:spPr/>
      <dgm:t>
        <a:bodyPr/>
        <a:lstStyle/>
        <a:p>
          <a:endParaRPr lang="en-GB"/>
        </a:p>
      </dgm:t>
    </dgm:pt>
    <dgm:pt modelId="{B3CD988C-76B6-43A7-8C7A-077954DB10A4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Cooling</a:t>
          </a:r>
        </a:p>
      </dgm:t>
    </dgm:pt>
    <dgm:pt modelId="{EC5AD101-CCB3-4A77-A866-50D1A9685424}" type="parTrans" cxnId="{AAE914E1-450B-4F8D-BD46-682A67C5B737}">
      <dgm:prSet/>
      <dgm:spPr/>
      <dgm:t>
        <a:bodyPr/>
        <a:lstStyle/>
        <a:p>
          <a:endParaRPr lang="en-GB"/>
        </a:p>
      </dgm:t>
    </dgm:pt>
    <dgm:pt modelId="{ABAFC2F5-89A2-459C-BB0F-4162D7B7AC8F}" type="sibTrans" cxnId="{AAE914E1-450B-4F8D-BD46-682A67C5B737}">
      <dgm:prSet/>
      <dgm:spPr/>
      <dgm:t>
        <a:bodyPr/>
        <a:lstStyle/>
        <a:p>
          <a:endParaRPr lang="en-GB"/>
        </a:p>
      </dgm:t>
    </dgm:pt>
    <dgm:pt modelId="{8F17347A-7432-4F91-BD75-BBFF1B19F958}" type="pres">
      <dgm:prSet presAssocID="{CEEDA9A8-67D1-4849-8F0C-ABA516DAD280}" presName="matrix" presStyleCnt="0">
        <dgm:presLayoutVars>
          <dgm:chMax val="1"/>
          <dgm:dir/>
          <dgm:resizeHandles val="exact"/>
        </dgm:presLayoutVars>
      </dgm:prSet>
      <dgm:spPr/>
    </dgm:pt>
    <dgm:pt modelId="{17832450-F02B-46C1-96C2-468675611E16}" type="pres">
      <dgm:prSet presAssocID="{CEEDA9A8-67D1-4849-8F0C-ABA516DAD280}" presName="diamond" presStyleLbl="bgShp" presStyleIdx="0" presStyleCnt="1"/>
      <dgm:spPr/>
    </dgm:pt>
    <dgm:pt modelId="{4EA277DE-017E-47FA-8D84-B5AE916C3E99}" type="pres">
      <dgm:prSet presAssocID="{CEEDA9A8-67D1-4849-8F0C-ABA516DAD28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CCDB598-BE8E-44DD-8967-0AF1B054478E}" type="pres">
      <dgm:prSet presAssocID="{CEEDA9A8-67D1-4849-8F0C-ABA516DAD2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9A7654-E290-4C97-9C34-9B6DB78944CA}" type="pres">
      <dgm:prSet presAssocID="{CEEDA9A8-67D1-4849-8F0C-ABA516DAD2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126F3C-787C-424A-828B-E00FD0EECC66}" type="pres">
      <dgm:prSet presAssocID="{CEEDA9A8-67D1-4849-8F0C-ABA516DAD2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F52906-252E-40C4-B883-CB7F4B1293EB}" srcId="{CEEDA9A8-67D1-4849-8F0C-ABA516DAD280}" destId="{26214E38-9EEA-488A-83B3-44B3D8F71153}" srcOrd="1" destOrd="0" parTransId="{6CD8D5B2-1913-4FBF-890B-A50BF0A2779E}" sibTransId="{A0A435CA-B9A2-4740-96B8-C1693E2BABAF}"/>
    <dgm:cxn modelId="{524A4610-BF57-40C2-8C5D-7BF818B874DD}" type="presOf" srcId="{26214E38-9EEA-488A-83B3-44B3D8F71153}" destId="{6CCDB598-BE8E-44DD-8967-0AF1B054478E}" srcOrd="0" destOrd="0" presId="urn:microsoft.com/office/officeart/2005/8/layout/matrix3"/>
    <dgm:cxn modelId="{E4A9F717-63F8-450D-8F6C-4B80BE749455}" type="presOf" srcId="{DF684A2A-2995-4DB5-8BF6-30C0B59548C9}" destId="{6CCDB598-BE8E-44DD-8967-0AF1B054478E}" srcOrd="0" destOrd="2" presId="urn:microsoft.com/office/officeart/2005/8/layout/matrix3"/>
    <dgm:cxn modelId="{71B9EB2E-A6E6-42EC-AAB8-BED2928D3993}" type="presOf" srcId="{25A67284-F880-43DD-9B0B-3B7ADB577C06}" destId="{D29A7654-E290-4C97-9C34-9B6DB78944CA}" srcOrd="0" destOrd="0" presId="urn:microsoft.com/office/officeart/2005/8/layout/matrix3"/>
    <dgm:cxn modelId="{B01BCF34-C77A-4913-BFD6-E8A62C57CFEB}" srcId="{CEEDA9A8-67D1-4849-8F0C-ABA516DAD280}" destId="{25A67284-F880-43DD-9B0B-3B7ADB577C06}" srcOrd="2" destOrd="0" parTransId="{3EED987A-2C39-4D91-8FF2-C0010900D957}" sibTransId="{04717DC6-B71C-454B-BAF1-758F66CBBFC8}"/>
    <dgm:cxn modelId="{60D7905B-61B5-4EA0-B6F0-F1266B2075C5}" srcId="{CEEDA9A8-67D1-4849-8F0C-ABA516DAD280}" destId="{53F030B5-6E6B-47C6-83A7-B7C55803207C}" srcOrd="3" destOrd="0" parTransId="{E355F367-9F09-4764-8AEF-430674BF89AD}" sibTransId="{10E784DA-4B37-49F5-85D6-B92B192BDA95}"/>
    <dgm:cxn modelId="{7E65CB62-D403-485C-8A34-68C427650D8E}" type="presOf" srcId="{9687BC9A-A49D-414B-A144-9C09FF22B714}" destId="{D29A7654-E290-4C97-9C34-9B6DB78944CA}" srcOrd="0" destOrd="2" presId="urn:microsoft.com/office/officeart/2005/8/layout/matrix3"/>
    <dgm:cxn modelId="{075AD942-BB04-45BC-9A35-2D80C98BF809}" type="presOf" srcId="{CA67ED75-2B69-4FEA-BB46-963A1F82ED9E}" destId="{4EA277DE-017E-47FA-8D84-B5AE916C3E99}" srcOrd="0" destOrd="2" presId="urn:microsoft.com/office/officeart/2005/8/layout/matrix3"/>
    <dgm:cxn modelId="{9DCA1467-E0D3-4CBB-8D4D-B2E53972D4DE}" type="presOf" srcId="{53F030B5-6E6B-47C6-83A7-B7C55803207C}" destId="{00126F3C-787C-424A-828B-E00FD0EECC66}" srcOrd="0" destOrd="0" presId="urn:microsoft.com/office/officeart/2005/8/layout/matrix3"/>
    <dgm:cxn modelId="{AE0F0E71-337D-4987-88FB-DC64436CFBC0}" srcId="{25A67284-F880-43DD-9B0B-3B7ADB577C06}" destId="{F3B2BB2D-DE04-405C-AA1F-935189A987CC}" srcOrd="0" destOrd="0" parTransId="{226F4FB2-8DF2-4030-BF36-89C71333795C}" sibTransId="{81E5C05B-979A-455C-850A-B6FAA32F416A}"/>
    <dgm:cxn modelId="{DF76D254-F10F-471D-A96E-E59FF93726E0}" type="presOf" srcId="{22888AA3-AEF1-4CC4-A416-4F9278F87CD1}" destId="{4EA277DE-017E-47FA-8D84-B5AE916C3E99}" srcOrd="0" destOrd="0" presId="urn:microsoft.com/office/officeart/2005/8/layout/matrix3"/>
    <dgm:cxn modelId="{A8F22778-AFA4-4670-BCE0-BF70FC908CB7}" srcId="{CEEDA9A8-67D1-4849-8F0C-ABA516DAD280}" destId="{22888AA3-AEF1-4CC4-A416-4F9278F87CD1}" srcOrd="0" destOrd="0" parTransId="{CD6E1490-6578-4671-B267-57E400C00C15}" sibTransId="{4D9FF985-38F8-4E0B-AD92-EF842C076919}"/>
    <dgm:cxn modelId="{3DA32983-A509-4A39-8A28-5AFBE9E6F851}" srcId="{25A67284-F880-43DD-9B0B-3B7ADB577C06}" destId="{9687BC9A-A49D-414B-A144-9C09FF22B714}" srcOrd="1" destOrd="0" parTransId="{440FC45A-9B77-47D8-A421-43BBCE7E840A}" sibTransId="{4C07AF47-571B-4B83-B929-3A419C3D889F}"/>
    <dgm:cxn modelId="{77465C97-6F36-49BA-B9D2-522FA2A83D8B}" srcId="{26214E38-9EEA-488A-83B3-44B3D8F71153}" destId="{DF684A2A-2995-4DB5-8BF6-30C0B59548C9}" srcOrd="1" destOrd="0" parTransId="{003B22FB-7C1F-4C46-B15E-0CC81291BC3C}" sibTransId="{8779E93F-02DB-4685-8BAE-22A9A76A5670}"/>
    <dgm:cxn modelId="{3CDE39A9-C3EB-4AD4-9C2B-C9CF0A4F21EF}" type="presOf" srcId="{B3CD988C-76B6-43A7-8C7A-077954DB10A4}" destId="{00126F3C-787C-424A-828B-E00FD0EECC66}" srcOrd="0" destOrd="1" presId="urn:microsoft.com/office/officeart/2005/8/layout/matrix3"/>
    <dgm:cxn modelId="{9085E7AA-EAB5-47CB-84B6-7CAFE717A347}" type="presOf" srcId="{E58A2197-6AD4-429C-98FE-209A904BA9C8}" destId="{6CCDB598-BE8E-44DD-8967-0AF1B054478E}" srcOrd="0" destOrd="1" presId="urn:microsoft.com/office/officeart/2005/8/layout/matrix3"/>
    <dgm:cxn modelId="{B43491AC-D77B-437E-925C-90AD2D09CC64}" type="presOf" srcId="{BF2C86DD-7AAC-46FF-B700-CEADAC713C03}" destId="{00126F3C-787C-424A-828B-E00FD0EECC66}" srcOrd="0" destOrd="2" presId="urn:microsoft.com/office/officeart/2005/8/layout/matrix3"/>
    <dgm:cxn modelId="{4E4481B7-0A5D-40C8-861F-4F76CB3259D6}" srcId="{53F030B5-6E6B-47C6-83A7-B7C55803207C}" destId="{BF2C86DD-7AAC-46FF-B700-CEADAC713C03}" srcOrd="1" destOrd="0" parTransId="{85A34DD1-69F1-4E28-985A-CAC41C63506C}" sibTransId="{E1787440-FA8F-4D80-B8E7-BA11CC01A21A}"/>
    <dgm:cxn modelId="{3785E8D2-9E9B-4753-90AD-B75DA3B7DA8B}" srcId="{22888AA3-AEF1-4CC4-A416-4F9278F87CD1}" destId="{CA67ED75-2B69-4FEA-BB46-963A1F82ED9E}" srcOrd="1" destOrd="0" parTransId="{C24DACDD-29B1-443C-8A3F-FFA66E202422}" sibTransId="{58D29FB4-14C1-4577-9342-0E69DD1E2099}"/>
    <dgm:cxn modelId="{58476FDE-8550-4041-BB34-46286975B867}" type="presOf" srcId="{F3B2BB2D-DE04-405C-AA1F-935189A987CC}" destId="{D29A7654-E290-4C97-9C34-9B6DB78944CA}" srcOrd="0" destOrd="1" presId="urn:microsoft.com/office/officeart/2005/8/layout/matrix3"/>
    <dgm:cxn modelId="{AAE914E1-450B-4F8D-BD46-682A67C5B737}" srcId="{53F030B5-6E6B-47C6-83A7-B7C55803207C}" destId="{B3CD988C-76B6-43A7-8C7A-077954DB10A4}" srcOrd="0" destOrd="0" parTransId="{EC5AD101-CCB3-4A77-A866-50D1A9685424}" sibTransId="{ABAFC2F5-89A2-459C-BB0F-4162D7B7AC8F}"/>
    <dgm:cxn modelId="{6F87F2E8-FC7D-4B84-98BA-EF257AE0CD08}" type="presOf" srcId="{364C9F91-D153-45DB-A721-9EEBB669FB12}" destId="{4EA277DE-017E-47FA-8D84-B5AE916C3E99}" srcOrd="0" destOrd="1" presId="urn:microsoft.com/office/officeart/2005/8/layout/matrix3"/>
    <dgm:cxn modelId="{244F1AED-967C-4E16-810C-3ABF5463C3E6}" srcId="{26214E38-9EEA-488A-83B3-44B3D8F71153}" destId="{E58A2197-6AD4-429C-98FE-209A904BA9C8}" srcOrd="0" destOrd="0" parTransId="{07C14533-E22E-41DB-999D-5555A88412A5}" sibTransId="{C768DE8C-E073-433F-994E-A1BB02735B97}"/>
    <dgm:cxn modelId="{67229CF5-40E0-4CDF-B1AA-037077FF356F}" srcId="{22888AA3-AEF1-4CC4-A416-4F9278F87CD1}" destId="{364C9F91-D153-45DB-A721-9EEBB669FB12}" srcOrd="0" destOrd="0" parTransId="{4B049B46-55F3-451C-B49B-D819B75D5D3F}" sibTransId="{548654DB-E9D0-4F41-A936-973962945D40}"/>
    <dgm:cxn modelId="{31CD47FA-8175-43B8-ABC5-23C320E4B9A4}" type="presOf" srcId="{CEEDA9A8-67D1-4849-8F0C-ABA516DAD280}" destId="{8F17347A-7432-4F91-BD75-BBFF1B19F958}" srcOrd="0" destOrd="0" presId="urn:microsoft.com/office/officeart/2005/8/layout/matrix3"/>
    <dgm:cxn modelId="{9611EFC7-539F-40B7-8CFA-FE6FEBDAA4F7}" type="presParOf" srcId="{8F17347A-7432-4F91-BD75-BBFF1B19F958}" destId="{17832450-F02B-46C1-96C2-468675611E16}" srcOrd="0" destOrd="0" presId="urn:microsoft.com/office/officeart/2005/8/layout/matrix3"/>
    <dgm:cxn modelId="{D8D6BBA5-9219-4F05-9DDE-C795C6048B4D}" type="presParOf" srcId="{8F17347A-7432-4F91-BD75-BBFF1B19F958}" destId="{4EA277DE-017E-47FA-8D84-B5AE916C3E99}" srcOrd="1" destOrd="0" presId="urn:microsoft.com/office/officeart/2005/8/layout/matrix3"/>
    <dgm:cxn modelId="{8BE2CD50-6827-4294-AC38-78D3561D96AE}" type="presParOf" srcId="{8F17347A-7432-4F91-BD75-BBFF1B19F958}" destId="{6CCDB598-BE8E-44DD-8967-0AF1B054478E}" srcOrd="2" destOrd="0" presId="urn:microsoft.com/office/officeart/2005/8/layout/matrix3"/>
    <dgm:cxn modelId="{4131354B-AAE7-4183-9A36-125279E69258}" type="presParOf" srcId="{8F17347A-7432-4F91-BD75-BBFF1B19F958}" destId="{D29A7654-E290-4C97-9C34-9B6DB78944CA}" srcOrd="3" destOrd="0" presId="urn:microsoft.com/office/officeart/2005/8/layout/matrix3"/>
    <dgm:cxn modelId="{180B2FE9-B02D-4B89-BDEB-BA75F2A153B7}" type="presParOf" srcId="{8F17347A-7432-4F91-BD75-BBFF1B19F958}" destId="{00126F3C-787C-424A-828B-E00FD0EECC6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4A50B-F8FB-4E2C-9AC6-9A86F762D4D6}" type="doc">
      <dgm:prSet loTypeId="urn:microsoft.com/office/officeart/2018/5/layout/IconCircleLabelList" loCatId="icon" qsTypeId="urn:microsoft.com/office/officeart/2005/8/quickstyle/simple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F4F131-B81B-4CED-8776-6902560E53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Automated Application Framework Deployment.</a:t>
          </a:r>
        </a:p>
      </dgm:t>
    </dgm:pt>
    <dgm:pt modelId="{8CB5ABC8-EEC8-430A-AE45-6305D51B23F1}" type="parTrans" cxnId="{57A84FF0-2311-45A1-8BA1-D00E5EE71D49}">
      <dgm:prSet/>
      <dgm:spPr/>
      <dgm:t>
        <a:bodyPr/>
        <a:lstStyle/>
        <a:p>
          <a:endParaRPr lang="en-US"/>
        </a:p>
      </dgm:t>
    </dgm:pt>
    <dgm:pt modelId="{57AA8020-E512-4905-B128-7F7919360B09}" type="sibTrans" cxnId="{57A84FF0-2311-45A1-8BA1-D00E5EE71D49}">
      <dgm:prSet/>
      <dgm:spPr/>
      <dgm:t>
        <a:bodyPr/>
        <a:lstStyle/>
        <a:p>
          <a:endParaRPr lang="en-US"/>
        </a:p>
      </dgm:t>
    </dgm:pt>
    <dgm:pt modelId="{23410C7B-FDEB-4AD2-8028-AAD64C680F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Encapsulation of Application Framework Configuration.</a:t>
          </a:r>
        </a:p>
      </dgm:t>
    </dgm:pt>
    <dgm:pt modelId="{279A27D7-B1B6-447B-AFF2-579021072549}" type="parTrans" cxnId="{01FD8B63-E6A9-4524-8FF6-67BF9792FBBF}">
      <dgm:prSet/>
      <dgm:spPr/>
      <dgm:t>
        <a:bodyPr/>
        <a:lstStyle/>
        <a:p>
          <a:endParaRPr lang="en-US"/>
        </a:p>
      </dgm:t>
    </dgm:pt>
    <dgm:pt modelId="{1EF79E59-A2C7-4D12-944A-746E9E855607}" type="sibTrans" cxnId="{01FD8B63-E6A9-4524-8FF6-67BF9792FBBF}">
      <dgm:prSet/>
      <dgm:spPr/>
      <dgm:t>
        <a:bodyPr/>
        <a:lstStyle/>
        <a:p>
          <a:endParaRPr lang="en-US"/>
        </a:p>
      </dgm:t>
    </dgm:pt>
    <dgm:pt modelId="{D978A7B6-C47E-4F00-BB5F-07309054E2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Trace Transformation and Automated Workload Execution.</a:t>
          </a:r>
        </a:p>
      </dgm:t>
    </dgm:pt>
    <dgm:pt modelId="{B1E1D042-B537-4788-863D-FD7021CE706A}" type="parTrans" cxnId="{CD2180C2-2755-4556-8A24-913600A5A454}">
      <dgm:prSet/>
      <dgm:spPr/>
      <dgm:t>
        <a:bodyPr/>
        <a:lstStyle/>
        <a:p>
          <a:endParaRPr lang="en-US"/>
        </a:p>
      </dgm:t>
    </dgm:pt>
    <dgm:pt modelId="{467970A1-F094-402F-9309-C4473649CFF4}" type="sibTrans" cxnId="{CD2180C2-2755-4556-8A24-913600A5A454}">
      <dgm:prSet/>
      <dgm:spPr/>
      <dgm:t>
        <a:bodyPr/>
        <a:lstStyle/>
        <a:p>
          <a:endParaRPr lang="en-US"/>
        </a:p>
      </dgm:t>
    </dgm:pt>
    <dgm:pt modelId="{C8F4BAA6-D7C1-46CC-BB96-E045327D04C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Configurable Resource Saturation</a:t>
          </a:r>
        </a:p>
      </dgm:t>
    </dgm:pt>
    <dgm:pt modelId="{FFB14D81-213C-407A-9B23-8747552FF3CB}" type="parTrans" cxnId="{E2EFFBE5-2C8B-4DE3-ACD8-161AF20DE97F}">
      <dgm:prSet/>
      <dgm:spPr/>
      <dgm:t>
        <a:bodyPr/>
        <a:lstStyle/>
        <a:p>
          <a:endParaRPr lang="en-GB"/>
        </a:p>
      </dgm:t>
    </dgm:pt>
    <dgm:pt modelId="{422E7BEF-A6E0-444D-8750-B5F9C3CA0220}" type="sibTrans" cxnId="{E2EFFBE5-2C8B-4DE3-ACD8-161AF20DE97F}">
      <dgm:prSet/>
      <dgm:spPr/>
      <dgm:t>
        <a:bodyPr/>
        <a:lstStyle/>
        <a:p>
          <a:endParaRPr lang="en-GB"/>
        </a:p>
      </dgm:t>
    </dgm:pt>
    <dgm:pt modelId="{8906BA78-5B39-4721-9C03-B6BFC07FE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Automated Trace Collection and Persistence.</a:t>
          </a:r>
        </a:p>
      </dgm:t>
    </dgm:pt>
    <dgm:pt modelId="{09C52811-4890-4B4B-A52C-F1B10B8F7350}" type="sibTrans" cxnId="{CFA9EA3B-1874-4741-8756-CF3DA939CF8D}">
      <dgm:prSet/>
      <dgm:spPr/>
      <dgm:t>
        <a:bodyPr/>
        <a:lstStyle/>
        <a:p>
          <a:endParaRPr lang="en-US"/>
        </a:p>
      </dgm:t>
    </dgm:pt>
    <dgm:pt modelId="{F08BEEF7-DA68-41B7-9CA8-B7615995FC84}" type="parTrans" cxnId="{CFA9EA3B-1874-4741-8756-CF3DA939CF8D}">
      <dgm:prSet/>
      <dgm:spPr/>
      <dgm:t>
        <a:bodyPr/>
        <a:lstStyle/>
        <a:p>
          <a:endParaRPr lang="en-US"/>
        </a:p>
      </dgm:t>
    </dgm:pt>
    <dgm:pt modelId="{89EB226C-3C2B-4749-A907-E7AC2DF217A5}" type="pres">
      <dgm:prSet presAssocID="{3EE4A50B-F8FB-4E2C-9AC6-9A86F762D4D6}" presName="root" presStyleCnt="0">
        <dgm:presLayoutVars>
          <dgm:dir/>
          <dgm:resizeHandles val="exact"/>
        </dgm:presLayoutVars>
      </dgm:prSet>
      <dgm:spPr/>
    </dgm:pt>
    <dgm:pt modelId="{180FD886-C379-48D3-9008-970DB6501F23}" type="pres">
      <dgm:prSet presAssocID="{23410C7B-FDEB-4AD2-8028-AAD64C680FF4}" presName="compNode" presStyleCnt="0"/>
      <dgm:spPr/>
    </dgm:pt>
    <dgm:pt modelId="{C642D9AF-A51E-4201-AF9F-F81C6D843154}" type="pres">
      <dgm:prSet presAssocID="{23410C7B-FDEB-4AD2-8028-AAD64C680FF4}" presName="iconBgRect" presStyleLbl="bgShp" presStyleIdx="0" presStyleCnt="5"/>
      <dgm:spPr/>
    </dgm:pt>
    <dgm:pt modelId="{8208233A-975F-48F8-B61C-8F6E779E297F}" type="pres">
      <dgm:prSet presAssocID="{23410C7B-FDEB-4AD2-8028-AAD64C680F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ternal XAML"/>
        </a:ext>
      </dgm:extLst>
    </dgm:pt>
    <dgm:pt modelId="{4B288D00-E99F-42B5-AD30-D23CDD9980E9}" type="pres">
      <dgm:prSet presAssocID="{23410C7B-FDEB-4AD2-8028-AAD64C680FF4}" presName="spaceRect" presStyleCnt="0"/>
      <dgm:spPr/>
    </dgm:pt>
    <dgm:pt modelId="{AAC04CF3-8398-41AD-AE29-2FC0995168D1}" type="pres">
      <dgm:prSet presAssocID="{23410C7B-FDEB-4AD2-8028-AAD64C680FF4}" presName="textRect" presStyleLbl="revTx" presStyleIdx="0" presStyleCnt="5">
        <dgm:presLayoutVars>
          <dgm:chMax val="1"/>
          <dgm:chPref val="1"/>
        </dgm:presLayoutVars>
      </dgm:prSet>
      <dgm:spPr/>
    </dgm:pt>
    <dgm:pt modelId="{72CD3E32-C137-4AB0-8230-C352AFACF7BF}" type="pres">
      <dgm:prSet presAssocID="{1EF79E59-A2C7-4D12-944A-746E9E855607}" presName="sibTrans" presStyleCnt="0"/>
      <dgm:spPr/>
    </dgm:pt>
    <dgm:pt modelId="{0025AD45-7787-4F83-B920-12D2FEF1C15E}" type="pres">
      <dgm:prSet presAssocID="{0DF4F131-B81B-4CED-8776-6902560E53B5}" presName="compNode" presStyleCnt="0"/>
      <dgm:spPr/>
    </dgm:pt>
    <dgm:pt modelId="{D844EBCE-AAFD-4FEC-8FC6-27689BFF1A4F}" type="pres">
      <dgm:prSet presAssocID="{0DF4F131-B81B-4CED-8776-6902560E53B5}" presName="iconBgRect" presStyleLbl="bgShp" presStyleIdx="1" presStyleCnt="5"/>
      <dgm:spPr/>
    </dgm:pt>
    <dgm:pt modelId="{B3F9A502-EE94-45C9-8E3B-796185AE2AE4}" type="pres">
      <dgm:prSet presAssocID="{0DF4F131-B81B-4CED-8776-6902560E53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1574BA30-E954-4EA8-B1BA-6EE1BF878F91}" type="pres">
      <dgm:prSet presAssocID="{0DF4F131-B81B-4CED-8776-6902560E53B5}" presName="spaceRect" presStyleCnt="0"/>
      <dgm:spPr/>
    </dgm:pt>
    <dgm:pt modelId="{E05FC3FC-2F84-4599-956E-8638E4929DC3}" type="pres">
      <dgm:prSet presAssocID="{0DF4F131-B81B-4CED-8776-6902560E53B5}" presName="textRect" presStyleLbl="revTx" presStyleIdx="1" presStyleCnt="5">
        <dgm:presLayoutVars>
          <dgm:chMax val="1"/>
          <dgm:chPref val="1"/>
        </dgm:presLayoutVars>
      </dgm:prSet>
      <dgm:spPr/>
    </dgm:pt>
    <dgm:pt modelId="{1639A967-A1F9-4BA8-82C5-9510317D0823}" type="pres">
      <dgm:prSet presAssocID="{57AA8020-E512-4905-B128-7F7919360B09}" presName="sibTrans" presStyleCnt="0"/>
      <dgm:spPr/>
    </dgm:pt>
    <dgm:pt modelId="{04FDFC04-262E-486F-9B3E-AC892303A629}" type="pres">
      <dgm:prSet presAssocID="{D978A7B6-C47E-4F00-BB5F-07309054E2E0}" presName="compNode" presStyleCnt="0"/>
      <dgm:spPr/>
    </dgm:pt>
    <dgm:pt modelId="{5C69D0FA-2709-43E8-BC0F-53DC821B7DF4}" type="pres">
      <dgm:prSet presAssocID="{D978A7B6-C47E-4F00-BB5F-07309054E2E0}" presName="iconBgRect" presStyleLbl="bgShp" presStyleIdx="2" presStyleCnt="5"/>
      <dgm:spPr/>
    </dgm:pt>
    <dgm:pt modelId="{EB8257D2-4AA4-49C9-9120-D904644CAAF0}" type="pres">
      <dgm:prSet presAssocID="{D978A7B6-C47E-4F00-BB5F-07309054E2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3AE614-6546-4F69-87B5-547D7CE38042}" type="pres">
      <dgm:prSet presAssocID="{D978A7B6-C47E-4F00-BB5F-07309054E2E0}" presName="spaceRect" presStyleCnt="0"/>
      <dgm:spPr/>
    </dgm:pt>
    <dgm:pt modelId="{D407C18F-17B1-43FA-9D10-0C947DB97134}" type="pres">
      <dgm:prSet presAssocID="{D978A7B6-C47E-4F00-BB5F-07309054E2E0}" presName="textRect" presStyleLbl="revTx" presStyleIdx="2" presStyleCnt="5">
        <dgm:presLayoutVars>
          <dgm:chMax val="1"/>
          <dgm:chPref val="1"/>
        </dgm:presLayoutVars>
      </dgm:prSet>
      <dgm:spPr/>
    </dgm:pt>
    <dgm:pt modelId="{935B1B32-CAEB-498E-980A-171D5601B084}" type="pres">
      <dgm:prSet presAssocID="{467970A1-F094-402F-9309-C4473649CFF4}" presName="sibTrans" presStyleCnt="0"/>
      <dgm:spPr/>
    </dgm:pt>
    <dgm:pt modelId="{EF0AB18D-6222-4B2C-9776-0FFB491083AF}" type="pres">
      <dgm:prSet presAssocID="{8906BA78-5B39-4721-9C03-B6BFC07FE194}" presName="compNode" presStyleCnt="0"/>
      <dgm:spPr/>
    </dgm:pt>
    <dgm:pt modelId="{CEC0B7BF-0600-406B-B0CA-414D2623F5C5}" type="pres">
      <dgm:prSet presAssocID="{8906BA78-5B39-4721-9C03-B6BFC07FE194}" presName="iconBgRect" presStyleLbl="bgShp" presStyleIdx="3" presStyleCnt="5"/>
      <dgm:spPr/>
    </dgm:pt>
    <dgm:pt modelId="{43114725-F61C-479E-ADDF-6CF8F7D9E5FE}" type="pres">
      <dgm:prSet presAssocID="{8906BA78-5B39-4721-9C03-B6BFC07FE19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B650B4B-398C-4BB6-A0CE-72C44C9ECF08}" type="pres">
      <dgm:prSet presAssocID="{8906BA78-5B39-4721-9C03-B6BFC07FE194}" presName="spaceRect" presStyleCnt="0"/>
      <dgm:spPr/>
    </dgm:pt>
    <dgm:pt modelId="{2D8C5577-FAAC-425B-ACB1-82D86290CFE0}" type="pres">
      <dgm:prSet presAssocID="{8906BA78-5B39-4721-9C03-B6BFC07FE194}" presName="textRect" presStyleLbl="revTx" presStyleIdx="3" presStyleCnt="5">
        <dgm:presLayoutVars>
          <dgm:chMax val="1"/>
          <dgm:chPref val="1"/>
        </dgm:presLayoutVars>
      </dgm:prSet>
      <dgm:spPr/>
    </dgm:pt>
    <dgm:pt modelId="{20CFCAF9-9FC8-43E5-8D49-BDEF25F792BC}" type="pres">
      <dgm:prSet presAssocID="{09C52811-4890-4B4B-A52C-F1B10B8F7350}" presName="sibTrans" presStyleCnt="0"/>
      <dgm:spPr/>
    </dgm:pt>
    <dgm:pt modelId="{5FACA69C-5FEB-40FC-A861-F337416AC920}" type="pres">
      <dgm:prSet presAssocID="{C8F4BAA6-D7C1-46CC-BB96-E045327D04C9}" presName="compNode" presStyleCnt="0"/>
      <dgm:spPr/>
    </dgm:pt>
    <dgm:pt modelId="{1D9DCF2A-5E0B-4D8A-8066-BFB5CEDEBC24}" type="pres">
      <dgm:prSet presAssocID="{C8F4BAA6-D7C1-46CC-BB96-E045327D04C9}" presName="iconBgRect" presStyleLbl="bgShp" presStyleIdx="4" presStyleCnt="5"/>
      <dgm:spPr/>
    </dgm:pt>
    <dgm:pt modelId="{558B82AE-8C49-4BB2-8DCA-4C90B27BFBF4}" type="pres">
      <dgm:prSet presAssocID="{C8F4BAA6-D7C1-46CC-BB96-E045327D04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23254AC-41EC-4CA1-876D-BA1A2292AC7A}" type="pres">
      <dgm:prSet presAssocID="{C8F4BAA6-D7C1-46CC-BB96-E045327D04C9}" presName="spaceRect" presStyleCnt="0"/>
      <dgm:spPr/>
    </dgm:pt>
    <dgm:pt modelId="{D6744F6F-0497-4731-9A22-4B930C5AC4AB}" type="pres">
      <dgm:prSet presAssocID="{C8F4BAA6-D7C1-46CC-BB96-E045327D04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50C938-7E14-449F-BAA0-EEE06C45D127}" type="presOf" srcId="{0DF4F131-B81B-4CED-8776-6902560E53B5}" destId="{E05FC3FC-2F84-4599-956E-8638E4929DC3}" srcOrd="0" destOrd="0" presId="urn:microsoft.com/office/officeart/2018/5/layout/IconCircleLabelList"/>
    <dgm:cxn modelId="{CFA9EA3B-1874-4741-8756-CF3DA939CF8D}" srcId="{3EE4A50B-F8FB-4E2C-9AC6-9A86F762D4D6}" destId="{8906BA78-5B39-4721-9C03-B6BFC07FE194}" srcOrd="3" destOrd="0" parTransId="{F08BEEF7-DA68-41B7-9CA8-B7615995FC84}" sibTransId="{09C52811-4890-4B4B-A52C-F1B10B8F7350}"/>
    <dgm:cxn modelId="{01FD8B63-E6A9-4524-8FF6-67BF9792FBBF}" srcId="{3EE4A50B-F8FB-4E2C-9AC6-9A86F762D4D6}" destId="{23410C7B-FDEB-4AD2-8028-AAD64C680FF4}" srcOrd="0" destOrd="0" parTransId="{279A27D7-B1B6-447B-AFF2-579021072549}" sibTransId="{1EF79E59-A2C7-4D12-944A-746E9E855607}"/>
    <dgm:cxn modelId="{B9B17C77-3D2C-43DE-BE3F-3339452996E9}" type="presOf" srcId="{8906BA78-5B39-4721-9C03-B6BFC07FE194}" destId="{2D8C5577-FAAC-425B-ACB1-82D86290CFE0}" srcOrd="0" destOrd="0" presId="urn:microsoft.com/office/officeart/2018/5/layout/IconCircleLabelList"/>
    <dgm:cxn modelId="{ED18A083-74EB-43C8-ADB7-1667CE599782}" type="presOf" srcId="{C8F4BAA6-D7C1-46CC-BB96-E045327D04C9}" destId="{D6744F6F-0497-4731-9A22-4B930C5AC4AB}" srcOrd="0" destOrd="0" presId="urn:microsoft.com/office/officeart/2018/5/layout/IconCircleLabelList"/>
    <dgm:cxn modelId="{B3F0C78C-C9C3-4C78-8120-462AFD54F132}" type="presOf" srcId="{23410C7B-FDEB-4AD2-8028-AAD64C680FF4}" destId="{AAC04CF3-8398-41AD-AE29-2FC0995168D1}" srcOrd="0" destOrd="0" presId="urn:microsoft.com/office/officeart/2018/5/layout/IconCircleLabelList"/>
    <dgm:cxn modelId="{13F1A4B0-F879-4D54-880E-436BB290BC86}" type="presOf" srcId="{D978A7B6-C47E-4F00-BB5F-07309054E2E0}" destId="{D407C18F-17B1-43FA-9D10-0C947DB97134}" srcOrd="0" destOrd="0" presId="urn:microsoft.com/office/officeart/2018/5/layout/IconCircleLabelList"/>
    <dgm:cxn modelId="{CD2180C2-2755-4556-8A24-913600A5A454}" srcId="{3EE4A50B-F8FB-4E2C-9AC6-9A86F762D4D6}" destId="{D978A7B6-C47E-4F00-BB5F-07309054E2E0}" srcOrd="2" destOrd="0" parTransId="{B1E1D042-B537-4788-863D-FD7021CE706A}" sibTransId="{467970A1-F094-402F-9309-C4473649CFF4}"/>
    <dgm:cxn modelId="{E2EFFBE5-2C8B-4DE3-ACD8-161AF20DE97F}" srcId="{3EE4A50B-F8FB-4E2C-9AC6-9A86F762D4D6}" destId="{C8F4BAA6-D7C1-46CC-BB96-E045327D04C9}" srcOrd="4" destOrd="0" parTransId="{FFB14D81-213C-407A-9B23-8747552FF3CB}" sibTransId="{422E7BEF-A6E0-444D-8750-B5F9C3CA0220}"/>
    <dgm:cxn modelId="{530141F0-EF44-4B49-BE86-D83D3BADC15A}" type="presOf" srcId="{3EE4A50B-F8FB-4E2C-9AC6-9A86F762D4D6}" destId="{89EB226C-3C2B-4749-A907-E7AC2DF217A5}" srcOrd="0" destOrd="0" presId="urn:microsoft.com/office/officeart/2018/5/layout/IconCircleLabelList"/>
    <dgm:cxn modelId="{57A84FF0-2311-45A1-8BA1-D00E5EE71D49}" srcId="{3EE4A50B-F8FB-4E2C-9AC6-9A86F762D4D6}" destId="{0DF4F131-B81B-4CED-8776-6902560E53B5}" srcOrd="1" destOrd="0" parTransId="{8CB5ABC8-EEC8-430A-AE45-6305D51B23F1}" sibTransId="{57AA8020-E512-4905-B128-7F7919360B09}"/>
    <dgm:cxn modelId="{201C4258-2B46-41C7-8985-6E2569DC18A0}" type="presParOf" srcId="{89EB226C-3C2B-4749-A907-E7AC2DF217A5}" destId="{180FD886-C379-48D3-9008-970DB6501F23}" srcOrd="0" destOrd="0" presId="urn:microsoft.com/office/officeart/2018/5/layout/IconCircleLabelList"/>
    <dgm:cxn modelId="{EFA287CB-D908-4B53-81CA-48637531BC1B}" type="presParOf" srcId="{180FD886-C379-48D3-9008-970DB6501F23}" destId="{C642D9AF-A51E-4201-AF9F-F81C6D843154}" srcOrd="0" destOrd="0" presId="urn:microsoft.com/office/officeart/2018/5/layout/IconCircleLabelList"/>
    <dgm:cxn modelId="{85BD2E32-28D8-4A55-97DF-57BC4737D784}" type="presParOf" srcId="{180FD886-C379-48D3-9008-970DB6501F23}" destId="{8208233A-975F-48F8-B61C-8F6E779E297F}" srcOrd="1" destOrd="0" presId="urn:microsoft.com/office/officeart/2018/5/layout/IconCircleLabelList"/>
    <dgm:cxn modelId="{FA463F3F-1B07-4834-9784-70EE9EE41974}" type="presParOf" srcId="{180FD886-C379-48D3-9008-970DB6501F23}" destId="{4B288D00-E99F-42B5-AD30-D23CDD9980E9}" srcOrd="2" destOrd="0" presId="urn:microsoft.com/office/officeart/2018/5/layout/IconCircleLabelList"/>
    <dgm:cxn modelId="{F72FE9C6-0D94-46DD-99CE-E55FD17BB289}" type="presParOf" srcId="{180FD886-C379-48D3-9008-970DB6501F23}" destId="{AAC04CF3-8398-41AD-AE29-2FC0995168D1}" srcOrd="3" destOrd="0" presId="urn:microsoft.com/office/officeart/2018/5/layout/IconCircleLabelList"/>
    <dgm:cxn modelId="{F149D105-15F5-4E12-B643-FD5B953B0E04}" type="presParOf" srcId="{89EB226C-3C2B-4749-A907-E7AC2DF217A5}" destId="{72CD3E32-C137-4AB0-8230-C352AFACF7BF}" srcOrd="1" destOrd="0" presId="urn:microsoft.com/office/officeart/2018/5/layout/IconCircleLabelList"/>
    <dgm:cxn modelId="{EAAF7A68-98A4-4D10-9012-1AAFFD48436A}" type="presParOf" srcId="{89EB226C-3C2B-4749-A907-E7AC2DF217A5}" destId="{0025AD45-7787-4F83-B920-12D2FEF1C15E}" srcOrd="2" destOrd="0" presId="urn:microsoft.com/office/officeart/2018/5/layout/IconCircleLabelList"/>
    <dgm:cxn modelId="{AC31FB49-7DFE-4603-AC60-410211297624}" type="presParOf" srcId="{0025AD45-7787-4F83-B920-12D2FEF1C15E}" destId="{D844EBCE-AAFD-4FEC-8FC6-27689BFF1A4F}" srcOrd="0" destOrd="0" presId="urn:microsoft.com/office/officeart/2018/5/layout/IconCircleLabelList"/>
    <dgm:cxn modelId="{BA825F1F-FC89-4728-8121-6AF3297E2C12}" type="presParOf" srcId="{0025AD45-7787-4F83-B920-12D2FEF1C15E}" destId="{B3F9A502-EE94-45C9-8E3B-796185AE2AE4}" srcOrd="1" destOrd="0" presId="urn:microsoft.com/office/officeart/2018/5/layout/IconCircleLabelList"/>
    <dgm:cxn modelId="{7FD7359F-3508-4904-AEFC-F7B5486E78A1}" type="presParOf" srcId="{0025AD45-7787-4F83-B920-12D2FEF1C15E}" destId="{1574BA30-E954-4EA8-B1BA-6EE1BF878F91}" srcOrd="2" destOrd="0" presId="urn:microsoft.com/office/officeart/2018/5/layout/IconCircleLabelList"/>
    <dgm:cxn modelId="{BCD33C53-7D4B-4C83-A304-D00A91F38B8D}" type="presParOf" srcId="{0025AD45-7787-4F83-B920-12D2FEF1C15E}" destId="{E05FC3FC-2F84-4599-956E-8638E4929DC3}" srcOrd="3" destOrd="0" presId="urn:microsoft.com/office/officeart/2018/5/layout/IconCircleLabelList"/>
    <dgm:cxn modelId="{942DC281-3986-400E-A8AC-6B151A063524}" type="presParOf" srcId="{89EB226C-3C2B-4749-A907-E7AC2DF217A5}" destId="{1639A967-A1F9-4BA8-82C5-9510317D0823}" srcOrd="3" destOrd="0" presId="urn:microsoft.com/office/officeart/2018/5/layout/IconCircleLabelList"/>
    <dgm:cxn modelId="{4B8B000E-D1E3-409C-A53D-102A3CB04926}" type="presParOf" srcId="{89EB226C-3C2B-4749-A907-E7AC2DF217A5}" destId="{04FDFC04-262E-486F-9B3E-AC892303A629}" srcOrd="4" destOrd="0" presId="urn:microsoft.com/office/officeart/2018/5/layout/IconCircleLabelList"/>
    <dgm:cxn modelId="{EFC98769-D978-48E1-AFFD-CD7173E302C1}" type="presParOf" srcId="{04FDFC04-262E-486F-9B3E-AC892303A629}" destId="{5C69D0FA-2709-43E8-BC0F-53DC821B7DF4}" srcOrd="0" destOrd="0" presId="urn:microsoft.com/office/officeart/2018/5/layout/IconCircleLabelList"/>
    <dgm:cxn modelId="{77DF5699-78FD-47CC-84FF-350C420CCE89}" type="presParOf" srcId="{04FDFC04-262E-486F-9B3E-AC892303A629}" destId="{EB8257D2-4AA4-49C9-9120-D904644CAAF0}" srcOrd="1" destOrd="0" presId="urn:microsoft.com/office/officeart/2018/5/layout/IconCircleLabelList"/>
    <dgm:cxn modelId="{43811240-97EB-4BDD-BDBF-7F23F2D8ABD3}" type="presParOf" srcId="{04FDFC04-262E-486F-9B3E-AC892303A629}" destId="{053AE614-6546-4F69-87B5-547D7CE38042}" srcOrd="2" destOrd="0" presId="urn:microsoft.com/office/officeart/2018/5/layout/IconCircleLabelList"/>
    <dgm:cxn modelId="{A422FDD2-B562-46E4-AC55-02D5D2D4CC7E}" type="presParOf" srcId="{04FDFC04-262E-486F-9B3E-AC892303A629}" destId="{D407C18F-17B1-43FA-9D10-0C947DB97134}" srcOrd="3" destOrd="0" presId="urn:microsoft.com/office/officeart/2018/5/layout/IconCircleLabelList"/>
    <dgm:cxn modelId="{A7AA81D4-8BED-47FB-959D-815D62344052}" type="presParOf" srcId="{89EB226C-3C2B-4749-A907-E7AC2DF217A5}" destId="{935B1B32-CAEB-498E-980A-171D5601B084}" srcOrd="5" destOrd="0" presId="urn:microsoft.com/office/officeart/2018/5/layout/IconCircleLabelList"/>
    <dgm:cxn modelId="{8E8271E1-4669-4AD7-9AAF-27DEBB3CB313}" type="presParOf" srcId="{89EB226C-3C2B-4749-A907-E7AC2DF217A5}" destId="{EF0AB18D-6222-4B2C-9776-0FFB491083AF}" srcOrd="6" destOrd="0" presId="urn:microsoft.com/office/officeart/2018/5/layout/IconCircleLabelList"/>
    <dgm:cxn modelId="{4AED76FB-5585-44D4-B6EA-7A8F38CE5CFF}" type="presParOf" srcId="{EF0AB18D-6222-4B2C-9776-0FFB491083AF}" destId="{CEC0B7BF-0600-406B-B0CA-414D2623F5C5}" srcOrd="0" destOrd="0" presId="urn:microsoft.com/office/officeart/2018/5/layout/IconCircleLabelList"/>
    <dgm:cxn modelId="{2B2E7347-A147-4DB6-B448-A8D7A7CB6F8E}" type="presParOf" srcId="{EF0AB18D-6222-4B2C-9776-0FFB491083AF}" destId="{43114725-F61C-479E-ADDF-6CF8F7D9E5FE}" srcOrd="1" destOrd="0" presId="urn:microsoft.com/office/officeart/2018/5/layout/IconCircleLabelList"/>
    <dgm:cxn modelId="{85869C3E-3B01-4268-9276-9B77FE919DD8}" type="presParOf" srcId="{EF0AB18D-6222-4B2C-9776-0FFB491083AF}" destId="{4B650B4B-398C-4BB6-A0CE-72C44C9ECF08}" srcOrd="2" destOrd="0" presId="urn:microsoft.com/office/officeart/2018/5/layout/IconCircleLabelList"/>
    <dgm:cxn modelId="{6D725637-0311-42B1-897E-87B40E19C788}" type="presParOf" srcId="{EF0AB18D-6222-4B2C-9776-0FFB491083AF}" destId="{2D8C5577-FAAC-425B-ACB1-82D86290CFE0}" srcOrd="3" destOrd="0" presId="urn:microsoft.com/office/officeart/2018/5/layout/IconCircleLabelList"/>
    <dgm:cxn modelId="{3DC0B01C-607B-442C-AE29-A3468CBDD380}" type="presParOf" srcId="{89EB226C-3C2B-4749-A907-E7AC2DF217A5}" destId="{20CFCAF9-9FC8-43E5-8D49-BDEF25F792BC}" srcOrd="7" destOrd="0" presId="urn:microsoft.com/office/officeart/2018/5/layout/IconCircleLabelList"/>
    <dgm:cxn modelId="{DE569EC2-D757-4704-A0D6-5DABD237036C}" type="presParOf" srcId="{89EB226C-3C2B-4749-A907-E7AC2DF217A5}" destId="{5FACA69C-5FEB-40FC-A861-F337416AC920}" srcOrd="8" destOrd="0" presId="urn:microsoft.com/office/officeart/2018/5/layout/IconCircleLabelList"/>
    <dgm:cxn modelId="{78187338-B88F-4BCF-A8FC-3F55CFF0AC33}" type="presParOf" srcId="{5FACA69C-5FEB-40FC-A861-F337416AC920}" destId="{1D9DCF2A-5E0B-4D8A-8066-BFB5CEDEBC24}" srcOrd="0" destOrd="0" presId="urn:microsoft.com/office/officeart/2018/5/layout/IconCircleLabelList"/>
    <dgm:cxn modelId="{DABCFD02-F542-4530-96BA-861D3B0104F1}" type="presParOf" srcId="{5FACA69C-5FEB-40FC-A861-F337416AC920}" destId="{558B82AE-8C49-4BB2-8DCA-4C90B27BFBF4}" srcOrd="1" destOrd="0" presId="urn:microsoft.com/office/officeart/2018/5/layout/IconCircleLabelList"/>
    <dgm:cxn modelId="{9124018E-D8D6-455C-A886-C53F9AFF4D3B}" type="presParOf" srcId="{5FACA69C-5FEB-40FC-A861-F337416AC920}" destId="{823254AC-41EC-4CA1-876D-BA1A2292AC7A}" srcOrd="2" destOrd="0" presId="urn:microsoft.com/office/officeart/2018/5/layout/IconCircleLabelList"/>
    <dgm:cxn modelId="{C1335804-1956-41E4-833D-B47E2966E35E}" type="presParOf" srcId="{5FACA69C-5FEB-40FC-A861-F337416AC920}" destId="{D6744F6F-0497-4731-9A22-4B930C5AC4A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32450-F02B-46C1-96C2-468675611E16}">
      <dsp:nvSpPr>
        <dsp:cNvPr id="0" name=""/>
        <dsp:cNvSpPr/>
      </dsp:nvSpPr>
      <dsp:spPr>
        <a:xfrm>
          <a:off x="3021232" y="0"/>
          <a:ext cx="4886793" cy="488679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277DE-017E-47FA-8D84-B5AE916C3E99}">
      <dsp:nvSpPr>
        <dsp:cNvPr id="0" name=""/>
        <dsp:cNvSpPr/>
      </dsp:nvSpPr>
      <dsp:spPr>
        <a:xfrm>
          <a:off x="3485477" y="464245"/>
          <a:ext cx="1905849" cy="1905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Scalability</a:t>
          </a:r>
          <a:endParaRPr lang="en-US" sz="22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Throughput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Job Saturation</a:t>
          </a:r>
        </a:p>
      </dsp:txBody>
      <dsp:txXfrm>
        <a:off x="3578513" y="557281"/>
        <a:ext cx="1719777" cy="1719777"/>
      </dsp:txXfrm>
    </dsp:sp>
    <dsp:sp modelId="{6CCDB598-BE8E-44DD-8967-0AF1B054478E}">
      <dsp:nvSpPr>
        <dsp:cNvPr id="0" name=""/>
        <dsp:cNvSpPr/>
      </dsp:nvSpPr>
      <dsp:spPr>
        <a:xfrm>
          <a:off x="5537930" y="464245"/>
          <a:ext cx="1905849" cy="1905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Performance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Calibri Light" panose="020F0302020204030204"/>
            </a:rPr>
            <a:t>Job </a:t>
          </a:r>
          <a:r>
            <a:rPr lang="en-US" sz="1700" kern="1200" dirty="0" err="1">
              <a:latin typeface="Calibri Light" panose="020F0302020204030204"/>
            </a:rPr>
            <a:t>Makespan</a:t>
          </a:r>
          <a:endParaRPr lang="en-US" sz="1700" kern="1200" dirty="0">
            <a:latin typeface="Calibri Light" panose="020F0302020204030204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Scheduling Latency</a:t>
          </a:r>
        </a:p>
      </dsp:txBody>
      <dsp:txXfrm>
        <a:off x="5630966" y="557281"/>
        <a:ext cx="1719777" cy="1719777"/>
      </dsp:txXfrm>
    </dsp:sp>
    <dsp:sp modelId="{D29A7654-E290-4C97-9C34-9B6DB78944CA}">
      <dsp:nvSpPr>
        <dsp:cNvPr id="0" name=""/>
        <dsp:cNvSpPr/>
      </dsp:nvSpPr>
      <dsp:spPr>
        <a:xfrm>
          <a:off x="3485477" y="2516698"/>
          <a:ext cx="1905849" cy="1905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Resillience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Resource Failure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Workload Constraints</a:t>
          </a:r>
        </a:p>
      </dsp:txBody>
      <dsp:txXfrm>
        <a:off x="3578513" y="2609734"/>
        <a:ext cx="1719777" cy="1719777"/>
      </dsp:txXfrm>
    </dsp:sp>
    <dsp:sp modelId="{00126F3C-787C-424A-828B-E00FD0EECC66}">
      <dsp:nvSpPr>
        <dsp:cNvPr id="0" name=""/>
        <dsp:cNvSpPr/>
      </dsp:nvSpPr>
      <dsp:spPr>
        <a:xfrm>
          <a:off x="5537930" y="2516698"/>
          <a:ext cx="1905849" cy="1905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Energy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Cooling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Workload Consoloidation</a:t>
          </a:r>
          <a:endParaRPr lang="en-US" sz="1700" kern="1200"/>
        </a:p>
      </dsp:txBody>
      <dsp:txXfrm>
        <a:off x="5630966" y="2609734"/>
        <a:ext cx="1719777" cy="1719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2D9AF-A51E-4201-AF9F-F81C6D843154}">
      <dsp:nvSpPr>
        <dsp:cNvPr id="0" name=""/>
        <dsp:cNvSpPr/>
      </dsp:nvSpPr>
      <dsp:spPr>
        <a:xfrm>
          <a:off x="592801" y="5577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08233A-975F-48F8-B61C-8F6E779E297F}">
      <dsp:nvSpPr>
        <dsp:cNvPr id="0" name=""/>
        <dsp:cNvSpPr/>
      </dsp:nvSpPr>
      <dsp:spPr>
        <a:xfrm>
          <a:off x="826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C04CF3-8398-41AD-AE29-2FC0995168D1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Encapsulation of Application Framework Configuration.</a:t>
          </a:r>
        </a:p>
      </dsp:txBody>
      <dsp:txXfrm>
        <a:off x="241801" y="1997713"/>
        <a:ext cx="1800000" cy="720000"/>
      </dsp:txXfrm>
    </dsp:sp>
    <dsp:sp modelId="{D844EBCE-AAFD-4FEC-8FC6-27689BFF1A4F}">
      <dsp:nvSpPr>
        <dsp:cNvPr id="0" name=""/>
        <dsp:cNvSpPr/>
      </dsp:nvSpPr>
      <dsp:spPr>
        <a:xfrm>
          <a:off x="2707801" y="55771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F9A502-EE94-45C9-8E3B-796185AE2AE4}">
      <dsp:nvSpPr>
        <dsp:cNvPr id="0" name=""/>
        <dsp:cNvSpPr/>
      </dsp:nvSpPr>
      <dsp:spPr>
        <a:xfrm>
          <a:off x="2941801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5FC3FC-2F84-4599-956E-8638E4929DC3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Automated Application Framework Deployment.</a:t>
          </a:r>
        </a:p>
      </dsp:txBody>
      <dsp:txXfrm>
        <a:off x="2356801" y="1997713"/>
        <a:ext cx="1800000" cy="720000"/>
      </dsp:txXfrm>
    </dsp:sp>
    <dsp:sp modelId="{5C69D0FA-2709-43E8-BC0F-53DC821B7DF4}">
      <dsp:nvSpPr>
        <dsp:cNvPr id="0" name=""/>
        <dsp:cNvSpPr/>
      </dsp:nvSpPr>
      <dsp:spPr>
        <a:xfrm>
          <a:off x="4822802" y="55771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8257D2-4AA4-49C9-9120-D904644CAAF0}">
      <dsp:nvSpPr>
        <dsp:cNvPr id="0" name=""/>
        <dsp:cNvSpPr/>
      </dsp:nvSpPr>
      <dsp:spPr>
        <a:xfrm>
          <a:off x="5056802" y="79171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07C18F-17B1-43FA-9D10-0C947DB97134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Trace Transformation and Automated Workload Execution.</a:t>
          </a:r>
        </a:p>
      </dsp:txBody>
      <dsp:txXfrm>
        <a:off x="4471802" y="1997713"/>
        <a:ext cx="1800000" cy="720000"/>
      </dsp:txXfrm>
    </dsp:sp>
    <dsp:sp modelId="{CEC0B7BF-0600-406B-B0CA-414D2623F5C5}">
      <dsp:nvSpPr>
        <dsp:cNvPr id="0" name=""/>
        <dsp:cNvSpPr/>
      </dsp:nvSpPr>
      <dsp:spPr>
        <a:xfrm>
          <a:off x="1650301" y="316771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114725-F61C-479E-ADDF-6CF8F7D9E5FE}">
      <dsp:nvSpPr>
        <dsp:cNvPr id="0" name=""/>
        <dsp:cNvSpPr/>
      </dsp:nvSpPr>
      <dsp:spPr>
        <a:xfrm>
          <a:off x="1884301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8C5577-FAAC-425B-ACB1-82D86290CFE0}">
      <dsp:nvSpPr>
        <dsp:cNvPr id="0" name=""/>
        <dsp:cNvSpPr/>
      </dsp:nvSpPr>
      <dsp:spPr>
        <a:xfrm>
          <a:off x="1299301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Automated Trace Collection and Persistence.</a:t>
          </a:r>
        </a:p>
      </dsp:txBody>
      <dsp:txXfrm>
        <a:off x="1299301" y="4607713"/>
        <a:ext cx="1800000" cy="720000"/>
      </dsp:txXfrm>
    </dsp:sp>
    <dsp:sp modelId="{1D9DCF2A-5E0B-4D8A-8066-BFB5CEDEBC24}">
      <dsp:nvSpPr>
        <dsp:cNvPr id="0" name=""/>
        <dsp:cNvSpPr/>
      </dsp:nvSpPr>
      <dsp:spPr>
        <a:xfrm>
          <a:off x="3765302" y="316771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8B82AE-8C49-4BB2-8DCA-4C90B27BFBF4}">
      <dsp:nvSpPr>
        <dsp:cNvPr id="0" name=""/>
        <dsp:cNvSpPr/>
      </dsp:nvSpPr>
      <dsp:spPr>
        <a:xfrm>
          <a:off x="3999302" y="340171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744F6F-0497-4731-9A22-4B930C5AC4AB}">
      <dsp:nvSpPr>
        <dsp:cNvPr id="0" name=""/>
        <dsp:cNvSpPr/>
      </dsp:nvSpPr>
      <dsp:spPr>
        <a:xfrm>
          <a:off x="3414302" y="460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Configurable Resource Saturation</a:t>
          </a:r>
        </a:p>
      </dsp:txBody>
      <dsp:txXfrm>
        <a:off x="3414302" y="460771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A1762-BD8B-4A9F-AFD3-837B16373427}" type="datetimeFigureOut">
              <a:rPr lang="en-US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63FB-0608-4CB1-90BB-0B0E27E1F74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78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PRISM provide several desirable features for capturing domain knowledge and providing reduced configuration complexity: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Encapsulation of framework configuration.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Automated Application Framework Deployment 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Modular trace transformation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Automated Trace Collection and Persistence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en-US" dirty="0"/>
              <a:t>Modular Resource Saturation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3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Trace Transformation describes conversion of a traces from one representation to another, and is used for repeating workload execution and persisting traces with minimal human intervention.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PRISM Provides strategy pattern containers, allowing injection of custom transformation algorithms.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000"/>
              </a:spcBef>
              <a:buFont typeface="Arial"/>
              <a:buNone/>
            </a:pPr>
            <a:r>
              <a:rPr lang="en-US" dirty="0"/>
              <a:t>In this case we can observe initialization of the experiment runner and results repository with </a:t>
            </a:r>
            <a:r>
              <a:rPr lang="en-US" dirty="0" err="1"/>
              <a:t>yarn_csv</a:t>
            </a:r>
            <a:r>
              <a:rPr lang="en-US" dirty="0"/>
              <a:t> input spec, and yarn and yarn output spec.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will be used for transforming from yarn performance traces to Job Submission, and then back to a meta state for long term persistence and analyses.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1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Manipulation of PRISM deployment environment is enabling through configurable resource consuming containers.</a:t>
            </a:r>
          </a:p>
          <a:p>
            <a:endParaRPr lang="en-GB" dirty="0"/>
          </a:p>
          <a:p>
            <a:r>
              <a:rPr lang="en-GB" dirty="0"/>
              <a:t>Enabling researchers to conduct transient system experimentation by increasing resource consumption and saturation.</a:t>
            </a:r>
          </a:p>
          <a:p>
            <a:endParaRPr lang="en-GB" dirty="0"/>
          </a:p>
          <a:p>
            <a:r>
              <a:rPr lang="en-US" dirty="0">
                <a:cs typeface="Calibri"/>
              </a:rPr>
              <a:t>Colocation -&gt; Contention &amp; Interference -&gt; Degraded Task Performance</a:t>
            </a:r>
            <a:endParaRPr lang="en-US" dirty="0"/>
          </a:p>
          <a:p>
            <a:r>
              <a:rPr lang="en-US" dirty="0">
                <a:cs typeface="Calibri"/>
              </a:rPr>
              <a:t>Resource Injection saturates a target resource as a sidecar container.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85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order to understand how straggler manifestation impacts container framework orchestration we conducted an </a:t>
            </a:r>
            <a:r>
              <a:rPr lang="en-GB" dirty="0" err="1"/>
              <a:t>prelimary</a:t>
            </a:r>
            <a:r>
              <a:rPr lang="en-GB" dirty="0"/>
              <a:t> investigation under varying system conditions. </a:t>
            </a:r>
          </a:p>
          <a:p>
            <a:endParaRPr lang="en-GB" dirty="0"/>
          </a:p>
          <a:p>
            <a:r>
              <a:rPr lang="en-GB" dirty="0"/>
              <a:t>Previous studies have exposure to resource contention may lead to increased straggler manifestation.</a:t>
            </a:r>
          </a:p>
          <a:p>
            <a:endParaRPr lang="en-GB" dirty="0"/>
          </a:p>
          <a:p>
            <a:r>
              <a:rPr lang="en-GB" dirty="0"/>
              <a:t>With that in mind we executed 4800 jobs, grouped into 100 job runs, each configured for different system conditions.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Including varying data input size and </a:t>
            </a:r>
            <a:r>
              <a:rPr lang="en-GB" dirty="0" err="1"/>
              <a:t>cpu</a:t>
            </a:r>
            <a:r>
              <a:rPr lang="en-GB" dirty="0"/>
              <a:t> contention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testbed consists of a 38 node Kubernetes cluster, each node possess:</a:t>
            </a:r>
          </a:p>
          <a:p>
            <a:endParaRPr lang="en-GB" dirty="0"/>
          </a:p>
          <a:p>
            <a:r>
              <a:rPr lang="en-GB" dirty="0"/>
              <a:t>Each node </a:t>
            </a:r>
            <a:r>
              <a:rPr lang="en-GB" dirty="0" err="1"/>
              <a:t>possses</a:t>
            </a:r>
            <a:r>
              <a:rPr lang="en-GB" dirty="0"/>
              <a:t> 4 core i7, 8gb of ram and 256gb </a:t>
            </a:r>
            <a:r>
              <a:rPr lang="en-GB" dirty="0" err="1"/>
              <a:t>ssd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We configured the Hadoop Yarn application framework.</a:t>
            </a:r>
          </a:p>
          <a:p>
            <a:r>
              <a:rPr lang="en-GB" dirty="0"/>
              <a:t>Each </a:t>
            </a:r>
            <a:r>
              <a:rPr lang="en-GB" dirty="0" err="1"/>
              <a:t>nodemanage</a:t>
            </a:r>
            <a:r>
              <a:rPr lang="en-GB" dirty="0"/>
              <a:t> was configured to split the node resource into 4 x 1 CPU, 2GB Memory Slots.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8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 runs are described by </a:t>
            </a:r>
            <a:r>
              <a:rPr lang="en-GB" dirty="0" err="1"/>
              <a:t>yaml</a:t>
            </a:r>
            <a:r>
              <a:rPr lang="en-GB" dirty="0"/>
              <a:t> manifest files, identifying Configurable components, paths to input traces, cluster configuration and output specifications. </a:t>
            </a:r>
          </a:p>
          <a:p>
            <a:endParaRPr lang="en-GB" dirty="0"/>
          </a:p>
          <a:p>
            <a:r>
              <a:rPr lang="en-GB" dirty="0"/>
              <a:t>These manifest can be shared along with their modules in order to support experiment reproduction. </a:t>
            </a:r>
          </a:p>
          <a:p>
            <a:endParaRPr lang="en-GB" dirty="0"/>
          </a:p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 experiments can be executed as single command.</a:t>
            </a:r>
            <a:br>
              <a:rPr lang="en-GB" dirty="0"/>
            </a:br>
            <a:r>
              <a:rPr lang="en-GB" dirty="0"/>
              <a:t>PRISM will deploy our application framework, execute a workload and persist our results according to the experiment </a:t>
            </a:r>
            <a:r>
              <a:rPr lang="en-GB" dirty="0" err="1"/>
              <a:t>confiugation</a:t>
            </a:r>
            <a:r>
              <a:rPr lang="en-GB" dirty="0"/>
              <a:t> </a:t>
            </a:r>
            <a:r>
              <a:rPr lang="en-GB" dirty="0" err="1"/>
              <a:t>yaml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8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Due to the highly transient nature of straggler manifestation we were only able to observe straggler incident during two experiment separate runs.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is because straggler manifestation is not deterministic and replaying deterministic system condition may not lead to straggler manifestation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observe a high number of straggler during our 40GB, 80% CPU contention run, we </a:t>
            </a:r>
            <a:r>
              <a:rPr lang="en-GB" dirty="0" err="1"/>
              <a:t>belive</a:t>
            </a:r>
            <a:r>
              <a:rPr lang="en-GB" dirty="0"/>
              <a:t> this is because the application framework assume exclusive access to system resources and is affected by resource contention and interference.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We also observer manifestations During our 20GB, 0%CPU, whilst this is a little less </a:t>
            </a:r>
            <a:r>
              <a:rPr lang="en-GB" dirty="0" err="1"/>
              <a:t>intutative</a:t>
            </a:r>
            <a:r>
              <a:rPr lang="en-GB" dirty="0"/>
              <a:t> we </a:t>
            </a:r>
            <a:r>
              <a:rPr lang="en-GB" dirty="0" err="1"/>
              <a:t>belive</a:t>
            </a:r>
            <a:r>
              <a:rPr lang="en-GB" dirty="0"/>
              <a:t> that these were cause by slot starvation. Here the application framework attempts to execute too many tasks in parallel, leading to increased task latencies, due to resource starvation.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experimentation lifecycle is captured within experimentation framework, reducing complexity </a:t>
            </a:r>
            <a:r>
              <a:rPr lang="en-GB" dirty="0" err="1"/>
              <a:t>assocated</a:t>
            </a:r>
            <a:r>
              <a:rPr lang="en-GB" dirty="0"/>
              <a:t> with running containerised experimentation. </a:t>
            </a:r>
          </a:p>
          <a:p>
            <a:endParaRPr lang="en-GB" dirty="0"/>
          </a:p>
          <a:p>
            <a:r>
              <a:rPr lang="en-GB" dirty="0"/>
              <a:t>We have modularised application framework deployment, and provided interface for extending PRISM to include a variety of application frameworks. </a:t>
            </a:r>
          </a:p>
          <a:p>
            <a:endParaRPr lang="en-GB" dirty="0"/>
          </a:p>
          <a:p>
            <a:r>
              <a:rPr lang="en-GB" dirty="0"/>
              <a:t>Containers are used as our smallest unit of variability, and allow injection of bespoke or custom behaviours</a:t>
            </a:r>
          </a:p>
          <a:p>
            <a:endParaRPr lang="en-GB" dirty="0"/>
          </a:p>
          <a:p>
            <a:r>
              <a:rPr lang="en-GB" dirty="0"/>
              <a:t>This may include features such as resource saturation and trace transformation. </a:t>
            </a:r>
          </a:p>
          <a:p>
            <a:endParaRPr lang="en-GB" dirty="0"/>
          </a:p>
          <a:p>
            <a:r>
              <a:rPr lang="en-GB" dirty="0"/>
              <a:t>Thus experiments can be easily described, shared and repeated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work provides a </a:t>
            </a:r>
            <a:r>
              <a:rPr lang="en-GB" dirty="0" err="1"/>
              <a:t>prelimary</a:t>
            </a:r>
            <a:r>
              <a:rPr lang="en-GB" dirty="0"/>
              <a:t> investigation into straggler </a:t>
            </a:r>
            <a:r>
              <a:rPr lang="en-GB" dirty="0" err="1"/>
              <a:t>manifestion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found resource contention can lead to increased stragglers, however it is not the only cause.</a:t>
            </a:r>
            <a:br>
              <a:rPr lang="en-GB" dirty="0"/>
            </a:br>
            <a:r>
              <a:rPr lang="en-GB" dirty="0"/>
              <a:t>Application Frameworks constraints can also lead to straggler manifestation, these may include interference, resource starvation and contention.</a:t>
            </a:r>
          </a:p>
          <a:p>
            <a:endParaRPr lang="en-GB" dirty="0"/>
          </a:p>
          <a:p>
            <a:r>
              <a:rPr lang="en-GB" dirty="0"/>
              <a:t>We believe straggler manifestation can be managed by tracking slot performance and dynamically managing resource pools.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5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Containers </a:t>
            </a:r>
            <a:r>
              <a:rPr lang="en-US" err="1">
                <a:cs typeface="Calibri"/>
              </a:rPr>
              <a:t>encapsule</a:t>
            </a:r>
            <a:r>
              <a:rPr lang="en-US">
                <a:cs typeface="Calibri"/>
              </a:rPr>
              <a:t> executables, configuration and their </a:t>
            </a:r>
            <a:r>
              <a:rPr lang="en-US" err="1">
                <a:cs typeface="Calibri"/>
              </a:rPr>
              <a:t>dependanceis</a:t>
            </a:r>
            <a:r>
              <a:rPr lang="en-US">
                <a:cs typeface="Calibri"/>
              </a:rPr>
              <a:t> as a single runnable image and are capable of providing mutli-tannancy without hypervisor based hardware emulation. Instead containers make use of user space tools and kernel features, resulting In higher node resource utilization,  smaller image size and lower boot latencies.</a:t>
            </a:r>
            <a:endParaRPr lang="en-US"/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Containers have received interest from academia and industry projects.</a:t>
            </a:r>
          </a:p>
          <a:p>
            <a:r>
              <a:rPr lang="en-US">
                <a:cs typeface="Calibri"/>
              </a:rPr>
              <a:t>Leading to development of several open-source several containerised application frameworks, including:</a:t>
            </a:r>
            <a:endParaRPr lang="en-US">
              <a:cs typeface="+mn-lt"/>
            </a:endParaRPr>
          </a:p>
          <a:p>
            <a:endParaRPr lang="en-US">
              <a:cs typeface="+mn-lt"/>
            </a:endParaRPr>
          </a:p>
          <a:p>
            <a:r>
              <a:rPr lang="en-US">
                <a:cs typeface="+mn-lt"/>
              </a:rPr>
              <a:t>Several Containerised Orchestration Frameworks exist including:</a:t>
            </a:r>
            <a:endParaRPr lang="en-US">
              <a:cs typeface="Calibri"/>
            </a:endParaRPr>
          </a:p>
          <a:p>
            <a:r>
              <a:rPr lang="en-US">
                <a:cs typeface="+mn-lt"/>
              </a:rPr>
              <a:t>Kubernetes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Yarn</a:t>
            </a:r>
            <a:br>
              <a:rPr lang="en-US">
                <a:cs typeface="+mn-lt"/>
              </a:rPr>
            </a:br>
            <a:r>
              <a:rPr lang="en-US">
                <a:cs typeface="+mn-lt"/>
              </a:rPr>
              <a:t>Mesos</a:t>
            </a:r>
            <a:br>
              <a:rPr lang="en-US">
                <a:cs typeface="+mn-lt"/>
              </a:rPr>
            </a:br>
            <a:endParaRPr lang="en-US">
              <a:cs typeface="Calibri"/>
            </a:endParaRPr>
          </a:p>
          <a:p>
            <a:r>
              <a:rPr lang="en-US"/>
              <a:t>Such frameworks enable execution of containerised workloads in distributed environments, by abstracting resource management and workload coordination.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20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76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Container application frameworks execute workloads as jobs composed of task encapsulating work dependencies to be completed on the computing substrate.</a:t>
            </a:r>
            <a:endParaRPr lang="en-US" dirty="0"/>
          </a:p>
          <a:p>
            <a:endParaRPr lang="en-US" dirty="0"/>
          </a:p>
          <a:p>
            <a:r>
              <a:rPr lang="en-US" dirty="0"/>
              <a:t>Framework performance is measured along several dimensions including: </a:t>
            </a:r>
            <a:endParaRPr lang="en-US" dirty="0">
              <a:cs typeface="Calibri"/>
            </a:endParaRPr>
          </a:p>
          <a:p>
            <a:r>
              <a:rPr lang="en-US" dirty="0"/>
              <a:t> - Job and Scheduling Performance</a:t>
            </a:r>
            <a:endParaRPr lang="en-US" dirty="0">
              <a:cs typeface="Calibri"/>
            </a:endParaRPr>
          </a:p>
          <a:p>
            <a:r>
              <a:rPr lang="en-US" dirty="0"/>
              <a:t> - Job throughput and cluster scalability</a:t>
            </a:r>
          </a:p>
          <a:p>
            <a:r>
              <a:rPr lang="en-US" dirty="0"/>
              <a:t> - Resilience to resource failure and workload constraints.</a:t>
            </a:r>
          </a:p>
          <a:p>
            <a:r>
              <a:rPr lang="en-US" dirty="0"/>
              <a:t> - Energy </a:t>
            </a:r>
            <a:r>
              <a:rPr lang="en-US" dirty="0" err="1"/>
              <a:t>Utilisation</a:t>
            </a:r>
            <a:r>
              <a:rPr lang="en-US" dirty="0"/>
              <a:t> including cooling, workload </a:t>
            </a:r>
            <a:r>
              <a:rPr lang="en-US" dirty="0" err="1"/>
              <a:t>consoladation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frameworks allows tuning of framework </a:t>
            </a:r>
            <a:r>
              <a:rPr lang="en-US" dirty="0" err="1">
                <a:cs typeface="Calibri"/>
              </a:rPr>
              <a:t>prorperties</a:t>
            </a:r>
            <a:r>
              <a:rPr lang="en-US" dirty="0">
                <a:cs typeface="Calibri"/>
              </a:rPr>
              <a:t> by means of configuration and modular </a:t>
            </a:r>
            <a:r>
              <a:rPr lang="en-US" dirty="0" err="1">
                <a:cs typeface="Calibri"/>
              </a:rPr>
              <a:t>extention</a:t>
            </a:r>
            <a:r>
              <a:rPr lang="en-US" dirty="0">
                <a:cs typeface="Calibri"/>
              </a:rPr>
              <a:t>.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1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 effective method to measuring framework performance along these dimensions is by means of experimentation, allowing researchers to conduct thorough analyses of framework  by measuring framework performance metrics.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 effective method for evaluating framework performance is empirical experimentation on physical infrastructure.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By executing workload benchmarks and comparing performance metrics researchers are able to conduct critical analyses of framework performance.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Such experimentation is often limited by access to representative computing infrastructure.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As such researchers often employ simulation informed by metrics capture by empirical analyses of available computing </a:t>
            </a:r>
            <a:r>
              <a:rPr lang="en-US" dirty="0" err="1">
                <a:cs typeface="Calibri"/>
              </a:rPr>
              <a:t>Infrastrure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 </a:t>
            </a:r>
          </a:p>
          <a:p>
            <a:r>
              <a:rPr lang="en-US" dirty="0">
                <a:cs typeface="Calibri"/>
              </a:rPr>
              <a:t>This is because:</a:t>
            </a:r>
          </a:p>
          <a:p>
            <a:r>
              <a:rPr lang="en-US" dirty="0">
                <a:cs typeface="Calibri"/>
              </a:rPr>
              <a:t>Configuration and tuning ​of diverse orchestration and application frameworks required significant domain knowledge.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Whilst manifestation of system behavior requires selection and design of complex workload patterns.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= However empirical experimentation is often challenging due to limited access to representative infrastructure. =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Empirical experimentation is often challenging either because of limited access to representative </a:t>
            </a:r>
            <a:r>
              <a:rPr lang="en-US" dirty="0" err="1"/>
              <a:t>infrasture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However configuration and execution of orchestration frameworks, application, and workloads requires substantial domain knowledge in order to capture metrics required to inform fine grained simulation.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However configuration and execution of orchestration frameworks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Whilst Coarse grained simulation fail model emerging system phenomena such as straggler manifestation.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/>
              <a:t>requires required for capturing fine grained metrics of framework performance., application and workloads requires substantial domain knowledge. 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 such simulation informed by performance traces collected from experimentation on physical infrastructure is often performed to conduct analyses at scale.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However such simulation are limited by their emulation environment,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Fine grained simulation of system condition are complex and requires extensive expertise and time to design. 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Whilst Coarse grained simulation fail model emerging system phenomena such as straggler manifestation.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---------------------</a:t>
            </a:r>
            <a:endParaRPr lang="en-US" dirty="0"/>
          </a:p>
          <a:p>
            <a:r>
              <a:rPr lang="en-US" dirty="0"/>
              <a:t>However empirical experimentation is often challenging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 - limited access to representative infrastructure</a:t>
            </a:r>
          </a:p>
          <a:p>
            <a:r>
              <a:rPr lang="en-US" dirty="0">
                <a:cs typeface="Calibri"/>
              </a:rPr>
              <a:t> - Limited domain knowledge of application and orchestration framework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One such phenomena is straggler manifestation. 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Stragglers describes abnormally slow tasks, stopping job completing in a predictable manner and </a:t>
            </a:r>
            <a:r>
              <a:rPr lang="en-US" dirty="0">
                <a:cs typeface="Calibri"/>
              </a:rPr>
              <a:t>caused by non-deterministic system behaviors such as component failure or software defects.</a:t>
            </a:r>
          </a:p>
          <a:p>
            <a:endParaRPr lang="en-US" dirty="0"/>
          </a:p>
          <a:p>
            <a:r>
              <a:rPr lang="en-US" dirty="0">
                <a:cs typeface="Calibri" panose="020F0502020204030204"/>
              </a:rPr>
              <a:t>Factors influence such behaviors are often temporal and may include one, or a combination of:</a:t>
            </a:r>
          </a:p>
          <a:p>
            <a:r>
              <a:rPr lang="en-US" dirty="0">
                <a:cs typeface="Calibri" panose="020F0502020204030204"/>
              </a:rPr>
              <a:t>- Resource Saturation</a:t>
            </a:r>
          </a:p>
          <a:p>
            <a:r>
              <a:rPr lang="en-US" dirty="0">
                <a:cs typeface="Calibri" panose="020F0502020204030204"/>
              </a:rPr>
              <a:t>- Component Failure</a:t>
            </a:r>
          </a:p>
          <a:p>
            <a:pPr marL="0" indent="0">
              <a:buFontTx/>
              <a:buNone/>
            </a:pPr>
            <a:r>
              <a:rPr lang="en-US" dirty="0">
                <a:cs typeface="Calibri" panose="020F0502020204030204"/>
              </a:rPr>
              <a:t>- Application Bugs/Defects</a:t>
            </a:r>
          </a:p>
          <a:p>
            <a:r>
              <a:rPr lang="en-US" dirty="0">
                <a:cs typeface="Calibri" panose="020F0502020204030204"/>
              </a:rPr>
              <a:t>- Framework Limitations </a:t>
            </a:r>
          </a:p>
          <a:p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C</a:t>
            </a:r>
            <a:r>
              <a:rPr lang="en-US" dirty="0"/>
              <a:t>apturing and reproducing workloads patterns and system configuration for simulation is challenging and requires fine grained experimentation.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5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Experimentation allows researchers to truth out understanding of underlying system behaviours and operations, by conducting methodical execution of experimentation workloads.</a:t>
            </a:r>
            <a:endParaRPr lang="en-GB" dirty="0"/>
          </a:p>
          <a:p>
            <a:endParaRPr lang="en-GB" dirty="0">
              <a:cs typeface="Calibri"/>
            </a:endParaRPr>
          </a:p>
          <a:p>
            <a:r>
              <a:rPr lang="en-GB" dirty="0"/>
              <a:t>An experiment can viewed as three stage lifecycle.</a:t>
            </a:r>
            <a:endParaRPr lang="en-GB" dirty="0">
              <a:cs typeface="Calibri" panose="020F0502020204030204"/>
            </a:endParaRPr>
          </a:p>
          <a:p>
            <a:br>
              <a:rPr lang="en-GB" dirty="0"/>
            </a:br>
            <a:r>
              <a:rPr lang="en-GB" dirty="0"/>
              <a:t>An initial stage is concerned with configurating the experimentation testbed and workload pattern.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 execution stage submits jobs to the orchestration platform and monitors there progress. </a:t>
            </a:r>
          </a:p>
          <a:p>
            <a:endParaRPr lang="en-GB" dirty="0"/>
          </a:p>
          <a:p>
            <a:r>
              <a:rPr lang="en-GB" dirty="0"/>
              <a:t>Following completion of an experiment traces are collected and transformed into a meta-state.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However manifesting transient behavior is complex and requires fine tuning of orchestration and application platform as well as the cluster infrastructure.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This is problem, because features available in one orchestration or application framework may be described using different language or may not be present at all. </a:t>
            </a:r>
          </a:p>
          <a:p>
            <a:endParaRPr lang="en-US">
              <a:cs typeface="+mn-lt"/>
            </a:endParaRPr>
          </a:p>
          <a:p>
            <a:r>
              <a:rPr lang="en-US">
                <a:cs typeface="+mn-lt"/>
              </a:rPr>
              <a:t>Furthermore, tools designed for injecting desired system behavior are often experiment specific, and are unrelease meaning they are inaccessible to the research community.</a:t>
            </a:r>
          </a:p>
          <a:p>
            <a:br>
              <a:rPr lang="en-US">
                <a:cs typeface="+mn-lt"/>
              </a:rPr>
            </a:br>
            <a:r>
              <a:rPr lang="en-US">
                <a:cs typeface="Calibri"/>
              </a:rPr>
              <a:t>These factors constrain experiment fidelity, by imposing time constraint on researchers, and limited experimentation combinations.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PRISM aims to encapsulate the experiment lifecycle as configurable modules executed as a pipeline.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Specifically PRISM has four objectives: </a:t>
            </a:r>
          </a:p>
          <a:p>
            <a:r>
              <a:rPr lang="en-US" dirty="0">
                <a:cs typeface="Calibri"/>
              </a:rPr>
              <a:t> - Simplify configuration of experimental testbeds, and workload patterns</a:t>
            </a:r>
          </a:p>
          <a:p>
            <a:r>
              <a:rPr lang="en-US" dirty="0">
                <a:cs typeface="Calibri"/>
              </a:rPr>
              <a:t> - Automate deployment of application frameworks</a:t>
            </a:r>
          </a:p>
          <a:p>
            <a:r>
              <a:rPr lang="en-US" dirty="0">
                <a:cs typeface="Calibri"/>
              </a:rPr>
              <a:t> - Trace Transformation, allowing automated transformation of a trace information to job descriptions. </a:t>
            </a:r>
          </a:p>
          <a:p>
            <a:r>
              <a:rPr lang="en-US" dirty="0">
                <a:cs typeface="Calibri"/>
              </a:rPr>
              <a:t> - Automated  execution, monitoring and collection of experimental jobs and their traces. 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PRISM is composed of three main components.</a:t>
            </a:r>
          </a:p>
          <a:p>
            <a:endParaRPr lang="en-GB"/>
          </a:p>
          <a:p>
            <a:r>
              <a:rPr lang="en-GB"/>
              <a:t>Experiment Runner is responsible for trace transformation, job execution and monitoring. </a:t>
            </a:r>
            <a:br>
              <a:rPr lang="en-GB"/>
            </a:br>
            <a:r>
              <a:rPr lang="en-GB"/>
              <a:t>Researchers must implement trace transformation algorithms enabling execution of performance traces as jobs in the orchestration framework.</a:t>
            </a:r>
            <a:endParaRPr lang="en-GB">
              <a:cs typeface="Calibri"/>
            </a:endParaRPr>
          </a:p>
          <a:p>
            <a:endParaRPr lang="en-GB"/>
          </a:p>
          <a:p>
            <a:r>
              <a:rPr lang="en-GB"/>
              <a:t>The Cluster Manager abstract interaction with the orchestration platform, by providing a collection of interfaces, enabling experiment runner to interact with a range of application frameworks.</a:t>
            </a:r>
          </a:p>
          <a:p>
            <a:endParaRPr lang="en-GB"/>
          </a:p>
          <a:p>
            <a:r>
              <a:rPr lang="en-GB"/>
              <a:t>The Results repository collect performance traces and transforms them to a meta-form for long term persistence. </a:t>
            </a:r>
          </a:p>
          <a:p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These components are composed to enable several features which make PRISM an attractive platform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FC63FB-0608-4CB1-90BB-0B0E27E1F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6EE-FA07-4443-8BF5-F615572E3386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C467-8B64-414B-97DB-44CDC37819CB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F45E7-2014-424F-98EF-A6C68155E7F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C03D-BEC8-4798-A88D-098144920AF2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365C6-B173-40E9-B059-D475A41BFB4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AE317-CB06-4FA8-831C-BFC0099CAF58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441F-F712-4982-A471-4BE470E0206E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2EB1-4A6C-449A-BCAC-04C954CC75ED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6A36-994E-4AFA-8432-CC3AC5708528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0EDC-7D41-4D22-856E-AF056014E617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1E9D-6139-437E-A8F0-7DC816482F0A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E1F1-F1E7-47DD-8752-69373A73C138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s.gill@lancaster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-icons.net/lorc/originals/sands-of-time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sementdesigner.com/basement-finishing-10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039" y="317231"/>
            <a:ext cx="1173192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PRISM: An Experiment Framework for Straggler Analytics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in Containerized Clusters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1C434-A76D-4F03-830A-953D2220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FFB3CC-B2EF-4FAE-BF7B-87DA101CB484}"/>
              </a:ext>
            </a:extLst>
          </p:cNvPr>
          <p:cNvGrpSpPr/>
          <p:nvPr/>
        </p:nvGrpSpPr>
        <p:grpSpPr>
          <a:xfrm>
            <a:off x="306141" y="3260618"/>
            <a:ext cx="11579717" cy="1785104"/>
            <a:chOff x="575247" y="2967335"/>
            <a:chExt cx="11579717" cy="17851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A8BF25-67FA-4DF3-BD45-D0EF7D898537}"/>
                </a:ext>
              </a:extLst>
            </p:cNvPr>
            <p:cNvSpPr txBox="1"/>
            <p:nvPr/>
          </p:nvSpPr>
          <p:spPr>
            <a:xfrm>
              <a:off x="575247" y="2967335"/>
              <a:ext cx="326910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400"/>
                </a:spcBef>
                <a:spcAft>
                  <a:spcPts val="800"/>
                </a:spcAft>
              </a:pPr>
              <a:r>
                <a:rPr lang="en-US" sz="2800" dirty="0">
                  <a:latin typeface="Linux Libertine"/>
                  <a:ea typeface="Calibri" panose="020F0502020204030204" pitchFamily="34" charset="0"/>
                </a:rPr>
                <a:t>Dominic Lindsay</a:t>
              </a:r>
              <a:br>
                <a:rPr lang="en-US" sz="2800" dirty="0"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548DD4"/>
                  </a:solidFill>
                  <a:latin typeface="Linux Libertine"/>
                  <a:ea typeface="Calibri" panose="020F0502020204030204" pitchFamily="34" charset="0"/>
                </a:rPr>
                <a:t> School of Computing &amp; Communications</a:t>
              </a:r>
              <a:b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  <a:t> Lancaster University, UK</a:t>
              </a:r>
              <a:b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  <a:t> </a:t>
              </a:r>
              <a:r>
                <a:rPr lang="en-US" sz="2800" dirty="0">
                  <a:latin typeface="Linux Libertine"/>
                  <a:ea typeface="Calibri" panose="020F0502020204030204" pitchFamily="34" charset="0"/>
                </a:rPr>
                <a:t> </a:t>
              </a:r>
              <a:r>
                <a:rPr lang="en-US" dirty="0">
                  <a:solidFill>
                    <a:srgbClr val="0808B8"/>
                  </a:solidFill>
                  <a:latin typeface="Linux Libertine"/>
                  <a:ea typeface="Calibri" panose="020F0502020204030204" pitchFamily="34" charset="0"/>
                </a:rPr>
                <a:t>d.lindsay4@lancaster.ac.uk</a:t>
              </a:r>
              <a:endParaRPr lang="en-GB" sz="2800" dirty="0">
                <a:latin typeface="Linux Libertine"/>
                <a:ea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2C79CE-D1D9-4379-901E-3AB04B14E5BC}"/>
                </a:ext>
              </a:extLst>
            </p:cNvPr>
            <p:cNvSpPr txBox="1"/>
            <p:nvPr/>
          </p:nvSpPr>
          <p:spPr>
            <a:xfrm>
              <a:off x="4037353" y="2967335"/>
              <a:ext cx="465550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400"/>
                </a:spcBef>
                <a:spcAft>
                  <a:spcPts val="800"/>
                </a:spcAft>
              </a:pPr>
              <a:r>
                <a:rPr lang="en-US" sz="2800" dirty="0" err="1">
                  <a:latin typeface="Linux Libertine"/>
                  <a:ea typeface="Calibri" panose="020F0502020204030204" pitchFamily="34" charset="0"/>
                </a:rPr>
                <a:t>Sukhpal</a:t>
              </a:r>
              <a:r>
                <a:rPr lang="en-US" sz="2800" dirty="0">
                  <a:latin typeface="Linux Libertine"/>
                  <a:ea typeface="Calibri" panose="020F0502020204030204" pitchFamily="34" charset="0"/>
                </a:rPr>
                <a:t> Singh Gill</a:t>
              </a:r>
              <a:br>
                <a:rPr lang="en-US" sz="2800" dirty="0"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548DD4"/>
                  </a:solidFill>
                  <a:latin typeface="Linux Libertine"/>
                  <a:ea typeface="Calibri" panose="020F0502020204030204" pitchFamily="34" charset="0"/>
                </a:rPr>
                <a:t> School of Electronic Engineering &amp; Computer Science</a:t>
              </a:r>
              <a:b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  <a:t> Queen Mary University of London, UK</a:t>
              </a:r>
              <a:br>
                <a:rPr lang="en-US" sz="2800" dirty="0">
                  <a:latin typeface="Linux Libertine"/>
                  <a:ea typeface="Calibri" panose="020F0502020204030204" pitchFamily="34" charset="0"/>
                </a:rPr>
              </a:br>
              <a:r>
                <a:rPr lang="en-US" sz="2800" dirty="0">
                  <a:solidFill>
                    <a:srgbClr val="0808B8"/>
                  </a:solidFill>
                  <a:latin typeface="Linux Libertine"/>
                  <a:ea typeface="Calibri" panose="020F0502020204030204" pitchFamily="34" charset="0"/>
                </a:rPr>
                <a:t> </a:t>
              </a:r>
              <a:r>
                <a:rPr lang="en-US" dirty="0">
                  <a:solidFill>
                    <a:srgbClr val="0808B8"/>
                  </a:solidFill>
                  <a:latin typeface="Linux Libertine"/>
                  <a:ea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s.s.gill@qmul.ac.uk</a:t>
              </a:r>
              <a:endParaRPr lang="en-GB" sz="2800" dirty="0">
                <a:latin typeface="Linux Libertine"/>
                <a:ea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96091F-B076-46F9-8DB8-EAB2C5EA31C1}"/>
                </a:ext>
              </a:extLst>
            </p:cNvPr>
            <p:cNvSpPr txBox="1"/>
            <p:nvPr/>
          </p:nvSpPr>
          <p:spPr>
            <a:xfrm>
              <a:off x="8885859" y="2967335"/>
              <a:ext cx="326910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1400"/>
                </a:spcBef>
                <a:spcAft>
                  <a:spcPts val="800"/>
                </a:spcAft>
              </a:pPr>
              <a:r>
                <a:rPr lang="en-US" sz="2800" dirty="0">
                  <a:latin typeface="Linux Libertine"/>
                  <a:ea typeface="Calibri" panose="020F0502020204030204" pitchFamily="34" charset="0"/>
                </a:rPr>
                <a:t>Peter </a:t>
              </a:r>
              <a:r>
                <a:rPr lang="en-US" sz="2800" dirty="0" err="1">
                  <a:latin typeface="Linux Libertine"/>
                  <a:ea typeface="Calibri" panose="020F0502020204030204" pitchFamily="34" charset="0"/>
                </a:rPr>
                <a:t>Garraghan</a:t>
              </a:r>
              <a:br>
                <a:rPr lang="en-US" sz="2800" dirty="0"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548DD4"/>
                  </a:solidFill>
                  <a:latin typeface="Linux Libertine"/>
                  <a:ea typeface="Calibri" panose="020F0502020204030204" pitchFamily="34" charset="0"/>
                </a:rPr>
                <a:t> School of Computing &amp; Communications</a:t>
              </a:r>
              <a:b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  <a:t> Lancaster University, UK</a:t>
              </a:r>
              <a:b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</a:br>
              <a:r>
                <a:rPr lang="en-US" dirty="0">
                  <a:solidFill>
                    <a:srgbClr val="17365D"/>
                  </a:solidFill>
                  <a:latin typeface="Linux Libertine"/>
                  <a:ea typeface="Calibri" panose="020F0502020204030204" pitchFamily="34" charset="0"/>
                </a:rPr>
                <a:t> </a:t>
              </a:r>
              <a:r>
                <a:rPr lang="en-US" sz="2800" dirty="0">
                  <a:latin typeface="Linux Libertine"/>
                  <a:ea typeface="Calibri" panose="020F0502020204030204" pitchFamily="34" charset="0"/>
                </a:rPr>
                <a:t> </a:t>
              </a:r>
              <a:r>
                <a:rPr lang="en-US" dirty="0">
                  <a:solidFill>
                    <a:srgbClr val="0808B8"/>
                  </a:solidFill>
                  <a:latin typeface="Linux Libertine"/>
                  <a:ea typeface="Calibri" panose="020F0502020204030204" pitchFamily="34" charset="0"/>
                </a:rPr>
                <a:t>p.garraghan@lancaster.ac.uk</a:t>
              </a:r>
              <a:endParaRPr lang="en-GB" sz="2800" dirty="0">
                <a:latin typeface="Linux Libertine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PRISM Features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5A83B66-4405-4B78-B6FF-B7B87CB93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65174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EAC85-9609-4059-8566-552A619D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9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Workload Trace Transformation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44B72-8D50-462C-BDF6-13AC8D9AD87C}"/>
              </a:ext>
            </a:extLst>
          </p:cNvPr>
          <p:cNvSpPr/>
          <p:nvPr/>
        </p:nvSpPr>
        <p:spPr>
          <a:xfrm>
            <a:off x="556532" y="3704768"/>
            <a:ext cx="830008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submitTime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startTime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finishTime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jobID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jobType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1566610131444,1566611254376,1566611635158,job_1566569075310_0217,word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count,hdfs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://wordcount/20G_AIW.txt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D1940-D3BE-4383-8B98-B047EC624465}"/>
              </a:ext>
            </a:extLst>
          </p:cNvPr>
          <p:cNvSpPr txBox="1"/>
          <p:nvPr/>
        </p:nvSpPr>
        <p:spPr>
          <a:xfrm>
            <a:off x="556532" y="1458454"/>
            <a:ext cx="912711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input_spec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InputTransformer.factory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yarn_csv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exp_runner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ExperimentRunner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input_spec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“/20g_AIW.txt”)</a:t>
            </a:r>
          </a:p>
          <a:p>
            <a:r>
              <a:rPr lang="en-GB" b="1" i="1" dirty="0">
                <a:latin typeface="Consolas" panose="020B0609020204030204" pitchFamily="49" charset="0"/>
                <a:cs typeface="Consolas" panose="020B0609020204030204" pitchFamily="49" charset="0"/>
              </a:rPr>
              <a:t>Execute workload…</a:t>
            </a:r>
          </a:p>
          <a:p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output_spec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OutputTransformer.factory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(“yarn”)</a:t>
            </a:r>
            <a:endParaRPr lang="en-GB" b="1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r_repo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ResultsRepository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output_spec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, “20g_wordcount”)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AE445-5DC8-4C6D-AFDC-6FCAE1CE795F}"/>
              </a:ext>
            </a:extLst>
          </p:cNvPr>
          <p:cNvSpPr/>
          <p:nvPr/>
        </p:nvSpPr>
        <p:spPr>
          <a:xfrm>
            <a:off x="5908021" y="4934496"/>
            <a:ext cx="4344732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job_type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wordcount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hdfs://wordcount/20G_AIW.txt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job_makespan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1103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80B2E-1EEE-432F-BB76-73F6BC9A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5DB61-96F5-4976-9778-9B7C8209C586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706573" y="1936067"/>
            <a:ext cx="2116186" cy="1768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BD5980-F2A0-494A-A393-A2014E2EE6A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70231" y="2820417"/>
            <a:ext cx="810156" cy="21140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4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Resource Injection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CC6E-741B-434A-A6F7-A9BAAD77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AE773A-C422-4363-B9FD-25FECC80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Resource Saturation</a:t>
            </a:r>
          </a:p>
          <a:p>
            <a:pPr marL="0" indent="0">
              <a:buNone/>
            </a:pPr>
            <a:r>
              <a:rPr lang="en-GB" dirty="0"/>
              <a:t>PRISM provides configurable resource saturation.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Saturation Sidecar Container</a:t>
            </a:r>
          </a:p>
          <a:p>
            <a:pPr marL="0" indent="0">
              <a:buNone/>
            </a:pPr>
            <a:r>
              <a:rPr lang="en-GB" dirty="0"/>
              <a:t>Colocation of containers consuming configurable volume of system resources.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Contention and Interference</a:t>
            </a:r>
          </a:p>
          <a:p>
            <a:pPr marL="0" indent="0">
              <a:buNone/>
            </a:pPr>
            <a:r>
              <a:rPr lang="en-GB" dirty="0"/>
              <a:t>Resource saturation leads to starvation and reduced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65704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PRISM Use case: Straggler Analytics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92F6-B9AC-4EA8-A1C5-313C535C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Study Aim: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Study effects of resource contention and interference on straggler manifestation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Experimentation: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4800 Wordcount Jobs.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Each composed 100 jobs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CPU Contention injection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  0%, 20%, 40%, 60%, 80%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- Range of data input sizes: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 - 20GB and 40GB input data.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1C72-D4F2-4B34-81B0-CC218B77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4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Method: Testbed and Experiment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1508-A985-474C-8C76-F3BE8BD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38 Node Kubernetes Cluster</a:t>
            </a:r>
          </a:p>
          <a:p>
            <a:r>
              <a:rPr lang="en-US" dirty="0">
                <a:cs typeface="Calibri"/>
              </a:rPr>
              <a:t>4 core i7 – 4770k @ 3.9GHz, 8GB DDR3 Ram, 256GB SSD.</a:t>
            </a:r>
          </a:p>
          <a:p>
            <a:r>
              <a:rPr lang="en-US" dirty="0">
                <a:cs typeface="Calibri"/>
              </a:rPr>
              <a:t>Hadoop 2.9.2</a:t>
            </a:r>
          </a:p>
          <a:p>
            <a:pPr lvl="1"/>
            <a:r>
              <a:rPr lang="en-US" dirty="0">
                <a:cs typeface="Calibri"/>
              </a:rPr>
              <a:t>Yarn </a:t>
            </a:r>
            <a:r>
              <a:rPr lang="en-US" dirty="0" err="1">
                <a:cs typeface="Calibri"/>
              </a:rPr>
              <a:t>Nodemanagers</a:t>
            </a:r>
            <a:r>
              <a:rPr lang="en-US" dirty="0">
                <a:cs typeface="Calibri"/>
              </a:rPr>
              <a:t>: 1 CPU, 2GB slots.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DC3E3-5CCE-4302-9ABB-E174694D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Configuring an Experiment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D7AF-8C83-4236-B25B-4B1E06BFD25A}"/>
              </a:ext>
            </a:extLst>
          </p:cNvPr>
          <p:cNvSpPr txBox="1"/>
          <p:nvPr/>
        </p:nvSpPr>
        <p:spPr>
          <a:xfrm>
            <a:off x="191066" y="1842446"/>
            <a:ext cx="6012525" cy="452431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GB" sz="1600" b="1" err="1">
                <a:latin typeface="Consolas"/>
                <a:cs typeface="Consolas" panose="020B0609020204030204" pitchFamily="49" charset="0"/>
              </a:rPr>
              <a:t>experimentID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: 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straggler_20gb_20%_util</a:t>
            </a:r>
          </a:p>
          <a:p>
            <a:r>
              <a:rPr lang="en-GB" sz="1600" b="1" err="1">
                <a:latin typeface="Consolas"/>
                <a:cs typeface="Consolas" panose="020B0609020204030204" pitchFamily="49" charset="0"/>
              </a:rPr>
              <a:t>results_repository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 err="1">
                <a:latin typeface="Consolas"/>
                <a:cs typeface="Consolas" panose="020B0609020204030204" pitchFamily="49" charset="0"/>
              </a:rPr>
              <a:t>trace_path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: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 “./test_trace.csv”</a:t>
            </a: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trace_parser: 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“csv_to_yarn_wordcount_parser”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experiment_runner: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 err="1">
                <a:latin typeface="Consolas"/>
                <a:cs typeface="Consolas" panose="020B0609020204030204" pitchFamily="49" charset="0"/>
              </a:rPr>
              <a:t>trace_writer_module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: 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csv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 err="1">
                <a:latin typeface="Consolas"/>
                <a:cs typeface="Consolas" panose="020B0609020204030204" pitchFamily="49" charset="0"/>
              </a:rPr>
              <a:t>trace_parser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: </a:t>
            </a:r>
            <a:r>
              <a:rPr lang="en-GB" sz="1600" err="1">
                <a:latin typeface="Consolas"/>
                <a:cs typeface="Consolas" panose="020B0609020204030204" pitchFamily="49" charset="0"/>
              </a:rPr>
              <a:t>yarn_json_parser</a:t>
            </a:r>
            <a:endParaRPr lang="en-GB" sz="1600">
              <a:latin typeface="Consolas"/>
              <a:cs typeface="Consolas" panose="020B0609020204030204" pitchFamily="49" charset="0"/>
            </a:endParaRPr>
          </a:p>
          <a:p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cluster_spec: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  framework: </a:t>
            </a:r>
            <a:r>
              <a:rPr lang="en-GB" sz="1600" err="1">
                <a:latin typeface="Consolas"/>
                <a:cs typeface="Consolas" panose="020B0609020204030204" pitchFamily="49" charset="0"/>
              </a:rPr>
              <a:t>hadoop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-</a:t>
            </a:r>
            <a:r>
              <a:rPr lang="en-GB" sz="1600" err="1">
                <a:latin typeface="Consolas"/>
                <a:cs typeface="Consolas" panose="020B0609020204030204" pitchFamily="49" charset="0"/>
              </a:rPr>
              <a:t>hdfs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-yarn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  size: 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38</a:t>
            </a:r>
          </a:p>
          <a:p>
            <a:r>
              <a:rPr lang="en-GB" sz="1600" b="1">
                <a:latin typeface="Consolas"/>
                <a:cs typeface="Consolas" panose="020B0609020204030204" pitchFamily="49" charset="0"/>
              </a:rPr>
              <a:t>  master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image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 </a:t>
            </a:r>
            <a:r>
              <a:rPr lang="en-GB" sz="1600" err="1">
                <a:latin typeface="Consolas"/>
                <a:cs typeface="Consolas" panose="020B0609020204030204" pitchFamily="49" charset="0"/>
              </a:rPr>
              <a:t>yarn:resourcemanager</a:t>
            </a:r>
            <a:endParaRPr lang="en-GB" sz="1600">
              <a:latin typeface="Consolas"/>
              <a:cs typeface="Consolas" panose="020B0609020204030204" pitchFamily="49" charset="0"/>
            </a:endParaRP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	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image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 </a:t>
            </a:r>
            <a:r>
              <a:rPr lang="en-GB" sz="1600" err="1">
                <a:latin typeface="Consolas"/>
                <a:cs typeface="Consolas" panose="020B0609020204030204" pitchFamily="49" charset="0"/>
              </a:rPr>
              <a:t>hdfs:namenode</a:t>
            </a:r>
            <a:endParaRPr lang="en-GB" sz="1600">
              <a:latin typeface="Consolas"/>
              <a:cs typeface="Consolas" panose="020B0609020204030204" pitchFamily="49" charset="0"/>
            </a:endParaRP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  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worker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         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image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 yarn:nodemanager</a:t>
            </a:r>
          </a:p>
          <a:p>
            <a:r>
              <a:rPr lang="en-GB" sz="1600">
                <a:latin typeface="Consolas"/>
                <a:cs typeface="Consolas" panose="020B0609020204030204" pitchFamily="49" charset="0"/>
              </a:rPr>
              <a:t>         </a:t>
            </a:r>
            <a:r>
              <a:rPr lang="en-GB" sz="1600" b="1">
                <a:latin typeface="Consolas"/>
                <a:cs typeface="Consolas" panose="020B0609020204030204" pitchFamily="49" charset="0"/>
              </a:rPr>
              <a:t>image</a:t>
            </a:r>
            <a:r>
              <a:rPr lang="en-GB" sz="1600">
                <a:latin typeface="Consolas"/>
                <a:cs typeface="Consolas" panose="020B0609020204030204" pitchFamily="49" charset="0"/>
              </a:rPr>
              <a:t>: hdfs:datanode</a:t>
            </a:r>
          </a:p>
          <a:p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09110-C999-4B08-8642-A1BAA9190F53}"/>
              </a:ext>
            </a:extLst>
          </p:cNvPr>
          <p:cNvSpPr txBox="1"/>
          <p:nvPr/>
        </p:nvSpPr>
        <p:spPr>
          <a:xfrm>
            <a:off x="191066" y="1388303"/>
            <a:ext cx="543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straggler_analyses_20gb_20%.yml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EF9F2-A739-4451-8865-4F0A845FF673}"/>
              </a:ext>
            </a:extLst>
          </p:cNvPr>
          <p:cNvSpPr txBox="1"/>
          <p:nvPr/>
        </p:nvSpPr>
        <p:spPr>
          <a:xfrm>
            <a:off x="6302172" y="1844121"/>
            <a:ext cx="5698762" cy="181588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GB" sz="1600" b="1" dirty="0">
                <a:latin typeface="Consolas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 err="1">
                <a:latin typeface="Consolas"/>
                <a:cs typeface="Consolas" panose="020B0609020204030204" pitchFamily="49" charset="0"/>
              </a:rPr>
              <a:t>ResourceInjection</a:t>
            </a:r>
            <a:r>
              <a:rPr lang="en-GB" sz="1600" b="1" dirty="0">
                <a:latin typeface="Consolas"/>
                <a:cs typeface="Consolas" panose="020B0609020204030204" pitchFamily="49" charset="0"/>
              </a:rPr>
              <a:t>:</a:t>
            </a:r>
            <a:endParaRPr lang="en-US" sz="1600" b="1" dirty="0">
              <a:ea typeface="+mn-lt"/>
              <a:cs typeface="+mn-lt"/>
            </a:endParaRPr>
          </a:p>
          <a:p>
            <a:r>
              <a:rPr lang="en-GB" sz="1600" b="1" dirty="0">
                <a:latin typeface="Consolas"/>
                <a:cs typeface="Consolas" panose="020B0609020204030204" pitchFamily="49" charset="0"/>
              </a:rPr>
              <a:t>  image: </a:t>
            </a:r>
            <a:r>
              <a:rPr lang="en-GB" sz="1600" dirty="0" err="1">
                <a:latin typeface="Consolas"/>
                <a:cs typeface="Consolas" panose="020B0609020204030204" pitchFamily="49" charset="0"/>
              </a:rPr>
              <a:t>resource_isolation:CPU</a:t>
            </a:r>
            <a:endParaRPr lang="en-GB" sz="1600" dirty="0">
              <a:ea typeface="+mn-lt"/>
              <a:cs typeface="+mn-lt"/>
            </a:endParaRPr>
          </a:p>
          <a:p>
            <a:r>
              <a:rPr lang="en-GB" sz="1600" b="1" dirty="0">
                <a:latin typeface="Consolas"/>
                <a:cs typeface="Consolas" panose="020B0609020204030204" pitchFamily="49" charset="0"/>
              </a:rPr>
              <a:t>  </a:t>
            </a:r>
            <a:r>
              <a:rPr lang="en-GB" sz="1600" b="1" dirty="0" err="1">
                <a:latin typeface="Consolas"/>
                <a:cs typeface="Consolas" panose="020B0609020204030204" pitchFamily="49" charset="0"/>
              </a:rPr>
              <a:t>args</a:t>
            </a:r>
            <a:r>
              <a:rPr lang="en-GB" sz="1600" dirty="0">
                <a:latin typeface="Consolas"/>
                <a:cs typeface="Consolas" panose="020B0609020204030204" pitchFamily="49" charset="0"/>
              </a:rPr>
              <a:t>: </a:t>
            </a:r>
          </a:p>
          <a:p>
            <a:r>
              <a:rPr lang="en-GB" sz="1600" dirty="0">
                <a:latin typeface="Consolas"/>
                <a:cs typeface="Consolas" panose="020B0609020204030204" pitchFamily="49" charset="0"/>
              </a:rPr>
              <a:t>    - 20</a:t>
            </a:r>
            <a:br>
              <a:rPr lang="en-GB" sz="1600" dirty="0">
                <a:latin typeface="Consolas"/>
                <a:cs typeface="Consolas" panose="020B0609020204030204" pitchFamily="49" charset="0"/>
              </a:rPr>
            </a:br>
            <a:endParaRPr lang="en-GB" sz="1600" dirty="0">
              <a:latin typeface="Consolas"/>
            </a:endParaRPr>
          </a:p>
          <a:p>
            <a:endParaRPr lang="en-GB" sz="1600" dirty="0">
              <a:latin typeface="Consolas"/>
              <a:cs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72A40-EAC7-41DE-A9D7-3512994A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39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Deploying an Experiment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5F7B5B-4133-4CCC-A22E-2522B72D15F3}"/>
              </a:ext>
            </a:extLst>
          </p:cNvPr>
          <p:cNvGrpSpPr/>
          <p:nvPr/>
        </p:nvGrpSpPr>
        <p:grpSpPr>
          <a:xfrm>
            <a:off x="3246619" y="2222555"/>
            <a:ext cx="5698762" cy="2994443"/>
            <a:chOff x="3245498" y="2402437"/>
            <a:chExt cx="5698762" cy="29944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EEF9F2-A739-4451-8865-4F0A845FF673}"/>
                </a:ext>
              </a:extLst>
            </p:cNvPr>
            <p:cNvSpPr txBox="1"/>
            <p:nvPr/>
          </p:nvSpPr>
          <p:spPr>
            <a:xfrm>
              <a:off x="3245498" y="2842335"/>
              <a:ext cx="5698762" cy="255454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prismUser</a:t>
              </a:r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 PRISM.py deploy straggler_20gb_20%.yml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--------------------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config check: PASS</a:t>
              </a:r>
              <a:endParaRPr lang="en-GB" dirty="0">
                <a:latin typeface="Consolas"/>
              </a:endParaRP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experiments found: 1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deploy platform: 38 containers,  </a:t>
              </a:r>
              <a:r>
                <a:rPr lang="en-GB" sz="1600" dirty="0" err="1">
                  <a:latin typeface="Consolas"/>
                  <a:cs typeface="Consolas" panose="020B0609020204030204" pitchFamily="49" charset="0"/>
                </a:rPr>
                <a:t>hdfs</a:t>
              </a:r>
              <a:endParaRPr lang="en-GB" sz="1600" dirty="0">
                <a:latin typeface="Consolas"/>
                <a:cs typeface="Consolas" panose="020B0609020204030204" pitchFamily="49" charset="0"/>
              </a:endParaRP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Deploy platform: 38 containers, yarn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experiment jobs: 100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experiment application: wordcount</a:t>
              </a:r>
            </a:p>
            <a:p>
              <a:r>
                <a:rPr lang="en-GB" sz="1600" dirty="0">
                  <a:latin typeface="Consolas"/>
                  <a:cs typeface="Consolas" panose="020B0609020204030204" pitchFamily="49" charset="0"/>
                </a:rPr>
                <a:t>starting experiment: straggler_20gb_20%_util</a:t>
              </a:r>
              <a:endParaRPr lang="en-GB" dirty="0"/>
            </a:p>
            <a:p>
              <a:endParaRPr lang="en-GB" sz="1600" dirty="0">
                <a:latin typeface="Consolas"/>
                <a:cs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DBF0B8-C2FE-4181-AB29-0144024CDE11}"/>
                </a:ext>
              </a:extLst>
            </p:cNvPr>
            <p:cNvSpPr txBox="1"/>
            <p:nvPr/>
          </p:nvSpPr>
          <p:spPr>
            <a:xfrm>
              <a:off x="3250881" y="2402437"/>
              <a:ext cx="5431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Single Line Execution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A1CE4-8CAA-4BCB-98D7-850B9FD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Analyses: Stragglers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E61456-EEBC-4D11-8DC9-CB0E0C548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48107"/>
              </p:ext>
            </p:extLst>
          </p:nvPr>
        </p:nvGraphicFramePr>
        <p:xfrm>
          <a:off x="2282124" y="1396588"/>
          <a:ext cx="81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919355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0090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57592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3457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1540152"/>
                    </a:ext>
                  </a:extLst>
                </a:gridCol>
              </a:tblGrid>
              <a:tr h="54374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Speculation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Input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CPU Contention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JCT </a:t>
                      </a:r>
                      <a:r>
                        <a:rPr lang="el-GR"/>
                        <a:t>μ (</a:t>
                      </a:r>
                      <a:r>
                        <a:rPr lang="en-GB"/>
                        <a:t>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JCT (deviation)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057292"/>
                  </a:ext>
                </a:extLst>
              </a:tr>
              <a:tr h="351542">
                <a:tc>
                  <a:txBody>
                    <a:bodyPr/>
                    <a:lstStyle/>
                    <a:p>
                      <a:r>
                        <a:rPr lang="en-GB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latin typeface="+mn-lt"/>
                        </a:rPr>
                        <a:t>1188.107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+mn-lt"/>
                        </a:rPr>
                        <a:t>568.5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79865"/>
                  </a:ext>
                </a:extLst>
              </a:tr>
              <a:tr h="315026">
                <a:tc>
                  <a:txBody>
                    <a:bodyPr/>
                    <a:lstStyle/>
                    <a:p>
                      <a:r>
                        <a:rPr lang="en-GB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3609.6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637.5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34412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D9A2C-9EF8-40DA-8774-6CB163B2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5F1DB33-4D89-4E78-A9BF-7E55BDD11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8044" y="2882900"/>
            <a:ext cx="9867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5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PRISM Experimental Automation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4B4-C18E-4A35-AB2A-3E749231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451361" cy="36008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Experiments can now be encapsulated:</a:t>
            </a:r>
          </a:p>
          <a:p>
            <a:pPr>
              <a:buFontTx/>
              <a:buChar char="-"/>
            </a:pPr>
            <a:r>
              <a:rPr lang="en-US" dirty="0"/>
              <a:t>Containers encapsulate framework configuration and experiment variability. </a:t>
            </a:r>
          </a:p>
          <a:p>
            <a:pPr>
              <a:buFontTx/>
              <a:buChar char="-"/>
            </a:pPr>
            <a:r>
              <a:rPr lang="en-US" dirty="0"/>
              <a:t>Workload execution has been automated.</a:t>
            </a:r>
          </a:p>
          <a:p>
            <a:pPr>
              <a:buFontTx/>
              <a:buChar char="-"/>
            </a:pPr>
            <a:r>
              <a:rPr lang="en-US" dirty="0"/>
              <a:t>Experimentation can be repeated by providing trace transformation algorithms.</a:t>
            </a:r>
          </a:p>
          <a:p>
            <a:pPr>
              <a:buFontTx/>
              <a:buChar char="-"/>
            </a:pPr>
            <a:r>
              <a:rPr lang="en-US" dirty="0"/>
              <a:t>Resources Saturation can be configured and enabled via containers.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F3A3EC9-8C10-4B38-9378-C100ADB0B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34737" y="1825625"/>
            <a:ext cx="4041776" cy="404177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1E768-84B5-4272-B853-4F01EC51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Straggler Manifestation Findings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904B4-C18E-4A35-AB2A-3E749231D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Straggler manifest more frequently when CPU resource interference.</a:t>
            </a:r>
          </a:p>
          <a:p>
            <a:r>
              <a:rPr lang="en-US" dirty="0">
                <a:cs typeface="Calibri"/>
              </a:rPr>
              <a:t>However Application frameworks are also responsible for managing resource units effectively. </a:t>
            </a:r>
          </a:p>
          <a:p>
            <a:r>
              <a:rPr lang="en-US" dirty="0">
                <a:cs typeface="Calibri"/>
              </a:rPr>
              <a:t>More work is needed to understand how application frameworks can adjust resource quotas to meet job requirements.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7790-7A90-4F5A-A323-3E5DD711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4677D-37C0-4C37-9185-D0C16515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Container Orchestration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4" descr="A picture containing outdoor, sitting, building, truck&#10;&#10;Description generated with very high confidence">
            <a:extLst>
              <a:ext uri="{FF2B5EF4-FFF2-40B4-BE49-F238E27FC236}">
                <a16:creationId xmlns:a16="http://schemas.microsoft.com/office/drawing/2014/main" id="{D541640C-05E7-424D-BC92-2069F907B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6534" y="1675227"/>
            <a:ext cx="5858932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2870E-A25D-47CA-AE29-F4DC43EF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cs typeface="Calibri Ligh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939-A409-4778-A34F-E4E57E3F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0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PRISM v1.0 wish list:</a:t>
            </a:r>
          </a:p>
          <a:p>
            <a:r>
              <a:rPr lang="en-US" dirty="0" err="1">
                <a:cs typeface="Calibri"/>
              </a:rPr>
              <a:t>Generalise</a:t>
            </a:r>
            <a:r>
              <a:rPr lang="en-US" dirty="0">
                <a:cs typeface="Calibri"/>
              </a:rPr>
              <a:t> cluster manager</a:t>
            </a:r>
          </a:p>
          <a:p>
            <a:pPr lvl="1"/>
            <a:r>
              <a:rPr lang="en-US" dirty="0">
                <a:cs typeface="Calibri"/>
              </a:rPr>
              <a:t>Provide </a:t>
            </a:r>
            <a:r>
              <a:rPr lang="en-US" dirty="0" err="1">
                <a:cs typeface="Calibri"/>
              </a:rPr>
              <a:t>kubernetes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mesos</a:t>
            </a:r>
            <a:r>
              <a:rPr lang="en-US" dirty="0">
                <a:cs typeface="Calibri"/>
              </a:rPr>
              <a:t> drivers.</a:t>
            </a:r>
          </a:p>
          <a:p>
            <a:r>
              <a:rPr lang="en-US" dirty="0">
                <a:cs typeface="Calibri"/>
              </a:rPr>
              <a:t>Better Trace Transformation.</a:t>
            </a:r>
          </a:p>
          <a:p>
            <a:r>
              <a:rPr lang="en-US" dirty="0">
                <a:cs typeface="Calibri"/>
              </a:rPr>
              <a:t>Integrate with Telemetry Services (</a:t>
            </a:r>
            <a:r>
              <a:rPr lang="en-US" dirty="0" err="1">
                <a:cs typeface="Calibri"/>
              </a:rPr>
              <a:t>influxdb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prometheus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Decouple from Kubernetes</a:t>
            </a:r>
          </a:p>
          <a:p>
            <a:r>
              <a:rPr lang="en-US" dirty="0">
                <a:cs typeface="Calibri"/>
              </a:rPr>
              <a:t>Refactor into single project and release </a:t>
            </a:r>
            <a:r>
              <a:rPr lang="en-US">
                <a:cs typeface="Calibri"/>
              </a:rPr>
              <a:t>to public</a:t>
            </a:r>
            <a:r>
              <a:rPr lang="en-US" dirty="0">
                <a:cs typeface="Calibri"/>
              </a:rPr>
              <a:t>!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8D139-5DBB-4462-B8D8-9EB7ADB3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Thank you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939-A409-4778-A34F-E4E57E3F6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cs typeface="Calibri"/>
              </a:rPr>
              <a:t>Questions!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EBAB-B079-40E5-9BEA-1162C8DF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3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Calibri Light"/>
              </a:rPr>
              <a:t>Cluster Goals</a:t>
            </a:r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C1E76BCD-0A52-45D4-850E-0BEC6D8F6D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198773"/>
              </p:ext>
            </p:extLst>
          </p:nvPr>
        </p:nvGraphicFramePr>
        <p:xfrm>
          <a:off x="838199" y="1558977"/>
          <a:ext cx="10929258" cy="4886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4E508-6A79-4565-AD32-90E3EA69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7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Experimentation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FCBD0B-9D6C-4A7D-A111-85E75F76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15D56-EA04-4043-A2A7-8577B86A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Experimentation:</a:t>
            </a:r>
          </a:p>
          <a:p>
            <a:pPr marL="0" indent="0">
              <a:buNone/>
            </a:pPr>
            <a:r>
              <a:rPr lang="en-GB" dirty="0"/>
              <a:t>Used to understand framework performance.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Empirical Analyses:</a:t>
            </a:r>
          </a:p>
          <a:p>
            <a:pPr marL="0" indent="0">
              <a:buNone/>
            </a:pPr>
            <a:r>
              <a:rPr lang="en-GB" dirty="0"/>
              <a:t>Execution of representative workloads on physical cluster hardware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Simulation:</a:t>
            </a:r>
          </a:p>
          <a:p>
            <a:pPr marL="0" indent="0">
              <a:buNone/>
            </a:pPr>
            <a:r>
              <a:rPr lang="en-GB" dirty="0"/>
              <a:t>Informed by results of experimentation, limited by granularity.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70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Stragglers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B7B300-169C-449D-9736-9D8C7EB7AFF9}"/>
              </a:ext>
            </a:extLst>
          </p:cNvPr>
          <p:cNvGrpSpPr/>
          <p:nvPr/>
        </p:nvGrpSpPr>
        <p:grpSpPr>
          <a:xfrm>
            <a:off x="6207125" y="2068386"/>
            <a:ext cx="5879315" cy="4008624"/>
            <a:chOff x="5888142" y="2653279"/>
            <a:chExt cx="5879315" cy="400862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4E94EEAD-A70F-4308-9CB7-D9930CE1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88142" y="2653279"/>
              <a:ext cx="5879315" cy="4008624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5271EE-7C00-4894-8959-45B4C69DE684}"/>
                </a:ext>
              </a:extLst>
            </p:cNvPr>
            <p:cNvSpPr/>
            <p:nvPr/>
          </p:nvSpPr>
          <p:spPr>
            <a:xfrm>
              <a:off x="8604353" y="2655929"/>
              <a:ext cx="809469" cy="12809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507B683-2FC9-4975-96D6-8F5F62E9F151}"/>
              </a:ext>
            </a:extLst>
          </p:cNvPr>
          <p:cNvSpPr txBox="1"/>
          <p:nvPr/>
        </p:nvSpPr>
        <p:spPr>
          <a:xfrm>
            <a:off x="9982200" y="1485341"/>
            <a:ext cx="1828801" cy="830997"/>
          </a:xfrm>
          <a:prstGeom prst="rect">
            <a:avLst/>
          </a:prstGeom>
          <a:solidFill>
            <a:srgbClr val="FF696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Straggler</a:t>
            </a:r>
            <a:br>
              <a:rPr lang="en-GB" sz="2400" b="1" dirty="0"/>
            </a:br>
            <a:r>
              <a:rPr lang="en-GB" sz="2400" b="1" dirty="0"/>
              <a:t>Tasks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1D0955-FA3B-41F6-9672-195E82CE035C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flipH="1">
            <a:off x="9328071" y="1900840"/>
            <a:ext cx="654129" cy="1701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768C00C-BECB-47DC-B298-FC534BDF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68B51888-2F58-462A-BD38-491491C1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Stragglers:</a:t>
            </a:r>
          </a:p>
          <a:p>
            <a:pPr marL="0" indent="0">
              <a:buNone/>
            </a:pPr>
            <a:r>
              <a:rPr lang="en-GB" dirty="0"/>
              <a:t>Temporarily slow tasks, impacting </a:t>
            </a:r>
            <a:br>
              <a:rPr lang="en-GB" dirty="0"/>
            </a:br>
            <a:r>
              <a:rPr lang="en-GB" dirty="0"/>
              <a:t>overall job performance.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Influenced by stochastic behaviours:</a:t>
            </a:r>
            <a:endParaRPr lang="en-GB" sz="2400" dirty="0"/>
          </a:p>
          <a:p>
            <a:pPr marL="0" indent="0">
              <a:buNone/>
            </a:pPr>
            <a:r>
              <a:rPr lang="en-GB" sz="2800" dirty="0"/>
              <a:t>- Component Failure</a:t>
            </a:r>
          </a:p>
          <a:p>
            <a:pPr marL="0" indent="0">
              <a:buNone/>
            </a:pPr>
            <a:r>
              <a:rPr lang="en-GB" sz="2800" dirty="0"/>
              <a:t>- Resource Saturation</a:t>
            </a:r>
          </a:p>
          <a:p>
            <a:pPr marL="0" indent="0">
              <a:buNone/>
            </a:pPr>
            <a:r>
              <a:rPr lang="en-GB" dirty="0"/>
              <a:t>- </a:t>
            </a:r>
            <a:r>
              <a:rPr lang="en-GB" sz="2800" dirty="0"/>
              <a:t>Software Defects</a:t>
            </a:r>
          </a:p>
        </p:txBody>
      </p:sp>
    </p:spTree>
    <p:extLst>
      <p:ext uri="{BB962C8B-B14F-4D97-AF65-F5344CB8AC3E}">
        <p14:creationId xmlns:p14="http://schemas.microsoft.com/office/powerpoint/2010/main" val="310652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ea typeface="+mj-lt"/>
                <a:cs typeface="+mj-lt"/>
              </a:rPr>
              <a:t>Experimentation </a:t>
            </a:r>
            <a:r>
              <a:rPr lang="en-US" sz="3200" dirty="0">
                <a:solidFill>
                  <a:schemeClr val="bg1"/>
                </a:solidFill>
                <a:ea typeface="+mj-lt"/>
                <a:cs typeface="+mj-lt"/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D1AEF8-8FC8-4088-B152-7E5E6D6F05B0}"/>
              </a:ext>
            </a:extLst>
          </p:cNvPr>
          <p:cNvGrpSpPr/>
          <p:nvPr/>
        </p:nvGrpSpPr>
        <p:grpSpPr>
          <a:xfrm>
            <a:off x="2646510" y="1748053"/>
            <a:ext cx="6731170" cy="1226336"/>
            <a:chOff x="2646510" y="1869973"/>
            <a:chExt cx="6731170" cy="12263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EFB0623-B525-44C3-98C2-326050F95855}"/>
                </a:ext>
              </a:extLst>
            </p:cNvPr>
            <p:cNvSpPr/>
            <p:nvPr/>
          </p:nvSpPr>
          <p:spPr>
            <a:xfrm>
              <a:off x="2646510" y="1869973"/>
              <a:ext cx="6731170" cy="12263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>
                  <a:solidFill>
                    <a:schemeClr val="tx1"/>
                  </a:solidFill>
                  <a:cs typeface="Calibri"/>
                </a:rPr>
                <a:t>Prepare Testbed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500B5D9-E6F5-4C22-9BF4-1FAA43013C23}"/>
                </a:ext>
              </a:extLst>
            </p:cNvPr>
            <p:cNvSpPr/>
            <p:nvPr/>
          </p:nvSpPr>
          <p:spPr>
            <a:xfrm>
              <a:off x="2938869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Prepare</a:t>
              </a:r>
              <a:br>
                <a:rPr lang="en-US">
                  <a:cs typeface="Calibri"/>
                </a:rPr>
              </a:br>
              <a:r>
                <a:rPr lang="en-US">
                  <a:cs typeface="Calibri"/>
                </a:rPr>
                <a:t>Job Trace</a:t>
              </a:r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9C1C07-7EF6-43DB-AD39-2728F0E713DA}"/>
                </a:ext>
              </a:extLst>
            </p:cNvPr>
            <p:cNvSpPr/>
            <p:nvPr/>
          </p:nvSpPr>
          <p:spPr>
            <a:xfrm>
              <a:off x="5116293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Prepare Cluster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7FB503F-930A-487B-96D3-BD2A67F4FB1C}"/>
                </a:ext>
              </a:extLst>
            </p:cNvPr>
            <p:cNvSpPr/>
            <p:nvPr/>
          </p:nvSpPr>
          <p:spPr>
            <a:xfrm>
              <a:off x="7293717" y="2283917"/>
              <a:ext cx="1893349" cy="72935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Deploy Orchestration Platform</a:t>
              </a:r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237C3B-7AA7-4472-B53C-3A23162B9D26}"/>
              </a:ext>
            </a:extLst>
          </p:cNvPr>
          <p:cNvGrpSpPr/>
          <p:nvPr/>
        </p:nvGrpSpPr>
        <p:grpSpPr>
          <a:xfrm>
            <a:off x="2646510" y="3388333"/>
            <a:ext cx="6731170" cy="1213820"/>
            <a:chOff x="2646511" y="3577979"/>
            <a:chExt cx="6731170" cy="12138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C2756A1-18C3-4DD0-BC66-D0FA4613B073}"/>
                </a:ext>
              </a:extLst>
            </p:cNvPr>
            <p:cNvSpPr/>
            <p:nvPr/>
          </p:nvSpPr>
          <p:spPr>
            <a:xfrm>
              <a:off x="2646511" y="3577979"/>
              <a:ext cx="6731170" cy="12138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>
                  <a:solidFill>
                    <a:schemeClr val="tx1"/>
                  </a:solidFill>
                  <a:cs typeface="Calibri"/>
                </a:rPr>
                <a:t>Execute Experiment</a:t>
              </a:r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F4F8F35-4CA0-4D4A-9280-179E10AEEDF9}"/>
                </a:ext>
              </a:extLst>
            </p:cNvPr>
            <p:cNvSpPr/>
            <p:nvPr/>
          </p:nvSpPr>
          <p:spPr>
            <a:xfrm>
              <a:off x="2938870" y="4013201"/>
              <a:ext cx="1893349" cy="682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Execute Job Trace</a:t>
              </a:r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44DFD67-C638-4023-B207-002C1A6B527B}"/>
                </a:ext>
              </a:extLst>
            </p:cNvPr>
            <p:cNvSpPr/>
            <p:nvPr/>
          </p:nvSpPr>
          <p:spPr>
            <a:xfrm>
              <a:off x="5116294" y="4008242"/>
              <a:ext cx="1893349" cy="68219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Calibri"/>
                </a:rPr>
                <a:t>Monitor Execution</a:t>
              </a:r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B9C63-1D0A-4507-B938-8918CC42EC6A}"/>
              </a:ext>
            </a:extLst>
          </p:cNvPr>
          <p:cNvGrpSpPr/>
          <p:nvPr/>
        </p:nvGrpSpPr>
        <p:grpSpPr>
          <a:xfrm>
            <a:off x="2646510" y="5032416"/>
            <a:ext cx="6731170" cy="1351470"/>
            <a:chOff x="2646510" y="5069098"/>
            <a:chExt cx="6731170" cy="135147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5D90AB3-A494-46C1-A281-F2205408E748}"/>
                </a:ext>
              </a:extLst>
            </p:cNvPr>
            <p:cNvSpPr/>
            <p:nvPr/>
          </p:nvSpPr>
          <p:spPr>
            <a:xfrm>
              <a:off x="2646510" y="5069098"/>
              <a:ext cx="6731170" cy="135147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u="sng">
                  <a:solidFill>
                    <a:schemeClr val="tx1"/>
                  </a:solidFill>
                  <a:cs typeface="Calibri"/>
                </a:rPr>
                <a:t>Collect and </a:t>
              </a:r>
              <a:r>
                <a:rPr lang="en-US" b="1" u="sng" err="1">
                  <a:solidFill>
                    <a:schemeClr val="tx1"/>
                  </a:solidFill>
                  <a:cs typeface="Calibri"/>
                </a:rPr>
                <a:t>Analyse</a:t>
              </a: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A969351-153F-41E3-AB02-5AC94E14E712}"/>
                </a:ext>
              </a:extLst>
            </p:cNvPr>
            <p:cNvGrpSpPr/>
            <p:nvPr/>
          </p:nvGrpSpPr>
          <p:grpSpPr>
            <a:xfrm>
              <a:off x="2894214" y="5527040"/>
              <a:ext cx="6292852" cy="733568"/>
              <a:chOff x="2894214" y="5527040"/>
              <a:chExt cx="6292852" cy="73356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570E95-57D9-48E3-8D0D-E477909C1208}"/>
                  </a:ext>
                </a:extLst>
              </p:cNvPr>
              <p:cNvSpPr/>
              <p:nvPr/>
            </p:nvSpPr>
            <p:spPr>
              <a:xfrm>
                <a:off x="2894214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cs typeface="Calibri"/>
                  </a:rPr>
                  <a:t>Collect Performance Metrics</a:t>
                </a:r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DC32440-7DCB-41D4-9877-AB6C6C3E1CC1}"/>
                  </a:ext>
                </a:extLst>
              </p:cNvPr>
              <p:cNvSpPr/>
              <p:nvPr/>
            </p:nvSpPr>
            <p:spPr>
              <a:xfrm>
                <a:off x="5116292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cs typeface="Calibri"/>
                  </a:rPr>
                  <a:t>Transform Metrics</a:t>
                </a:r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9C0C183-DA7D-4011-BD54-2FB02C706E66}"/>
                  </a:ext>
                </a:extLst>
              </p:cNvPr>
              <p:cNvSpPr/>
              <p:nvPr/>
            </p:nvSpPr>
            <p:spPr>
              <a:xfrm>
                <a:off x="7293717" y="5527040"/>
                <a:ext cx="1893349" cy="733568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cs typeface="Calibri"/>
                  </a:rPr>
                  <a:t>Trace Persistence and Analyses</a:t>
                </a: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3E9B86-F1D9-40CD-9A93-4B18E2F2632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32218" y="2526674"/>
            <a:ext cx="284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C08FE-53A7-45A3-BCB5-9BB2B9FD0C4B}"/>
              </a:ext>
            </a:extLst>
          </p:cNvPr>
          <p:cNvCxnSpPr>
            <a:stCxn id="13" idx="3"/>
          </p:cNvCxnSpPr>
          <p:nvPr/>
        </p:nvCxnSpPr>
        <p:spPr>
          <a:xfrm flipV="1">
            <a:off x="7009642" y="2526673"/>
            <a:ext cx="2840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2996D3D-319E-45AC-BA36-ED35BC3CF05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H="1">
            <a:off x="2938869" y="2526674"/>
            <a:ext cx="6248197" cy="1637977"/>
          </a:xfrm>
          <a:prstGeom prst="bentConnector5">
            <a:avLst>
              <a:gd name="adj1" fmla="val -6098"/>
              <a:gd name="adj2" fmla="val 37694"/>
              <a:gd name="adj3" fmla="val 10837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C2676A-5C9F-49C4-A59C-B279682FFEF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832218" y="4159692"/>
            <a:ext cx="284075" cy="4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E31C04-1EB9-4F08-8EDE-2FD45A4520E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H="1">
            <a:off x="2894214" y="4159692"/>
            <a:ext cx="4115428" cy="1697450"/>
          </a:xfrm>
          <a:prstGeom prst="bentConnector5">
            <a:avLst>
              <a:gd name="adj1" fmla="val -5555"/>
              <a:gd name="adj2" fmla="val 40863"/>
              <a:gd name="adj3" fmla="val 112221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8D88E-A365-4BA4-8138-073384B879E5}"/>
              </a:ext>
            </a:extLst>
          </p:cNvPr>
          <p:cNvCxnSpPr>
            <a:stCxn id="18" idx="3"/>
          </p:cNvCxnSpPr>
          <p:nvPr/>
        </p:nvCxnSpPr>
        <p:spPr>
          <a:xfrm>
            <a:off x="4787563" y="5857142"/>
            <a:ext cx="32872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3A04D4-45DF-42D1-A670-C6EDEAE5927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009641" y="5857142"/>
            <a:ext cx="2840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A8D88-61A7-4889-864E-A1621874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A7399C0-1B6D-451E-9F19-6F6759D79B41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 flipH="1" flipV="1">
            <a:off x="2938869" y="2526674"/>
            <a:ext cx="6248197" cy="3330468"/>
          </a:xfrm>
          <a:prstGeom prst="bentConnector5">
            <a:avLst>
              <a:gd name="adj1" fmla="val -3659"/>
              <a:gd name="adj2" fmla="val -21533"/>
              <a:gd name="adj3" fmla="val 11613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7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Experimentation is Complex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7D7F3-938E-43BA-B604-AA3B5695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487DBDF-BDAE-4952-A7EB-F457D391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9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Straggler Manifestation is hard:</a:t>
            </a:r>
          </a:p>
          <a:p>
            <a:pPr marL="0" indent="0">
              <a:buNone/>
            </a:pPr>
            <a:r>
              <a:rPr lang="en-GB" dirty="0"/>
              <a:t>Requires complex tuning of workloads and orchestration platform, application framework and cluster infrastructure.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Constrain Experimentation Diligence:</a:t>
            </a:r>
          </a:p>
          <a:p>
            <a:pPr marL="0" indent="0">
              <a:buNone/>
            </a:pPr>
            <a:r>
              <a:rPr lang="en-GB" dirty="0"/>
              <a:t>Manual Experimentation is Complex and Time consuming and requires domain expertise.</a:t>
            </a:r>
          </a:p>
        </p:txBody>
      </p:sp>
    </p:spTree>
    <p:extLst>
      <p:ext uri="{BB962C8B-B14F-4D97-AF65-F5344CB8AC3E}">
        <p14:creationId xmlns:p14="http://schemas.microsoft.com/office/powerpoint/2010/main" val="377747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0A6450-9B14-466D-B350-8D7E3B1E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Experimentation Framework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Captures experimentation Lifecycle.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Aims: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Capture Framework Configuration and Automate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Deployment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Pluggable configuration and resource saturation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Trace Transformation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Automate experimentation execution.</a:t>
            </a:r>
          </a:p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E2A06-7762-4CAA-B7AD-96F89E4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PRISM Framework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FA73-C60A-4B0B-846F-93B66DFA6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10600" y="1825625"/>
            <a:ext cx="3551964" cy="37367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16A7-1984-4959-9FB9-B0FD27C3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355E-99F1-43F2-B2DF-12F6342E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PRISM</a:t>
            </a:r>
            <a:r>
              <a:rPr lang="en-US" sz="3200">
                <a:solidFill>
                  <a:schemeClr val="bg1"/>
                </a:solidFill>
              </a:rPr>
              <a:t> Framework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B450A0-4527-492F-97D6-C5700F02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CB8DF-C79B-4B8B-9FA5-EE41678D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1517</Words>
  <Application>Microsoft Office PowerPoint</Application>
  <PresentationFormat>Widescreen</PresentationFormat>
  <Paragraphs>378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Linux Libertine</vt:lpstr>
      <vt:lpstr>office theme</vt:lpstr>
      <vt:lpstr>PRISM: An Experiment Framework for Straggler Analytics in Containerized Clusters</vt:lpstr>
      <vt:lpstr>Container Orchestration</vt:lpstr>
      <vt:lpstr>Cluster Goals</vt:lpstr>
      <vt:lpstr>Experimentation</vt:lpstr>
      <vt:lpstr>Stragglers</vt:lpstr>
      <vt:lpstr>Experimentation Activities</vt:lpstr>
      <vt:lpstr>Experimentation is Complex</vt:lpstr>
      <vt:lpstr>PRISM Framework</vt:lpstr>
      <vt:lpstr>PRISM Framework</vt:lpstr>
      <vt:lpstr>PRISM Features</vt:lpstr>
      <vt:lpstr>Workload Trace Transformation</vt:lpstr>
      <vt:lpstr>Resource Injection</vt:lpstr>
      <vt:lpstr>PRISM Use case: Straggler Analytics</vt:lpstr>
      <vt:lpstr>Method: Testbed and Experiment</vt:lpstr>
      <vt:lpstr>Configuring an Experiment</vt:lpstr>
      <vt:lpstr>Deploying an Experiment</vt:lpstr>
      <vt:lpstr>Analyses: Stragglers</vt:lpstr>
      <vt:lpstr>PRISM Experimental Automation Review</vt:lpstr>
      <vt:lpstr>Straggler Manifestation Findings</vt:lpstr>
      <vt:lpstr>Future Work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PRISM: An Experiment Framework for Straggler Analytics in Containerized Clusters</dc:title>
  <dc:creator>Default</dc:creator>
  <cp:lastModifiedBy>Default</cp:lastModifiedBy>
  <cp:revision>23</cp:revision>
  <dcterms:created xsi:type="dcterms:W3CDTF">2019-12-10T06:18:35Z</dcterms:created>
  <dcterms:modified xsi:type="dcterms:W3CDTF">2019-12-10T18:04:15Z</dcterms:modified>
</cp:coreProperties>
</file>