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58" r:id="rId4"/>
    <p:sldId id="299" r:id="rId5"/>
    <p:sldId id="312" r:id="rId6"/>
    <p:sldId id="313" r:id="rId7"/>
    <p:sldId id="259" r:id="rId8"/>
    <p:sldId id="291" r:id="rId9"/>
    <p:sldId id="292" r:id="rId10"/>
    <p:sldId id="301" r:id="rId11"/>
    <p:sldId id="303" r:id="rId12"/>
    <p:sldId id="293" r:id="rId13"/>
    <p:sldId id="304" r:id="rId14"/>
    <p:sldId id="305" r:id="rId15"/>
    <p:sldId id="296" r:id="rId16"/>
    <p:sldId id="294" r:id="rId17"/>
    <p:sldId id="306" r:id="rId18"/>
    <p:sldId id="308" r:id="rId19"/>
    <p:sldId id="310" r:id="rId20"/>
    <p:sldId id="311" r:id="rId21"/>
  </p:sldIdLst>
  <p:sldSz cx="12192000" cy="6858000"/>
  <p:notesSz cx="6858000" cy="296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ay, Dominic (lindsay4)" initials="L(" lastIdx="5" clrIdx="0">
    <p:extLst>
      <p:ext uri="{19B8F6BF-5375-455C-9EA6-DF929625EA0E}">
        <p15:presenceInfo xmlns:p15="http://schemas.microsoft.com/office/powerpoint/2012/main" userId="S::lindsay4@lancaster.ac.uk::76ea9e50-6e22-4de8-812b-ebc2374bf4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511AB-D5DF-B615-C5EE-D2E69366AF8F}" v="897" dt="2019-12-04T13:38:30.964"/>
    <p1510:client id="{15BF23A9-2F06-CEBE-CB8D-22AA8AB6CDA9}" v="3280" dt="2019-12-07T16:28:37.558"/>
    <p1510:client id="{94860228-780C-9590-6065-6ED7123F6276}" v="10452" dt="2019-12-07T19:43:10.482"/>
    <p1510:client id="{B04029E3-7866-A065-8036-849A9EB094AC}" v="997" dt="2019-12-04T03:20:54.092"/>
    <p1510:client id="{E5C9B643-7BAB-2B2C-79A1-DF8A3334A5FE}" v="8528" dt="2019-12-04T02:35:09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2022" autoAdjust="0"/>
  </p:normalViewPr>
  <p:slideViewPr>
    <p:cSldViewPr snapToGrid="0">
      <p:cViewPr varScale="1">
        <p:scale>
          <a:sx n="56" d="100"/>
          <a:sy n="56" d="100"/>
        </p:scale>
        <p:origin x="8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4:20:25.434" idx="1">
    <p:pos x="10" y="10"/>
    <p:text>Containerised Orchestration provide user level virtualisation and applicaiton isolation
</p:text>
    <p:extLst>
      <p:ext uri="{C676402C-5697-4E1C-873F-D02D1690AC5C}">
        <p15:threadingInfo xmlns:p15="http://schemas.microsoft.com/office/powerpoint/2012/main" timeZoneBias="480"/>
      </p:ext>
    </p:extLst>
  </p:cm>
  <p:cm authorId="1" dt="2019-12-03T14:27:48.415" idx="5">
    <p:pos x="106" y="106"/>
    <p:text>Deployyed in multi-tenant clusters executing applications possessing heterogenous resource, QoS and locality requirements
</p:text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DA9A8-67D1-4849-8F0C-ABA516DAD2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888AA3-AEF1-4CC4-A416-4F9278F87CD1}">
      <dgm:prSet/>
      <dgm:spPr/>
      <dgm:t>
        <a:bodyPr/>
        <a:lstStyle/>
        <a:p>
          <a:r>
            <a:rPr lang="en-US">
              <a:latin typeface="Calibri Light" panose="020F0302020204030204"/>
            </a:rPr>
            <a:t>Scalability</a:t>
          </a:r>
          <a:endParaRPr lang="en-US"/>
        </a:p>
      </dgm:t>
    </dgm:pt>
    <dgm:pt modelId="{CD6E1490-6578-4671-B267-57E400C00C15}" type="parTrans" cxnId="{A8F22778-AFA4-4670-BCE0-BF70FC908CB7}">
      <dgm:prSet/>
      <dgm:spPr/>
      <dgm:t>
        <a:bodyPr/>
        <a:lstStyle/>
        <a:p>
          <a:endParaRPr lang="en-US"/>
        </a:p>
      </dgm:t>
    </dgm:pt>
    <dgm:pt modelId="{4D9FF985-38F8-4E0B-AD92-EF842C076919}" type="sibTrans" cxnId="{A8F22778-AFA4-4670-BCE0-BF70FC908CB7}">
      <dgm:prSet/>
      <dgm:spPr/>
      <dgm:t>
        <a:bodyPr/>
        <a:lstStyle/>
        <a:p>
          <a:endParaRPr lang="en-US"/>
        </a:p>
      </dgm:t>
    </dgm:pt>
    <dgm:pt modelId="{25A67284-F880-43DD-9B0B-3B7ADB577C06}">
      <dgm:prSet/>
      <dgm:spPr/>
      <dgm:t>
        <a:bodyPr/>
        <a:lstStyle/>
        <a:p>
          <a:r>
            <a:rPr lang="en-US"/>
            <a:t>Resillience</a:t>
          </a:r>
        </a:p>
      </dgm:t>
    </dgm:pt>
    <dgm:pt modelId="{3EED987A-2C39-4D91-8FF2-C0010900D957}" type="parTrans" cxnId="{B01BCF34-C77A-4913-BFD6-E8A62C57CFEB}">
      <dgm:prSet/>
      <dgm:spPr/>
      <dgm:t>
        <a:bodyPr/>
        <a:lstStyle/>
        <a:p>
          <a:endParaRPr lang="en-US"/>
        </a:p>
      </dgm:t>
    </dgm:pt>
    <dgm:pt modelId="{04717DC6-B71C-454B-BAF1-758F66CBBFC8}" type="sibTrans" cxnId="{B01BCF34-C77A-4913-BFD6-E8A62C57CFEB}">
      <dgm:prSet/>
      <dgm:spPr/>
      <dgm:t>
        <a:bodyPr/>
        <a:lstStyle/>
        <a:p>
          <a:endParaRPr lang="en-US"/>
        </a:p>
      </dgm:t>
    </dgm:pt>
    <dgm:pt modelId="{53F030B5-6E6B-47C6-83A7-B7C55803207C}">
      <dgm:prSet/>
      <dgm:spPr/>
      <dgm:t>
        <a:bodyPr/>
        <a:lstStyle/>
        <a:p>
          <a:r>
            <a:rPr lang="en-US"/>
            <a:t>Energy</a:t>
          </a:r>
        </a:p>
      </dgm:t>
    </dgm:pt>
    <dgm:pt modelId="{E355F367-9F09-4764-8AEF-430674BF89AD}" type="parTrans" cxnId="{60D7905B-61B5-4EA0-B6F0-F1266B2075C5}">
      <dgm:prSet/>
      <dgm:spPr/>
      <dgm:t>
        <a:bodyPr/>
        <a:lstStyle/>
        <a:p>
          <a:endParaRPr lang="en-US"/>
        </a:p>
      </dgm:t>
    </dgm:pt>
    <dgm:pt modelId="{10E784DA-4B37-49F5-85D6-B92B192BDA95}" type="sibTrans" cxnId="{60D7905B-61B5-4EA0-B6F0-F1266B2075C5}">
      <dgm:prSet/>
      <dgm:spPr/>
      <dgm:t>
        <a:bodyPr/>
        <a:lstStyle/>
        <a:p>
          <a:endParaRPr lang="en-US"/>
        </a:p>
      </dgm:t>
    </dgm:pt>
    <dgm:pt modelId="{26214E38-9EEA-488A-83B3-44B3D8F7115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Performance</a:t>
          </a:r>
        </a:p>
      </dgm:t>
    </dgm:pt>
    <dgm:pt modelId="{6CD8D5B2-1913-4FBF-890B-A50BF0A2779E}" type="parTrans" cxnId="{27F52906-252E-40C4-B883-CB7F4B1293EB}">
      <dgm:prSet/>
      <dgm:spPr/>
    </dgm:pt>
    <dgm:pt modelId="{A0A435CA-B9A2-4740-96B8-C1693E2BABAF}" type="sibTrans" cxnId="{27F52906-252E-40C4-B883-CB7F4B1293EB}">
      <dgm:prSet/>
      <dgm:spPr/>
    </dgm:pt>
    <dgm:pt modelId="{E58A2197-6AD4-429C-98FE-209A904BA9C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Job Makespan</a:t>
          </a:r>
        </a:p>
      </dgm:t>
    </dgm:pt>
    <dgm:pt modelId="{07C14533-E22E-41DB-999D-5555A88412A5}" type="parTrans" cxnId="{244F1AED-967C-4E16-810C-3ABF5463C3E6}">
      <dgm:prSet/>
      <dgm:spPr/>
    </dgm:pt>
    <dgm:pt modelId="{C768DE8C-E073-433F-994E-A1BB02735B97}" type="sibTrans" cxnId="{244F1AED-967C-4E16-810C-3ABF5463C3E6}">
      <dgm:prSet/>
      <dgm:spPr/>
    </dgm:pt>
    <dgm:pt modelId="{DF684A2A-2995-4DB5-8BF6-30C0B59548C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Scheduling Latency</a:t>
          </a:r>
        </a:p>
      </dgm:t>
    </dgm:pt>
    <dgm:pt modelId="{003B22FB-7C1F-4C46-B15E-0CC81291BC3C}" type="parTrans" cxnId="{77465C97-6F36-49BA-B9D2-522FA2A83D8B}">
      <dgm:prSet/>
      <dgm:spPr/>
    </dgm:pt>
    <dgm:pt modelId="{8779E93F-02DB-4685-8BAE-22A9A76A5670}" type="sibTrans" cxnId="{77465C97-6F36-49BA-B9D2-522FA2A83D8B}">
      <dgm:prSet/>
      <dgm:spPr/>
    </dgm:pt>
    <dgm:pt modelId="{CA67ED75-2B69-4FEA-BB46-963A1F82ED9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Job Saturation</a:t>
          </a:r>
        </a:p>
      </dgm:t>
    </dgm:pt>
    <dgm:pt modelId="{C24DACDD-29B1-443C-8A3F-FFA66E202422}" type="parTrans" cxnId="{3785E8D2-9E9B-4753-90AD-B75DA3B7DA8B}">
      <dgm:prSet/>
      <dgm:spPr/>
    </dgm:pt>
    <dgm:pt modelId="{58D29FB4-14C1-4577-9342-0E69DD1E2099}" type="sibTrans" cxnId="{3785E8D2-9E9B-4753-90AD-B75DA3B7DA8B}">
      <dgm:prSet/>
      <dgm:spPr/>
    </dgm:pt>
    <dgm:pt modelId="{364C9F91-D153-45DB-A721-9EEBB669FB1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Throughput</a:t>
          </a:r>
        </a:p>
      </dgm:t>
    </dgm:pt>
    <dgm:pt modelId="{4B049B46-55F3-451C-B49B-D819B75D5D3F}" type="parTrans" cxnId="{67229CF5-40E0-4CDF-B1AA-037077FF356F}">
      <dgm:prSet/>
      <dgm:spPr/>
    </dgm:pt>
    <dgm:pt modelId="{548654DB-E9D0-4F41-A936-973962945D40}" type="sibTrans" cxnId="{67229CF5-40E0-4CDF-B1AA-037077FF356F}">
      <dgm:prSet/>
      <dgm:spPr/>
    </dgm:pt>
    <dgm:pt modelId="{F3B2BB2D-DE04-405C-AA1F-935189A987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Resource Failure</a:t>
          </a:r>
          <a:endParaRPr lang="en-US" dirty="0"/>
        </a:p>
      </dgm:t>
    </dgm:pt>
    <dgm:pt modelId="{226F4FB2-8DF2-4030-BF36-89C71333795C}" type="parTrans" cxnId="{AE0F0E71-337D-4987-88FB-DC64436CFBC0}">
      <dgm:prSet/>
      <dgm:spPr/>
    </dgm:pt>
    <dgm:pt modelId="{81E5C05B-979A-455C-850A-B6FAA32F416A}" type="sibTrans" cxnId="{AE0F0E71-337D-4987-88FB-DC64436CFBC0}">
      <dgm:prSet/>
      <dgm:spPr/>
    </dgm:pt>
    <dgm:pt modelId="{9687BC9A-A49D-414B-A144-9C09FF22B7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Workload Constraints</a:t>
          </a:r>
        </a:p>
      </dgm:t>
    </dgm:pt>
    <dgm:pt modelId="{440FC45A-9B77-47D8-A421-43BBCE7E840A}" type="parTrans" cxnId="{3DA32983-A509-4A39-8A28-5AFBE9E6F851}">
      <dgm:prSet/>
      <dgm:spPr/>
    </dgm:pt>
    <dgm:pt modelId="{4C07AF47-571B-4B83-B929-3A419C3D889F}" type="sibTrans" cxnId="{3DA32983-A509-4A39-8A28-5AFBE9E6F851}">
      <dgm:prSet/>
      <dgm:spPr/>
    </dgm:pt>
    <dgm:pt modelId="{BF2C86DD-7AAC-46FF-B700-CEADAC713C0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Workload Consoloidation</a:t>
          </a:r>
          <a:endParaRPr lang="en-US" dirty="0"/>
        </a:p>
      </dgm:t>
    </dgm:pt>
    <dgm:pt modelId="{85A34DD1-69F1-4E28-985A-CAC41C63506C}" type="parTrans" cxnId="{4E4481B7-0A5D-40C8-861F-4F76CB3259D6}">
      <dgm:prSet/>
      <dgm:spPr/>
    </dgm:pt>
    <dgm:pt modelId="{E1787440-FA8F-4D80-B8E7-BA11CC01A21A}" type="sibTrans" cxnId="{4E4481B7-0A5D-40C8-861F-4F76CB3259D6}">
      <dgm:prSet/>
      <dgm:spPr/>
    </dgm:pt>
    <dgm:pt modelId="{B3CD988C-76B6-43A7-8C7A-077954DB10A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Cooling</a:t>
          </a:r>
        </a:p>
      </dgm:t>
    </dgm:pt>
    <dgm:pt modelId="{EC5AD101-CCB3-4A77-A866-50D1A9685424}" type="parTrans" cxnId="{AAE914E1-450B-4F8D-BD46-682A67C5B737}">
      <dgm:prSet/>
      <dgm:spPr/>
    </dgm:pt>
    <dgm:pt modelId="{ABAFC2F5-89A2-459C-BB0F-4162D7B7AC8F}" type="sibTrans" cxnId="{AAE914E1-450B-4F8D-BD46-682A67C5B737}">
      <dgm:prSet/>
      <dgm:spPr/>
    </dgm:pt>
    <dgm:pt modelId="{8F17347A-7432-4F91-BD75-BBFF1B19F958}" type="pres">
      <dgm:prSet presAssocID="{CEEDA9A8-67D1-4849-8F0C-ABA516DAD280}" presName="matrix" presStyleCnt="0">
        <dgm:presLayoutVars>
          <dgm:chMax val="1"/>
          <dgm:dir/>
          <dgm:resizeHandles val="exact"/>
        </dgm:presLayoutVars>
      </dgm:prSet>
      <dgm:spPr/>
    </dgm:pt>
    <dgm:pt modelId="{17832450-F02B-46C1-96C2-468675611E16}" type="pres">
      <dgm:prSet presAssocID="{CEEDA9A8-67D1-4849-8F0C-ABA516DAD280}" presName="diamond" presStyleLbl="bgShp" presStyleIdx="0" presStyleCnt="1"/>
      <dgm:spPr/>
    </dgm:pt>
    <dgm:pt modelId="{4EA277DE-017E-47FA-8D84-B5AE916C3E99}" type="pres">
      <dgm:prSet presAssocID="{CEEDA9A8-67D1-4849-8F0C-ABA516DAD28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CCDB598-BE8E-44DD-8967-0AF1B054478E}" type="pres">
      <dgm:prSet presAssocID="{CEEDA9A8-67D1-4849-8F0C-ABA516DAD2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9A7654-E290-4C97-9C34-9B6DB78944CA}" type="pres">
      <dgm:prSet presAssocID="{CEEDA9A8-67D1-4849-8F0C-ABA516DAD2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126F3C-787C-424A-828B-E00FD0EECC66}" type="pres">
      <dgm:prSet presAssocID="{CEEDA9A8-67D1-4849-8F0C-ABA516DAD2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F52906-252E-40C4-B883-CB7F4B1293EB}" srcId="{CEEDA9A8-67D1-4849-8F0C-ABA516DAD280}" destId="{26214E38-9EEA-488A-83B3-44B3D8F71153}" srcOrd="1" destOrd="0" parTransId="{6CD8D5B2-1913-4FBF-890B-A50BF0A2779E}" sibTransId="{A0A435CA-B9A2-4740-96B8-C1693E2BABAF}"/>
    <dgm:cxn modelId="{524A4610-BF57-40C2-8C5D-7BF818B874DD}" type="presOf" srcId="{26214E38-9EEA-488A-83B3-44B3D8F71153}" destId="{6CCDB598-BE8E-44DD-8967-0AF1B054478E}" srcOrd="0" destOrd="0" presId="urn:microsoft.com/office/officeart/2005/8/layout/matrix3"/>
    <dgm:cxn modelId="{E4A9F717-63F8-450D-8F6C-4B80BE749455}" type="presOf" srcId="{DF684A2A-2995-4DB5-8BF6-30C0B59548C9}" destId="{6CCDB598-BE8E-44DD-8967-0AF1B054478E}" srcOrd="0" destOrd="2" presId="urn:microsoft.com/office/officeart/2005/8/layout/matrix3"/>
    <dgm:cxn modelId="{71B9EB2E-A6E6-42EC-AAB8-BED2928D3993}" type="presOf" srcId="{25A67284-F880-43DD-9B0B-3B7ADB577C06}" destId="{D29A7654-E290-4C97-9C34-9B6DB78944CA}" srcOrd="0" destOrd="0" presId="urn:microsoft.com/office/officeart/2005/8/layout/matrix3"/>
    <dgm:cxn modelId="{B01BCF34-C77A-4913-BFD6-E8A62C57CFEB}" srcId="{CEEDA9A8-67D1-4849-8F0C-ABA516DAD280}" destId="{25A67284-F880-43DD-9B0B-3B7ADB577C06}" srcOrd="2" destOrd="0" parTransId="{3EED987A-2C39-4D91-8FF2-C0010900D957}" sibTransId="{04717DC6-B71C-454B-BAF1-758F66CBBFC8}"/>
    <dgm:cxn modelId="{60D7905B-61B5-4EA0-B6F0-F1266B2075C5}" srcId="{CEEDA9A8-67D1-4849-8F0C-ABA516DAD280}" destId="{53F030B5-6E6B-47C6-83A7-B7C55803207C}" srcOrd="3" destOrd="0" parTransId="{E355F367-9F09-4764-8AEF-430674BF89AD}" sibTransId="{10E784DA-4B37-49F5-85D6-B92B192BDA95}"/>
    <dgm:cxn modelId="{7E65CB62-D403-485C-8A34-68C427650D8E}" type="presOf" srcId="{9687BC9A-A49D-414B-A144-9C09FF22B714}" destId="{D29A7654-E290-4C97-9C34-9B6DB78944CA}" srcOrd="0" destOrd="2" presId="urn:microsoft.com/office/officeart/2005/8/layout/matrix3"/>
    <dgm:cxn modelId="{075AD942-BB04-45BC-9A35-2D80C98BF809}" type="presOf" srcId="{CA67ED75-2B69-4FEA-BB46-963A1F82ED9E}" destId="{4EA277DE-017E-47FA-8D84-B5AE916C3E99}" srcOrd="0" destOrd="2" presId="urn:microsoft.com/office/officeart/2005/8/layout/matrix3"/>
    <dgm:cxn modelId="{9DCA1467-E0D3-4CBB-8D4D-B2E53972D4DE}" type="presOf" srcId="{53F030B5-6E6B-47C6-83A7-B7C55803207C}" destId="{00126F3C-787C-424A-828B-E00FD0EECC66}" srcOrd="0" destOrd="0" presId="urn:microsoft.com/office/officeart/2005/8/layout/matrix3"/>
    <dgm:cxn modelId="{AE0F0E71-337D-4987-88FB-DC64436CFBC0}" srcId="{25A67284-F880-43DD-9B0B-3B7ADB577C06}" destId="{F3B2BB2D-DE04-405C-AA1F-935189A987CC}" srcOrd="0" destOrd="0" parTransId="{226F4FB2-8DF2-4030-BF36-89C71333795C}" sibTransId="{81E5C05B-979A-455C-850A-B6FAA32F416A}"/>
    <dgm:cxn modelId="{DF76D254-F10F-471D-A96E-E59FF93726E0}" type="presOf" srcId="{22888AA3-AEF1-4CC4-A416-4F9278F87CD1}" destId="{4EA277DE-017E-47FA-8D84-B5AE916C3E99}" srcOrd="0" destOrd="0" presId="urn:microsoft.com/office/officeart/2005/8/layout/matrix3"/>
    <dgm:cxn modelId="{A8F22778-AFA4-4670-BCE0-BF70FC908CB7}" srcId="{CEEDA9A8-67D1-4849-8F0C-ABA516DAD280}" destId="{22888AA3-AEF1-4CC4-A416-4F9278F87CD1}" srcOrd="0" destOrd="0" parTransId="{CD6E1490-6578-4671-B267-57E400C00C15}" sibTransId="{4D9FF985-38F8-4E0B-AD92-EF842C076919}"/>
    <dgm:cxn modelId="{3DA32983-A509-4A39-8A28-5AFBE9E6F851}" srcId="{25A67284-F880-43DD-9B0B-3B7ADB577C06}" destId="{9687BC9A-A49D-414B-A144-9C09FF22B714}" srcOrd="1" destOrd="0" parTransId="{440FC45A-9B77-47D8-A421-43BBCE7E840A}" sibTransId="{4C07AF47-571B-4B83-B929-3A419C3D889F}"/>
    <dgm:cxn modelId="{77465C97-6F36-49BA-B9D2-522FA2A83D8B}" srcId="{26214E38-9EEA-488A-83B3-44B3D8F71153}" destId="{DF684A2A-2995-4DB5-8BF6-30C0B59548C9}" srcOrd="1" destOrd="0" parTransId="{003B22FB-7C1F-4C46-B15E-0CC81291BC3C}" sibTransId="{8779E93F-02DB-4685-8BAE-22A9A76A5670}"/>
    <dgm:cxn modelId="{3CDE39A9-C3EB-4AD4-9C2B-C9CF0A4F21EF}" type="presOf" srcId="{B3CD988C-76B6-43A7-8C7A-077954DB10A4}" destId="{00126F3C-787C-424A-828B-E00FD0EECC66}" srcOrd="0" destOrd="1" presId="urn:microsoft.com/office/officeart/2005/8/layout/matrix3"/>
    <dgm:cxn modelId="{9085E7AA-EAB5-47CB-84B6-7CAFE717A347}" type="presOf" srcId="{E58A2197-6AD4-429C-98FE-209A904BA9C8}" destId="{6CCDB598-BE8E-44DD-8967-0AF1B054478E}" srcOrd="0" destOrd="1" presId="urn:microsoft.com/office/officeart/2005/8/layout/matrix3"/>
    <dgm:cxn modelId="{B43491AC-D77B-437E-925C-90AD2D09CC64}" type="presOf" srcId="{BF2C86DD-7AAC-46FF-B700-CEADAC713C03}" destId="{00126F3C-787C-424A-828B-E00FD0EECC66}" srcOrd="0" destOrd="2" presId="urn:microsoft.com/office/officeart/2005/8/layout/matrix3"/>
    <dgm:cxn modelId="{4E4481B7-0A5D-40C8-861F-4F76CB3259D6}" srcId="{53F030B5-6E6B-47C6-83A7-B7C55803207C}" destId="{BF2C86DD-7AAC-46FF-B700-CEADAC713C03}" srcOrd="1" destOrd="0" parTransId="{85A34DD1-69F1-4E28-985A-CAC41C63506C}" sibTransId="{E1787440-FA8F-4D80-B8E7-BA11CC01A21A}"/>
    <dgm:cxn modelId="{3785E8D2-9E9B-4753-90AD-B75DA3B7DA8B}" srcId="{22888AA3-AEF1-4CC4-A416-4F9278F87CD1}" destId="{CA67ED75-2B69-4FEA-BB46-963A1F82ED9E}" srcOrd="1" destOrd="0" parTransId="{C24DACDD-29B1-443C-8A3F-FFA66E202422}" sibTransId="{58D29FB4-14C1-4577-9342-0E69DD1E2099}"/>
    <dgm:cxn modelId="{58476FDE-8550-4041-BB34-46286975B867}" type="presOf" srcId="{F3B2BB2D-DE04-405C-AA1F-935189A987CC}" destId="{D29A7654-E290-4C97-9C34-9B6DB78944CA}" srcOrd="0" destOrd="1" presId="urn:microsoft.com/office/officeart/2005/8/layout/matrix3"/>
    <dgm:cxn modelId="{AAE914E1-450B-4F8D-BD46-682A67C5B737}" srcId="{53F030B5-6E6B-47C6-83A7-B7C55803207C}" destId="{B3CD988C-76B6-43A7-8C7A-077954DB10A4}" srcOrd="0" destOrd="0" parTransId="{EC5AD101-CCB3-4A77-A866-50D1A9685424}" sibTransId="{ABAFC2F5-89A2-459C-BB0F-4162D7B7AC8F}"/>
    <dgm:cxn modelId="{6F87F2E8-FC7D-4B84-98BA-EF257AE0CD08}" type="presOf" srcId="{364C9F91-D153-45DB-A721-9EEBB669FB12}" destId="{4EA277DE-017E-47FA-8D84-B5AE916C3E99}" srcOrd="0" destOrd="1" presId="urn:microsoft.com/office/officeart/2005/8/layout/matrix3"/>
    <dgm:cxn modelId="{244F1AED-967C-4E16-810C-3ABF5463C3E6}" srcId="{26214E38-9EEA-488A-83B3-44B3D8F71153}" destId="{E58A2197-6AD4-429C-98FE-209A904BA9C8}" srcOrd="0" destOrd="0" parTransId="{07C14533-E22E-41DB-999D-5555A88412A5}" sibTransId="{C768DE8C-E073-433F-994E-A1BB02735B97}"/>
    <dgm:cxn modelId="{67229CF5-40E0-4CDF-B1AA-037077FF356F}" srcId="{22888AA3-AEF1-4CC4-A416-4F9278F87CD1}" destId="{364C9F91-D153-45DB-A721-9EEBB669FB12}" srcOrd="0" destOrd="0" parTransId="{4B049B46-55F3-451C-B49B-D819B75D5D3F}" sibTransId="{548654DB-E9D0-4F41-A936-973962945D40}"/>
    <dgm:cxn modelId="{31CD47FA-8175-43B8-ABC5-23C320E4B9A4}" type="presOf" srcId="{CEEDA9A8-67D1-4849-8F0C-ABA516DAD280}" destId="{8F17347A-7432-4F91-BD75-BBFF1B19F958}" srcOrd="0" destOrd="0" presId="urn:microsoft.com/office/officeart/2005/8/layout/matrix3"/>
    <dgm:cxn modelId="{9611EFC7-539F-40B7-8CFA-FE6FEBDAA4F7}" type="presParOf" srcId="{8F17347A-7432-4F91-BD75-BBFF1B19F958}" destId="{17832450-F02B-46C1-96C2-468675611E16}" srcOrd="0" destOrd="0" presId="urn:microsoft.com/office/officeart/2005/8/layout/matrix3"/>
    <dgm:cxn modelId="{D8D6BBA5-9219-4F05-9DDE-C795C6048B4D}" type="presParOf" srcId="{8F17347A-7432-4F91-BD75-BBFF1B19F958}" destId="{4EA277DE-017E-47FA-8D84-B5AE916C3E99}" srcOrd="1" destOrd="0" presId="urn:microsoft.com/office/officeart/2005/8/layout/matrix3"/>
    <dgm:cxn modelId="{8BE2CD50-6827-4294-AC38-78D3561D96AE}" type="presParOf" srcId="{8F17347A-7432-4F91-BD75-BBFF1B19F958}" destId="{6CCDB598-BE8E-44DD-8967-0AF1B054478E}" srcOrd="2" destOrd="0" presId="urn:microsoft.com/office/officeart/2005/8/layout/matrix3"/>
    <dgm:cxn modelId="{4131354B-AAE7-4183-9A36-125279E69258}" type="presParOf" srcId="{8F17347A-7432-4F91-BD75-BBFF1B19F958}" destId="{D29A7654-E290-4C97-9C34-9B6DB78944CA}" srcOrd="3" destOrd="0" presId="urn:microsoft.com/office/officeart/2005/8/layout/matrix3"/>
    <dgm:cxn modelId="{180B2FE9-B02D-4B89-BDEB-BA75F2A153B7}" type="presParOf" srcId="{8F17347A-7432-4F91-BD75-BBFF1B19F958}" destId="{00126F3C-787C-424A-828B-E00FD0EECC6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32450-F02B-46C1-96C2-468675611E16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277DE-017E-47FA-8D84-B5AE916C3E99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Scalability</a:t>
          </a:r>
          <a:endParaRPr lang="en-US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Throughput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Job Saturation</a:t>
          </a:r>
        </a:p>
      </dsp:txBody>
      <dsp:txXfrm>
        <a:off x="3578350" y="496219"/>
        <a:ext cx="1531337" cy="1531337"/>
      </dsp:txXfrm>
    </dsp:sp>
    <dsp:sp modelId="{6CCDB598-BE8E-44DD-8967-0AF1B054478E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Performance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Job Makespan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Scheduling Latency</a:t>
          </a:r>
        </a:p>
      </dsp:txBody>
      <dsp:txXfrm>
        <a:off x="5405912" y="496219"/>
        <a:ext cx="1531337" cy="1531337"/>
      </dsp:txXfrm>
    </dsp:sp>
    <dsp:sp modelId="{D29A7654-E290-4C97-9C34-9B6DB78944CA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Resillience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Resource Failure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Workload Constraints</a:t>
          </a:r>
        </a:p>
      </dsp:txBody>
      <dsp:txXfrm>
        <a:off x="3578350" y="2323781"/>
        <a:ext cx="1531337" cy="1531337"/>
      </dsp:txXfrm>
    </dsp:sp>
    <dsp:sp modelId="{00126F3C-787C-424A-828B-E00FD0EECC66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Energy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Cooling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Workload Consoloidation</a:t>
          </a:r>
          <a:endParaRPr lang="en-US" sz="1500" kern="1200" dirty="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A1762-BD8B-4A9F-AFD3-837B16373427}" type="datetimeFigureOut">
              <a:rPr lang="en-US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C63FB-0608-4CB1-90BB-0B0E27E1F74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Containers </a:t>
            </a:r>
            <a:r>
              <a:rPr lang="en-US" dirty="0" err="1">
                <a:cs typeface="Calibri"/>
              </a:rPr>
              <a:t>encapsule</a:t>
            </a:r>
            <a:r>
              <a:rPr lang="en-US" dirty="0">
                <a:cs typeface="Calibri"/>
              </a:rPr>
              <a:t> executables, configuration and their </a:t>
            </a:r>
            <a:r>
              <a:rPr lang="en-US" dirty="0" err="1">
                <a:cs typeface="Calibri"/>
              </a:rPr>
              <a:t>dependanceis</a:t>
            </a:r>
            <a:r>
              <a:rPr lang="en-US" dirty="0">
                <a:cs typeface="Calibri"/>
              </a:rPr>
              <a:t> as a single runnable image and are capable of providing </a:t>
            </a:r>
            <a:r>
              <a:rPr lang="en-US">
                <a:cs typeface="Calibri"/>
              </a:rPr>
              <a:t>mutli-tannancy without hypervisor based hardware emulation. Instead containers make use of user space tools and kernel features, resulting In higher node resource utilization,  smaller image size and lower boot latencies.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Containers have received interest from academia and industry projects.</a:t>
            </a:r>
          </a:p>
          <a:p>
            <a:r>
              <a:rPr lang="en-US">
                <a:cs typeface="Calibri"/>
              </a:rPr>
              <a:t>Leading to development of several open-source several containerised application frameworks, including:</a:t>
            </a:r>
            <a:endParaRPr lang="en-US">
              <a:cs typeface="+mn-lt"/>
            </a:endParaRPr>
          </a:p>
          <a:p>
            <a:endParaRPr lang="en-US" dirty="0">
              <a:cs typeface="+mn-lt"/>
            </a:endParaRPr>
          </a:p>
          <a:p>
            <a:r>
              <a:rPr lang="en-US">
                <a:cs typeface="+mn-lt"/>
              </a:rPr>
              <a:t>Several Containerised Orchestration Frameworks exist including:</a:t>
            </a:r>
            <a:endParaRPr lang="en-US">
              <a:cs typeface="Calibri"/>
            </a:endParaRPr>
          </a:p>
          <a:p>
            <a:r>
              <a:rPr lang="en-US" dirty="0">
                <a:cs typeface="+mn-lt"/>
              </a:rPr>
              <a:t>Kubernetes</a:t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Yarn</a:t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Mesos</a:t>
            </a:r>
            <a:br>
              <a:rPr lang="en-US" dirty="0"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/>
              <a:t>Such frameworks enable execution of containerised workloads in distributed environments, by abstracting resource management and workload coordination.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Workloads can be submitted and monitored with minimum human intervention.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allows researchers to queue experimentation variation and improves experimentation diligence by enabling increasing execution throughput.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36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Frameowkr</a:t>
            </a:r>
            <a:r>
              <a:rPr lang="en-GB" dirty="0"/>
              <a:t> specific modules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Manipulation of PRISM deployment environment is enabling through configurable resource consuming containers.</a:t>
            </a:r>
          </a:p>
          <a:p>
            <a:endParaRPr lang="en-GB" dirty="0"/>
          </a:p>
          <a:p>
            <a:r>
              <a:rPr lang="en-GB" dirty="0"/>
              <a:t>Enabling researchers to conduct transient system experimentation by increasing resource consumption and saturation.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Experiments are </a:t>
            </a:r>
            <a:r>
              <a:rPr lang="en-GB" dirty="0" err="1"/>
              <a:t>configurare</a:t>
            </a:r>
            <a:r>
              <a:rPr lang="en-GB" dirty="0"/>
              <a:t> by YAML manifest describing required modules and containers for deployment, transformation, execution of representative runs. </a:t>
            </a:r>
          </a:p>
          <a:p>
            <a:endParaRPr lang="en-GB" dirty="0"/>
          </a:p>
          <a:p>
            <a:r>
              <a:rPr lang="en-GB" dirty="0"/>
              <a:t>Here ‘straggler_20gb_20%_util’ is configured to deploy a 38 node yarn cluster and execute a pre-collected csv formatted job trace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5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Conatinerised Orchestration Frameworks aim to achieve several objectives in parralel including: </a:t>
            </a:r>
            <a:endParaRPr lang="en-US"/>
          </a:p>
          <a:p>
            <a:r>
              <a:rPr lang="en-US">
                <a:cs typeface="Calibri"/>
              </a:rPr>
              <a:t> - Job and Scheduling Performance</a:t>
            </a:r>
          </a:p>
          <a:p>
            <a:r>
              <a:rPr lang="en-US">
                <a:cs typeface="Calibri"/>
              </a:rPr>
              <a:t> - Job throughput and cluster scalability</a:t>
            </a:r>
          </a:p>
          <a:p>
            <a:r>
              <a:rPr lang="en-US">
                <a:cs typeface="Calibri"/>
              </a:rPr>
              <a:t> - Resilience to resource failure and workload constraints.</a:t>
            </a:r>
          </a:p>
          <a:p>
            <a:r>
              <a:rPr lang="en-US">
                <a:cs typeface="Calibri"/>
              </a:rPr>
              <a:t> - Energy Utilisation including cooling, workload consoladation.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Container orchestatration frameworks execute workloads as jobs composed of task encapsulating work dependencies to be completed on the computing substrate.</a:t>
            </a:r>
            <a:endParaRPr lang="en-US" dirty="0"/>
          </a:p>
          <a:p>
            <a:endParaRPr lang="en-US" dirty="0"/>
          </a:p>
          <a:p>
            <a:r>
              <a:rPr lang="en-US"/>
              <a:t>Framework performance is measured along several dimensions including: </a:t>
            </a:r>
            <a:endParaRPr lang="en-US" dirty="0">
              <a:cs typeface="Calibri"/>
            </a:endParaRPr>
          </a:p>
          <a:p>
            <a:r>
              <a:rPr lang="en-US"/>
              <a:t> - Job and Scheduling Performance</a:t>
            </a:r>
            <a:endParaRPr lang="en-US">
              <a:cs typeface="Calibri"/>
            </a:endParaRPr>
          </a:p>
          <a:p>
            <a:r>
              <a:rPr lang="en-US"/>
              <a:t> - Job throughput and cluster scalability</a:t>
            </a:r>
            <a:endParaRPr lang="en-US" dirty="0"/>
          </a:p>
          <a:p>
            <a:r>
              <a:rPr lang="en-US"/>
              <a:t> - Resilience to resource failure and workload constraints.</a:t>
            </a:r>
            <a:endParaRPr lang="en-US" dirty="0"/>
          </a:p>
          <a:p>
            <a:r>
              <a:rPr lang="en-US"/>
              <a:t> - Energy Utilisation including cooling, workload consoladation.</a:t>
            </a:r>
            <a:endParaRPr lang="en-US" dirty="0"/>
          </a:p>
          <a:p>
            <a:endParaRPr lang="en-US" dirty="0"/>
          </a:p>
          <a:p>
            <a:r>
              <a:rPr lang="en-US">
                <a:cs typeface="Calibri"/>
              </a:rPr>
              <a:t>frameworks allows tuning of framework prorperties by means of configuration and modular extention.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 effective method to measuring framework performance along these dimensions is by means of experimentation, allowing researchers to conduct thorough analyses of framework  by measuring framework performance metrics.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 effective method for evaluating framework performance is empirical experimentation on physical infrastructure.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By executing workload benchmarks and comparing performance metrics researchers are able to conduct critical analyses of framework performance.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Such experimentation is often limited by access to representative computing infrastructure.</a:t>
            </a:r>
          </a:p>
          <a:p>
            <a:endParaRPr lang="en-US" dirty="0"/>
          </a:p>
          <a:p>
            <a:r>
              <a:rPr lang="en-US" dirty="0">
                <a:cs typeface="Calibri"/>
              </a:rPr>
              <a:t>As such researchers often employ simulation informed by metrics capture by empirical analyses of available computing </a:t>
            </a:r>
            <a:r>
              <a:rPr lang="en-US" dirty="0" err="1">
                <a:cs typeface="Calibri"/>
              </a:rPr>
              <a:t>Infrastrure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 </a:t>
            </a:r>
          </a:p>
          <a:p>
            <a:r>
              <a:rPr lang="en-US" dirty="0">
                <a:cs typeface="Calibri"/>
              </a:rPr>
              <a:t>This is because:</a:t>
            </a:r>
          </a:p>
          <a:p>
            <a:r>
              <a:rPr lang="en-US" dirty="0">
                <a:cs typeface="Calibri"/>
              </a:rPr>
              <a:t>Configuration and tuning ​of diverse orchestration and application frameworks required significant domain knowledge.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Whilst manifestation of system behavior requires selection and design of complex workload patterns. 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= However empirical experimentation is often challenging due to limited access to representative infrastructure. =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Empirical experimentation is often challenging either because of limited access to representative </a:t>
            </a:r>
            <a:r>
              <a:rPr lang="en-US" dirty="0" err="1"/>
              <a:t>infrasture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However configuration and execution of orchestration frameworks, application, and workloads requires substantial domain knowledge in order to capture metrics required to inform fine grained simulation.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However configuration and execution of orchestration frameworks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Whilst Coarse grained simulation fail model emerging system phenomena such as straggler manifestation.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requires required for capturing fine grained metrics of framework performance., application and workloads requires substantial domain knowledge. 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 such simulation informed by performance traces collected from experimentation on physical infrastructure is often performed to conduct analyses at scale.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However such simulation are limited by their emulation environment,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Fine grained simulation of system condition are complex and requires extensive expertise and time to design.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Whilst Coarse grained simulation fail model emerging system phenomena such as straggler manifestation.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---------------------</a:t>
            </a:r>
            <a:endParaRPr lang="en-US" dirty="0"/>
          </a:p>
          <a:p>
            <a:r>
              <a:rPr lang="en-US" dirty="0"/>
              <a:t>However empirical experimentation is often challenging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- limited access to representative infrastructure</a:t>
            </a:r>
          </a:p>
          <a:p>
            <a:r>
              <a:rPr lang="en-US" dirty="0">
                <a:cs typeface="Calibri"/>
              </a:rPr>
              <a:t> - Limited domain knowledge of application and orchestration framework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4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One such phenomena is straggler manifestation.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Stragglers are caused by non-deterministic system behaviors such as component failure or software defects, and manifest as momentarily underperforming tasks which greatly impact job completion performance.</a:t>
            </a:r>
            <a:endParaRPr lang="en-US" dirty="0"/>
          </a:p>
          <a:p>
            <a:endParaRPr lang="en-US" dirty="0"/>
          </a:p>
          <a:p>
            <a:r>
              <a:rPr lang="en-US" dirty="0">
                <a:cs typeface="Calibri" panose="020F0502020204030204"/>
              </a:rPr>
              <a:t>Factors influence such behaviors are often temporal and may include one, or a combination of:</a:t>
            </a:r>
          </a:p>
          <a:p>
            <a:r>
              <a:rPr lang="en-US" dirty="0">
                <a:cs typeface="Calibri" panose="020F0502020204030204"/>
              </a:rPr>
              <a:t>- Resource Saturation</a:t>
            </a:r>
          </a:p>
          <a:p>
            <a:r>
              <a:rPr lang="en-US" dirty="0">
                <a:cs typeface="Calibri" panose="020F0502020204030204"/>
              </a:rPr>
              <a:t>- Component Failure</a:t>
            </a:r>
          </a:p>
          <a:p>
            <a:pPr marL="0" indent="0">
              <a:buFontTx/>
              <a:buNone/>
            </a:pPr>
            <a:r>
              <a:rPr lang="en-US" dirty="0">
                <a:cs typeface="Calibri" panose="020F0502020204030204"/>
              </a:rPr>
              <a:t>- Application Bugs/Defects</a:t>
            </a:r>
          </a:p>
          <a:p>
            <a:r>
              <a:rPr lang="en-US" dirty="0">
                <a:cs typeface="Calibri" panose="020F0502020204030204"/>
              </a:rPr>
              <a:t>- Framework Limitations </a:t>
            </a:r>
          </a:p>
          <a:p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C</a:t>
            </a:r>
            <a:r>
              <a:rPr lang="en-US" dirty="0"/>
              <a:t>apturing and reproducing workloads patterns and system configuration for simulation is challenging and requires fine grained experimentation.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Manifestation such behavior requires fine tuning of experimentation platforms and workloads.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is challenging because frameworks often expose a wide range of configuration parameters.</a:t>
            </a:r>
          </a:p>
          <a:p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Tools designed for inject desired behavior are experiment specific and often undocumented or unreleased.</a:t>
            </a:r>
          </a:p>
          <a:p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These factors constrain experiment fidelity, by imposing time constraint on researchers, and limited experimentation combinations.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experiment can viewed as three stage lifecycle.</a:t>
            </a:r>
          </a:p>
          <a:p>
            <a:br>
              <a:rPr lang="en-GB" dirty="0"/>
            </a:br>
            <a:r>
              <a:rPr lang="en-GB" dirty="0"/>
              <a:t>An initial stage is concerned with configurating the experimentation testbed and workload pattern.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 execution stage submits jobs to the orchestration platform and monitors there progress. </a:t>
            </a:r>
          </a:p>
          <a:p>
            <a:endParaRPr lang="en-GB" dirty="0"/>
          </a:p>
          <a:p>
            <a:r>
              <a:rPr lang="en-GB" dirty="0"/>
              <a:t>Following completion of an experiment traces are collected and transformed into a meta-state.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PRISM aims to encapsulate the experiment lifecycle as configurable modules executed as a pipeline.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Specifically PRISM has three main aims: </a:t>
            </a:r>
          </a:p>
          <a:p>
            <a:r>
              <a:rPr lang="en-US" dirty="0">
                <a:cs typeface="Calibri"/>
              </a:rPr>
              <a:t> - Simplify configuration of experimental testbeds, and workload patterns</a:t>
            </a:r>
          </a:p>
          <a:p>
            <a:r>
              <a:rPr lang="en-US" dirty="0">
                <a:cs typeface="Calibri"/>
              </a:rPr>
              <a:t> - Automate deployment of application frameworks</a:t>
            </a:r>
          </a:p>
          <a:p>
            <a:r>
              <a:rPr lang="en-US" dirty="0">
                <a:cs typeface="Calibri"/>
              </a:rPr>
              <a:t> - Trace Transformation, allowing automated transformation of a trace information to job descriptions. </a:t>
            </a:r>
          </a:p>
          <a:p>
            <a:r>
              <a:rPr lang="en-US" dirty="0">
                <a:cs typeface="Calibri"/>
              </a:rPr>
              <a:t> - Automated  execution, monitoring and collection of experimental jobs and their traces.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6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PRISM is composed of three main components.</a:t>
            </a:r>
          </a:p>
          <a:p>
            <a:endParaRPr lang="en-GB" dirty="0"/>
          </a:p>
          <a:p>
            <a:r>
              <a:rPr lang="en-GB" dirty="0"/>
              <a:t>Experiment Runner is responsible for trace transformation, job execution and monitoring. Researchers must implement trace transformation algorithms enabling execution of performance traces as jobs in the orchestration framework.</a:t>
            </a:r>
          </a:p>
          <a:p>
            <a:endParaRPr lang="en-GB" dirty="0"/>
          </a:p>
          <a:p>
            <a:r>
              <a:rPr lang="en-GB" dirty="0"/>
              <a:t>The Cluster Manager abstract interaction with the orchestration platform, by providing a collection of interfaces, enabling experiment runner to interact with a range of application frameworks.</a:t>
            </a:r>
          </a:p>
          <a:p>
            <a:endParaRPr lang="en-GB" dirty="0"/>
          </a:p>
          <a:p>
            <a:r>
              <a:rPr lang="en-GB" dirty="0"/>
              <a:t>The Results repository collect performance traces and transforms them to a meta-form for long term persistence. 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components are composed to enable several features which make PRISM an attractive platform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 - PRISM encapsulate framework deployment as </a:t>
            </a:r>
            <a:r>
              <a:rPr lang="en-US" dirty="0" err="1"/>
              <a:t>containerired</a:t>
            </a:r>
            <a:r>
              <a:rPr lang="en-US" dirty="0"/>
              <a:t> application components and is capable of automated deployment of scheduling frameworks and orchestration platforms.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This has two advantages, 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- First deployment of platforms can now be done from a single configuration file. </a:t>
            </a:r>
            <a:br>
              <a:rPr lang="en-US" dirty="0"/>
            </a:br>
            <a:r>
              <a:rPr lang="en-US" dirty="0"/>
              <a:t>- Second domain expertise can be captured by containers allowing experimentation sharing.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Dominic Lindsay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Automated Deployment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CDAB-717C-4F14-883D-41DB46DF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Automated Orchestration Framework and Application Deployment.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Encapsulate Orchetration configuration as containers.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219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Automated Job Execution and Monitoring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CDAB-717C-4F14-883D-41DB46DF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Automated workload execution</a:t>
            </a:r>
          </a:p>
          <a:p>
            <a:r>
              <a:rPr lang="en-US">
                <a:cs typeface="Calibri"/>
              </a:rPr>
              <a:t>Execution monitoring for capturing zombie executions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16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Framework Specific Modules</a:t>
            </a:r>
            <a:endParaRPr lang="en-US" sz="32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CDAB-717C-4F14-883D-41DB46DF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Abstract framework specific control planes via interface.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66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Resource Injection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CDAB-717C-4F14-883D-41DB46DFA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Configurable resource injection.</a:t>
            </a:r>
            <a:endParaRPr lang="en-US"/>
          </a:p>
          <a:p>
            <a:r>
              <a:rPr lang="en-US">
                <a:cs typeface="Calibri"/>
              </a:rPr>
              <a:t>Resource specific containers saturate resources to a specified threshold. 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04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Simplified Configuration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D7AF-8C83-4236-B25B-4B1E06BFD25A}"/>
              </a:ext>
            </a:extLst>
          </p:cNvPr>
          <p:cNvSpPr txBox="1"/>
          <p:nvPr/>
        </p:nvSpPr>
        <p:spPr>
          <a:xfrm>
            <a:off x="191066" y="1842446"/>
            <a:ext cx="5595582" cy="501675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experimentID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straggler_20gb_20%_util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results_repository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trace_path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“./test_trace.csv”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trace_parser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csv_to_yarn_wordcount_parser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Experiment_runner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trace_writer_module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trace_parser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yarn_json_parser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Cluster_spec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framework: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-yarn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size: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38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yarn:resourcemanager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hdfs:namenode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ResourceInjection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image: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resource_isolation:CPU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20% 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09110-C999-4B08-8642-A1BAA9190F53}"/>
              </a:ext>
            </a:extLst>
          </p:cNvPr>
          <p:cNvSpPr txBox="1"/>
          <p:nvPr/>
        </p:nvSpPr>
        <p:spPr>
          <a:xfrm>
            <a:off x="191066" y="1388303"/>
            <a:ext cx="543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straggler_analyses_20gb_20%.yml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EF9F2-A739-4451-8865-4F0A845FF673}"/>
              </a:ext>
            </a:extLst>
          </p:cNvPr>
          <p:cNvSpPr txBox="1"/>
          <p:nvPr/>
        </p:nvSpPr>
        <p:spPr>
          <a:xfrm>
            <a:off x="6273418" y="1844121"/>
            <a:ext cx="5727516" cy="10772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prismUser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PRISM.py deploy straggler_20gb_20%.yml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Config_Check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PASS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Experiments Found: 1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Starting Experiment: </a:t>
            </a:r>
            <a:r>
              <a:rPr lang="en-GB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straggler_20gb_20%_util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BF0B8-C2FE-4181-AB29-0144024CDE11}"/>
              </a:ext>
            </a:extLst>
          </p:cNvPr>
          <p:cNvSpPr txBox="1"/>
          <p:nvPr/>
        </p:nvSpPr>
        <p:spPr>
          <a:xfrm>
            <a:off x="6307555" y="1404223"/>
            <a:ext cx="543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Single Line Execution</a:t>
            </a:r>
          </a:p>
        </p:txBody>
      </p:sp>
    </p:spTree>
    <p:extLst>
      <p:ext uri="{BB962C8B-B14F-4D97-AF65-F5344CB8AC3E}">
        <p14:creationId xmlns:p14="http://schemas.microsoft.com/office/powerpoint/2010/main" val="45136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PRISM </a:t>
            </a:r>
            <a:r>
              <a:rPr lang="en-US" sz="3200">
                <a:solidFill>
                  <a:schemeClr val="bg1"/>
                </a:solidFill>
                <a:cs typeface="Calibri Light"/>
              </a:rPr>
              <a:t>Use case</a:t>
            </a:r>
            <a:r>
              <a:rPr lang="en-US" sz="3200" dirty="0">
                <a:solidFill>
                  <a:schemeClr val="bg1"/>
                </a:solidFill>
                <a:cs typeface="Calibri Light"/>
              </a:rPr>
              <a:t>: Straggler Analytics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92F6-B9AC-4EA8-A1C5-313C535C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Study effects of resource contention and interference on straggler manifestation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Experiment consisted of 4800 unique Wordcount Jobs.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Experiment runs composed 100 jobs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CPU Contention injection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0%, 20%, 40%, 60%, 80%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Range of data input sizes:</a:t>
            </a:r>
            <a:endParaRPr lang="en-US"/>
          </a:p>
          <a:p>
            <a:pPr lvl="1"/>
            <a:r>
              <a:rPr lang="en-US">
                <a:cs typeface="Calibri"/>
              </a:rPr>
              <a:t>20GB and 40GB input data.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84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Method: Testbed and Experiment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1508-A985-474C-8C76-F3BE8BD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38 Node Kubernetes Cluster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4 core i7 – 4770k, 8GB Ram, 256GB SSD.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Hadoop 2.9.2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1 CPU, 1GB slots.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21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Analyses: Stragglers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E61456-EEBC-4D11-8DC9-CB0E0C548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58996"/>
              </p:ext>
            </p:extLst>
          </p:nvPr>
        </p:nvGraphicFramePr>
        <p:xfrm>
          <a:off x="285086" y="162749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919355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0090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57592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3457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154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Input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CPU Contention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JCT </a:t>
                      </a:r>
                      <a:r>
                        <a:rPr lang="el-GR" dirty="0"/>
                        <a:t>μ (</a:t>
                      </a:r>
                      <a:r>
                        <a:rPr lang="en-GB" dirty="0"/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JCT (deviation)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5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7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34412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60E0AAE2-F643-4A17-820B-CA924C28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573" y="2574238"/>
            <a:ext cx="9867900" cy="38385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9D89C6E-393E-4DE0-A6A3-968D9EC3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639" y="2328453"/>
            <a:ext cx="986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5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Analyses: Experiment Automation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Discussion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939-A409-4778-A34F-E4E57E3F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Framework exhaustion == straggler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Man hours reduce using PRISM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126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4677D-37C0-4C37-9185-D0C16515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Container Orchestration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Picture 4" descr="A picture containing outdoor, sitting, building, truck&#10;&#10;Description generated with very high confidence">
            <a:extLst>
              <a:ext uri="{FF2B5EF4-FFF2-40B4-BE49-F238E27FC236}">
                <a16:creationId xmlns:a16="http://schemas.microsoft.com/office/drawing/2014/main" id="{D541640C-05E7-424D-BC92-2069F907B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6534" y="1675227"/>
            <a:ext cx="58589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Questions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939-A409-4778-A34F-E4E57E3F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Framework exhaustion == straggler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Man hours reduce using PRISM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03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Cluster Goals</a:t>
            </a:r>
            <a:endParaRPr lang="en-US" sz="3200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C1E76BCD-0A52-45D4-850E-0BEC6D8F6D14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97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Experimentation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1CB4E8-223F-4A2D-AD34-5FF2E9C858B5}"/>
              </a:ext>
            </a:extLst>
          </p:cNvPr>
          <p:cNvSpPr/>
          <p:nvPr/>
        </p:nvSpPr>
        <p:spPr>
          <a:xfrm>
            <a:off x="1023582" y="1679778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Conducted via Empirical Analyses of workload execution on physical infrastructure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A4AF6C-E231-4819-8461-EBBEE00FC3B3}"/>
              </a:ext>
            </a:extLst>
          </p:cNvPr>
          <p:cNvSpPr/>
          <p:nvPr/>
        </p:nvSpPr>
        <p:spPr>
          <a:xfrm>
            <a:off x="1023582" y="3318747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Performance is used to inform Simulation used for demonstrating operation at scale.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398DBE-7F4B-4AF8-864C-22F15C0012B5}"/>
              </a:ext>
            </a:extLst>
          </p:cNvPr>
          <p:cNvSpPr/>
          <p:nvPr/>
        </p:nvSpPr>
        <p:spPr>
          <a:xfrm>
            <a:off x="1023582" y="4957716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Enable critical Analyses of Orchestration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50830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Stragglers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510208-3E1C-44DB-85BD-8C409ADF45AC}"/>
              </a:ext>
            </a:extLst>
          </p:cNvPr>
          <p:cNvSpPr/>
          <p:nvPr/>
        </p:nvSpPr>
        <p:spPr>
          <a:xfrm>
            <a:off x="1023582" y="1679778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Abnormally slow performing tasks blocking completion of a Job and thus degrading job performance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B6B53-7175-46DF-B84C-3CCE325C9650}"/>
              </a:ext>
            </a:extLst>
          </p:cNvPr>
          <p:cNvSpPr/>
          <p:nvPr/>
        </p:nvSpPr>
        <p:spPr>
          <a:xfrm>
            <a:off x="1023582" y="3318747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Caused by Transient System  Phenomena.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34E082-339D-4149-B4E2-3631D0D1C99D}"/>
              </a:ext>
            </a:extLst>
          </p:cNvPr>
          <p:cNvSpPr/>
          <p:nvPr/>
        </p:nvSpPr>
        <p:spPr>
          <a:xfrm>
            <a:off x="1023582" y="4957716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Cause are not easily captured, constraining simulation fidelity.</a:t>
            </a:r>
          </a:p>
        </p:txBody>
      </p:sp>
    </p:spTree>
    <p:extLst>
      <p:ext uri="{BB962C8B-B14F-4D97-AF65-F5344CB8AC3E}">
        <p14:creationId xmlns:p14="http://schemas.microsoft.com/office/powerpoint/2010/main" val="31065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Experimentation is Complex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09471-2422-4B2F-9D78-218111BCD7D5}"/>
              </a:ext>
            </a:extLst>
          </p:cNvPr>
          <p:cNvSpPr/>
          <p:nvPr/>
        </p:nvSpPr>
        <p:spPr>
          <a:xfrm>
            <a:off x="1023582" y="1679778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Experimentation is Complex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25B236-A2D4-44AF-A1AB-18E7968F8F61}"/>
              </a:ext>
            </a:extLst>
          </p:cNvPr>
          <p:cNvSpPr/>
          <p:nvPr/>
        </p:nvSpPr>
        <p:spPr>
          <a:xfrm>
            <a:off x="1023582" y="3318747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Orchestration Frameworks Configuration and Workload Pattern Generation Requires Specialised Domain Knowledge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6AC73A-69FA-45EF-9A41-E10F38E5D2C9}"/>
              </a:ext>
            </a:extLst>
          </p:cNvPr>
          <p:cNvSpPr/>
          <p:nvPr/>
        </p:nvSpPr>
        <p:spPr>
          <a:xfrm>
            <a:off x="1023582" y="4957716"/>
            <a:ext cx="10330218" cy="124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As such experimentation diligence is constrained. </a:t>
            </a:r>
          </a:p>
        </p:txBody>
      </p:sp>
    </p:spTree>
    <p:extLst>
      <p:ext uri="{BB962C8B-B14F-4D97-AF65-F5344CB8AC3E}">
        <p14:creationId xmlns:p14="http://schemas.microsoft.com/office/powerpoint/2010/main" val="953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ea typeface="+mj-lt"/>
                <a:cs typeface="+mj-lt"/>
              </a:rPr>
              <a:t>Experimentation Life Cycle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D1AEF8-8FC8-4088-B152-7E5E6D6F05B0}"/>
              </a:ext>
            </a:extLst>
          </p:cNvPr>
          <p:cNvGrpSpPr/>
          <p:nvPr/>
        </p:nvGrpSpPr>
        <p:grpSpPr>
          <a:xfrm>
            <a:off x="2646510" y="1748053"/>
            <a:ext cx="6731170" cy="1226336"/>
            <a:chOff x="2646510" y="1869973"/>
            <a:chExt cx="6731170" cy="12263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EFB0623-B525-44C3-98C2-326050F95855}"/>
                </a:ext>
              </a:extLst>
            </p:cNvPr>
            <p:cNvSpPr/>
            <p:nvPr/>
          </p:nvSpPr>
          <p:spPr>
            <a:xfrm>
              <a:off x="2646510" y="1869973"/>
              <a:ext cx="6731170" cy="12263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u="sng" dirty="0">
                  <a:solidFill>
                    <a:schemeClr val="tx1"/>
                  </a:solidFill>
                  <a:cs typeface="Calibri"/>
                </a:rPr>
                <a:t>Prepare Testbed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00B5D9-E6F5-4C22-9BF4-1FAA43013C23}"/>
                </a:ext>
              </a:extLst>
            </p:cNvPr>
            <p:cNvSpPr/>
            <p:nvPr/>
          </p:nvSpPr>
          <p:spPr>
            <a:xfrm>
              <a:off x="2938869" y="2283917"/>
              <a:ext cx="1893349" cy="72935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Prepare</a:t>
              </a:r>
              <a:br>
                <a:rPr lang="en-US" dirty="0">
                  <a:cs typeface="Calibri"/>
                </a:rPr>
              </a:br>
              <a:r>
                <a:rPr lang="en-US" dirty="0">
                  <a:cs typeface="Calibri"/>
                </a:rPr>
                <a:t>Job Trace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9C1C07-7EF6-43DB-AD39-2728F0E713DA}"/>
                </a:ext>
              </a:extLst>
            </p:cNvPr>
            <p:cNvSpPr/>
            <p:nvPr/>
          </p:nvSpPr>
          <p:spPr>
            <a:xfrm>
              <a:off x="5116293" y="2283917"/>
              <a:ext cx="1893349" cy="72935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Prepare Cluster</a:t>
              </a:r>
              <a:endParaRPr lang="en-US" dirty="0">
                <a:cs typeface="Calibri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FB503F-930A-487B-96D3-BD2A67F4FB1C}"/>
                </a:ext>
              </a:extLst>
            </p:cNvPr>
            <p:cNvSpPr/>
            <p:nvPr/>
          </p:nvSpPr>
          <p:spPr>
            <a:xfrm>
              <a:off x="7293717" y="2283917"/>
              <a:ext cx="1893349" cy="72935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Deploy Orchestration Platform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237C3B-7AA7-4472-B53C-3A23162B9D26}"/>
              </a:ext>
            </a:extLst>
          </p:cNvPr>
          <p:cNvGrpSpPr/>
          <p:nvPr/>
        </p:nvGrpSpPr>
        <p:grpSpPr>
          <a:xfrm>
            <a:off x="2646510" y="3388333"/>
            <a:ext cx="6731170" cy="1213820"/>
            <a:chOff x="2646511" y="3577979"/>
            <a:chExt cx="6731170" cy="12138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C2756A1-18C3-4DD0-BC66-D0FA4613B073}"/>
                </a:ext>
              </a:extLst>
            </p:cNvPr>
            <p:cNvSpPr/>
            <p:nvPr/>
          </p:nvSpPr>
          <p:spPr>
            <a:xfrm>
              <a:off x="2646511" y="3577979"/>
              <a:ext cx="6731170" cy="12138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u="sng">
                  <a:solidFill>
                    <a:schemeClr val="tx1"/>
                  </a:solidFill>
                  <a:cs typeface="Calibri"/>
                </a:rPr>
                <a:t>Execute Experiment</a:t>
              </a:r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F4F8F35-4CA0-4D4A-9280-179E10AEEDF9}"/>
                </a:ext>
              </a:extLst>
            </p:cNvPr>
            <p:cNvSpPr/>
            <p:nvPr/>
          </p:nvSpPr>
          <p:spPr>
            <a:xfrm>
              <a:off x="2938870" y="4013201"/>
              <a:ext cx="1893349" cy="682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Execute Job Trace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44DFD67-C638-4023-B207-002C1A6B527B}"/>
                </a:ext>
              </a:extLst>
            </p:cNvPr>
            <p:cNvSpPr/>
            <p:nvPr/>
          </p:nvSpPr>
          <p:spPr>
            <a:xfrm>
              <a:off x="5116294" y="4008242"/>
              <a:ext cx="1893349" cy="682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Monitor Execution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B9C63-1D0A-4507-B938-8918CC42EC6A}"/>
              </a:ext>
            </a:extLst>
          </p:cNvPr>
          <p:cNvGrpSpPr/>
          <p:nvPr/>
        </p:nvGrpSpPr>
        <p:grpSpPr>
          <a:xfrm>
            <a:off x="2646510" y="5032416"/>
            <a:ext cx="6731170" cy="1351470"/>
            <a:chOff x="2646510" y="5069098"/>
            <a:chExt cx="6731170" cy="13514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5D90AB3-A494-46C1-A281-F2205408E748}"/>
                </a:ext>
              </a:extLst>
            </p:cNvPr>
            <p:cNvSpPr/>
            <p:nvPr/>
          </p:nvSpPr>
          <p:spPr>
            <a:xfrm>
              <a:off x="2646510" y="5069098"/>
              <a:ext cx="6731170" cy="13514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u="sng" dirty="0">
                  <a:solidFill>
                    <a:schemeClr val="tx1"/>
                  </a:solidFill>
                  <a:cs typeface="Calibri"/>
                </a:rPr>
                <a:t>Collect and </a:t>
              </a:r>
              <a:r>
                <a:rPr lang="en-US" b="1" u="sng" dirty="0" err="1">
                  <a:solidFill>
                    <a:schemeClr val="tx1"/>
                  </a:solidFill>
                  <a:cs typeface="Calibri"/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969351-153F-41E3-AB02-5AC94E14E712}"/>
                </a:ext>
              </a:extLst>
            </p:cNvPr>
            <p:cNvGrpSpPr/>
            <p:nvPr/>
          </p:nvGrpSpPr>
          <p:grpSpPr>
            <a:xfrm>
              <a:off x="2894214" y="5527040"/>
              <a:ext cx="6292852" cy="733568"/>
              <a:chOff x="2894214" y="5527040"/>
              <a:chExt cx="6292852" cy="73356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570E95-57D9-48E3-8D0D-E477909C1208}"/>
                  </a:ext>
                </a:extLst>
              </p:cNvPr>
              <p:cNvSpPr/>
              <p:nvPr/>
            </p:nvSpPr>
            <p:spPr>
              <a:xfrm>
                <a:off x="2894214" y="5527040"/>
                <a:ext cx="1893349" cy="73356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Collect Performance Metrics</a:t>
                </a:r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DC32440-7DCB-41D4-9877-AB6C6C3E1CC1}"/>
                  </a:ext>
                </a:extLst>
              </p:cNvPr>
              <p:cNvSpPr/>
              <p:nvPr/>
            </p:nvSpPr>
            <p:spPr>
              <a:xfrm>
                <a:off x="5116292" y="5527040"/>
                <a:ext cx="1893349" cy="73356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Transform Metrics</a:t>
                </a:r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9C0C183-DA7D-4011-BD54-2FB02C706E66}"/>
                  </a:ext>
                </a:extLst>
              </p:cNvPr>
              <p:cNvSpPr/>
              <p:nvPr/>
            </p:nvSpPr>
            <p:spPr>
              <a:xfrm>
                <a:off x="7293717" y="5527040"/>
                <a:ext cx="1893349" cy="73356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Trace Persistence and Analyses</a:t>
                </a: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E9B86-F1D9-40CD-9A93-4B18E2F2632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32218" y="2526674"/>
            <a:ext cx="284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8C08FE-53A7-45A3-BCB5-9BB2B9FD0C4B}"/>
              </a:ext>
            </a:extLst>
          </p:cNvPr>
          <p:cNvCxnSpPr>
            <a:stCxn id="13" idx="3"/>
          </p:cNvCxnSpPr>
          <p:nvPr/>
        </p:nvCxnSpPr>
        <p:spPr>
          <a:xfrm flipV="1">
            <a:off x="7009642" y="2526673"/>
            <a:ext cx="2840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2996D3D-319E-45AC-BA36-ED35BC3CF05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H="1">
            <a:off x="2938869" y="2526674"/>
            <a:ext cx="6248197" cy="1637977"/>
          </a:xfrm>
          <a:prstGeom prst="bentConnector5">
            <a:avLst>
              <a:gd name="adj1" fmla="val -6098"/>
              <a:gd name="adj2" fmla="val 37694"/>
              <a:gd name="adj3" fmla="val 10837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C2676A-5C9F-49C4-A59C-B279682FFEF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832218" y="4159692"/>
            <a:ext cx="284075" cy="4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E31C04-1EB9-4F08-8EDE-2FD45A4520E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H="1">
            <a:off x="2894214" y="4159692"/>
            <a:ext cx="4115428" cy="1697450"/>
          </a:xfrm>
          <a:prstGeom prst="bentConnector5">
            <a:avLst>
              <a:gd name="adj1" fmla="val -5555"/>
              <a:gd name="adj2" fmla="val 40863"/>
              <a:gd name="adj3" fmla="val 112221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98D88E-A365-4BA4-8138-073384B879E5}"/>
              </a:ext>
            </a:extLst>
          </p:cNvPr>
          <p:cNvCxnSpPr>
            <a:stCxn id="18" idx="3"/>
          </p:cNvCxnSpPr>
          <p:nvPr/>
        </p:nvCxnSpPr>
        <p:spPr>
          <a:xfrm>
            <a:off x="4787563" y="5857142"/>
            <a:ext cx="3287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3A04D4-45DF-42D1-A670-C6EDEAE5927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7009641" y="5857142"/>
            <a:ext cx="2840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7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PRISM framework goals.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27B8F-5C23-41B2-979E-B2322C5D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Framework for empirical experimentation.</a:t>
            </a:r>
          </a:p>
          <a:p>
            <a:r>
              <a:rPr lang="en-US" dirty="0">
                <a:cs typeface="Calibri"/>
              </a:rPr>
              <a:t>Automate Deployment of experimental platform</a:t>
            </a:r>
          </a:p>
          <a:p>
            <a:r>
              <a:rPr lang="en-US" dirty="0">
                <a:cs typeface="Calibri"/>
              </a:rPr>
              <a:t>Automated workload execution and monitoring.</a:t>
            </a:r>
          </a:p>
          <a:p>
            <a:r>
              <a:rPr lang="en-US" dirty="0">
                <a:cs typeface="Calibri"/>
              </a:rPr>
              <a:t>Automated trace collection and persistence.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70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PRISM</a:t>
            </a:r>
            <a:r>
              <a:rPr lang="en-US" sz="3200">
                <a:solidFill>
                  <a:schemeClr val="bg1"/>
                </a:solidFill>
              </a:rPr>
              <a:t> Framework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450A0-4527-492F-97D6-C5700F02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8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871</Words>
  <Application>Microsoft Office PowerPoint</Application>
  <PresentationFormat>Widescreen</PresentationFormat>
  <Paragraphs>257</Paragraphs>
  <Slides>20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PRISM</vt:lpstr>
      <vt:lpstr>Container Orchestration</vt:lpstr>
      <vt:lpstr>Cluster Goals</vt:lpstr>
      <vt:lpstr>Experimentation</vt:lpstr>
      <vt:lpstr>Stragglers</vt:lpstr>
      <vt:lpstr>Experimentation is Complex</vt:lpstr>
      <vt:lpstr>Experimentation Life Cycle</vt:lpstr>
      <vt:lpstr>PRISM framework goals.</vt:lpstr>
      <vt:lpstr>PRISM Framework</vt:lpstr>
      <vt:lpstr>Automated Deployment</vt:lpstr>
      <vt:lpstr>Automated Job Execution and Monitoring</vt:lpstr>
      <vt:lpstr>Framework Specific Modules</vt:lpstr>
      <vt:lpstr>Resource Injection</vt:lpstr>
      <vt:lpstr>Simplified Configuration</vt:lpstr>
      <vt:lpstr>PRISM Use case: Straggler Analytics</vt:lpstr>
      <vt:lpstr>Method: Testbed and Experiment</vt:lpstr>
      <vt:lpstr>Analyses: Stragglers</vt:lpstr>
      <vt:lpstr>Analyses: Experiment Automation</vt:lpstr>
      <vt:lpstr>Discussion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Default</cp:lastModifiedBy>
  <cp:revision>2597</cp:revision>
  <dcterms:created xsi:type="dcterms:W3CDTF">2019-12-03T16:06:49Z</dcterms:created>
  <dcterms:modified xsi:type="dcterms:W3CDTF">2019-12-08T19:16:53Z</dcterms:modified>
</cp:coreProperties>
</file>