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75" r:id="rId6"/>
    <p:sldId id="276" r:id="rId7"/>
    <p:sldId id="263" r:id="rId8"/>
    <p:sldId id="277" r:id="rId9"/>
    <p:sldId id="278" r:id="rId10"/>
    <p:sldId id="279" r:id="rId11"/>
    <p:sldId id="281" r:id="rId12"/>
    <p:sldId id="280" r:id="rId13"/>
    <p:sldId id="283" r:id="rId14"/>
    <p:sldId id="273" r:id="rId15"/>
    <p:sldId id="284" r:id="rId16"/>
    <p:sldId id="285" r:id="rId17"/>
    <p:sldId id="286" r:id="rId18"/>
    <p:sldId id="264" r:id="rId19"/>
    <p:sldId id="265" r:id="rId20"/>
    <p:sldId id="274" r:id="rId21"/>
    <p:sldId id="266" r:id="rId22"/>
    <p:sldId id="282" r:id="rId23"/>
    <p:sldId id="267" r:id="rId24"/>
    <p:sldId id="287" r:id="rId25"/>
    <p:sldId id="268" r:id="rId26"/>
    <p:sldId id="269" r:id="rId27"/>
    <p:sldId id="288" r:id="rId28"/>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D05"/>
    <a:srgbClr val="E669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0516C0-173C-4C79-B39B-047BE658D791}">
  <a:tblStyle styleId="{360516C0-173C-4C79-B39B-047BE658D79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75" autoAdjust="0"/>
    <p:restoredTop sz="94660"/>
  </p:normalViewPr>
  <p:slideViewPr>
    <p:cSldViewPr snapToGrid="0">
      <p:cViewPr varScale="1">
        <p:scale>
          <a:sx n="43" d="100"/>
          <a:sy n="43" d="100"/>
        </p:scale>
        <p:origin x="66" y="78"/>
      </p:cViewPr>
      <p:guideLst>
        <p:guide orient="horz" pos="344"/>
        <p:guide pos="11124"/>
        <p:guide orient="horz" pos="6344"/>
        <p:guide pos="6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090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8635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52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0548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18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298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105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601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3494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6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986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87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b="0" i="0" u="none" strike="noStrike" cap="none" dirty="0">
                  <a:solidFill>
                    <a:schemeClr val="lt1"/>
                  </a:solidFill>
                  <a:latin typeface="Calibri" panose="020F0502020204030204" pitchFamily="34" charset="0"/>
                  <a:ea typeface="Calibri"/>
                  <a:cs typeface="Calibri" panose="020F0502020204030204" pitchFamily="34" charset="0"/>
                  <a:sym typeface="Calibri"/>
                </a:rPr>
                <a:t>I</a:t>
              </a:r>
              <a:r>
                <a:rPr lang="en-US" sz="4800" dirty="0">
                  <a:solidFill>
                    <a:schemeClr val="lt1"/>
                  </a:solidFill>
                  <a:latin typeface="Calibri" panose="020F0502020204030204" pitchFamily="34" charset="0"/>
                  <a:ea typeface="Calibri"/>
                  <a:cs typeface="Calibri" panose="020F0502020204030204" pitchFamily="34" charset="0"/>
                  <a:sym typeface="Calibri"/>
                </a:rPr>
                <a:t>mage Steganography</a:t>
              </a:r>
              <a:endParaRPr sz="18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93" name="Google Shape;93;p13"/>
          <p:cNvSpPr txBox="1"/>
          <p:nvPr/>
        </p:nvSpPr>
        <p:spPr>
          <a:xfrm>
            <a:off x="208756" y="698500"/>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rgbClr val="2F5496"/>
                </a:solidFill>
                <a:latin typeface="Calibri" panose="020F0502020204030204" pitchFamily="34" charset="0"/>
                <a:ea typeface="Times New Roman"/>
                <a:cs typeface="Calibri" panose="020F0502020204030204" pitchFamily="34" charset="0"/>
                <a:sym typeface="Times New Roman"/>
              </a:rPr>
              <a:t>Government Polytechnic, Siddipet.</a:t>
            </a:r>
            <a:endParaRPr dirty="0">
              <a:latin typeface="Calibri" panose="020F0502020204030204" pitchFamily="34" charset="0"/>
              <a:cs typeface="Calibri" panose="020F0502020204030204" pitchFamily="34" charset="0"/>
            </a:endParaRPr>
          </a:p>
        </p:txBody>
      </p:sp>
      <p:sp>
        <p:nvSpPr>
          <p:cNvPr id="95" name="Google Shape;95;p13"/>
          <p:cNvSpPr/>
          <p:nvPr/>
        </p:nvSpPr>
        <p:spPr>
          <a:xfrm>
            <a:off x="-19844" y="4221852"/>
            <a:ext cx="3597589" cy="667638"/>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2">
              <a:lumMod val="7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lt1"/>
                </a:solidFill>
                <a:latin typeface="Calibri" panose="020F0502020204030204" pitchFamily="34" charset="0"/>
                <a:ea typeface="Calibri"/>
                <a:cs typeface="Calibri" panose="020F0502020204030204" pitchFamily="34" charset="0"/>
                <a:sym typeface="Calibri"/>
              </a:rPr>
              <a:t>Presented by</a:t>
            </a:r>
            <a:endParaRPr sz="1800" dirty="0">
              <a:solidFill>
                <a:schemeClr val="lt1"/>
              </a:solidFill>
              <a:latin typeface="Calibri" panose="020F0502020204030204" pitchFamily="34" charset="0"/>
              <a:ea typeface="Calibri"/>
              <a:cs typeface="Calibri" panose="020F0502020204030204" pitchFamily="34" charset="0"/>
              <a:sym typeface="Calibri"/>
            </a:endParaRPr>
          </a:p>
        </p:txBody>
      </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Calibri" panose="020F0502020204030204" pitchFamily="34" charset="0"/>
                  <a:ea typeface="Calibri"/>
                  <a:cs typeface="Calibri" panose="020F0502020204030204" pitchFamily="34" charset="0"/>
                  <a:sym typeface="Calibri"/>
                </a:rPr>
                <a:t>	Guided by</a:t>
              </a:r>
              <a:endParaRPr sz="180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00" name="Google Shape;100;p13"/>
          <p:cNvSpPr txBox="1"/>
          <p:nvPr/>
        </p:nvSpPr>
        <p:spPr>
          <a:xfrm>
            <a:off x="69838" y="5044145"/>
            <a:ext cx="4419600" cy="3416279"/>
          </a:xfrm>
          <a:prstGeom prst="rect">
            <a:avLst/>
          </a:prstGeom>
          <a:noFill/>
          <a:ln w="38100">
            <a:solidFill>
              <a:schemeClr val="tx1"/>
            </a:solid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dirty="0">
                <a:solidFill>
                  <a:schemeClr val="dk1"/>
                </a:solidFill>
                <a:latin typeface="Calibri" panose="020F0502020204030204" pitchFamily="34" charset="0"/>
                <a:ea typeface="Calibri"/>
                <a:cs typeface="Calibri" panose="020F0502020204030204" pitchFamily="34" charset="0"/>
                <a:sym typeface="Calibri"/>
              </a:rPr>
              <a:t>R.L.V.K PRASAD  (20189-CM-041)</a:t>
            </a:r>
            <a:endParaRPr sz="1200" b="1" dirty="0">
              <a:latin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2400" b="1" dirty="0">
                <a:solidFill>
                  <a:schemeClr val="dk1"/>
                </a:solidFill>
                <a:latin typeface="Calibri" panose="020F0502020204030204" pitchFamily="34" charset="0"/>
                <a:ea typeface="Calibri"/>
                <a:cs typeface="Calibri" panose="020F0502020204030204" pitchFamily="34" charset="0"/>
                <a:sym typeface="Calibri"/>
              </a:rPr>
              <a:t>K.ANUSHA	     (20189-CM-010)</a:t>
            </a:r>
            <a:endParaRPr sz="1200" b="1" dirty="0">
              <a:latin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2400" b="1" dirty="0">
                <a:solidFill>
                  <a:schemeClr val="dk1"/>
                </a:solidFill>
                <a:latin typeface="Calibri" panose="020F0502020204030204" pitchFamily="34" charset="0"/>
                <a:ea typeface="Calibri"/>
                <a:cs typeface="Calibri" panose="020F0502020204030204" pitchFamily="34" charset="0"/>
                <a:sym typeface="Calibri"/>
              </a:rPr>
              <a:t>P.NAVANITHA     (20189-CM-013)</a:t>
            </a:r>
          </a:p>
          <a:p>
            <a:pPr marL="0" marR="0" lvl="0" indent="0" algn="just" rtl="0">
              <a:spcBef>
                <a:spcPts val="0"/>
              </a:spcBef>
              <a:spcAft>
                <a:spcPts val="0"/>
              </a:spcAft>
              <a:buNone/>
            </a:pPr>
            <a:r>
              <a:rPr lang="en-IN" sz="2400" b="1" dirty="0">
                <a:latin typeface="Calibri" panose="020F0502020204030204" pitchFamily="34" charset="0"/>
                <a:cs typeface="Calibri" panose="020F0502020204030204" pitchFamily="34" charset="0"/>
              </a:rPr>
              <a:t>T.ESHWAR	     (</a:t>
            </a:r>
            <a:r>
              <a:rPr lang="en-US" sz="2400" b="1" dirty="0">
                <a:solidFill>
                  <a:schemeClr val="dk1"/>
                </a:solidFill>
                <a:latin typeface="Calibri" panose="020F0502020204030204" pitchFamily="34" charset="0"/>
                <a:ea typeface="Calibri"/>
                <a:cs typeface="Calibri" panose="020F0502020204030204" pitchFamily="34" charset="0"/>
                <a:sym typeface="Calibri"/>
              </a:rPr>
              <a:t>20189-CM-017)</a:t>
            </a:r>
          </a:p>
          <a:p>
            <a:pPr marL="0" marR="0" lvl="0" indent="0" algn="just" rtl="0">
              <a:spcBef>
                <a:spcPts val="0"/>
              </a:spcBef>
              <a:spcAft>
                <a:spcPts val="0"/>
              </a:spcAft>
              <a:buNone/>
            </a:pPr>
            <a:r>
              <a:rPr lang="en-US" sz="2400" b="1" dirty="0">
                <a:solidFill>
                  <a:schemeClr val="dk1"/>
                </a:solidFill>
                <a:latin typeface="Calibri" panose="020F0502020204030204" pitchFamily="34" charset="0"/>
                <a:cs typeface="Calibri" panose="020F0502020204030204" pitchFamily="34" charset="0"/>
                <a:sym typeface="Calibri"/>
              </a:rPr>
              <a:t>A.PREMSAI	     (</a:t>
            </a:r>
            <a:r>
              <a:rPr lang="en-US" sz="2400" b="1" dirty="0">
                <a:solidFill>
                  <a:schemeClr val="dk1"/>
                </a:solidFill>
                <a:latin typeface="Calibri" panose="020F0502020204030204" pitchFamily="34" charset="0"/>
                <a:ea typeface="Calibri"/>
                <a:cs typeface="Calibri" panose="020F0502020204030204" pitchFamily="34" charset="0"/>
                <a:sym typeface="Calibri"/>
              </a:rPr>
              <a:t>20189-CM-020)</a:t>
            </a:r>
          </a:p>
          <a:p>
            <a:pPr marL="0" marR="0" lvl="0" indent="0" algn="just" rtl="0">
              <a:spcBef>
                <a:spcPts val="0"/>
              </a:spcBef>
              <a:spcAft>
                <a:spcPts val="0"/>
              </a:spcAft>
              <a:buNone/>
            </a:pPr>
            <a:r>
              <a:rPr lang="en-IN" sz="2400" b="1" dirty="0">
                <a:latin typeface="Calibri" panose="020F0502020204030204" pitchFamily="34" charset="0"/>
                <a:cs typeface="Calibri" panose="020F0502020204030204" pitchFamily="34" charset="0"/>
              </a:rPr>
              <a:t>E.SREEJA</a:t>
            </a:r>
            <a:r>
              <a:rPr lang="en-US" sz="2400" b="1" dirty="0">
                <a:solidFill>
                  <a:schemeClr val="dk1"/>
                </a:solidFill>
                <a:latin typeface="Calibri" panose="020F0502020204030204" pitchFamily="34" charset="0"/>
                <a:ea typeface="Calibri"/>
                <a:cs typeface="Calibri" panose="020F0502020204030204" pitchFamily="34" charset="0"/>
                <a:sym typeface="Calibri"/>
              </a:rPr>
              <a:t> 	     (20189-CM-023)</a:t>
            </a:r>
            <a:endParaRPr lang="en-IN" sz="2400" b="1" dirty="0">
              <a:latin typeface="Calibri" panose="020F0502020204030204" pitchFamily="34" charset="0"/>
              <a:cs typeface="Calibri" panose="020F0502020204030204" pitchFamily="34" charset="0"/>
            </a:endParaRPr>
          </a:p>
          <a:p>
            <a:pPr marR="0" lvl="0" algn="just" rtl="0">
              <a:spcBef>
                <a:spcPts val="0"/>
              </a:spcBef>
              <a:spcAft>
                <a:spcPts val="0"/>
              </a:spcAft>
            </a:pPr>
            <a:r>
              <a:rPr lang="en-IN" sz="2400" b="1" dirty="0">
                <a:latin typeface="Calibri" panose="020F0502020204030204" pitchFamily="34" charset="0"/>
                <a:cs typeface="Calibri" panose="020F0502020204030204" pitchFamily="34" charset="0"/>
              </a:rPr>
              <a:t>A.SRI RAM TEJA </a:t>
            </a:r>
            <a:r>
              <a:rPr lang="en-US" sz="2400" b="1" dirty="0">
                <a:solidFill>
                  <a:schemeClr val="dk1"/>
                </a:solidFill>
                <a:latin typeface="Calibri" panose="020F0502020204030204" pitchFamily="34" charset="0"/>
                <a:ea typeface="Calibri"/>
                <a:cs typeface="Calibri" panose="020F0502020204030204" pitchFamily="34" charset="0"/>
                <a:sym typeface="Calibri"/>
              </a:rPr>
              <a:t> (20189-CM-037)</a:t>
            </a:r>
            <a:endParaRPr lang="en-IN" sz="2400" b="1" dirty="0">
              <a:latin typeface="Calibri" panose="020F0502020204030204" pitchFamily="34" charset="0"/>
              <a:cs typeface="Calibri" panose="020F0502020204030204" pitchFamily="34" charset="0"/>
            </a:endParaRPr>
          </a:p>
          <a:p>
            <a:pPr marR="0" lvl="0" algn="just" rtl="0">
              <a:spcBef>
                <a:spcPts val="0"/>
              </a:spcBef>
              <a:spcAft>
                <a:spcPts val="0"/>
              </a:spcAft>
            </a:pPr>
            <a:r>
              <a:rPr lang="en-IN" sz="2400" b="1" dirty="0">
                <a:latin typeface="Calibri" panose="020F0502020204030204" pitchFamily="34" charset="0"/>
                <a:cs typeface="Calibri" panose="020F0502020204030204" pitchFamily="34" charset="0"/>
              </a:rPr>
              <a:t>P.SAHRUDAY</a:t>
            </a:r>
            <a:r>
              <a:rPr lang="en-US" sz="2400" b="1" dirty="0">
                <a:solidFill>
                  <a:schemeClr val="dk1"/>
                </a:solidFill>
                <a:latin typeface="Calibri" panose="020F0502020204030204" pitchFamily="34" charset="0"/>
                <a:ea typeface="Calibri"/>
                <a:cs typeface="Calibri" panose="020F0502020204030204" pitchFamily="34" charset="0"/>
                <a:sym typeface="Calibri"/>
              </a:rPr>
              <a:t>       (20189-CM-038)</a:t>
            </a:r>
            <a:endParaRPr lang="en-IN" sz="2400" b="1" dirty="0">
              <a:latin typeface="Calibri" panose="020F0502020204030204" pitchFamily="34" charset="0"/>
              <a:cs typeface="Calibri" panose="020F0502020204030204" pitchFamily="34" charset="0"/>
            </a:endParaRPr>
          </a:p>
          <a:p>
            <a:pPr marR="0" lvl="0" algn="just" rtl="0">
              <a:spcBef>
                <a:spcPts val="0"/>
              </a:spcBef>
              <a:spcAft>
                <a:spcPts val="0"/>
              </a:spcAft>
            </a:pPr>
            <a:r>
              <a:rPr lang="en-IN" sz="2400" b="1" dirty="0">
                <a:latin typeface="Calibri" panose="020F0502020204030204" pitchFamily="34" charset="0"/>
                <a:cs typeface="Calibri" panose="020F0502020204030204" pitchFamily="34" charset="0"/>
              </a:rPr>
              <a:t>G.ABHISHEK</a:t>
            </a:r>
            <a:r>
              <a:rPr lang="en-IN" sz="2400" b="1" dirty="0">
                <a:solidFill>
                  <a:schemeClr val="dk1"/>
                </a:solidFill>
                <a:latin typeface="Calibri" panose="020F0502020204030204" pitchFamily="34" charset="0"/>
                <a:ea typeface="Calibri"/>
                <a:cs typeface="Calibri" panose="020F0502020204030204" pitchFamily="34" charset="0"/>
                <a:sym typeface="Calibri"/>
              </a:rPr>
              <a:t>         (20189-CM-049)</a:t>
            </a:r>
            <a:endParaRPr lang="en-IN" sz="2400" b="1" dirty="0">
              <a:latin typeface="Calibri" panose="020F0502020204030204" pitchFamily="34" charset="0"/>
              <a:cs typeface="Calibri" panose="020F0502020204030204" pitchFamily="34" charset="0"/>
            </a:endParaRPr>
          </a:p>
        </p:txBody>
      </p:sp>
      <p:sp>
        <p:nvSpPr>
          <p:cNvPr id="101" name="Google Shape;101;p13"/>
          <p:cNvSpPr txBox="1"/>
          <p:nvPr/>
        </p:nvSpPr>
        <p:spPr>
          <a:xfrm>
            <a:off x="15687134" y="5226000"/>
            <a:ext cx="3173309"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dirty="0">
                <a:solidFill>
                  <a:schemeClr val="dk1"/>
                </a:solidFill>
                <a:latin typeface="Calibri" panose="020F0502020204030204" pitchFamily="34" charset="0"/>
                <a:ea typeface="Calibri"/>
                <a:cs typeface="Calibri" panose="020F0502020204030204" pitchFamily="34" charset="0"/>
                <a:sym typeface="Calibri"/>
              </a:rPr>
              <a:t>Mr. Nitin Pawar</a:t>
            </a:r>
            <a:r>
              <a:rPr lang="en-US" sz="2200" b="1" dirty="0">
                <a:solidFill>
                  <a:schemeClr val="dk1"/>
                </a:solidFill>
                <a:latin typeface="Calibri" panose="020F0502020204030204" pitchFamily="34" charset="0"/>
                <a:ea typeface="Calibri"/>
                <a:cs typeface="Calibri" panose="020F0502020204030204" pitchFamily="34" charset="0"/>
                <a:sym typeface="Calibri"/>
              </a:rPr>
              <a:t> </a:t>
            </a:r>
            <a:r>
              <a:rPr lang="en-US" sz="2000" b="1" dirty="0">
                <a:solidFill>
                  <a:schemeClr val="dk1"/>
                </a:solidFill>
                <a:latin typeface="Calibri" panose="020F0502020204030204" pitchFamily="34" charset="0"/>
                <a:ea typeface="Calibri"/>
                <a:cs typeface="Calibri" panose="020F0502020204030204" pitchFamily="34" charset="0"/>
                <a:sym typeface="Calibri"/>
              </a:rPr>
              <a:t>M.S(BITS, PILANI),</a:t>
            </a:r>
          </a:p>
          <a:p>
            <a:pPr marL="0" marR="0" lvl="0" indent="0" algn="ctr" rtl="0">
              <a:spcBef>
                <a:spcPts val="0"/>
              </a:spcBef>
              <a:spcAft>
                <a:spcPts val="0"/>
              </a:spcAft>
              <a:buNone/>
            </a:pPr>
            <a:r>
              <a:rPr lang="en-US" sz="2000" b="1" dirty="0">
                <a:solidFill>
                  <a:schemeClr val="dk1"/>
                </a:solidFill>
                <a:latin typeface="Calibri" panose="020F0502020204030204" pitchFamily="34" charset="0"/>
                <a:ea typeface="Calibri"/>
                <a:cs typeface="Calibri" panose="020F0502020204030204" pitchFamily="34" charset="0"/>
                <a:sym typeface="Calibri"/>
              </a:rPr>
              <a:t>(M.TECH, OU)</a:t>
            </a:r>
            <a:endParaRPr lang="en-US" sz="2000" b="1" dirty="0">
              <a:latin typeface="Calibri" panose="020F0502020204030204" pitchFamily="34" charset="0"/>
              <a:cs typeface="Calibri" panose="020F0502020204030204" pitchFamily="34" charset="0"/>
            </a:endParaRPr>
          </a:p>
        </p:txBody>
      </p:sp>
      <p:sp>
        <p:nvSpPr>
          <p:cNvPr id="102" name="Google Shape;102;p13"/>
          <p:cNvSpPr txBox="1"/>
          <p:nvPr/>
        </p:nvSpPr>
        <p:spPr>
          <a:xfrm>
            <a:off x="5390207" y="6959790"/>
            <a:ext cx="8044578"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Calibri" panose="020F0502020204030204" pitchFamily="34" charset="0"/>
                <a:ea typeface="Times New Roman"/>
                <a:cs typeface="Calibri" panose="020F0502020204030204" pitchFamily="34" charset="0"/>
                <a:sym typeface="Times New Roman"/>
              </a:rPr>
              <a:t>Submitted for the partial fulfillment </a:t>
            </a:r>
            <a:endParaRPr dirty="0">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3200" dirty="0">
                <a:solidFill>
                  <a:schemeClr val="dk1"/>
                </a:solidFill>
                <a:latin typeface="Calibri" panose="020F0502020204030204" pitchFamily="34" charset="0"/>
                <a:ea typeface="Times New Roman"/>
                <a:cs typeface="Calibri" panose="020F0502020204030204" pitchFamily="34" charset="0"/>
                <a:sym typeface="Times New Roman"/>
              </a:rPr>
              <a:t>of </a:t>
            </a:r>
            <a:endParaRPr dirty="0">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3200" dirty="0">
                <a:solidFill>
                  <a:schemeClr val="dk1"/>
                </a:solidFill>
                <a:latin typeface="Calibri" panose="020F0502020204030204" pitchFamily="34" charset="0"/>
                <a:ea typeface="Times New Roman"/>
                <a:cs typeface="Calibri" panose="020F0502020204030204" pitchFamily="34" charset="0"/>
                <a:sym typeface="Times New Roman"/>
              </a:rPr>
              <a:t>Diploma in Computer Engineering</a:t>
            </a:r>
            <a:endParaRPr dirty="0">
              <a:latin typeface="Calibri" panose="020F0502020204030204" pitchFamily="34" charset="0"/>
              <a:cs typeface="Calibri" panose="020F0502020204030204" pitchFamily="34" charset="0"/>
            </a:endParaRPr>
          </a:p>
        </p:txBody>
      </p:sp>
      <p:grpSp>
        <p:nvGrpSpPr>
          <p:cNvPr id="103" name="Google Shape;103;p13"/>
          <p:cNvGrpSpPr/>
          <p:nvPr/>
        </p:nvGrpSpPr>
        <p:grpSpPr>
          <a:xfrm>
            <a:off x="-19844" y="9581281"/>
            <a:ext cx="19030155" cy="1112119"/>
            <a:chOff x="-2" y="9568581"/>
            <a:chExt cx="19030155" cy="1112119"/>
          </a:xfrm>
          <a:solidFill>
            <a:srgbClr val="FFC000"/>
          </a:solidFill>
        </p:grpSpPr>
        <p:grpSp>
          <p:nvGrpSpPr>
            <p:cNvPr id="104" name="Google Shape;104;p13"/>
            <p:cNvGrpSpPr/>
            <p:nvPr/>
          </p:nvGrpSpPr>
          <p:grpSpPr>
            <a:xfrm>
              <a:off x="-2" y="9568581"/>
              <a:ext cx="19030155" cy="1112119"/>
              <a:chOff x="-324645" y="2222500"/>
              <a:chExt cx="22284921" cy="1302327"/>
            </a:xfrm>
            <a:grpFill/>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106" name="Google Shape;106;p13"/>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108" name="Google Shape;108;p13"/>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10" name="Google Shape;110;p13"/>
          <p:cNvSpPr txBox="1"/>
          <p:nvPr/>
        </p:nvSpPr>
        <p:spPr>
          <a:xfrm>
            <a:off x="69838" y="9783397"/>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ea typeface="Times New Roman"/>
                <a:cs typeface="Calibri" panose="020F0502020204030204" pitchFamily="34" charset="0"/>
                <a:sym typeface="Times New Roman"/>
              </a:rPr>
              <a:t>Computer Science and Engineering</a:t>
            </a:r>
            <a:endParaRPr dirty="0">
              <a:latin typeface="Calibri" panose="020F0502020204030204" pitchFamily="34" charset="0"/>
              <a:cs typeface="Calibri" panose="020F0502020204030204" pitchFamily="34" charset="0"/>
            </a:endParaRPr>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cs typeface="Calibri" panose="020F0502020204030204" pitchFamily="34" charset="0"/>
              </a:rPr>
              <a:t>1</a:t>
            </a:fld>
            <a:endParaRPr dirty="0">
              <a:solidFill>
                <a:schemeClr val="lt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768271F-10DB-6898-B38E-7565EB1007BE}"/>
              </a:ext>
            </a:extLst>
          </p:cNvPr>
          <p:cNvPicPr>
            <a:picLocks noChangeAspect="1"/>
          </p:cNvPicPr>
          <p:nvPr/>
        </p:nvPicPr>
        <p:blipFill>
          <a:blip r:embed="rId3"/>
          <a:stretch>
            <a:fillRect/>
          </a:stretch>
        </p:blipFill>
        <p:spPr>
          <a:xfrm>
            <a:off x="6858184" y="3580720"/>
            <a:ext cx="5108624" cy="31071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8ADB5893-EE69-5450-B860-FE22B7D808C0}"/>
              </a:ext>
            </a:extLst>
          </p:cNvPr>
          <p:cNvPicPr>
            <a:picLocks noChangeAspect="1"/>
          </p:cNvPicPr>
          <p:nvPr/>
        </p:nvPicPr>
        <p:blipFill rotWithShape="1">
          <a:blip r:embed="rId4"/>
          <a:srcRect l="17507" t="4943" r="17592" b="4123"/>
          <a:stretch/>
        </p:blipFill>
        <p:spPr>
          <a:xfrm>
            <a:off x="16419698" y="415490"/>
            <a:ext cx="2226834" cy="2206626"/>
          </a:xfrm>
          <a:prstGeom prst="flowChartConnector">
            <a:avLst/>
          </a:prstGeom>
          <a:effectLst>
            <a:glow rad="114300">
              <a:schemeClr val="accent5">
                <a:satMod val="175000"/>
                <a:alpha val="75000"/>
              </a:schemeClr>
            </a:glow>
          </a:effectLst>
        </p:spPr>
      </p:pic>
      <p:sp>
        <p:nvSpPr>
          <p:cNvPr id="25" name="Google Shape;99;p13">
            <a:extLst>
              <a:ext uri="{FF2B5EF4-FFF2-40B4-BE49-F238E27FC236}">
                <a16:creationId xmlns:a16="http://schemas.microsoft.com/office/drawing/2014/main" id="{FF1890B0-DAF9-C4E7-C26C-20554DCE6F09}"/>
              </a:ext>
            </a:extLst>
          </p:cNvPr>
          <p:cNvSpPr/>
          <p:nvPr/>
        </p:nvSpPr>
        <p:spPr>
          <a:xfrm>
            <a:off x="3337633" y="4221852"/>
            <a:ext cx="639936" cy="667638"/>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16" name="Google Shape;103;p13">
            <a:extLst>
              <a:ext uri="{FF2B5EF4-FFF2-40B4-BE49-F238E27FC236}">
                <a16:creationId xmlns:a16="http://schemas.microsoft.com/office/drawing/2014/main" id="{AF0E3E7D-4A2B-B1F8-03DE-060C1188ECF4}"/>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741690BF-5993-913B-CF9F-CF3EFBBDEE34}"/>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DE4022CF-2D16-5A8E-D2AB-D348353234E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67B2D853-8B0D-D9CD-FFDE-B24B352E44E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652C99CA-3264-E870-0448-9E2D88827195}"/>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66C8B4AD-A875-AA49-D5E4-76E8EFDECD36}"/>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B7461D74-960A-18CA-6C50-03A0FD792AB8}"/>
              </a:ext>
            </a:extLst>
          </p:cNvPr>
          <p:cNvSpPr txBox="1"/>
          <p:nvPr/>
        </p:nvSpPr>
        <p:spPr>
          <a:xfrm>
            <a:off x="17991533" y="9999059"/>
            <a:ext cx="894555" cy="37071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pPr marL="0" marR="0" lvl="0" indent="0" algn="ctr" rtl="0">
                <a:spcBef>
                  <a:spcPts val="0"/>
                </a:spcBef>
                <a:spcAft>
                  <a:spcPts val="0"/>
                </a:spcAft>
                <a:buNone/>
              </a:pPr>
              <a:t>10</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10B6B7F2-0B08-0D05-26A9-DC901EB90686}"/>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3" name="TextBox 12">
            <a:extLst>
              <a:ext uri="{FF2B5EF4-FFF2-40B4-BE49-F238E27FC236}">
                <a16:creationId xmlns:a16="http://schemas.microsoft.com/office/drawing/2014/main" id="{4C6B0F4D-837A-278F-ADF7-3AB57BD346AC}"/>
              </a:ext>
            </a:extLst>
          </p:cNvPr>
          <p:cNvSpPr txBox="1"/>
          <p:nvPr/>
        </p:nvSpPr>
        <p:spPr>
          <a:xfrm>
            <a:off x="358137" y="208337"/>
            <a:ext cx="17867312" cy="4549835"/>
          </a:xfrm>
          <a:prstGeom prst="rect">
            <a:avLst/>
          </a:prstGeom>
          <a:noFill/>
        </p:spPr>
        <p:txBody>
          <a:bodyPr wrap="square" rtlCol="0">
            <a:spAutoFit/>
          </a:bodyPr>
          <a:lstStyle/>
          <a:p>
            <a:pPr>
              <a:lnSpc>
                <a:spcPct val="150000"/>
              </a:lnSpc>
            </a:pPr>
            <a:r>
              <a:rPr lang="en-IN" sz="2800" b="1" u="sng" dirty="0">
                <a:latin typeface="Calibri" panose="020F0502020204030204" pitchFamily="34" charset="0"/>
                <a:cs typeface="Calibri" panose="020F0502020204030204" pitchFamily="34" charset="0"/>
              </a:rPr>
              <a:t>VIDEO STEGANOGRAPHY</a:t>
            </a:r>
            <a:r>
              <a:rPr lang="en-IN" sz="2800" b="1" dirty="0">
                <a:latin typeface="Calibri" panose="020F0502020204030204" pitchFamily="34" charset="0"/>
                <a:cs typeface="Calibri" panose="020F0502020204030204" pitchFamily="34" charset="0"/>
              </a:rPr>
              <a:t>:</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Data will be inserted into the video files.</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In each bit frame the data will be inserted using bitmap.</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Video steganography is divided into three categories: </a:t>
            </a:r>
          </a:p>
          <a:p>
            <a:pPr>
              <a:lnSpc>
                <a:spcPct val="150000"/>
              </a:lnSpc>
            </a:pPr>
            <a:r>
              <a:rPr lang="en-GB" sz="2800" dirty="0">
                <a:latin typeface="Calibri" panose="020F0502020204030204" pitchFamily="34" charset="0"/>
                <a:cs typeface="Calibri" panose="020F0502020204030204" pitchFamily="34" charset="0"/>
              </a:rPr>
              <a:t>		1. </a:t>
            </a:r>
            <a:r>
              <a:rPr lang="en-IN" sz="2800" dirty="0">
                <a:latin typeface="Calibri" panose="020F0502020204030204" pitchFamily="34" charset="0"/>
                <a:cs typeface="Calibri" panose="020F0502020204030204" pitchFamily="34" charset="0"/>
              </a:rPr>
              <a:t>Intra-embedding.</a:t>
            </a:r>
            <a:endParaRPr lang="en-GB" sz="2800" dirty="0">
              <a:latin typeface="Calibri" panose="020F0502020204030204" pitchFamily="34" charset="0"/>
              <a:cs typeface="Calibri" panose="020F0502020204030204" pitchFamily="34" charset="0"/>
            </a:endParaRPr>
          </a:p>
          <a:p>
            <a:pPr>
              <a:lnSpc>
                <a:spcPct val="150000"/>
              </a:lnSpc>
            </a:pPr>
            <a:r>
              <a:rPr lang="en-GB" sz="2800" dirty="0">
                <a:latin typeface="Calibri" panose="020F0502020204030204" pitchFamily="34" charset="0"/>
                <a:cs typeface="Calibri" panose="020F0502020204030204" pitchFamily="34" charset="0"/>
              </a:rPr>
              <a:t>		2. </a:t>
            </a:r>
            <a:r>
              <a:rPr lang="en-IN" sz="2800" dirty="0">
                <a:latin typeface="Calibri" panose="020F0502020204030204" pitchFamily="34" charset="0"/>
                <a:cs typeface="Calibri" panose="020F0502020204030204" pitchFamily="34" charset="0"/>
              </a:rPr>
              <a:t>Pre-embedding</a:t>
            </a:r>
          </a:p>
          <a:p>
            <a:pPr>
              <a:lnSpc>
                <a:spcPct val="150000"/>
              </a:lnSpc>
            </a:pPr>
            <a:r>
              <a:rPr lang="en-IN" sz="2800" dirty="0">
                <a:latin typeface="Calibri" panose="020F0502020204030204" pitchFamily="34" charset="0"/>
                <a:cs typeface="Calibri" panose="020F0502020204030204" pitchFamily="34" charset="0"/>
              </a:rPr>
              <a:t>		3. Post-embedding</a:t>
            </a:r>
          </a:p>
        </p:txBody>
      </p:sp>
      <p:pic>
        <p:nvPicPr>
          <p:cNvPr id="14" name="Picture 13">
            <a:extLst>
              <a:ext uri="{FF2B5EF4-FFF2-40B4-BE49-F238E27FC236}">
                <a16:creationId xmlns:a16="http://schemas.microsoft.com/office/drawing/2014/main" id="{518BF287-B174-CAFA-1F18-08D3AC4E9CDB}"/>
              </a:ext>
            </a:extLst>
          </p:cNvPr>
          <p:cNvPicPr>
            <a:picLocks noChangeAspect="1"/>
          </p:cNvPicPr>
          <p:nvPr/>
        </p:nvPicPr>
        <p:blipFill>
          <a:blip r:embed="rId3"/>
          <a:stretch>
            <a:fillRect/>
          </a:stretch>
        </p:blipFill>
        <p:spPr>
          <a:xfrm>
            <a:off x="4542631" y="5346700"/>
            <a:ext cx="8096250" cy="3057525"/>
          </a:xfrm>
          <a:prstGeom prst="rect">
            <a:avLst/>
          </a:prstGeom>
        </p:spPr>
      </p:pic>
      <p:sp>
        <p:nvSpPr>
          <p:cNvPr id="15" name="TextBox 14">
            <a:extLst>
              <a:ext uri="{FF2B5EF4-FFF2-40B4-BE49-F238E27FC236}">
                <a16:creationId xmlns:a16="http://schemas.microsoft.com/office/drawing/2014/main" id="{9E0DEA59-E923-0B9D-0FAE-8C01EECB7429}"/>
              </a:ext>
            </a:extLst>
          </p:cNvPr>
          <p:cNvSpPr txBox="1"/>
          <p:nvPr/>
        </p:nvSpPr>
        <p:spPr>
          <a:xfrm>
            <a:off x="6517407" y="8469533"/>
            <a:ext cx="4146698" cy="523220"/>
          </a:xfrm>
          <a:prstGeom prst="rect">
            <a:avLst/>
          </a:prstGeom>
          <a:noFill/>
        </p:spPr>
        <p:txBody>
          <a:bodyPr wrap="square" rtlCol="0">
            <a:spAutoFit/>
          </a:bodyPr>
          <a:lstStyle/>
          <a:p>
            <a:pPr algn="ctr"/>
            <a:r>
              <a:rPr lang="en-IN" sz="2800" dirty="0">
                <a:latin typeface="Calibri" panose="020F0502020204030204" pitchFamily="34" charset="0"/>
                <a:cs typeface="Calibri" panose="020F0502020204030204" pitchFamily="34" charset="0"/>
              </a:rPr>
              <a:t>Fig: Video Steganography</a:t>
            </a:r>
          </a:p>
        </p:txBody>
      </p:sp>
    </p:spTree>
    <p:extLst>
      <p:ext uri="{BB962C8B-B14F-4D97-AF65-F5344CB8AC3E}">
        <p14:creationId xmlns:p14="http://schemas.microsoft.com/office/powerpoint/2010/main" val="223833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16" name="Google Shape;103;p13">
            <a:extLst>
              <a:ext uri="{FF2B5EF4-FFF2-40B4-BE49-F238E27FC236}">
                <a16:creationId xmlns:a16="http://schemas.microsoft.com/office/drawing/2014/main" id="{AF0E3E7D-4A2B-B1F8-03DE-060C1188ECF4}"/>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741690BF-5993-913B-CF9F-CF3EFBBDEE34}"/>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DE4022CF-2D16-5A8E-D2AB-D348353234E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67B2D853-8B0D-D9CD-FFDE-B24B352E44E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652C99CA-3264-E870-0448-9E2D88827195}"/>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66C8B4AD-A875-AA49-D5E4-76E8EFDECD36}"/>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B7461D74-960A-18CA-6C50-03A0FD792AB8}"/>
              </a:ext>
            </a:extLst>
          </p:cNvPr>
          <p:cNvSpPr txBox="1"/>
          <p:nvPr/>
        </p:nvSpPr>
        <p:spPr>
          <a:xfrm>
            <a:off x="17991533" y="9999059"/>
            <a:ext cx="894555" cy="37071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pPr marL="0" marR="0" lvl="0" indent="0" algn="ctr" rtl="0">
                <a:spcBef>
                  <a:spcPts val="0"/>
                </a:spcBef>
                <a:spcAft>
                  <a:spcPts val="0"/>
                </a:spcAft>
                <a:buNone/>
              </a:pPr>
              <a:t>11</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10B6B7F2-0B08-0D05-26A9-DC901EB90686}"/>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4" name="TextBox 13">
            <a:extLst>
              <a:ext uri="{FF2B5EF4-FFF2-40B4-BE49-F238E27FC236}">
                <a16:creationId xmlns:a16="http://schemas.microsoft.com/office/drawing/2014/main" id="{8D6D71F4-4716-6396-DB93-D46B58F1B686}"/>
              </a:ext>
            </a:extLst>
          </p:cNvPr>
          <p:cNvSpPr txBox="1"/>
          <p:nvPr/>
        </p:nvSpPr>
        <p:spPr>
          <a:xfrm>
            <a:off x="248444" y="253547"/>
            <a:ext cx="17867312" cy="2610843"/>
          </a:xfrm>
          <a:prstGeom prst="rect">
            <a:avLst/>
          </a:prstGeom>
          <a:noFill/>
        </p:spPr>
        <p:txBody>
          <a:bodyPr wrap="square" rtlCol="0">
            <a:spAutoFit/>
          </a:bodyPr>
          <a:lstStyle/>
          <a:p>
            <a:pPr>
              <a:lnSpc>
                <a:spcPct val="150000"/>
              </a:lnSpc>
            </a:pPr>
            <a:r>
              <a:rPr lang="en-IN" sz="2800" b="1" u="sng" dirty="0">
                <a:latin typeface="Calibri" panose="020F0502020204030204" pitchFamily="34" charset="0"/>
                <a:cs typeface="Calibri" panose="020F0502020204030204" pitchFamily="34" charset="0"/>
              </a:rPr>
              <a:t>NETWORK STEGANOGRAPHY</a:t>
            </a:r>
            <a:r>
              <a:rPr lang="en-IN" sz="2800" b="1" dirty="0">
                <a:latin typeface="Calibri" panose="020F0502020204030204" pitchFamily="34" charset="0"/>
                <a:cs typeface="Calibri" panose="020F0502020204030204" pitchFamily="34" charset="0"/>
              </a:rPr>
              <a:t>:</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It is used to hide data inside network channel.</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Legitimate traffic is used as vehicle to transfer data.</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Ex: In a file sharing P2P service is used as the host for information hiding.</a:t>
            </a:r>
          </a:p>
        </p:txBody>
      </p:sp>
      <p:pic>
        <p:nvPicPr>
          <p:cNvPr id="6" name="Picture 5">
            <a:extLst>
              <a:ext uri="{FF2B5EF4-FFF2-40B4-BE49-F238E27FC236}">
                <a16:creationId xmlns:a16="http://schemas.microsoft.com/office/drawing/2014/main" id="{55445C1C-6D9E-BF30-9DAA-FFD89BFAFE07}"/>
              </a:ext>
            </a:extLst>
          </p:cNvPr>
          <p:cNvPicPr>
            <a:picLocks noChangeAspect="1"/>
          </p:cNvPicPr>
          <p:nvPr/>
        </p:nvPicPr>
        <p:blipFill>
          <a:blip r:embed="rId3"/>
          <a:stretch>
            <a:fillRect/>
          </a:stretch>
        </p:blipFill>
        <p:spPr>
          <a:xfrm>
            <a:off x="2822819" y="3668856"/>
            <a:ext cx="12664104" cy="5180769"/>
          </a:xfrm>
          <a:prstGeom prst="rect">
            <a:avLst/>
          </a:prstGeom>
        </p:spPr>
      </p:pic>
      <p:sp>
        <p:nvSpPr>
          <p:cNvPr id="7" name="TextBox 6">
            <a:extLst>
              <a:ext uri="{FF2B5EF4-FFF2-40B4-BE49-F238E27FC236}">
                <a16:creationId xmlns:a16="http://schemas.microsoft.com/office/drawing/2014/main" id="{9DB08174-6C1D-8BA8-6A35-30C76029AAA3}"/>
              </a:ext>
            </a:extLst>
          </p:cNvPr>
          <p:cNvSpPr txBox="1"/>
          <p:nvPr/>
        </p:nvSpPr>
        <p:spPr>
          <a:xfrm>
            <a:off x="5636015" y="8799277"/>
            <a:ext cx="7738281" cy="584775"/>
          </a:xfrm>
          <a:prstGeom prst="rect">
            <a:avLst/>
          </a:prstGeom>
          <a:noFill/>
        </p:spPr>
        <p:txBody>
          <a:bodyPr wrap="square" rtlCol="0">
            <a:spAutoFit/>
          </a:bodyPr>
          <a:lstStyle/>
          <a:p>
            <a:r>
              <a:rPr lang="en-IN" sz="3200" dirty="0">
                <a:latin typeface="Calibri" panose="020F0502020204030204" pitchFamily="34" charset="0"/>
                <a:cs typeface="Calibri" panose="020F0502020204030204" pitchFamily="34" charset="0"/>
              </a:rPr>
              <a:t>Fig: Working of network steganography</a:t>
            </a:r>
          </a:p>
        </p:txBody>
      </p:sp>
    </p:spTree>
    <p:extLst>
      <p:ext uri="{BB962C8B-B14F-4D97-AF65-F5344CB8AC3E}">
        <p14:creationId xmlns:p14="http://schemas.microsoft.com/office/powerpoint/2010/main" val="388456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16" name="Google Shape;103;p13">
            <a:extLst>
              <a:ext uri="{FF2B5EF4-FFF2-40B4-BE49-F238E27FC236}">
                <a16:creationId xmlns:a16="http://schemas.microsoft.com/office/drawing/2014/main" id="{AF0E3E7D-4A2B-B1F8-03DE-060C1188ECF4}"/>
              </a:ext>
            </a:extLst>
          </p:cNvPr>
          <p:cNvGrpSpPr/>
          <p:nvPr/>
        </p:nvGrpSpPr>
        <p:grpSpPr>
          <a:xfrm>
            <a:off x="-19842"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741690BF-5993-913B-CF9F-CF3EFBBDEE34}"/>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DE4022CF-2D16-5A8E-D2AB-D348353234E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67B2D853-8B0D-D9CD-FFDE-B24B352E44E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652C99CA-3264-E870-0448-9E2D88827195}"/>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66C8B4AD-A875-AA49-D5E4-76E8EFDECD36}"/>
              </a:ext>
            </a:extLst>
          </p:cNvPr>
          <p:cNvSpPr txBox="1"/>
          <p:nvPr/>
        </p:nvSpPr>
        <p:spPr>
          <a:xfrm>
            <a:off x="665958"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B7461D74-960A-18CA-6C50-03A0FD792AB8}"/>
              </a:ext>
            </a:extLst>
          </p:cNvPr>
          <p:cNvSpPr txBox="1"/>
          <p:nvPr/>
        </p:nvSpPr>
        <p:spPr>
          <a:xfrm>
            <a:off x="17991535" y="9999059"/>
            <a:ext cx="894555" cy="37071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pPr marL="0" marR="0" lvl="0" indent="0" algn="ctr" rtl="0">
                <a:spcBef>
                  <a:spcPts val="0"/>
                </a:spcBef>
                <a:spcAft>
                  <a:spcPts val="0"/>
                </a:spcAft>
                <a:buNone/>
              </a:pPr>
              <a:t>12</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10B6B7F2-0B08-0D05-26A9-DC901EB90686}"/>
              </a:ext>
            </a:extLst>
          </p:cNvPr>
          <p:cNvSpPr txBox="1"/>
          <p:nvPr/>
        </p:nvSpPr>
        <p:spPr>
          <a:xfrm>
            <a:off x="15486925"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5" name="TextBox 24">
            <a:extLst>
              <a:ext uri="{FF2B5EF4-FFF2-40B4-BE49-F238E27FC236}">
                <a16:creationId xmlns:a16="http://schemas.microsoft.com/office/drawing/2014/main" id="{597EB65B-B92B-5335-2884-128534A03C94}"/>
              </a:ext>
            </a:extLst>
          </p:cNvPr>
          <p:cNvSpPr txBox="1"/>
          <p:nvPr/>
        </p:nvSpPr>
        <p:spPr>
          <a:xfrm>
            <a:off x="248446" y="-20428"/>
            <a:ext cx="17867312" cy="3257174"/>
          </a:xfrm>
          <a:prstGeom prst="rect">
            <a:avLst/>
          </a:prstGeom>
          <a:noFill/>
        </p:spPr>
        <p:txBody>
          <a:bodyPr wrap="square" rtlCol="0">
            <a:spAutoFit/>
          </a:bodyPr>
          <a:lstStyle/>
          <a:p>
            <a:pPr>
              <a:lnSpc>
                <a:spcPct val="150000"/>
              </a:lnSpc>
            </a:pPr>
            <a:r>
              <a:rPr lang="en-IN" sz="2800" b="1" u="sng" dirty="0">
                <a:latin typeface="Calibri" panose="020F0502020204030204" pitchFamily="34" charset="0"/>
                <a:cs typeface="Calibri" panose="020F0502020204030204" pitchFamily="34" charset="0"/>
              </a:rPr>
              <a:t>IMAGE STEGANOGRAPHY</a:t>
            </a:r>
            <a:r>
              <a:rPr lang="en-IN" sz="2800" b="1" dirty="0">
                <a:latin typeface="Calibri" panose="020F0502020204030204" pitchFamily="34" charset="0"/>
                <a:cs typeface="Calibri" panose="020F0502020204030204" pitchFamily="34" charset="0"/>
              </a:rPr>
              <a:t>:</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The process of concealing data within image files.</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Data is inserted into bits of image pixels.</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Hiding information inside images is a popular technique.</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Image will be altered in noisy areas with many colour variations.</a:t>
            </a:r>
          </a:p>
        </p:txBody>
      </p:sp>
      <p:sp>
        <p:nvSpPr>
          <p:cNvPr id="2" name="Rectangle 1">
            <a:extLst>
              <a:ext uri="{FF2B5EF4-FFF2-40B4-BE49-F238E27FC236}">
                <a16:creationId xmlns:a16="http://schemas.microsoft.com/office/drawing/2014/main" id="{E35E7030-BD49-97B0-179E-5526A19F606C}"/>
              </a:ext>
            </a:extLst>
          </p:cNvPr>
          <p:cNvSpPr/>
          <p:nvPr/>
        </p:nvSpPr>
        <p:spPr>
          <a:xfrm>
            <a:off x="2489440" y="3510721"/>
            <a:ext cx="13385324" cy="5349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DC60E3F1-F85E-206B-4FC8-6E10777CE390}"/>
              </a:ext>
            </a:extLst>
          </p:cNvPr>
          <p:cNvSpPr/>
          <p:nvPr/>
        </p:nvSpPr>
        <p:spPr>
          <a:xfrm>
            <a:off x="2669628" y="5615880"/>
            <a:ext cx="2438400" cy="746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800" dirty="0">
                <a:solidFill>
                  <a:schemeClr val="tx1"/>
                </a:solidFill>
                <a:latin typeface="Calibri" panose="020F0502020204030204" pitchFamily="34" charset="0"/>
                <a:cs typeface="Calibri" panose="020F0502020204030204" pitchFamily="34" charset="0"/>
              </a:rPr>
              <a:t>Image Steganography</a:t>
            </a:r>
          </a:p>
        </p:txBody>
      </p:sp>
      <p:sp>
        <p:nvSpPr>
          <p:cNvPr id="4" name="Rectangle: Rounded Corners 3">
            <a:extLst>
              <a:ext uri="{FF2B5EF4-FFF2-40B4-BE49-F238E27FC236}">
                <a16:creationId xmlns:a16="http://schemas.microsoft.com/office/drawing/2014/main" id="{DA7BCB57-94E8-C46E-83F4-AA6F40FFA32B}"/>
              </a:ext>
            </a:extLst>
          </p:cNvPr>
          <p:cNvSpPr/>
          <p:nvPr/>
        </p:nvSpPr>
        <p:spPr>
          <a:xfrm>
            <a:off x="7066758" y="7653840"/>
            <a:ext cx="2438400" cy="746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800" dirty="0">
                <a:solidFill>
                  <a:schemeClr val="tx1"/>
                </a:solidFill>
                <a:latin typeface="Calibri" panose="020F0502020204030204" pitchFamily="34" charset="0"/>
                <a:cs typeface="Calibri" panose="020F0502020204030204" pitchFamily="34" charset="0"/>
              </a:rPr>
              <a:t>Masking and filtering</a:t>
            </a:r>
          </a:p>
        </p:txBody>
      </p:sp>
      <p:sp>
        <p:nvSpPr>
          <p:cNvPr id="5" name="Rectangle: Rounded Corners 4">
            <a:extLst>
              <a:ext uri="{FF2B5EF4-FFF2-40B4-BE49-F238E27FC236}">
                <a16:creationId xmlns:a16="http://schemas.microsoft.com/office/drawing/2014/main" id="{1C664FBA-F7A8-7253-30FF-341C1124BFC2}"/>
              </a:ext>
            </a:extLst>
          </p:cNvPr>
          <p:cNvSpPr/>
          <p:nvPr/>
        </p:nvSpPr>
        <p:spPr>
          <a:xfrm>
            <a:off x="7066758" y="6349700"/>
            <a:ext cx="2438400" cy="746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800" dirty="0">
                <a:solidFill>
                  <a:schemeClr val="tx1"/>
                </a:solidFill>
                <a:latin typeface="Calibri" panose="020F0502020204030204" pitchFamily="34" charset="0"/>
                <a:cs typeface="Calibri" panose="020F0502020204030204" pitchFamily="34" charset="0"/>
              </a:rPr>
              <a:t>Distortion Technique</a:t>
            </a:r>
          </a:p>
        </p:txBody>
      </p:sp>
      <p:sp>
        <p:nvSpPr>
          <p:cNvPr id="6" name="Rectangle: Rounded Corners 5">
            <a:extLst>
              <a:ext uri="{FF2B5EF4-FFF2-40B4-BE49-F238E27FC236}">
                <a16:creationId xmlns:a16="http://schemas.microsoft.com/office/drawing/2014/main" id="{CD33CF62-ECBC-05FA-67BA-DE98F769A214}"/>
              </a:ext>
            </a:extLst>
          </p:cNvPr>
          <p:cNvSpPr/>
          <p:nvPr/>
        </p:nvSpPr>
        <p:spPr>
          <a:xfrm>
            <a:off x="7066758" y="5045560"/>
            <a:ext cx="2438400" cy="746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800" dirty="0">
                <a:solidFill>
                  <a:schemeClr val="tx1"/>
                </a:solidFill>
                <a:latin typeface="Calibri" panose="020F0502020204030204" pitchFamily="34" charset="0"/>
                <a:cs typeface="Calibri" panose="020F0502020204030204" pitchFamily="34" charset="0"/>
              </a:rPr>
              <a:t>Transform Domain</a:t>
            </a:r>
          </a:p>
        </p:txBody>
      </p:sp>
      <p:sp>
        <p:nvSpPr>
          <p:cNvPr id="7" name="Rectangle: Rounded Corners 6">
            <a:extLst>
              <a:ext uri="{FF2B5EF4-FFF2-40B4-BE49-F238E27FC236}">
                <a16:creationId xmlns:a16="http://schemas.microsoft.com/office/drawing/2014/main" id="{DBCB79FC-F4A1-CFC4-826C-BE552B5443FF}"/>
              </a:ext>
            </a:extLst>
          </p:cNvPr>
          <p:cNvSpPr/>
          <p:nvPr/>
        </p:nvSpPr>
        <p:spPr>
          <a:xfrm>
            <a:off x="7066758" y="3741420"/>
            <a:ext cx="2438400" cy="746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800" dirty="0">
                <a:solidFill>
                  <a:schemeClr val="tx1"/>
                </a:solidFill>
                <a:latin typeface="Calibri" panose="020F0502020204030204" pitchFamily="34" charset="0"/>
                <a:cs typeface="Calibri" panose="020F0502020204030204" pitchFamily="34" charset="0"/>
              </a:rPr>
              <a:t>Spatial Domain</a:t>
            </a:r>
          </a:p>
        </p:txBody>
      </p:sp>
      <p:sp>
        <p:nvSpPr>
          <p:cNvPr id="11" name="Rectangle: Rounded Corners 10">
            <a:extLst>
              <a:ext uri="{FF2B5EF4-FFF2-40B4-BE49-F238E27FC236}">
                <a16:creationId xmlns:a16="http://schemas.microsoft.com/office/drawing/2014/main" id="{4DECBBDB-A9F7-4A7E-88C7-6C7BF7316057}"/>
              </a:ext>
            </a:extLst>
          </p:cNvPr>
          <p:cNvSpPr/>
          <p:nvPr/>
        </p:nvSpPr>
        <p:spPr>
          <a:xfrm>
            <a:off x="11943558" y="3788979"/>
            <a:ext cx="2138204" cy="68279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800" dirty="0">
                <a:solidFill>
                  <a:schemeClr val="tx1"/>
                </a:solidFill>
                <a:latin typeface="Calibri" panose="020F0502020204030204" pitchFamily="34" charset="0"/>
                <a:cs typeface="Calibri" panose="020F0502020204030204" pitchFamily="34" charset="0"/>
              </a:rPr>
              <a:t>LSB Substitution</a:t>
            </a:r>
          </a:p>
        </p:txBody>
      </p:sp>
      <p:sp>
        <p:nvSpPr>
          <p:cNvPr id="12" name="Rectangle: Rounded Corners 11">
            <a:extLst>
              <a:ext uri="{FF2B5EF4-FFF2-40B4-BE49-F238E27FC236}">
                <a16:creationId xmlns:a16="http://schemas.microsoft.com/office/drawing/2014/main" id="{C07BF975-58D6-8101-32A1-A8F7041DA32C}"/>
              </a:ext>
            </a:extLst>
          </p:cNvPr>
          <p:cNvSpPr/>
          <p:nvPr/>
        </p:nvSpPr>
        <p:spPr>
          <a:xfrm>
            <a:off x="11943558" y="5416358"/>
            <a:ext cx="2138204" cy="68279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800" dirty="0">
                <a:solidFill>
                  <a:schemeClr val="tx1"/>
                </a:solidFill>
                <a:latin typeface="Calibri" panose="020F0502020204030204" pitchFamily="34" charset="0"/>
                <a:cs typeface="Calibri" panose="020F0502020204030204" pitchFamily="34" charset="0"/>
              </a:rPr>
              <a:t>Pixel value difference</a:t>
            </a:r>
          </a:p>
        </p:txBody>
      </p:sp>
      <p:sp>
        <p:nvSpPr>
          <p:cNvPr id="13" name="Rectangle: Rounded Corners 12">
            <a:extLst>
              <a:ext uri="{FF2B5EF4-FFF2-40B4-BE49-F238E27FC236}">
                <a16:creationId xmlns:a16="http://schemas.microsoft.com/office/drawing/2014/main" id="{431BD430-AA0C-0C6F-AD6B-A03424C628FC}"/>
              </a:ext>
            </a:extLst>
          </p:cNvPr>
          <p:cNvSpPr/>
          <p:nvPr/>
        </p:nvSpPr>
        <p:spPr>
          <a:xfrm>
            <a:off x="11943558" y="4594243"/>
            <a:ext cx="2138204" cy="68279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800" dirty="0">
                <a:solidFill>
                  <a:schemeClr val="tx1"/>
                </a:solidFill>
                <a:latin typeface="Calibri" panose="020F0502020204030204" pitchFamily="34" charset="0"/>
                <a:cs typeface="Calibri" panose="020F0502020204030204" pitchFamily="34" charset="0"/>
              </a:rPr>
              <a:t>LSB Matching</a:t>
            </a:r>
          </a:p>
        </p:txBody>
      </p:sp>
      <p:sp>
        <p:nvSpPr>
          <p:cNvPr id="14" name="Rectangle: Rounded Corners 13">
            <a:extLst>
              <a:ext uri="{FF2B5EF4-FFF2-40B4-BE49-F238E27FC236}">
                <a16:creationId xmlns:a16="http://schemas.microsoft.com/office/drawing/2014/main" id="{C65F2A45-6626-EBE0-68B2-975CD2723FDB}"/>
              </a:ext>
            </a:extLst>
          </p:cNvPr>
          <p:cNvSpPr/>
          <p:nvPr/>
        </p:nvSpPr>
        <p:spPr>
          <a:xfrm>
            <a:off x="11943558" y="6235491"/>
            <a:ext cx="2138204" cy="68279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800" dirty="0">
                <a:solidFill>
                  <a:schemeClr val="tx1"/>
                </a:solidFill>
                <a:latin typeface="Calibri" panose="020F0502020204030204" pitchFamily="34" charset="0"/>
                <a:cs typeface="Calibri" panose="020F0502020204030204" pitchFamily="34" charset="0"/>
              </a:rPr>
              <a:t>Discrete Fourier transformation</a:t>
            </a:r>
          </a:p>
        </p:txBody>
      </p:sp>
      <p:sp>
        <p:nvSpPr>
          <p:cNvPr id="24" name="Rectangle: Rounded Corners 23">
            <a:extLst>
              <a:ext uri="{FF2B5EF4-FFF2-40B4-BE49-F238E27FC236}">
                <a16:creationId xmlns:a16="http://schemas.microsoft.com/office/drawing/2014/main" id="{C51B2057-6F4E-3932-E67B-00C09AEB5B04}"/>
              </a:ext>
            </a:extLst>
          </p:cNvPr>
          <p:cNvSpPr/>
          <p:nvPr/>
        </p:nvSpPr>
        <p:spPr>
          <a:xfrm>
            <a:off x="11943558" y="7096460"/>
            <a:ext cx="2138204" cy="68279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800" dirty="0">
                <a:solidFill>
                  <a:schemeClr val="tx1"/>
                </a:solidFill>
                <a:latin typeface="Calibri" panose="020F0502020204030204" pitchFamily="34" charset="0"/>
                <a:cs typeface="Calibri" panose="020F0502020204030204" pitchFamily="34" charset="0"/>
              </a:rPr>
              <a:t>Discrete Cosine transformation</a:t>
            </a:r>
          </a:p>
        </p:txBody>
      </p:sp>
      <p:sp>
        <p:nvSpPr>
          <p:cNvPr id="26" name="Rectangle: Rounded Corners 25">
            <a:extLst>
              <a:ext uri="{FF2B5EF4-FFF2-40B4-BE49-F238E27FC236}">
                <a16:creationId xmlns:a16="http://schemas.microsoft.com/office/drawing/2014/main" id="{BE543A76-7C40-2FAE-4997-B7B36935CEF5}"/>
              </a:ext>
            </a:extLst>
          </p:cNvPr>
          <p:cNvSpPr/>
          <p:nvPr/>
        </p:nvSpPr>
        <p:spPr>
          <a:xfrm>
            <a:off x="11943558" y="7969576"/>
            <a:ext cx="2138204" cy="68279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800" dirty="0">
                <a:solidFill>
                  <a:schemeClr val="tx1"/>
                </a:solidFill>
                <a:latin typeface="Calibri" panose="020F0502020204030204" pitchFamily="34" charset="0"/>
                <a:cs typeface="Calibri" panose="020F0502020204030204" pitchFamily="34" charset="0"/>
              </a:rPr>
              <a:t>Discrete Wavelet transformation</a:t>
            </a:r>
          </a:p>
        </p:txBody>
      </p:sp>
      <p:cxnSp>
        <p:nvCxnSpPr>
          <p:cNvPr id="32" name="Straight Arrow Connector 31">
            <a:extLst>
              <a:ext uri="{FF2B5EF4-FFF2-40B4-BE49-F238E27FC236}">
                <a16:creationId xmlns:a16="http://schemas.microsoft.com/office/drawing/2014/main" id="{2E96D000-4894-05B7-ABE8-EC927A87C5E5}"/>
              </a:ext>
            </a:extLst>
          </p:cNvPr>
          <p:cNvCxnSpPr>
            <a:stCxn id="3" idx="3"/>
            <a:endCxn id="6" idx="1"/>
          </p:cNvCxnSpPr>
          <p:nvPr/>
        </p:nvCxnSpPr>
        <p:spPr>
          <a:xfrm flipV="1">
            <a:off x="5108028" y="5418940"/>
            <a:ext cx="1958730" cy="57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98F1D9BF-6DF1-89E3-42C9-7F742F215E21}"/>
              </a:ext>
            </a:extLst>
          </p:cNvPr>
          <p:cNvCxnSpPr>
            <a:stCxn id="3" idx="3"/>
            <a:endCxn id="5" idx="1"/>
          </p:cNvCxnSpPr>
          <p:nvPr/>
        </p:nvCxnSpPr>
        <p:spPr>
          <a:xfrm>
            <a:off x="5108028" y="5989260"/>
            <a:ext cx="1958730" cy="733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72060998-550E-B63A-D70A-414EF13F7372}"/>
              </a:ext>
            </a:extLst>
          </p:cNvPr>
          <p:cNvCxnSpPr>
            <a:stCxn id="3" idx="3"/>
            <a:endCxn id="7" idx="1"/>
          </p:cNvCxnSpPr>
          <p:nvPr/>
        </p:nvCxnSpPr>
        <p:spPr>
          <a:xfrm flipV="1">
            <a:off x="5108028" y="4114800"/>
            <a:ext cx="1958730" cy="18744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953B09FA-5860-BFD9-5973-C6FBBB43E04B}"/>
              </a:ext>
            </a:extLst>
          </p:cNvPr>
          <p:cNvCxnSpPr>
            <a:stCxn id="3" idx="3"/>
            <a:endCxn id="4" idx="1"/>
          </p:cNvCxnSpPr>
          <p:nvPr/>
        </p:nvCxnSpPr>
        <p:spPr>
          <a:xfrm>
            <a:off x="5108028" y="5989260"/>
            <a:ext cx="1958730" cy="20379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C265451A-692A-2D6D-3213-032010E4B8E6}"/>
              </a:ext>
            </a:extLst>
          </p:cNvPr>
          <p:cNvCxnSpPr>
            <a:stCxn id="7" idx="3"/>
            <a:endCxn id="11" idx="1"/>
          </p:cNvCxnSpPr>
          <p:nvPr/>
        </p:nvCxnSpPr>
        <p:spPr>
          <a:xfrm>
            <a:off x="9505158" y="4114800"/>
            <a:ext cx="2438400" cy="15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130F25F8-8D69-22E1-01AA-BA68BC458AC6}"/>
              </a:ext>
            </a:extLst>
          </p:cNvPr>
          <p:cNvCxnSpPr>
            <a:stCxn id="7" idx="3"/>
            <a:endCxn id="13" idx="1"/>
          </p:cNvCxnSpPr>
          <p:nvPr/>
        </p:nvCxnSpPr>
        <p:spPr>
          <a:xfrm>
            <a:off x="9505158" y="4114800"/>
            <a:ext cx="2438400" cy="8208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07CB8824-B3DB-CF81-EDE4-F84713293346}"/>
              </a:ext>
            </a:extLst>
          </p:cNvPr>
          <p:cNvCxnSpPr>
            <a:endCxn id="12" idx="1"/>
          </p:cNvCxnSpPr>
          <p:nvPr/>
        </p:nvCxnSpPr>
        <p:spPr>
          <a:xfrm>
            <a:off x="9505158" y="4122589"/>
            <a:ext cx="2438400" cy="1635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2D744CBD-31E4-DF4D-5EC3-F04D0FBE6B0B}"/>
              </a:ext>
            </a:extLst>
          </p:cNvPr>
          <p:cNvCxnSpPr>
            <a:stCxn id="6" idx="3"/>
            <a:endCxn id="14" idx="1"/>
          </p:cNvCxnSpPr>
          <p:nvPr/>
        </p:nvCxnSpPr>
        <p:spPr>
          <a:xfrm>
            <a:off x="9505158" y="5418940"/>
            <a:ext cx="2438400" cy="11579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25D5F380-1C51-D4E4-9D9E-5D5D45E2C9C1}"/>
              </a:ext>
            </a:extLst>
          </p:cNvPr>
          <p:cNvCxnSpPr>
            <a:stCxn id="6" idx="3"/>
            <a:endCxn id="24" idx="1"/>
          </p:cNvCxnSpPr>
          <p:nvPr/>
        </p:nvCxnSpPr>
        <p:spPr>
          <a:xfrm>
            <a:off x="9505158" y="5418940"/>
            <a:ext cx="2438400" cy="20189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941457F4-239D-078D-2A56-8C335194410C}"/>
              </a:ext>
            </a:extLst>
          </p:cNvPr>
          <p:cNvCxnSpPr>
            <a:cxnSpLocks/>
            <a:stCxn id="6" idx="3"/>
            <a:endCxn id="26" idx="1"/>
          </p:cNvCxnSpPr>
          <p:nvPr/>
        </p:nvCxnSpPr>
        <p:spPr>
          <a:xfrm>
            <a:off x="9505158" y="5418940"/>
            <a:ext cx="2438400" cy="28920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6F4139E4-4193-F6B8-9828-F58E38331079}"/>
              </a:ext>
            </a:extLst>
          </p:cNvPr>
          <p:cNvSpPr txBox="1"/>
          <p:nvPr/>
        </p:nvSpPr>
        <p:spPr>
          <a:xfrm>
            <a:off x="6627102" y="8901347"/>
            <a:ext cx="6385558" cy="584775"/>
          </a:xfrm>
          <a:prstGeom prst="rect">
            <a:avLst/>
          </a:prstGeom>
          <a:noFill/>
        </p:spPr>
        <p:txBody>
          <a:bodyPr wrap="square" rtlCol="0">
            <a:spAutoFit/>
          </a:bodyPr>
          <a:lstStyle/>
          <a:p>
            <a:r>
              <a:rPr lang="en-IN" sz="3200" dirty="0">
                <a:latin typeface="Calibri" panose="020F0502020204030204" pitchFamily="34" charset="0"/>
                <a:cs typeface="Calibri" panose="020F0502020204030204" pitchFamily="34" charset="0"/>
              </a:rPr>
              <a:t>Fig: Types of Algorithms</a:t>
            </a:r>
          </a:p>
        </p:txBody>
      </p:sp>
    </p:spTree>
    <p:extLst>
      <p:ext uri="{BB962C8B-B14F-4D97-AF65-F5344CB8AC3E}">
        <p14:creationId xmlns:p14="http://schemas.microsoft.com/office/powerpoint/2010/main" val="83822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16" name="Google Shape;103;p13">
            <a:extLst>
              <a:ext uri="{FF2B5EF4-FFF2-40B4-BE49-F238E27FC236}">
                <a16:creationId xmlns:a16="http://schemas.microsoft.com/office/drawing/2014/main" id="{AF0E3E7D-4A2B-B1F8-03DE-060C1188ECF4}"/>
              </a:ext>
            </a:extLst>
          </p:cNvPr>
          <p:cNvGrpSpPr/>
          <p:nvPr/>
        </p:nvGrpSpPr>
        <p:grpSpPr>
          <a:xfrm>
            <a:off x="-19842"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741690BF-5993-913B-CF9F-CF3EFBBDEE34}"/>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DE4022CF-2D16-5A8E-D2AB-D348353234E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67B2D853-8B0D-D9CD-FFDE-B24B352E44E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652C99CA-3264-E870-0448-9E2D88827195}"/>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66C8B4AD-A875-AA49-D5E4-76E8EFDECD36}"/>
              </a:ext>
            </a:extLst>
          </p:cNvPr>
          <p:cNvSpPr txBox="1"/>
          <p:nvPr/>
        </p:nvSpPr>
        <p:spPr>
          <a:xfrm>
            <a:off x="665958"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B7461D74-960A-18CA-6C50-03A0FD792AB8}"/>
              </a:ext>
            </a:extLst>
          </p:cNvPr>
          <p:cNvSpPr txBox="1"/>
          <p:nvPr/>
        </p:nvSpPr>
        <p:spPr>
          <a:xfrm>
            <a:off x="17991535" y="9999059"/>
            <a:ext cx="894555" cy="37071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pPr marL="0" marR="0" lvl="0" indent="0" algn="ctr" rtl="0">
                <a:spcBef>
                  <a:spcPts val="0"/>
                </a:spcBef>
                <a:spcAft>
                  <a:spcPts val="0"/>
                </a:spcAft>
                <a:buNone/>
              </a:pPr>
              <a:t>13</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10B6B7F2-0B08-0D05-26A9-DC901EB90686}"/>
              </a:ext>
            </a:extLst>
          </p:cNvPr>
          <p:cNvSpPr txBox="1"/>
          <p:nvPr/>
        </p:nvSpPr>
        <p:spPr>
          <a:xfrm>
            <a:off x="15486925"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5" name="TextBox 24">
            <a:extLst>
              <a:ext uri="{FF2B5EF4-FFF2-40B4-BE49-F238E27FC236}">
                <a16:creationId xmlns:a16="http://schemas.microsoft.com/office/drawing/2014/main" id="{597EB65B-B92B-5335-2884-128534A03C94}"/>
              </a:ext>
            </a:extLst>
          </p:cNvPr>
          <p:cNvSpPr txBox="1"/>
          <p:nvPr/>
        </p:nvSpPr>
        <p:spPr>
          <a:xfrm>
            <a:off x="233206" y="31222"/>
            <a:ext cx="17867312" cy="671851"/>
          </a:xfrm>
          <a:prstGeom prst="rect">
            <a:avLst/>
          </a:prstGeom>
          <a:noFill/>
        </p:spPr>
        <p:txBody>
          <a:bodyPr wrap="square" rtlCol="0">
            <a:spAutoFit/>
          </a:bodyPr>
          <a:lstStyle/>
          <a:p>
            <a:pPr>
              <a:lnSpc>
                <a:spcPct val="150000"/>
              </a:lnSpc>
            </a:pPr>
            <a:r>
              <a:rPr lang="en-IN" sz="2800" b="1" u="sng" dirty="0">
                <a:latin typeface="Calibri" panose="020F0502020204030204" pitchFamily="34" charset="0"/>
                <a:cs typeface="Calibri" panose="020F0502020204030204" pitchFamily="34" charset="0"/>
              </a:rPr>
              <a:t>IMAGE STEGANOGRAPHY</a:t>
            </a:r>
            <a:r>
              <a:rPr lang="en-IN" sz="2800" b="1" dirty="0">
                <a:latin typeface="Calibri" panose="020F0502020204030204" pitchFamily="34" charset="0"/>
                <a:cs typeface="Calibri" panose="020F0502020204030204" pitchFamily="34" charset="0"/>
              </a:rPr>
              <a:t>:</a:t>
            </a:r>
          </a:p>
        </p:txBody>
      </p:sp>
      <p:pic>
        <p:nvPicPr>
          <p:cNvPr id="9" name="Picture 8">
            <a:extLst>
              <a:ext uri="{FF2B5EF4-FFF2-40B4-BE49-F238E27FC236}">
                <a16:creationId xmlns:a16="http://schemas.microsoft.com/office/drawing/2014/main" id="{F9F3D798-5BB2-62D5-00B3-FF9F2BC9DFEF}"/>
              </a:ext>
            </a:extLst>
          </p:cNvPr>
          <p:cNvPicPr>
            <a:picLocks noChangeAspect="1"/>
          </p:cNvPicPr>
          <p:nvPr/>
        </p:nvPicPr>
        <p:blipFill>
          <a:blip r:embed="rId3"/>
          <a:stretch>
            <a:fillRect/>
          </a:stretch>
        </p:blipFill>
        <p:spPr>
          <a:xfrm>
            <a:off x="3361533" y="1212850"/>
            <a:ext cx="11610658" cy="3572510"/>
          </a:xfrm>
          <a:prstGeom prst="rect">
            <a:avLst/>
          </a:prstGeom>
        </p:spPr>
      </p:pic>
      <p:sp>
        <p:nvSpPr>
          <p:cNvPr id="10" name="TextBox 9">
            <a:extLst>
              <a:ext uri="{FF2B5EF4-FFF2-40B4-BE49-F238E27FC236}">
                <a16:creationId xmlns:a16="http://schemas.microsoft.com/office/drawing/2014/main" id="{00631690-28FB-BDC3-0EDC-918B7897E13F}"/>
              </a:ext>
            </a:extLst>
          </p:cNvPr>
          <p:cNvSpPr txBox="1"/>
          <p:nvPr/>
        </p:nvSpPr>
        <p:spPr>
          <a:xfrm>
            <a:off x="5356862" y="4761925"/>
            <a:ext cx="7620000" cy="584775"/>
          </a:xfrm>
          <a:prstGeom prst="rect">
            <a:avLst/>
          </a:prstGeom>
          <a:noFill/>
        </p:spPr>
        <p:txBody>
          <a:bodyPr wrap="square" rtlCol="0">
            <a:spAutoFit/>
          </a:bodyPr>
          <a:lstStyle/>
          <a:p>
            <a:r>
              <a:rPr lang="en-IN" sz="3200" dirty="0">
                <a:latin typeface="Calibri" panose="020F0502020204030204" pitchFamily="34" charset="0"/>
                <a:cs typeface="Calibri" panose="020F0502020204030204" pitchFamily="34" charset="0"/>
              </a:rPr>
              <a:t>Fig: Working of Image Steganography</a:t>
            </a:r>
          </a:p>
        </p:txBody>
      </p:sp>
      <p:sp>
        <p:nvSpPr>
          <p:cNvPr id="15" name="TextBox 14">
            <a:extLst>
              <a:ext uri="{FF2B5EF4-FFF2-40B4-BE49-F238E27FC236}">
                <a16:creationId xmlns:a16="http://schemas.microsoft.com/office/drawing/2014/main" id="{89871C61-7281-446C-36D8-444C0804758A}"/>
              </a:ext>
            </a:extLst>
          </p:cNvPr>
          <p:cNvSpPr txBox="1"/>
          <p:nvPr/>
        </p:nvSpPr>
        <p:spPr>
          <a:xfrm>
            <a:off x="233206" y="5908041"/>
            <a:ext cx="12928122" cy="1569660"/>
          </a:xfrm>
          <a:prstGeom prst="rect">
            <a:avLst/>
          </a:prstGeom>
          <a:noFill/>
        </p:spPr>
        <p:txBody>
          <a:bodyPr wrap="square" rtlCol="0">
            <a:spAutoFit/>
          </a:bodyPr>
          <a:lstStyle/>
          <a:p>
            <a:r>
              <a:rPr lang="en-IN" sz="3200" b="1" dirty="0"/>
              <a:t>TYPES OF IMAGE COMPRESSIONS</a:t>
            </a:r>
          </a:p>
          <a:p>
            <a:pPr marL="285750" indent="-285750">
              <a:buFont typeface="Arial" panose="020B0604020202020204" pitchFamily="34" charset="0"/>
              <a:buChar char="•"/>
            </a:pPr>
            <a:r>
              <a:rPr lang="en-IN" sz="3200" dirty="0"/>
              <a:t>Lossy compression.</a:t>
            </a:r>
          </a:p>
          <a:p>
            <a:pPr marL="285750" indent="-285750">
              <a:buFont typeface="Arial" panose="020B0604020202020204" pitchFamily="34" charset="0"/>
              <a:buChar char="•"/>
            </a:pPr>
            <a:r>
              <a:rPr lang="en-IN" sz="3200" dirty="0"/>
              <a:t>Lossless Compression.</a:t>
            </a:r>
          </a:p>
        </p:txBody>
      </p:sp>
    </p:spTree>
    <p:extLst>
      <p:ext uri="{BB962C8B-B14F-4D97-AF65-F5344CB8AC3E}">
        <p14:creationId xmlns:p14="http://schemas.microsoft.com/office/powerpoint/2010/main" val="4206073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A04CBA-D4DB-5CED-1901-1FBF1A6FC4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Calibri" panose="020F0502020204030204" pitchFamily="34" charset="0"/>
                <a:cs typeface="Calibri" panose="020F0502020204030204" pitchFamily="34" charset="0"/>
              </a:rPr>
              <a:t>14</a:t>
            </a:fld>
            <a:endParaRPr lang="en-US">
              <a:latin typeface="Calibri" panose="020F0502020204030204" pitchFamily="34" charset="0"/>
              <a:cs typeface="Calibri" panose="020F0502020204030204" pitchFamily="34" charset="0"/>
            </a:endParaRPr>
          </a:p>
        </p:txBody>
      </p:sp>
      <p:grpSp>
        <p:nvGrpSpPr>
          <p:cNvPr id="5" name="Google Shape;229;p20">
            <a:extLst>
              <a:ext uri="{FF2B5EF4-FFF2-40B4-BE49-F238E27FC236}">
                <a16:creationId xmlns:a16="http://schemas.microsoft.com/office/drawing/2014/main" id="{B245C02B-C5C8-4136-778D-554DA95B0A24}"/>
              </a:ext>
            </a:extLst>
          </p:cNvPr>
          <p:cNvGrpSpPr/>
          <p:nvPr/>
        </p:nvGrpSpPr>
        <p:grpSpPr>
          <a:xfrm>
            <a:off x="-26281" y="774700"/>
            <a:ext cx="15071695" cy="827992"/>
            <a:chOff x="-16184" y="8640158"/>
            <a:chExt cx="4045716" cy="439420"/>
          </a:xfrm>
        </p:grpSpPr>
        <p:sp>
          <p:nvSpPr>
            <p:cNvPr id="6" name="Google Shape;230;p20">
              <a:extLst>
                <a:ext uri="{FF2B5EF4-FFF2-40B4-BE49-F238E27FC236}">
                  <a16:creationId xmlns:a16="http://schemas.microsoft.com/office/drawing/2014/main" id="{736085BC-1B79-EE15-B67F-0FA3637C412D}"/>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4. LSB </a:t>
              </a:r>
              <a:r>
                <a:rPr lang="en-US" sz="5400" dirty="0">
                  <a:solidFill>
                    <a:schemeClr val="lt1"/>
                  </a:solidFill>
                  <a:latin typeface="Calibri" panose="020F0502020204030204" pitchFamily="34" charset="0"/>
                  <a:ea typeface="Calibri"/>
                  <a:cs typeface="Calibri" panose="020F0502020204030204" pitchFamily="34" charset="0"/>
                  <a:sym typeface="Calibri"/>
                </a:rPr>
                <a:t>Substitution</a:t>
              </a:r>
              <a:endParaRPr sz="54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7" name="Google Shape;231;p20">
              <a:extLst>
                <a:ext uri="{FF2B5EF4-FFF2-40B4-BE49-F238E27FC236}">
                  <a16:creationId xmlns:a16="http://schemas.microsoft.com/office/drawing/2014/main" id="{E15F2A19-8BEC-03A9-C38E-26FDEC87648C}"/>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9" name="Google Shape;103;p13">
            <a:extLst>
              <a:ext uri="{FF2B5EF4-FFF2-40B4-BE49-F238E27FC236}">
                <a16:creationId xmlns:a16="http://schemas.microsoft.com/office/drawing/2014/main" id="{56E2BEB2-A691-21F5-061A-8A09FF7BF903}"/>
              </a:ext>
            </a:extLst>
          </p:cNvPr>
          <p:cNvGrpSpPr/>
          <p:nvPr/>
        </p:nvGrpSpPr>
        <p:grpSpPr>
          <a:xfrm>
            <a:off x="-19844" y="9581281"/>
            <a:ext cx="19030155" cy="1112119"/>
            <a:chOff x="-2" y="9568581"/>
            <a:chExt cx="19030155" cy="1112119"/>
          </a:xfrm>
          <a:solidFill>
            <a:srgbClr val="FFC000"/>
          </a:solidFill>
        </p:grpSpPr>
        <p:grpSp>
          <p:nvGrpSpPr>
            <p:cNvPr id="10" name="Google Shape;104;p13">
              <a:extLst>
                <a:ext uri="{FF2B5EF4-FFF2-40B4-BE49-F238E27FC236}">
                  <a16:creationId xmlns:a16="http://schemas.microsoft.com/office/drawing/2014/main" id="{CE90DFFD-A53A-3E61-4D3C-FFE9CC49BEF1}"/>
                </a:ext>
              </a:extLst>
            </p:cNvPr>
            <p:cNvGrpSpPr/>
            <p:nvPr/>
          </p:nvGrpSpPr>
          <p:grpSpPr>
            <a:xfrm>
              <a:off x="-2" y="9568581"/>
              <a:ext cx="19030155" cy="1112119"/>
              <a:chOff x="-324645" y="2222500"/>
              <a:chExt cx="22284921" cy="1302327"/>
            </a:xfrm>
            <a:grpFill/>
          </p:grpSpPr>
          <p:sp>
            <p:nvSpPr>
              <p:cNvPr id="12" name="Google Shape;105;p13">
                <a:extLst>
                  <a:ext uri="{FF2B5EF4-FFF2-40B4-BE49-F238E27FC236}">
                    <a16:creationId xmlns:a16="http://schemas.microsoft.com/office/drawing/2014/main" id="{6FCB4D57-61FD-A2F7-F04A-E668771BF9F6}"/>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13" name="Google Shape;106;p13">
                <a:extLst>
                  <a:ext uri="{FF2B5EF4-FFF2-40B4-BE49-F238E27FC236}">
                    <a16:creationId xmlns:a16="http://schemas.microsoft.com/office/drawing/2014/main" id="{AB5A551C-B7A4-A88C-5439-2E0509EB4AB9}"/>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1" name="Google Shape;107;p13">
              <a:extLst>
                <a:ext uri="{FF2B5EF4-FFF2-40B4-BE49-F238E27FC236}">
                  <a16:creationId xmlns:a16="http://schemas.microsoft.com/office/drawing/2014/main" id="{95ACE31A-8F08-8971-92C8-52EFC04FD7A4}"/>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14" name="Google Shape;139;p15">
            <a:extLst>
              <a:ext uri="{FF2B5EF4-FFF2-40B4-BE49-F238E27FC236}">
                <a16:creationId xmlns:a16="http://schemas.microsoft.com/office/drawing/2014/main" id="{DD88025B-CD9D-40F6-C335-E4206BB373DE}"/>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15" name="Google Shape;141;p15">
            <a:extLst>
              <a:ext uri="{FF2B5EF4-FFF2-40B4-BE49-F238E27FC236}">
                <a16:creationId xmlns:a16="http://schemas.microsoft.com/office/drawing/2014/main" id="{D3B472BA-FFF0-5484-7F42-664A7142804C}"/>
              </a:ext>
            </a:extLst>
          </p:cNvPr>
          <p:cNvSpPr txBox="1"/>
          <p:nvPr/>
        </p:nvSpPr>
        <p:spPr>
          <a:xfrm>
            <a:off x="18108850" y="9908858"/>
            <a:ext cx="659924" cy="528103"/>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14</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16" name="Google Shape;108;p13">
            <a:extLst>
              <a:ext uri="{FF2B5EF4-FFF2-40B4-BE49-F238E27FC236}">
                <a16:creationId xmlns:a16="http://schemas.microsoft.com/office/drawing/2014/main" id="{9ADDB749-136D-ED09-201C-20FEA8251852}"/>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TextBox 1">
            <a:extLst>
              <a:ext uri="{FF2B5EF4-FFF2-40B4-BE49-F238E27FC236}">
                <a16:creationId xmlns:a16="http://schemas.microsoft.com/office/drawing/2014/main" id="{58DDC7DD-4629-312F-AF52-7BF334D6B414}"/>
              </a:ext>
            </a:extLst>
          </p:cNvPr>
          <p:cNvSpPr txBox="1"/>
          <p:nvPr/>
        </p:nvSpPr>
        <p:spPr>
          <a:xfrm>
            <a:off x="501998" y="1932609"/>
            <a:ext cx="17201356" cy="584249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GB" sz="2800" dirty="0">
                <a:latin typeface="Calibri" panose="020F0502020204030204" pitchFamily="34" charset="0"/>
                <a:cs typeface="Calibri" panose="020F0502020204030204" pitchFamily="34" charset="0"/>
              </a:rPr>
              <a:t>Least significant bit (LSB) insertion is a common and simple method to embed data in an image file.</a:t>
            </a:r>
          </a:p>
          <a:p>
            <a:pPr marL="457200" indent="-457200">
              <a:lnSpc>
                <a:spcPct val="150000"/>
              </a:lnSpc>
              <a:buFont typeface="Wingdings" panose="05000000000000000000" pitchFamily="2" charset="2"/>
              <a:buChar char="Ø"/>
            </a:pPr>
            <a:r>
              <a:rPr lang="en-GB" sz="2800" dirty="0">
                <a:latin typeface="Calibri" panose="020F0502020204030204" pitchFamily="34" charset="0"/>
                <a:cs typeface="Calibri" panose="020F0502020204030204" pitchFamily="34" charset="0"/>
              </a:rPr>
              <a:t>A least-significant-bit-based substitution method replaces some least significant bits of the host image with the secret data. </a:t>
            </a:r>
          </a:p>
          <a:p>
            <a:pPr marL="457200" indent="-457200">
              <a:lnSpc>
                <a:spcPct val="150000"/>
              </a:lnSpc>
              <a:buFont typeface="Wingdings" panose="05000000000000000000" pitchFamily="2" charset="2"/>
              <a:buChar char="Ø"/>
            </a:pPr>
            <a:r>
              <a:rPr lang="en-GB" sz="2800" dirty="0">
                <a:latin typeface="Calibri" panose="020F0502020204030204" pitchFamily="34" charset="0"/>
                <a:cs typeface="Calibri" panose="020F0502020204030204" pitchFamily="34" charset="0"/>
              </a:rPr>
              <a:t>This method is very fast and easy to implement in comparison to other methods of image Steganography.</a:t>
            </a:r>
          </a:p>
          <a:p>
            <a:pPr marL="457200" indent="-457200">
              <a:lnSpc>
                <a:spcPct val="150000"/>
              </a:lnSpc>
              <a:buFont typeface="Wingdings" panose="05000000000000000000" pitchFamily="2" charset="2"/>
              <a:buChar char="Ø"/>
            </a:pPr>
            <a:r>
              <a:rPr lang="en-GB" sz="2800" dirty="0">
                <a:latin typeface="Calibri" panose="020F0502020204030204" pitchFamily="34" charset="0"/>
                <a:cs typeface="Calibri" panose="020F0502020204030204" pitchFamily="34" charset="0"/>
              </a:rPr>
              <a:t>The output image has very slight difference to the input image.</a:t>
            </a:r>
          </a:p>
          <a:p>
            <a:pPr marL="457200" indent="-457200">
              <a:lnSpc>
                <a:spcPct val="150000"/>
              </a:lnSpc>
              <a:buFont typeface="Wingdings" panose="05000000000000000000" pitchFamily="2" charset="2"/>
              <a:buChar char="Ø"/>
            </a:pPr>
            <a:r>
              <a:rPr lang="en-GB" sz="2800" dirty="0">
                <a:latin typeface="Calibri" panose="020F0502020204030204" pitchFamily="34" charset="0"/>
                <a:cs typeface="Calibri" panose="020F0502020204030204" pitchFamily="34" charset="0"/>
              </a:rPr>
              <a:t>Instead of embedding the message in only the LSB, we can embed the message in last four LSB’s, thus embedding even large messages.</a:t>
            </a:r>
          </a:p>
          <a:p>
            <a:pPr marL="457200" indent="-457200">
              <a:lnSpc>
                <a:spcPct val="150000"/>
              </a:lnSpc>
              <a:buFont typeface="Wingdings" panose="05000000000000000000" pitchFamily="2" charset="2"/>
              <a:buChar char="Ø"/>
            </a:pPr>
            <a:r>
              <a:rPr lang="en-GB" sz="2800" dirty="0">
                <a:latin typeface="Calibri" panose="020F0502020204030204" pitchFamily="34" charset="0"/>
                <a:cs typeface="Calibri" panose="020F0502020204030204" pitchFamily="34" charset="0"/>
              </a:rPr>
              <a:t>This method forms the basics of many other complex algorithms.</a:t>
            </a:r>
          </a:p>
          <a:p>
            <a:pPr marL="457200" indent="-457200">
              <a:lnSpc>
                <a:spcPct val="150000"/>
              </a:lnSpc>
              <a:buFont typeface="Wingdings" panose="05000000000000000000" pitchFamily="2" charset="2"/>
              <a:buChar char="Ø"/>
            </a:pPr>
            <a:r>
              <a:rPr lang="en-GB" sz="2800" dirty="0">
                <a:latin typeface="Calibri" panose="020F0502020204030204" pitchFamily="34" charset="0"/>
                <a:cs typeface="Calibri" panose="020F0502020204030204" pitchFamily="34" charset="0"/>
              </a:rPr>
              <a:t>It will provide high visual fidelity.</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5663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A04CBA-D4DB-5CED-1901-1FBF1A6FC4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Calibri" panose="020F0502020204030204" pitchFamily="34" charset="0"/>
                <a:cs typeface="Calibri" panose="020F0502020204030204" pitchFamily="34" charset="0"/>
              </a:rPr>
              <a:t>15</a:t>
            </a:fld>
            <a:endParaRPr lang="en-US">
              <a:latin typeface="Calibri" panose="020F0502020204030204" pitchFamily="34" charset="0"/>
              <a:cs typeface="Calibri" panose="020F0502020204030204" pitchFamily="34" charset="0"/>
            </a:endParaRPr>
          </a:p>
        </p:txBody>
      </p:sp>
      <p:grpSp>
        <p:nvGrpSpPr>
          <p:cNvPr id="9" name="Google Shape;103;p13">
            <a:extLst>
              <a:ext uri="{FF2B5EF4-FFF2-40B4-BE49-F238E27FC236}">
                <a16:creationId xmlns:a16="http://schemas.microsoft.com/office/drawing/2014/main" id="{56E2BEB2-A691-21F5-061A-8A09FF7BF903}"/>
              </a:ext>
            </a:extLst>
          </p:cNvPr>
          <p:cNvGrpSpPr/>
          <p:nvPr/>
        </p:nvGrpSpPr>
        <p:grpSpPr>
          <a:xfrm>
            <a:off x="-19844" y="9581281"/>
            <a:ext cx="19030155" cy="1112119"/>
            <a:chOff x="-2" y="9568581"/>
            <a:chExt cx="19030155" cy="1112119"/>
          </a:xfrm>
          <a:solidFill>
            <a:srgbClr val="FFC000"/>
          </a:solidFill>
        </p:grpSpPr>
        <p:grpSp>
          <p:nvGrpSpPr>
            <p:cNvPr id="10" name="Google Shape;104;p13">
              <a:extLst>
                <a:ext uri="{FF2B5EF4-FFF2-40B4-BE49-F238E27FC236}">
                  <a16:creationId xmlns:a16="http://schemas.microsoft.com/office/drawing/2014/main" id="{CE90DFFD-A53A-3E61-4D3C-FFE9CC49BEF1}"/>
                </a:ext>
              </a:extLst>
            </p:cNvPr>
            <p:cNvGrpSpPr/>
            <p:nvPr/>
          </p:nvGrpSpPr>
          <p:grpSpPr>
            <a:xfrm>
              <a:off x="-2" y="9568581"/>
              <a:ext cx="19030155" cy="1112119"/>
              <a:chOff x="-324645" y="2222500"/>
              <a:chExt cx="22284921" cy="1302327"/>
            </a:xfrm>
            <a:grpFill/>
          </p:grpSpPr>
          <p:sp>
            <p:nvSpPr>
              <p:cNvPr id="12" name="Google Shape;105;p13">
                <a:extLst>
                  <a:ext uri="{FF2B5EF4-FFF2-40B4-BE49-F238E27FC236}">
                    <a16:creationId xmlns:a16="http://schemas.microsoft.com/office/drawing/2014/main" id="{6FCB4D57-61FD-A2F7-F04A-E668771BF9F6}"/>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13" name="Google Shape;106;p13">
                <a:extLst>
                  <a:ext uri="{FF2B5EF4-FFF2-40B4-BE49-F238E27FC236}">
                    <a16:creationId xmlns:a16="http://schemas.microsoft.com/office/drawing/2014/main" id="{AB5A551C-B7A4-A88C-5439-2E0509EB4AB9}"/>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1" name="Google Shape;107;p13">
              <a:extLst>
                <a:ext uri="{FF2B5EF4-FFF2-40B4-BE49-F238E27FC236}">
                  <a16:creationId xmlns:a16="http://schemas.microsoft.com/office/drawing/2014/main" id="{95ACE31A-8F08-8971-92C8-52EFC04FD7A4}"/>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14" name="Google Shape;139;p15">
            <a:extLst>
              <a:ext uri="{FF2B5EF4-FFF2-40B4-BE49-F238E27FC236}">
                <a16:creationId xmlns:a16="http://schemas.microsoft.com/office/drawing/2014/main" id="{DD88025B-CD9D-40F6-C335-E4206BB373DE}"/>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15" name="Google Shape;141;p15">
            <a:extLst>
              <a:ext uri="{FF2B5EF4-FFF2-40B4-BE49-F238E27FC236}">
                <a16:creationId xmlns:a16="http://schemas.microsoft.com/office/drawing/2014/main" id="{D3B472BA-FFF0-5484-7F42-664A7142804C}"/>
              </a:ext>
            </a:extLst>
          </p:cNvPr>
          <p:cNvSpPr txBox="1"/>
          <p:nvPr/>
        </p:nvSpPr>
        <p:spPr>
          <a:xfrm>
            <a:off x="18108850" y="9908858"/>
            <a:ext cx="659924" cy="528103"/>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15</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16" name="Google Shape;108;p13">
            <a:extLst>
              <a:ext uri="{FF2B5EF4-FFF2-40B4-BE49-F238E27FC236}">
                <a16:creationId xmlns:a16="http://schemas.microsoft.com/office/drawing/2014/main" id="{9ADDB749-136D-ED09-201C-20FEA8251852}"/>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3" name="TextBox 2">
            <a:extLst>
              <a:ext uri="{FF2B5EF4-FFF2-40B4-BE49-F238E27FC236}">
                <a16:creationId xmlns:a16="http://schemas.microsoft.com/office/drawing/2014/main" id="{74696748-20CC-07F8-A15D-FF8CB7426857}"/>
              </a:ext>
            </a:extLst>
          </p:cNvPr>
          <p:cNvSpPr txBox="1"/>
          <p:nvPr/>
        </p:nvSpPr>
        <p:spPr>
          <a:xfrm>
            <a:off x="665956" y="212877"/>
            <a:ext cx="17201356" cy="4549835"/>
          </a:xfrm>
          <a:prstGeom prst="rect">
            <a:avLst/>
          </a:prstGeom>
          <a:noFill/>
        </p:spPr>
        <p:txBody>
          <a:bodyPr wrap="square" rtlCol="0">
            <a:spAutoFit/>
          </a:bodyPr>
          <a:lstStyle/>
          <a:p>
            <a:pPr>
              <a:lnSpc>
                <a:spcPct val="150000"/>
              </a:lnSpc>
            </a:pPr>
            <a:r>
              <a:rPr lang="en-IN" sz="2800" b="1" dirty="0">
                <a:latin typeface="Calibri" panose="020F0502020204030204" pitchFamily="34" charset="0"/>
                <a:cs typeface="Calibri" panose="020F0502020204030204" pitchFamily="34" charset="0"/>
              </a:rPr>
              <a:t>Working of LSB substitution:</a:t>
            </a:r>
          </a:p>
          <a:p>
            <a:pPr marL="514350" indent="-514350">
              <a:lnSpc>
                <a:spcPct val="150000"/>
              </a:lnSpc>
              <a:buFont typeface="+mj-lt"/>
              <a:buAutoNum type="arabicPeriod"/>
            </a:pPr>
            <a:r>
              <a:rPr lang="en-GB" sz="2800" dirty="0">
                <a:latin typeface="Calibri" panose="020F0502020204030204" pitchFamily="34" charset="0"/>
                <a:cs typeface="Calibri" panose="020F0502020204030204" pitchFamily="34" charset="0"/>
              </a:rPr>
              <a:t>The idea behind LSB embedding is that if we change the last bit value of a pixel, there won’t be much visible change in the colour.</a:t>
            </a:r>
          </a:p>
          <a:p>
            <a:pPr marL="514350" indent="-514350">
              <a:lnSpc>
                <a:spcPct val="150000"/>
              </a:lnSpc>
              <a:buFont typeface="+mj-lt"/>
              <a:buAutoNum type="arabicPeriod"/>
            </a:pPr>
            <a:r>
              <a:rPr lang="en-GB" sz="2800" dirty="0">
                <a:latin typeface="Calibri" panose="020F0502020204030204" pitchFamily="34" charset="0"/>
                <a:cs typeface="Calibri" panose="020F0502020204030204" pitchFamily="34" charset="0"/>
              </a:rPr>
              <a:t>It will begin with converting the data to be hidden into binary format.</a:t>
            </a:r>
          </a:p>
          <a:p>
            <a:pPr marL="514350" indent="-514350">
              <a:lnSpc>
                <a:spcPct val="150000"/>
              </a:lnSpc>
              <a:buFont typeface="+mj-lt"/>
              <a:buAutoNum type="arabicPeriod"/>
            </a:pPr>
            <a:r>
              <a:rPr lang="en-GB" sz="2800" dirty="0">
                <a:latin typeface="Calibri" panose="020F0502020204030204" pitchFamily="34" charset="0"/>
                <a:cs typeface="Calibri" panose="020F0502020204030204" pitchFamily="34" charset="0"/>
              </a:rPr>
              <a:t>It will convert RGB values in each pixel into 8bit binary format.</a:t>
            </a:r>
          </a:p>
          <a:p>
            <a:pPr marL="514350" indent="-514350">
              <a:lnSpc>
                <a:spcPct val="150000"/>
              </a:lnSpc>
              <a:buFont typeface="+mj-lt"/>
              <a:buAutoNum type="arabicPeriod"/>
            </a:pPr>
            <a:r>
              <a:rPr lang="en-GB" sz="2800" dirty="0">
                <a:latin typeface="Calibri" panose="020F0502020204030204" pitchFamily="34" charset="0"/>
                <a:cs typeface="Calibri" panose="020F0502020204030204" pitchFamily="34" charset="0"/>
              </a:rPr>
              <a:t>And the algorithm will insert each bit binary data to be hidden in the Least significant bit RGB binary data in each pixel. </a:t>
            </a:r>
            <a:endParaRPr lang="en-IN" sz="2800" dirty="0">
              <a:latin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5D6717F1-A110-DE92-FAFA-ED6E78DAD56C}"/>
              </a:ext>
            </a:extLst>
          </p:cNvPr>
          <p:cNvPicPr>
            <a:picLocks noChangeAspect="1"/>
          </p:cNvPicPr>
          <p:nvPr/>
        </p:nvPicPr>
        <p:blipFill>
          <a:blip r:embed="rId2"/>
          <a:stretch>
            <a:fillRect/>
          </a:stretch>
        </p:blipFill>
        <p:spPr>
          <a:xfrm>
            <a:off x="4932114" y="4762712"/>
            <a:ext cx="9146084" cy="4306281"/>
          </a:xfrm>
          <a:prstGeom prst="rect">
            <a:avLst/>
          </a:prstGeom>
        </p:spPr>
      </p:pic>
      <p:sp>
        <p:nvSpPr>
          <p:cNvPr id="18" name="TextBox 17">
            <a:extLst>
              <a:ext uri="{FF2B5EF4-FFF2-40B4-BE49-F238E27FC236}">
                <a16:creationId xmlns:a16="http://schemas.microsoft.com/office/drawing/2014/main" id="{ACCC0E55-234D-C614-08A8-87553A9CFD0A}"/>
              </a:ext>
            </a:extLst>
          </p:cNvPr>
          <p:cNvSpPr txBox="1"/>
          <p:nvPr/>
        </p:nvSpPr>
        <p:spPr>
          <a:xfrm>
            <a:off x="7514035" y="9020159"/>
            <a:ext cx="3881120" cy="584775"/>
          </a:xfrm>
          <a:prstGeom prst="rect">
            <a:avLst/>
          </a:prstGeom>
          <a:noFill/>
        </p:spPr>
        <p:txBody>
          <a:bodyPr wrap="square" rtlCol="0">
            <a:spAutoFit/>
          </a:bodyPr>
          <a:lstStyle/>
          <a:p>
            <a:r>
              <a:rPr lang="en-IN" sz="3200" dirty="0">
                <a:latin typeface="Calibri" panose="020F0502020204030204" pitchFamily="34" charset="0"/>
                <a:cs typeface="Calibri" panose="020F0502020204030204" pitchFamily="34" charset="0"/>
              </a:rPr>
              <a:t>Fig: LSB Substitution</a:t>
            </a:r>
          </a:p>
        </p:txBody>
      </p:sp>
    </p:spTree>
    <p:extLst>
      <p:ext uri="{BB962C8B-B14F-4D97-AF65-F5344CB8AC3E}">
        <p14:creationId xmlns:p14="http://schemas.microsoft.com/office/powerpoint/2010/main" val="42791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A04CBA-D4DB-5CED-1901-1FBF1A6FC4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Calibri" panose="020F0502020204030204" pitchFamily="34" charset="0"/>
                <a:cs typeface="Calibri" panose="020F0502020204030204" pitchFamily="34" charset="0"/>
              </a:rPr>
              <a:t>16</a:t>
            </a:fld>
            <a:endParaRPr lang="en-US">
              <a:latin typeface="Calibri" panose="020F0502020204030204" pitchFamily="34" charset="0"/>
              <a:cs typeface="Calibri" panose="020F0502020204030204" pitchFamily="34" charset="0"/>
            </a:endParaRPr>
          </a:p>
        </p:txBody>
      </p:sp>
      <p:grpSp>
        <p:nvGrpSpPr>
          <p:cNvPr id="9" name="Google Shape;103;p13">
            <a:extLst>
              <a:ext uri="{FF2B5EF4-FFF2-40B4-BE49-F238E27FC236}">
                <a16:creationId xmlns:a16="http://schemas.microsoft.com/office/drawing/2014/main" id="{56E2BEB2-A691-21F5-061A-8A09FF7BF903}"/>
              </a:ext>
            </a:extLst>
          </p:cNvPr>
          <p:cNvGrpSpPr/>
          <p:nvPr/>
        </p:nvGrpSpPr>
        <p:grpSpPr>
          <a:xfrm>
            <a:off x="-19844" y="9581281"/>
            <a:ext cx="19030155" cy="1112119"/>
            <a:chOff x="-2" y="9568581"/>
            <a:chExt cx="19030155" cy="1112119"/>
          </a:xfrm>
          <a:solidFill>
            <a:srgbClr val="FFC000"/>
          </a:solidFill>
        </p:grpSpPr>
        <p:grpSp>
          <p:nvGrpSpPr>
            <p:cNvPr id="10" name="Google Shape;104;p13">
              <a:extLst>
                <a:ext uri="{FF2B5EF4-FFF2-40B4-BE49-F238E27FC236}">
                  <a16:creationId xmlns:a16="http://schemas.microsoft.com/office/drawing/2014/main" id="{CE90DFFD-A53A-3E61-4D3C-FFE9CC49BEF1}"/>
                </a:ext>
              </a:extLst>
            </p:cNvPr>
            <p:cNvGrpSpPr/>
            <p:nvPr/>
          </p:nvGrpSpPr>
          <p:grpSpPr>
            <a:xfrm>
              <a:off x="-2" y="9568581"/>
              <a:ext cx="19030155" cy="1112119"/>
              <a:chOff x="-324645" y="2222500"/>
              <a:chExt cx="22284921" cy="1302327"/>
            </a:xfrm>
            <a:grpFill/>
          </p:grpSpPr>
          <p:sp>
            <p:nvSpPr>
              <p:cNvPr id="12" name="Google Shape;105;p13">
                <a:extLst>
                  <a:ext uri="{FF2B5EF4-FFF2-40B4-BE49-F238E27FC236}">
                    <a16:creationId xmlns:a16="http://schemas.microsoft.com/office/drawing/2014/main" id="{6FCB4D57-61FD-A2F7-F04A-E668771BF9F6}"/>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13" name="Google Shape;106;p13">
                <a:extLst>
                  <a:ext uri="{FF2B5EF4-FFF2-40B4-BE49-F238E27FC236}">
                    <a16:creationId xmlns:a16="http://schemas.microsoft.com/office/drawing/2014/main" id="{AB5A551C-B7A4-A88C-5439-2E0509EB4AB9}"/>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1" name="Google Shape;107;p13">
              <a:extLst>
                <a:ext uri="{FF2B5EF4-FFF2-40B4-BE49-F238E27FC236}">
                  <a16:creationId xmlns:a16="http://schemas.microsoft.com/office/drawing/2014/main" id="{95ACE31A-8F08-8971-92C8-52EFC04FD7A4}"/>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14" name="Google Shape;139;p15">
            <a:extLst>
              <a:ext uri="{FF2B5EF4-FFF2-40B4-BE49-F238E27FC236}">
                <a16:creationId xmlns:a16="http://schemas.microsoft.com/office/drawing/2014/main" id="{DD88025B-CD9D-40F6-C335-E4206BB373DE}"/>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15" name="Google Shape;141;p15">
            <a:extLst>
              <a:ext uri="{FF2B5EF4-FFF2-40B4-BE49-F238E27FC236}">
                <a16:creationId xmlns:a16="http://schemas.microsoft.com/office/drawing/2014/main" id="{D3B472BA-FFF0-5484-7F42-664A7142804C}"/>
              </a:ext>
            </a:extLst>
          </p:cNvPr>
          <p:cNvSpPr txBox="1"/>
          <p:nvPr/>
        </p:nvSpPr>
        <p:spPr>
          <a:xfrm>
            <a:off x="18108850" y="9908858"/>
            <a:ext cx="659924" cy="528103"/>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16</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16" name="Google Shape;108;p13">
            <a:extLst>
              <a:ext uri="{FF2B5EF4-FFF2-40B4-BE49-F238E27FC236}">
                <a16:creationId xmlns:a16="http://schemas.microsoft.com/office/drawing/2014/main" id="{9ADDB749-136D-ED09-201C-20FEA8251852}"/>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7" name="Rectangle 6">
            <a:extLst>
              <a:ext uri="{FF2B5EF4-FFF2-40B4-BE49-F238E27FC236}">
                <a16:creationId xmlns:a16="http://schemas.microsoft.com/office/drawing/2014/main" id="{2519253F-63C9-FEAD-84EE-A722979EDC3C}"/>
              </a:ext>
            </a:extLst>
          </p:cNvPr>
          <p:cNvSpPr/>
          <p:nvPr/>
        </p:nvSpPr>
        <p:spPr>
          <a:xfrm>
            <a:off x="8552417" y="4663905"/>
            <a:ext cx="10216357" cy="4893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18">
            <a:extLst>
              <a:ext uri="{FF2B5EF4-FFF2-40B4-BE49-F238E27FC236}">
                <a16:creationId xmlns:a16="http://schemas.microsoft.com/office/drawing/2014/main" id="{6654446A-AE70-ED84-5732-307C246548A1}"/>
              </a:ext>
            </a:extLst>
          </p:cNvPr>
          <p:cNvGraphicFramePr>
            <a:graphicFrameLocks noGrp="1"/>
          </p:cNvGraphicFramePr>
          <p:nvPr>
            <p:extLst>
              <p:ext uri="{D42A27DB-BD31-4B8C-83A1-F6EECF244321}">
                <p14:modId xmlns:p14="http://schemas.microsoft.com/office/powerpoint/2010/main" val="430627677"/>
              </p:ext>
            </p:extLst>
          </p:nvPr>
        </p:nvGraphicFramePr>
        <p:xfrm>
          <a:off x="8736065" y="4887599"/>
          <a:ext cx="1952256" cy="1757043"/>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650752">
                  <a:extLst>
                    <a:ext uri="{9D8B030D-6E8A-4147-A177-3AD203B41FA5}">
                      <a16:colId xmlns:a16="http://schemas.microsoft.com/office/drawing/2014/main" val="2159486458"/>
                    </a:ext>
                  </a:extLst>
                </a:gridCol>
                <a:gridCol w="650752">
                  <a:extLst>
                    <a:ext uri="{9D8B030D-6E8A-4147-A177-3AD203B41FA5}">
                      <a16:colId xmlns:a16="http://schemas.microsoft.com/office/drawing/2014/main" val="3311910372"/>
                    </a:ext>
                  </a:extLst>
                </a:gridCol>
                <a:gridCol w="650752">
                  <a:extLst>
                    <a:ext uri="{9D8B030D-6E8A-4147-A177-3AD203B41FA5}">
                      <a16:colId xmlns:a16="http://schemas.microsoft.com/office/drawing/2014/main" val="832925398"/>
                    </a:ext>
                  </a:extLst>
                </a:gridCol>
              </a:tblGrid>
              <a:tr h="585681">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6150896"/>
                  </a:ext>
                </a:extLst>
              </a:tr>
              <a:tr h="585681">
                <a:tc>
                  <a:txBody>
                    <a:bodyPr/>
                    <a:lstStyle/>
                    <a:p>
                      <a:pPr algn="ctr"/>
                      <a:r>
                        <a:rPr lang="en-IN" sz="3200" dirty="0">
                          <a:latin typeface="Calibri" panose="020F0502020204030204" pitchFamily="34" charset="0"/>
                          <a:cs typeface="Calibri" panose="020F0502020204030204" pitchFamily="34" charset="0"/>
                        </a:rPr>
                        <a:t>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699952"/>
                  </a:ext>
                </a:extLst>
              </a:tr>
              <a:tr h="585681">
                <a:tc>
                  <a:txBody>
                    <a:bodyPr/>
                    <a:lstStyle/>
                    <a:p>
                      <a:pPr algn="ctr"/>
                      <a:r>
                        <a:rPr lang="en-IN" sz="3200" dirty="0">
                          <a:latin typeface="Calibri" panose="020F0502020204030204" pitchFamily="34" charset="0"/>
                          <a:cs typeface="Calibri" panose="020F0502020204030204" pitchFamily="34" charset="0"/>
                        </a:rPr>
                        <a:t>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161018"/>
                  </a:ext>
                </a:extLst>
              </a:tr>
            </a:tbl>
          </a:graphicData>
        </a:graphic>
      </p:graphicFrame>
      <p:graphicFrame>
        <p:nvGraphicFramePr>
          <p:cNvPr id="19" name="Table 18">
            <a:extLst>
              <a:ext uri="{FF2B5EF4-FFF2-40B4-BE49-F238E27FC236}">
                <a16:creationId xmlns:a16="http://schemas.microsoft.com/office/drawing/2014/main" id="{84857EE6-33F6-0635-66B6-554C45534D7C}"/>
              </a:ext>
            </a:extLst>
          </p:cNvPr>
          <p:cNvGraphicFramePr>
            <a:graphicFrameLocks noGrp="1"/>
          </p:cNvGraphicFramePr>
          <p:nvPr>
            <p:extLst>
              <p:ext uri="{D42A27DB-BD31-4B8C-83A1-F6EECF244321}">
                <p14:modId xmlns:p14="http://schemas.microsoft.com/office/powerpoint/2010/main" val="1387061616"/>
              </p:ext>
            </p:extLst>
          </p:nvPr>
        </p:nvGraphicFramePr>
        <p:xfrm>
          <a:off x="13541744" y="4738346"/>
          <a:ext cx="1945179" cy="1757043"/>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648393">
                  <a:extLst>
                    <a:ext uri="{9D8B030D-6E8A-4147-A177-3AD203B41FA5}">
                      <a16:colId xmlns:a16="http://schemas.microsoft.com/office/drawing/2014/main" val="2159486458"/>
                    </a:ext>
                  </a:extLst>
                </a:gridCol>
                <a:gridCol w="648393">
                  <a:extLst>
                    <a:ext uri="{9D8B030D-6E8A-4147-A177-3AD203B41FA5}">
                      <a16:colId xmlns:a16="http://schemas.microsoft.com/office/drawing/2014/main" val="3311910372"/>
                    </a:ext>
                  </a:extLst>
                </a:gridCol>
                <a:gridCol w="648393">
                  <a:extLst>
                    <a:ext uri="{9D8B030D-6E8A-4147-A177-3AD203B41FA5}">
                      <a16:colId xmlns:a16="http://schemas.microsoft.com/office/drawing/2014/main" val="832925398"/>
                    </a:ext>
                  </a:extLst>
                </a:gridCol>
              </a:tblGrid>
              <a:tr h="585681">
                <a:tc>
                  <a:txBody>
                    <a:bodyPr/>
                    <a:lstStyle/>
                    <a:p>
                      <a:pPr algn="ctr"/>
                      <a:r>
                        <a:rPr lang="en-IN" sz="2400" dirty="0">
                          <a:latin typeface="Calibri" panose="020F0502020204030204" pitchFamily="34" charset="0"/>
                          <a:cs typeface="Calibri" panose="020F0502020204030204" pitchFamily="34" charset="0"/>
                        </a:rPr>
                        <a:t>000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400" dirty="0">
                          <a:latin typeface="Calibri" panose="020F0502020204030204" pitchFamily="34" charset="0"/>
                          <a:cs typeface="Calibri" panose="020F0502020204030204" pitchFamily="34" charset="0"/>
                        </a:rPr>
                        <a:t>001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400" dirty="0">
                          <a:latin typeface="Calibri" panose="020F0502020204030204" pitchFamily="34" charset="0"/>
                          <a:cs typeface="Calibri" panose="020F0502020204030204" pitchFamily="34" charset="0"/>
                        </a:rPr>
                        <a:t>010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6150896"/>
                  </a:ext>
                </a:extLst>
              </a:tr>
              <a:tr h="585681">
                <a:tc>
                  <a:txBody>
                    <a:bodyPr/>
                    <a:lstStyle/>
                    <a:p>
                      <a:pPr algn="ctr"/>
                      <a:r>
                        <a:rPr lang="en-IN" sz="2400" dirty="0">
                          <a:latin typeface="Calibri" panose="020F0502020204030204" pitchFamily="34" charset="0"/>
                          <a:cs typeface="Calibri" panose="020F0502020204030204" pitchFamily="34" charset="0"/>
                        </a:rPr>
                        <a:t>101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400" dirty="0">
                          <a:latin typeface="Calibri" panose="020F0502020204030204" pitchFamily="34" charset="0"/>
                          <a:cs typeface="Calibri" panose="020F0502020204030204" pitchFamily="34" charset="0"/>
                        </a:rPr>
                        <a:t>011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400" dirty="0">
                          <a:latin typeface="Calibri" panose="020F0502020204030204" pitchFamily="34" charset="0"/>
                          <a:cs typeface="Calibri" panose="020F0502020204030204" pitchFamily="34" charset="0"/>
                        </a:rPr>
                        <a:t>111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699952"/>
                  </a:ext>
                </a:extLst>
              </a:tr>
              <a:tr h="585681">
                <a:tc>
                  <a:txBody>
                    <a:bodyPr/>
                    <a:lstStyle/>
                    <a:p>
                      <a:pPr algn="ctr"/>
                      <a:r>
                        <a:rPr lang="en-IN" sz="2400" dirty="0">
                          <a:latin typeface="Calibri" panose="020F0502020204030204" pitchFamily="34" charset="0"/>
                          <a:cs typeface="Calibri" panose="020F0502020204030204" pitchFamily="34" charset="0"/>
                        </a:rPr>
                        <a:t>110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400" dirty="0">
                          <a:latin typeface="Calibri" panose="020F0502020204030204" pitchFamily="34" charset="0"/>
                          <a:cs typeface="Calibri" panose="020F0502020204030204" pitchFamily="34" charset="0"/>
                        </a:rPr>
                        <a:t>100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400" dirty="0">
                          <a:latin typeface="Calibri" panose="020F0502020204030204" pitchFamily="34" charset="0"/>
                          <a:cs typeface="Calibri" panose="020F0502020204030204" pitchFamily="34" charset="0"/>
                        </a:rPr>
                        <a:t>001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161018"/>
                  </a:ext>
                </a:extLst>
              </a:tr>
            </a:tbl>
          </a:graphicData>
        </a:graphic>
      </p:graphicFrame>
      <p:graphicFrame>
        <p:nvGraphicFramePr>
          <p:cNvPr id="20" name="Table 18">
            <a:extLst>
              <a:ext uri="{FF2B5EF4-FFF2-40B4-BE49-F238E27FC236}">
                <a16:creationId xmlns:a16="http://schemas.microsoft.com/office/drawing/2014/main" id="{064CEC8B-90F6-D68B-8B3A-CD2291CAD015}"/>
              </a:ext>
            </a:extLst>
          </p:cNvPr>
          <p:cNvGraphicFramePr>
            <a:graphicFrameLocks noGrp="1"/>
          </p:cNvGraphicFramePr>
          <p:nvPr>
            <p:extLst>
              <p:ext uri="{D42A27DB-BD31-4B8C-83A1-F6EECF244321}">
                <p14:modId xmlns:p14="http://schemas.microsoft.com/office/powerpoint/2010/main" val="3132474296"/>
              </p:ext>
            </p:extLst>
          </p:nvPr>
        </p:nvGraphicFramePr>
        <p:xfrm>
          <a:off x="10712540" y="7424580"/>
          <a:ext cx="1952256" cy="1757043"/>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650752">
                  <a:extLst>
                    <a:ext uri="{9D8B030D-6E8A-4147-A177-3AD203B41FA5}">
                      <a16:colId xmlns:a16="http://schemas.microsoft.com/office/drawing/2014/main" val="2159486458"/>
                    </a:ext>
                  </a:extLst>
                </a:gridCol>
                <a:gridCol w="650752">
                  <a:extLst>
                    <a:ext uri="{9D8B030D-6E8A-4147-A177-3AD203B41FA5}">
                      <a16:colId xmlns:a16="http://schemas.microsoft.com/office/drawing/2014/main" val="3311910372"/>
                    </a:ext>
                  </a:extLst>
                </a:gridCol>
                <a:gridCol w="650752">
                  <a:extLst>
                    <a:ext uri="{9D8B030D-6E8A-4147-A177-3AD203B41FA5}">
                      <a16:colId xmlns:a16="http://schemas.microsoft.com/office/drawing/2014/main" val="832925398"/>
                    </a:ext>
                  </a:extLst>
                </a:gridCol>
              </a:tblGrid>
              <a:tr h="585681">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6150896"/>
                  </a:ext>
                </a:extLst>
              </a:tr>
              <a:tr h="585681">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699952"/>
                  </a:ext>
                </a:extLst>
              </a:tr>
              <a:tr h="585681">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161018"/>
                  </a:ext>
                </a:extLst>
              </a:tr>
            </a:tbl>
          </a:graphicData>
        </a:graphic>
      </p:graphicFrame>
      <p:graphicFrame>
        <p:nvGraphicFramePr>
          <p:cNvPr id="21" name="Table 18">
            <a:extLst>
              <a:ext uri="{FF2B5EF4-FFF2-40B4-BE49-F238E27FC236}">
                <a16:creationId xmlns:a16="http://schemas.microsoft.com/office/drawing/2014/main" id="{FC6F0B1F-5C3F-57F8-41E2-F04477D42D6D}"/>
              </a:ext>
            </a:extLst>
          </p:cNvPr>
          <p:cNvGraphicFramePr>
            <a:graphicFrameLocks noGrp="1"/>
          </p:cNvGraphicFramePr>
          <p:nvPr>
            <p:extLst>
              <p:ext uri="{D42A27DB-BD31-4B8C-83A1-F6EECF244321}">
                <p14:modId xmlns:p14="http://schemas.microsoft.com/office/powerpoint/2010/main" val="684141206"/>
              </p:ext>
            </p:extLst>
          </p:nvPr>
        </p:nvGraphicFramePr>
        <p:xfrm>
          <a:off x="13556955" y="7424579"/>
          <a:ext cx="1952256" cy="1757043"/>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650752">
                  <a:extLst>
                    <a:ext uri="{9D8B030D-6E8A-4147-A177-3AD203B41FA5}">
                      <a16:colId xmlns:a16="http://schemas.microsoft.com/office/drawing/2014/main" val="2159486458"/>
                    </a:ext>
                  </a:extLst>
                </a:gridCol>
                <a:gridCol w="650752">
                  <a:extLst>
                    <a:ext uri="{9D8B030D-6E8A-4147-A177-3AD203B41FA5}">
                      <a16:colId xmlns:a16="http://schemas.microsoft.com/office/drawing/2014/main" val="3311910372"/>
                    </a:ext>
                  </a:extLst>
                </a:gridCol>
                <a:gridCol w="650752">
                  <a:extLst>
                    <a:ext uri="{9D8B030D-6E8A-4147-A177-3AD203B41FA5}">
                      <a16:colId xmlns:a16="http://schemas.microsoft.com/office/drawing/2014/main" val="832925398"/>
                    </a:ext>
                  </a:extLst>
                </a:gridCol>
              </a:tblGrid>
              <a:tr h="585681">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6150896"/>
                  </a:ext>
                </a:extLst>
              </a:tr>
              <a:tr h="585681">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699952"/>
                  </a:ext>
                </a:extLst>
              </a:tr>
              <a:tr h="585681">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161018"/>
                  </a:ext>
                </a:extLst>
              </a:tr>
            </a:tbl>
          </a:graphicData>
        </a:graphic>
      </p:graphicFrame>
      <p:graphicFrame>
        <p:nvGraphicFramePr>
          <p:cNvPr id="22" name="Table 18">
            <a:extLst>
              <a:ext uri="{FF2B5EF4-FFF2-40B4-BE49-F238E27FC236}">
                <a16:creationId xmlns:a16="http://schemas.microsoft.com/office/drawing/2014/main" id="{D86AA11D-991B-F89D-23A4-7377A6252C51}"/>
              </a:ext>
            </a:extLst>
          </p:cNvPr>
          <p:cNvGraphicFramePr>
            <a:graphicFrameLocks noGrp="1"/>
          </p:cNvGraphicFramePr>
          <p:nvPr>
            <p:extLst>
              <p:ext uri="{D42A27DB-BD31-4B8C-83A1-F6EECF244321}">
                <p14:modId xmlns:p14="http://schemas.microsoft.com/office/powerpoint/2010/main" val="187462805"/>
              </p:ext>
            </p:extLst>
          </p:nvPr>
        </p:nvGraphicFramePr>
        <p:xfrm>
          <a:off x="16401370" y="7424579"/>
          <a:ext cx="1952256" cy="1757043"/>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650752">
                  <a:extLst>
                    <a:ext uri="{9D8B030D-6E8A-4147-A177-3AD203B41FA5}">
                      <a16:colId xmlns:a16="http://schemas.microsoft.com/office/drawing/2014/main" val="2159486458"/>
                    </a:ext>
                  </a:extLst>
                </a:gridCol>
                <a:gridCol w="650752">
                  <a:extLst>
                    <a:ext uri="{9D8B030D-6E8A-4147-A177-3AD203B41FA5}">
                      <a16:colId xmlns:a16="http://schemas.microsoft.com/office/drawing/2014/main" val="3311910372"/>
                    </a:ext>
                  </a:extLst>
                </a:gridCol>
                <a:gridCol w="650752">
                  <a:extLst>
                    <a:ext uri="{9D8B030D-6E8A-4147-A177-3AD203B41FA5}">
                      <a16:colId xmlns:a16="http://schemas.microsoft.com/office/drawing/2014/main" val="832925398"/>
                    </a:ext>
                  </a:extLst>
                </a:gridCol>
              </a:tblGrid>
              <a:tr h="585681">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6150896"/>
                  </a:ext>
                </a:extLst>
              </a:tr>
              <a:tr h="585681">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699952"/>
                  </a:ext>
                </a:extLst>
              </a:tr>
              <a:tr h="585681">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dirty="0">
                          <a:latin typeface="Calibri" panose="020F0502020204030204" pitchFamily="34" charset="0"/>
                          <a:cs typeface="Calibri" panose="020F0502020204030204" pitchFamily="34" charset="0"/>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161018"/>
                  </a:ext>
                </a:extLst>
              </a:tr>
            </a:tbl>
          </a:graphicData>
        </a:graphic>
      </p:graphicFrame>
      <p:sp>
        <p:nvSpPr>
          <p:cNvPr id="23" name="TextBox 22">
            <a:extLst>
              <a:ext uri="{FF2B5EF4-FFF2-40B4-BE49-F238E27FC236}">
                <a16:creationId xmlns:a16="http://schemas.microsoft.com/office/drawing/2014/main" id="{94FC4E4B-CA81-5F43-2B3B-75AE72BAFF0E}"/>
              </a:ext>
            </a:extLst>
          </p:cNvPr>
          <p:cNvSpPr txBox="1"/>
          <p:nvPr/>
        </p:nvSpPr>
        <p:spPr>
          <a:xfrm>
            <a:off x="11833422" y="4203307"/>
            <a:ext cx="5361821" cy="523220"/>
          </a:xfrm>
          <a:prstGeom prst="rect">
            <a:avLst/>
          </a:prstGeom>
          <a:noFill/>
        </p:spPr>
        <p:txBody>
          <a:bodyPr wrap="square" rtlCol="0">
            <a:spAutoFit/>
          </a:bodyPr>
          <a:lstStyle/>
          <a:p>
            <a:r>
              <a:rPr lang="en-IN" sz="2800" dirty="0">
                <a:latin typeface="Calibri" panose="020F0502020204030204" pitchFamily="34" charset="0"/>
                <a:cs typeface="Calibri" panose="020F0502020204030204" pitchFamily="34" charset="0"/>
              </a:rPr>
              <a:t>Fig: Bit plane slicing of 3 pixels</a:t>
            </a:r>
          </a:p>
        </p:txBody>
      </p:sp>
      <p:sp>
        <p:nvSpPr>
          <p:cNvPr id="24" name="TextBox 23">
            <a:extLst>
              <a:ext uri="{FF2B5EF4-FFF2-40B4-BE49-F238E27FC236}">
                <a16:creationId xmlns:a16="http://schemas.microsoft.com/office/drawing/2014/main" id="{C05A5040-283C-F208-CAED-771FAB56137F}"/>
              </a:ext>
            </a:extLst>
          </p:cNvPr>
          <p:cNvSpPr txBox="1"/>
          <p:nvPr/>
        </p:nvSpPr>
        <p:spPr>
          <a:xfrm>
            <a:off x="8736065" y="6648452"/>
            <a:ext cx="1952256" cy="400110"/>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   R         G        B</a:t>
            </a:r>
          </a:p>
        </p:txBody>
      </p:sp>
      <p:cxnSp>
        <p:nvCxnSpPr>
          <p:cNvPr id="26" name="Straight Arrow Connector 25">
            <a:extLst>
              <a:ext uri="{FF2B5EF4-FFF2-40B4-BE49-F238E27FC236}">
                <a16:creationId xmlns:a16="http://schemas.microsoft.com/office/drawing/2014/main" id="{E2D457CA-710A-2119-9E68-3FC225ADEEF1}"/>
              </a:ext>
            </a:extLst>
          </p:cNvPr>
          <p:cNvCxnSpPr>
            <a:cxnSpLocks/>
          </p:cNvCxnSpPr>
          <p:nvPr/>
        </p:nvCxnSpPr>
        <p:spPr>
          <a:xfrm>
            <a:off x="11108904" y="5776024"/>
            <a:ext cx="18958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71E5A5F2-C2B7-CC72-A891-0E40CE017009}"/>
              </a:ext>
            </a:extLst>
          </p:cNvPr>
          <p:cNvSpPr txBox="1"/>
          <p:nvPr/>
        </p:nvSpPr>
        <p:spPr>
          <a:xfrm>
            <a:off x="11522684" y="5323759"/>
            <a:ext cx="1184696" cy="461665"/>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Binary</a:t>
            </a:r>
          </a:p>
        </p:txBody>
      </p:sp>
      <p:sp>
        <p:nvSpPr>
          <p:cNvPr id="29" name="TextBox 28">
            <a:extLst>
              <a:ext uri="{FF2B5EF4-FFF2-40B4-BE49-F238E27FC236}">
                <a16:creationId xmlns:a16="http://schemas.microsoft.com/office/drawing/2014/main" id="{92264436-6E7F-FBA9-B4DF-35D03325010A}"/>
              </a:ext>
            </a:extLst>
          </p:cNvPr>
          <p:cNvSpPr txBox="1"/>
          <p:nvPr/>
        </p:nvSpPr>
        <p:spPr>
          <a:xfrm>
            <a:off x="11326409" y="9146163"/>
            <a:ext cx="724518" cy="399659"/>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MSB</a:t>
            </a:r>
          </a:p>
        </p:txBody>
      </p:sp>
      <p:sp>
        <p:nvSpPr>
          <p:cNvPr id="31" name="TextBox 30">
            <a:extLst>
              <a:ext uri="{FF2B5EF4-FFF2-40B4-BE49-F238E27FC236}">
                <a16:creationId xmlns:a16="http://schemas.microsoft.com/office/drawing/2014/main" id="{DBADE496-4352-0D64-BE9F-663239407F60}"/>
              </a:ext>
            </a:extLst>
          </p:cNvPr>
          <p:cNvSpPr txBox="1"/>
          <p:nvPr/>
        </p:nvSpPr>
        <p:spPr>
          <a:xfrm>
            <a:off x="17106409" y="9137182"/>
            <a:ext cx="724518" cy="400110"/>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LSB</a:t>
            </a:r>
          </a:p>
        </p:txBody>
      </p:sp>
      <p:cxnSp>
        <p:nvCxnSpPr>
          <p:cNvPr id="32" name="Straight Arrow Connector 31">
            <a:extLst>
              <a:ext uri="{FF2B5EF4-FFF2-40B4-BE49-F238E27FC236}">
                <a16:creationId xmlns:a16="http://schemas.microsoft.com/office/drawing/2014/main" id="{6083F418-6B2B-D9CF-C9F7-ECEEA9D12C27}"/>
              </a:ext>
            </a:extLst>
          </p:cNvPr>
          <p:cNvCxnSpPr>
            <a:cxnSpLocks/>
          </p:cNvCxnSpPr>
          <p:nvPr/>
        </p:nvCxnSpPr>
        <p:spPr>
          <a:xfrm flipH="1">
            <a:off x="12664796" y="6495389"/>
            <a:ext cx="867940" cy="929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3752508-A5EB-F6D9-E958-979E8A2A75D6}"/>
              </a:ext>
            </a:extLst>
          </p:cNvPr>
          <p:cNvCxnSpPr>
            <a:cxnSpLocks/>
            <a:stCxn id="19" idx="2"/>
            <a:endCxn id="21" idx="0"/>
          </p:cNvCxnSpPr>
          <p:nvPr/>
        </p:nvCxnSpPr>
        <p:spPr>
          <a:xfrm>
            <a:off x="14514333" y="6495389"/>
            <a:ext cx="18750" cy="929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F16E3CBB-53AA-A071-376E-BD16042EA51A}"/>
              </a:ext>
            </a:extLst>
          </p:cNvPr>
          <p:cNvCxnSpPr>
            <a:cxnSpLocks/>
          </p:cNvCxnSpPr>
          <p:nvPr/>
        </p:nvCxnSpPr>
        <p:spPr>
          <a:xfrm>
            <a:off x="15484992" y="6495389"/>
            <a:ext cx="916378" cy="929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55" name="Picture 54">
            <a:extLst>
              <a:ext uri="{FF2B5EF4-FFF2-40B4-BE49-F238E27FC236}">
                <a16:creationId xmlns:a16="http://schemas.microsoft.com/office/drawing/2014/main" id="{DE4994D6-FCC9-8831-CD58-B50AA194EC78}"/>
              </a:ext>
            </a:extLst>
          </p:cNvPr>
          <p:cNvPicPr>
            <a:picLocks noChangeAspect="1"/>
          </p:cNvPicPr>
          <p:nvPr/>
        </p:nvPicPr>
        <p:blipFill>
          <a:blip r:embed="rId2"/>
          <a:stretch>
            <a:fillRect/>
          </a:stretch>
        </p:blipFill>
        <p:spPr>
          <a:xfrm>
            <a:off x="208994" y="213955"/>
            <a:ext cx="10482966" cy="3989351"/>
          </a:xfrm>
          <a:prstGeom prst="rect">
            <a:avLst/>
          </a:prstGeom>
        </p:spPr>
      </p:pic>
      <p:sp>
        <p:nvSpPr>
          <p:cNvPr id="56" name="TextBox 55">
            <a:extLst>
              <a:ext uri="{FF2B5EF4-FFF2-40B4-BE49-F238E27FC236}">
                <a16:creationId xmlns:a16="http://schemas.microsoft.com/office/drawing/2014/main" id="{8326B6F5-29AC-1600-1DBD-FB1323B346AE}"/>
              </a:ext>
            </a:extLst>
          </p:cNvPr>
          <p:cNvSpPr txBox="1"/>
          <p:nvPr/>
        </p:nvSpPr>
        <p:spPr>
          <a:xfrm>
            <a:off x="2978867" y="4193146"/>
            <a:ext cx="4198024" cy="523219"/>
          </a:xfrm>
          <a:prstGeom prst="rect">
            <a:avLst/>
          </a:prstGeom>
          <a:noFill/>
        </p:spPr>
        <p:txBody>
          <a:bodyPr wrap="square" rtlCol="0">
            <a:spAutoFit/>
          </a:bodyPr>
          <a:lstStyle/>
          <a:p>
            <a:r>
              <a:rPr lang="en-IN" sz="2800" dirty="0">
                <a:latin typeface="Calibri" panose="020F0502020204030204" pitchFamily="34" charset="0"/>
                <a:cs typeface="Calibri" panose="020F0502020204030204" pitchFamily="34" charset="0"/>
              </a:rPr>
              <a:t>Fig: Why we should use LSB</a:t>
            </a:r>
          </a:p>
        </p:txBody>
      </p:sp>
    </p:spTree>
    <p:extLst>
      <p:ext uri="{BB962C8B-B14F-4D97-AF65-F5344CB8AC3E}">
        <p14:creationId xmlns:p14="http://schemas.microsoft.com/office/powerpoint/2010/main" val="775463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F81387-9D34-8456-4FE1-10A58641F159}"/>
              </a:ext>
            </a:extLst>
          </p:cNvPr>
          <p:cNvSpPr txBox="1"/>
          <p:nvPr/>
        </p:nvSpPr>
        <p:spPr>
          <a:xfrm>
            <a:off x="665956" y="467834"/>
            <a:ext cx="17671312" cy="3894015"/>
          </a:xfrm>
          <a:prstGeom prst="rect">
            <a:avLst/>
          </a:prstGeom>
          <a:noFill/>
        </p:spPr>
        <p:txBody>
          <a:bodyPr wrap="square">
            <a:spAutoFit/>
          </a:bodyPr>
          <a:lstStyle/>
          <a:p>
            <a:pPr>
              <a:lnSpc>
                <a:spcPct val="150000"/>
              </a:lnSpc>
            </a:pPr>
            <a:r>
              <a:rPr lang="en-GB" sz="4000" b="1" dirty="0">
                <a:latin typeface="Calibri" panose="020F0502020204030204" pitchFamily="34" charset="0"/>
                <a:cs typeface="Calibri" panose="020F0502020204030204" pitchFamily="34" charset="0"/>
              </a:rPr>
              <a:t>What’s the limit of data that can be stored?</a:t>
            </a:r>
          </a:p>
          <a:p>
            <a:pPr marL="514350" indent="-514350">
              <a:lnSpc>
                <a:spcPct val="150000"/>
              </a:lnSpc>
              <a:buAutoNum type="arabicPeriod"/>
            </a:pPr>
            <a:r>
              <a:rPr lang="en-GB" sz="3200" dirty="0">
                <a:latin typeface="Calibri" panose="020F0502020204030204" pitchFamily="34" charset="0"/>
                <a:cs typeface="Calibri" panose="020F0502020204030204" pitchFamily="34" charset="0"/>
              </a:rPr>
              <a:t>According to LSB substitution method each pixel can store 3 bits of binary data.</a:t>
            </a:r>
          </a:p>
          <a:p>
            <a:pPr marL="514350" indent="-514350">
              <a:lnSpc>
                <a:spcPct val="150000"/>
              </a:lnSpc>
              <a:buAutoNum type="arabicPeriod"/>
            </a:pPr>
            <a:r>
              <a:rPr lang="en-GB" sz="3200" dirty="0">
                <a:latin typeface="Calibri" panose="020F0502020204030204" pitchFamily="34" charset="0"/>
                <a:cs typeface="Calibri" panose="020F0502020204030204" pitchFamily="34" charset="0"/>
              </a:rPr>
              <a:t>We can justify that the total length of the data which can stored by an image is W*H*3/8 bytes .</a:t>
            </a:r>
          </a:p>
          <a:p>
            <a:pPr marL="514350" indent="-514350">
              <a:lnSpc>
                <a:spcPct val="150000"/>
              </a:lnSpc>
              <a:buAutoNum type="arabicPeriod"/>
            </a:pPr>
            <a:r>
              <a:rPr lang="en-GB" sz="3200" dirty="0">
                <a:latin typeface="Calibri" panose="020F0502020204030204" pitchFamily="34" charset="0"/>
                <a:cs typeface="Calibri" panose="020F0502020204030204" pitchFamily="34" charset="0"/>
              </a:rPr>
              <a:t>Where W is the width pixel length and H is the height pixel length.</a:t>
            </a:r>
          </a:p>
          <a:p>
            <a:pPr marL="514350" indent="-514350">
              <a:lnSpc>
                <a:spcPct val="150000"/>
              </a:lnSpc>
              <a:buAutoNum type="arabicPeriod"/>
            </a:pPr>
            <a:r>
              <a:rPr lang="en-GB" sz="3200" dirty="0">
                <a:latin typeface="Calibri" panose="020F0502020204030204" pitchFamily="34" charset="0"/>
                <a:cs typeface="Calibri" panose="020F0502020204030204" pitchFamily="34" charset="0"/>
              </a:rPr>
              <a:t>For example let us consider 12x12 pixels image would give us 54 bytes of storage in the LSB</a:t>
            </a:r>
            <a:endParaRPr lang="en-IN" sz="3200" dirty="0">
              <a:latin typeface="Calibri" panose="020F0502020204030204" pitchFamily="34" charset="0"/>
              <a:cs typeface="Calibri" panose="020F0502020204030204" pitchFamily="34" charset="0"/>
            </a:endParaRPr>
          </a:p>
        </p:txBody>
      </p:sp>
      <p:grpSp>
        <p:nvGrpSpPr>
          <p:cNvPr id="7" name="Google Shape;103;p13">
            <a:extLst>
              <a:ext uri="{FF2B5EF4-FFF2-40B4-BE49-F238E27FC236}">
                <a16:creationId xmlns:a16="http://schemas.microsoft.com/office/drawing/2014/main" id="{02073258-3F7E-F0C0-2210-1ECABDA26D90}"/>
              </a:ext>
            </a:extLst>
          </p:cNvPr>
          <p:cNvGrpSpPr/>
          <p:nvPr/>
        </p:nvGrpSpPr>
        <p:grpSpPr>
          <a:xfrm>
            <a:off x="-19844" y="9581281"/>
            <a:ext cx="19030155" cy="1112119"/>
            <a:chOff x="-2" y="9568581"/>
            <a:chExt cx="19030155" cy="1112119"/>
          </a:xfrm>
          <a:solidFill>
            <a:srgbClr val="FFC000"/>
          </a:solidFill>
        </p:grpSpPr>
        <p:grpSp>
          <p:nvGrpSpPr>
            <p:cNvPr id="8" name="Google Shape;104;p13">
              <a:extLst>
                <a:ext uri="{FF2B5EF4-FFF2-40B4-BE49-F238E27FC236}">
                  <a16:creationId xmlns:a16="http://schemas.microsoft.com/office/drawing/2014/main" id="{BA6B4ADA-2FF6-ABEB-5968-145EBB7B6754}"/>
                </a:ext>
              </a:extLst>
            </p:cNvPr>
            <p:cNvGrpSpPr/>
            <p:nvPr/>
          </p:nvGrpSpPr>
          <p:grpSpPr>
            <a:xfrm>
              <a:off x="-2" y="9568581"/>
              <a:ext cx="19030155" cy="1112119"/>
              <a:chOff x="-324645" y="2222500"/>
              <a:chExt cx="22284921" cy="1302327"/>
            </a:xfrm>
            <a:grpFill/>
          </p:grpSpPr>
          <p:sp>
            <p:nvSpPr>
              <p:cNvPr id="10" name="Google Shape;105;p13">
                <a:extLst>
                  <a:ext uri="{FF2B5EF4-FFF2-40B4-BE49-F238E27FC236}">
                    <a16:creationId xmlns:a16="http://schemas.microsoft.com/office/drawing/2014/main" id="{34147645-734C-3F07-F2A4-7E09AA7DDB16}"/>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11" name="Google Shape;106;p13">
                <a:extLst>
                  <a:ext uri="{FF2B5EF4-FFF2-40B4-BE49-F238E27FC236}">
                    <a16:creationId xmlns:a16="http://schemas.microsoft.com/office/drawing/2014/main" id="{EBAB8174-2864-5382-F2E0-A562F65163B1}"/>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9" name="Google Shape;107;p13">
              <a:extLst>
                <a:ext uri="{FF2B5EF4-FFF2-40B4-BE49-F238E27FC236}">
                  <a16:creationId xmlns:a16="http://schemas.microsoft.com/office/drawing/2014/main" id="{839FA241-51C0-764A-6B8B-60DE685F6DCB}"/>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12" name="Google Shape;139;p15">
            <a:extLst>
              <a:ext uri="{FF2B5EF4-FFF2-40B4-BE49-F238E27FC236}">
                <a16:creationId xmlns:a16="http://schemas.microsoft.com/office/drawing/2014/main" id="{815B10BB-2053-848E-B569-1DBDA2F4F5DB}"/>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13" name="Google Shape;141;p15">
            <a:extLst>
              <a:ext uri="{FF2B5EF4-FFF2-40B4-BE49-F238E27FC236}">
                <a16:creationId xmlns:a16="http://schemas.microsoft.com/office/drawing/2014/main" id="{109ACBFB-8F7C-A92B-F0C2-F33C7A76988F}"/>
              </a:ext>
            </a:extLst>
          </p:cNvPr>
          <p:cNvSpPr txBox="1"/>
          <p:nvPr/>
        </p:nvSpPr>
        <p:spPr>
          <a:xfrm>
            <a:off x="18005282" y="9870086"/>
            <a:ext cx="756918" cy="51086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17</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14" name="Google Shape;108;p13">
            <a:extLst>
              <a:ext uri="{FF2B5EF4-FFF2-40B4-BE49-F238E27FC236}">
                <a16:creationId xmlns:a16="http://schemas.microsoft.com/office/drawing/2014/main" id="{2759A279-7811-B275-9F0D-2DE9775E909D}"/>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474847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5. Tools and technologies</a:t>
              </a:r>
              <a:endParaRPr dirty="0">
                <a:latin typeface="Calibri" panose="020F0502020204030204" pitchFamily="34" charset="0"/>
                <a:cs typeface="Calibri" panose="020F0502020204030204" pitchFamily="34" charset="0"/>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16" name="Google Shape;103;p13">
            <a:extLst>
              <a:ext uri="{FF2B5EF4-FFF2-40B4-BE49-F238E27FC236}">
                <a16:creationId xmlns:a16="http://schemas.microsoft.com/office/drawing/2014/main" id="{E6C0C72C-75C3-FA97-1939-881357216A11}"/>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1949A8F2-AF62-512A-9EFF-89A4753E1725}"/>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D4AAE445-9585-5CF0-EB6C-79E6546AD488}"/>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32E05570-6927-B5DB-054B-B5E2E6181B40}"/>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2BBB999D-B034-7470-7CFE-3E0D5A91447B}"/>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CD6733E6-6502-586E-8A68-A862DCEA804E}"/>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59F05717-C507-5038-68A7-DF7AE7E3B454}"/>
              </a:ext>
            </a:extLst>
          </p:cNvPr>
          <p:cNvSpPr txBox="1"/>
          <p:nvPr/>
        </p:nvSpPr>
        <p:spPr>
          <a:xfrm>
            <a:off x="18005282" y="9870086"/>
            <a:ext cx="756918" cy="51086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18</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DF18D132-F6A3-CE72-EF11-15DF3C4E5CE8}"/>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TextBox 1">
            <a:extLst>
              <a:ext uri="{FF2B5EF4-FFF2-40B4-BE49-F238E27FC236}">
                <a16:creationId xmlns:a16="http://schemas.microsoft.com/office/drawing/2014/main" id="{F9A47100-5CA6-E4F6-C08C-4589029D90C9}"/>
              </a:ext>
            </a:extLst>
          </p:cNvPr>
          <p:cNvSpPr txBox="1"/>
          <p:nvPr/>
        </p:nvSpPr>
        <p:spPr>
          <a:xfrm>
            <a:off x="665956" y="1793009"/>
            <a:ext cx="16548875" cy="454983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sz="2800" dirty="0">
                <a:latin typeface="Calibri" panose="020F0502020204030204" pitchFamily="34" charset="0"/>
                <a:cs typeface="Calibri" panose="020F0502020204030204" pitchFamily="34" charset="0"/>
              </a:rPr>
              <a:t>For implementing our project, the interactive language python is used.</a:t>
            </a:r>
          </a:p>
          <a:p>
            <a:pPr marL="285750" indent="-285750">
              <a:lnSpc>
                <a:spcPct val="150000"/>
              </a:lnSpc>
              <a:buFont typeface="Wingdings" panose="05000000000000000000" pitchFamily="2" charset="2"/>
              <a:buChar char="Ø"/>
            </a:pPr>
            <a:r>
              <a:rPr lang="en-GB" sz="2800" dirty="0">
                <a:latin typeface="Calibri" panose="020F0502020204030204" pitchFamily="34" charset="0"/>
                <a:cs typeface="Calibri" panose="020F0502020204030204" pitchFamily="34" charset="0"/>
              </a:rPr>
              <a:t>We have used PyCharm IDE for implementing our program.</a:t>
            </a:r>
          </a:p>
          <a:p>
            <a:pPr marL="285750" indent="-285750">
              <a:lnSpc>
                <a:spcPct val="150000"/>
              </a:lnSpc>
              <a:buFont typeface="Wingdings" panose="05000000000000000000" pitchFamily="2" charset="2"/>
              <a:buChar char="Ø"/>
            </a:pPr>
            <a:r>
              <a:rPr lang="en-GB" sz="2800" dirty="0">
                <a:latin typeface="Calibri" panose="020F0502020204030204" pitchFamily="34" charset="0"/>
                <a:cs typeface="Calibri" panose="020F0502020204030204" pitchFamily="34" charset="0"/>
              </a:rPr>
              <a:t>The packages we have used in this project:</a:t>
            </a:r>
            <a:endParaRPr lang="en-IN" sz="2800" dirty="0">
              <a:latin typeface="Calibri" panose="020F0502020204030204" pitchFamily="34" charset="0"/>
              <a:cs typeface="Calibri" panose="020F0502020204030204" pitchFamily="34" charset="0"/>
            </a:endParaRPr>
          </a:p>
          <a:p>
            <a:pPr marL="514350" indent="-514350">
              <a:lnSpc>
                <a:spcPct val="150000"/>
              </a:lnSpc>
              <a:buFont typeface="+mj-lt"/>
              <a:buAutoNum type="arabicPeriod"/>
            </a:pPr>
            <a:r>
              <a:rPr lang="en-IN" sz="2800" dirty="0">
                <a:latin typeface="Calibri" panose="020F0502020204030204" pitchFamily="34" charset="0"/>
                <a:cs typeface="Calibri" panose="020F0502020204030204" pitchFamily="34" charset="0"/>
              </a:rPr>
              <a:t>OpenCV</a:t>
            </a:r>
          </a:p>
          <a:p>
            <a:pPr marL="514350" indent="-514350">
              <a:lnSpc>
                <a:spcPct val="150000"/>
              </a:lnSpc>
              <a:buFont typeface="+mj-lt"/>
              <a:buAutoNum type="arabicPeriod"/>
            </a:pPr>
            <a:r>
              <a:rPr lang="en-IN" sz="2800" dirty="0">
                <a:latin typeface="Calibri" panose="020F0502020204030204" pitchFamily="34" charset="0"/>
                <a:cs typeface="Calibri" panose="020F0502020204030204" pitchFamily="34" charset="0"/>
              </a:rPr>
              <a:t>NumPy</a:t>
            </a:r>
          </a:p>
          <a:p>
            <a:pPr marL="514350" indent="-514350">
              <a:lnSpc>
                <a:spcPct val="150000"/>
              </a:lnSpc>
              <a:buFont typeface="+mj-lt"/>
              <a:buAutoNum type="arabicPeriod"/>
            </a:pPr>
            <a:r>
              <a:rPr lang="en-IN" sz="2800" dirty="0">
                <a:latin typeface="Calibri" panose="020F0502020204030204" pitchFamily="34" charset="0"/>
                <a:cs typeface="Calibri" panose="020F0502020204030204" pitchFamily="34" charset="0"/>
              </a:rPr>
              <a:t>Types</a:t>
            </a:r>
          </a:p>
          <a:p>
            <a:pPr marL="514350" indent="-514350">
              <a:lnSpc>
                <a:spcPct val="150000"/>
              </a:lnSpc>
              <a:buFont typeface="+mj-lt"/>
              <a:buAutoNum type="arabicPeriod"/>
            </a:pPr>
            <a:r>
              <a:rPr lang="en-IN" sz="2800" dirty="0">
                <a:latin typeface="Calibri" panose="020F0502020204030204" pitchFamily="34" charset="0"/>
                <a:cs typeface="Calibri" panose="020F0502020204030204" pitchFamily="34" charset="0"/>
              </a:rPr>
              <a:t>Tkinter</a:t>
            </a:r>
            <a:endParaRPr lang="en-GB" sz="2800" dirty="0">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panose="020F0502020204030204" pitchFamily="34" charset="0"/>
                  <a:ea typeface="Calibri"/>
                  <a:cs typeface="Calibri" panose="020F0502020204030204" pitchFamily="34" charset="0"/>
                  <a:sym typeface="Calibri"/>
                </a:rPr>
                <a:t>6</a:t>
              </a:r>
              <a:r>
                <a:rPr lang="en-US"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 </a:t>
              </a:r>
              <a:r>
                <a:rPr lang="en-IN"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Encoding Flowchart</a:t>
              </a:r>
              <a:endParaRPr sz="54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16" name="Google Shape;103;p13">
            <a:extLst>
              <a:ext uri="{FF2B5EF4-FFF2-40B4-BE49-F238E27FC236}">
                <a16:creationId xmlns:a16="http://schemas.microsoft.com/office/drawing/2014/main" id="{513C2734-964B-4359-5B05-0A868537372F}"/>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EDC4FDBA-5BC8-6CE1-CA3A-A53054CC2097}"/>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FA8C96FF-236C-068E-5E2D-BAADBC166CCF}"/>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A9DC4802-946A-D3B9-5E28-5166F2A965AC}"/>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CD06E107-46A6-4F3E-6317-35E9F269A263}"/>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DDC18F43-0022-4F50-3555-305B89E9AB37}"/>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F651FC61-195E-D454-0638-CC4E863793DA}"/>
              </a:ext>
            </a:extLst>
          </p:cNvPr>
          <p:cNvSpPr txBox="1"/>
          <p:nvPr/>
        </p:nvSpPr>
        <p:spPr>
          <a:xfrm>
            <a:off x="18115756" y="9928983"/>
            <a:ext cx="661342" cy="37071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19</a:t>
            </a:fld>
            <a:endParaRPr sz="187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0ADCEAE8-A163-C1E0-6E13-7301C41F624F}"/>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40" name="Flowchart: Terminator 39">
            <a:extLst>
              <a:ext uri="{FF2B5EF4-FFF2-40B4-BE49-F238E27FC236}">
                <a16:creationId xmlns:a16="http://schemas.microsoft.com/office/drawing/2014/main" id="{BF2F34EC-3D76-1BAD-939C-EE86CA656364}"/>
              </a:ext>
            </a:extLst>
          </p:cNvPr>
          <p:cNvSpPr/>
          <p:nvPr/>
        </p:nvSpPr>
        <p:spPr>
          <a:xfrm>
            <a:off x="470862" y="1703770"/>
            <a:ext cx="1235415" cy="493486"/>
          </a:xfrm>
          <a:prstGeom prst="flowChartTermina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Start</a:t>
            </a:r>
            <a:endParaRPr lang="en-IN" sz="1600" dirty="0">
              <a:solidFill>
                <a:schemeClr val="tx1"/>
              </a:solidFill>
              <a:latin typeface="Calibri" panose="020F0502020204030204" pitchFamily="34" charset="0"/>
              <a:cs typeface="Calibri" panose="020F0502020204030204" pitchFamily="34" charset="0"/>
            </a:endParaRPr>
          </a:p>
        </p:txBody>
      </p:sp>
      <p:sp>
        <p:nvSpPr>
          <p:cNvPr id="41" name="Flowchart: Data 40">
            <a:extLst>
              <a:ext uri="{FF2B5EF4-FFF2-40B4-BE49-F238E27FC236}">
                <a16:creationId xmlns:a16="http://schemas.microsoft.com/office/drawing/2014/main" id="{B080C665-1727-36E7-CDE4-E39853DDFC86}"/>
              </a:ext>
            </a:extLst>
          </p:cNvPr>
          <p:cNvSpPr/>
          <p:nvPr/>
        </p:nvSpPr>
        <p:spPr>
          <a:xfrm>
            <a:off x="275770" y="2779579"/>
            <a:ext cx="1625600" cy="624114"/>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Image, Message</a:t>
            </a:r>
            <a:endParaRPr lang="en-IN" sz="1600" dirty="0">
              <a:solidFill>
                <a:schemeClr val="tx1"/>
              </a:solidFill>
              <a:latin typeface="Calibri" panose="020F0502020204030204" pitchFamily="34" charset="0"/>
              <a:cs typeface="Calibri" panose="020F0502020204030204" pitchFamily="34" charset="0"/>
            </a:endParaRPr>
          </a:p>
        </p:txBody>
      </p:sp>
      <p:cxnSp>
        <p:nvCxnSpPr>
          <p:cNvPr id="42" name="Straight Arrow Connector 41">
            <a:extLst>
              <a:ext uri="{FF2B5EF4-FFF2-40B4-BE49-F238E27FC236}">
                <a16:creationId xmlns:a16="http://schemas.microsoft.com/office/drawing/2014/main" id="{432565FD-0014-AD44-3222-5F4EBEA70616}"/>
              </a:ext>
            </a:extLst>
          </p:cNvPr>
          <p:cNvCxnSpPr>
            <a:cxnSpLocks/>
            <a:stCxn id="40" idx="2"/>
            <a:endCxn id="41" idx="1"/>
          </p:cNvCxnSpPr>
          <p:nvPr/>
        </p:nvCxnSpPr>
        <p:spPr>
          <a:xfrm>
            <a:off x="1088570" y="2197256"/>
            <a:ext cx="0" cy="5823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Flowchart: Process 42">
            <a:extLst>
              <a:ext uri="{FF2B5EF4-FFF2-40B4-BE49-F238E27FC236}">
                <a16:creationId xmlns:a16="http://schemas.microsoft.com/office/drawing/2014/main" id="{42BF5EE7-B242-6261-05A8-2967412B06DF}"/>
              </a:ext>
            </a:extLst>
          </p:cNvPr>
          <p:cNvSpPr/>
          <p:nvPr/>
        </p:nvSpPr>
        <p:spPr>
          <a:xfrm>
            <a:off x="4078515" y="2779579"/>
            <a:ext cx="1524000" cy="624114"/>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Encrypt the message</a:t>
            </a:r>
          </a:p>
        </p:txBody>
      </p:sp>
      <p:cxnSp>
        <p:nvCxnSpPr>
          <p:cNvPr id="44" name="Straight Arrow Connector 43">
            <a:extLst>
              <a:ext uri="{FF2B5EF4-FFF2-40B4-BE49-F238E27FC236}">
                <a16:creationId xmlns:a16="http://schemas.microsoft.com/office/drawing/2014/main" id="{78B4E177-AC3D-D381-8B1A-EC395C51140F}"/>
              </a:ext>
            </a:extLst>
          </p:cNvPr>
          <p:cNvCxnSpPr>
            <a:stCxn id="41" idx="5"/>
            <a:endCxn id="43" idx="1"/>
          </p:cNvCxnSpPr>
          <p:nvPr/>
        </p:nvCxnSpPr>
        <p:spPr>
          <a:xfrm>
            <a:off x="1738810" y="3091636"/>
            <a:ext cx="233970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TextBox 44">
            <a:extLst>
              <a:ext uri="{FF2B5EF4-FFF2-40B4-BE49-F238E27FC236}">
                <a16:creationId xmlns:a16="http://schemas.microsoft.com/office/drawing/2014/main" id="{0A61EA55-F056-1A31-17DB-87B2977E0228}"/>
              </a:ext>
            </a:extLst>
          </p:cNvPr>
          <p:cNvSpPr txBox="1"/>
          <p:nvPr/>
        </p:nvSpPr>
        <p:spPr>
          <a:xfrm>
            <a:off x="2227943" y="2783859"/>
            <a:ext cx="1524000" cy="338554"/>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(Caesar cipher)</a:t>
            </a:r>
            <a:endParaRPr lang="en-IN" sz="1600" dirty="0">
              <a:solidFill>
                <a:schemeClr val="tx1"/>
              </a:solidFill>
              <a:latin typeface="Calibri" panose="020F0502020204030204" pitchFamily="34" charset="0"/>
              <a:cs typeface="Calibri" panose="020F0502020204030204" pitchFamily="34" charset="0"/>
            </a:endParaRPr>
          </a:p>
        </p:txBody>
      </p:sp>
      <p:sp>
        <p:nvSpPr>
          <p:cNvPr id="46" name="Flowchart: Decision 45">
            <a:extLst>
              <a:ext uri="{FF2B5EF4-FFF2-40B4-BE49-F238E27FC236}">
                <a16:creationId xmlns:a16="http://schemas.microsoft.com/office/drawing/2014/main" id="{E7CFF202-5AB4-7CC0-38D5-5658EE20FFB9}"/>
              </a:ext>
            </a:extLst>
          </p:cNvPr>
          <p:cNvSpPr/>
          <p:nvPr/>
        </p:nvSpPr>
        <p:spPr>
          <a:xfrm>
            <a:off x="1801949" y="4290850"/>
            <a:ext cx="2213428" cy="1567543"/>
          </a:xfrm>
          <a:prstGeom prst="flowChartDecis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If Len(secret message&gt;</a:t>
            </a:r>
          </a:p>
          <a:p>
            <a:pPr algn="ctr"/>
            <a:r>
              <a:rPr lang="en-US" sz="1600" dirty="0">
                <a:solidFill>
                  <a:schemeClr val="tx1"/>
                </a:solidFill>
                <a:latin typeface="Calibri" panose="020F0502020204030204" pitchFamily="34" charset="0"/>
                <a:cs typeface="Calibri" panose="020F0502020204030204" pitchFamily="34" charset="0"/>
              </a:rPr>
              <a:t>Image size</a:t>
            </a:r>
            <a:endParaRPr lang="en-IN" sz="1600" dirty="0">
              <a:solidFill>
                <a:schemeClr val="tx1"/>
              </a:solidFill>
              <a:latin typeface="Calibri" panose="020F0502020204030204" pitchFamily="34" charset="0"/>
              <a:cs typeface="Calibri" panose="020F0502020204030204" pitchFamily="34" charset="0"/>
            </a:endParaRPr>
          </a:p>
        </p:txBody>
      </p:sp>
      <p:sp>
        <p:nvSpPr>
          <p:cNvPr id="47" name="Flowchart: Data 46">
            <a:extLst>
              <a:ext uri="{FF2B5EF4-FFF2-40B4-BE49-F238E27FC236}">
                <a16:creationId xmlns:a16="http://schemas.microsoft.com/office/drawing/2014/main" id="{61C43B56-A731-48C7-A9AC-64CD7C797930}"/>
              </a:ext>
            </a:extLst>
          </p:cNvPr>
          <p:cNvSpPr/>
          <p:nvPr/>
        </p:nvSpPr>
        <p:spPr>
          <a:xfrm>
            <a:off x="5036458" y="4762564"/>
            <a:ext cx="1683657" cy="624114"/>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Value Error</a:t>
            </a:r>
          </a:p>
        </p:txBody>
      </p:sp>
      <p:cxnSp>
        <p:nvCxnSpPr>
          <p:cNvPr id="48" name="Straight Connector 47">
            <a:extLst>
              <a:ext uri="{FF2B5EF4-FFF2-40B4-BE49-F238E27FC236}">
                <a16:creationId xmlns:a16="http://schemas.microsoft.com/office/drawing/2014/main" id="{389F03D4-AA65-BA0D-C005-91BE99DB4F28}"/>
              </a:ext>
            </a:extLst>
          </p:cNvPr>
          <p:cNvCxnSpPr>
            <a:stCxn id="41" idx="4"/>
          </p:cNvCxnSpPr>
          <p:nvPr/>
        </p:nvCxnSpPr>
        <p:spPr>
          <a:xfrm flipH="1">
            <a:off x="1088569" y="3403693"/>
            <a:ext cx="1" cy="384536"/>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51A448CA-D83F-64FB-4F79-2F31EAA03766}"/>
              </a:ext>
            </a:extLst>
          </p:cNvPr>
          <p:cNvCxnSpPr/>
          <p:nvPr/>
        </p:nvCxnSpPr>
        <p:spPr>
          <a:xfrm flipH="1">
            <a:off x="4840514" y="3403693"/>
            <a:ext cx="1" cy="384536"/>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1F95B7B7-AE33-C85D-87AD-23ACF7189D01}"/>
              </a:ext>
            </a:extLst>
          </p:cNvPr>
          <p:cNvCxnSpPr>
            <a:cxnSpLocks/>
          </p:cNvCxnSpPr>
          <p:nvPr/>
        </p:nvCxnSpPr>
        <p:spPr>
          <a:xfrm flipH="1">
            <a:off x="1088570" y="3788229"/>
            <a:ext cx="3751944" cy="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8BDABE31-DB07-797C-C7DF-077E179AC5A9}"/>
              </a:ext>
            </a:extLst>
          </p:cNvPr>
          <p:cNvCxnSpPr>
            <a:cxnSpLocks/>
          </p:cNvCxnSpPr>
          <p:nvPr/>
        </p:nvCxnSpPr>
        <p:spPr>
          <a:xfrm>
            <a:off x="2908663" y="3788229"/>
            <a:ext cx="0" cy="502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8841097E-D54D-5D05-D717-3173F2066EA4}"/>
              </a:ext>
            </a:extLst>
          </p:cNvPr>
          <p:cNvCxnSpPr>
            <a:cxnSpLocks/>
            <a:stCxn id="46" idx="3"/>
            <a:endCxn id="47" idx="2"/>
          </p:cNvCxnSpPr>
          <p:nvPr/>
        </p:nvCxnSpPr>
        <p:spPr>
          <a:xfrm flipV="1">
            <a:off x="4015377" y="5074621"/>
            <a:ext cx="1189447"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931DEC97-720C-F856-2461-F6C059F35667}"/>
              </a:ext>
            </a:extLst>
          </p:cNvPr>
          <p:cNvSpPr txBox="1"/>
          <p:nvPr/>
        </p:nvSpPr>
        <p:spPr>
          <a:xfrm>
            <a:off x="4315459" y="4766844"/>
            <a:ext cx="537027" cy="338554"/>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Yes</a:t>
            </a:r>
            <a:endParaRPr lang="en-IN" sz="1600" dirty="0">
              <a:solidFill>
                <a:schemeClr val="tx1"/>
              </a:solidFill>
              <a:latin typeface="Calibri" panose="020F0502020204030204" pitchFamily="34" charset="0"/>
              <a:cs typeface="Calibri" panose="020F0502020204030204" pitchFamily="34" charset="0"/>
            </a:endParaRPr>
          </a:p>
        </p:txBody>
      </p:sp>
      <p:cxnSp>
        <p:nvCxnSpPr>
          <p:cNvPr id="54" name="Straight Arrow Connector 53">
            <a:extLst>
              <a:ext uri="{FF2B5EF4-FFF2-40B4-BE49-F238E27FC236}">
                <a16:creationId xmlns:a16="http://schemas.microsoft.com/office/drawing/2014/main" id="{C02B87A6-71C4-D0C7-E291-ECA40D5A0E1B}"/>
              </a:ext>
            </a:extLst>
          </p:cNvPr>
          <p:cNvCxnSpPr>
            <a:cxnSpLocks/>
            <a:endCxn id="57" idx="0"/>
          </p:cNvCxnSpPr>
          <p:nvPr/>
        </p:nvCxnSpPr>
        <p:spPr>
          <a:xfrm>
            <a:off x="2908663" y="5858393"/>
            <a:ext cx="0" cy="5269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5" name="TextBox 54">
            <a:extLst>
              <a:ext uri="{FF2B5EF4-FFF2-40B4-BE49-F238E27FC236}">
                <a16:creationId xmlns:a16="http://schemas.microsoft.com/office/drawing/2014/main" id="{FD7B38A7-9F73-6A4F-DB25-D4937552CDCA}"/>
              </a:ext>
            </a:extLst>
          </p:cNvPr>
          <p:cNvSpPr txBox="1"/>
          <p:nvPr/>
        </p:nvSpPr>
        <p:spPr>
          <a:xfrm>
            <a:off x="2882897" y="5848158"/>
            <a:ext cx="537027" cy="338554"/>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No</a:t>
            </a:r>
            <a:endParaRPr lang="en-IN" sz="1600" dirty="0">
              <a:solidFill>
                <a:schemeClr val="tx1"/>
              </a:solidFill>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BADAE934-7D5E-751B-DE1D-766F82B17D16}"/>
              </a:ext>
            </a:extLst>
          </p:cNvPr>
          <p:cNvSpPr txBox="1"/>
          <p:nvPr/>
        </p:nvSpPr>
        <p:spPr>
          <a:xfrm>
            <a:off x="313873" y="3442073"/>
            <a:ext cx="774696" cy="338554"/>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Image</a:t>
            </a:r>
            <a:endParaRPr lang="en-IN" sz="1600" dirty="0">
              <a:solidFill>
                <a:schemeClr val="tx1"/>
              </a:solidFill>
              <a:latin typeface="Calibri" panose="020F0502020204030204" pitchFamily="34" charset="0"/>
              <a:cs typeface="Calibri" panose="020F0502020204030204" pitchFamily="34" charset="0"/>
            </a:endParaRPr>
          </a:p>
        </p:txBody>
      </p:sp>
      <p:sp>
        <p:nvSpPr>
          <p:cNvPr id="57" name="Flowchart: Process 56">
            <a:extLst>
              <a:ext uri="{FF2B5EF4-FFF2-40B4-BE49-F238E27FC236}">
                <a16:creationId xmlns:a16="http://schemas.microsoft.com/office/drawing/2014/main" id="{EC08C3DD-4AB5-614C-7255-28B4A7678136}"/>
              </a:ext>
            </a:extLst>
          </p:cNvPr>
          <p:cNvSpPr/>
          <p:nvPr/>
        </p:nvSpPr>
        <p:spPr>
          <a:xfrm>
            <a:off x="1581694" y="6385313"/>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Convert into binary format</a:t>
            </a:r>
            <a:endParaRPr lang="en-IN" sz="1600" dirty="0">
              <a:solidFill>
                <a:schemeClr val="tx1"/>
              </a:solidFill>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EFC48979-BD5C-B1B1-00BE-3FB5B15EF1DB}"/>
              </a:ext>
            </a:extLst>
          </p:cNvPr>
          <p:cNvSpPr txBox="1"/>
          <p:nvPr/>
        </p:nvSpPr>
        <p:spPr>
          <a:xfrm>
            <a:off x="964115" y="6905171"/>
            <a:ext cx="774696" cy="338554"/>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Ord()</a:t>
            </a:r>
            <a:endParaRPr lang="en-IN" sz="1600" dirty="0">
              <a:solidFill>
                <a:schemeClr val="tx1"/>
              </a:solidFill>
              <a:latin typeface="Calibri" panose="020F0502020204030204" pitchFamily="34" charset="0"/>
              <a:cs typeface="Calibri" panose="020F0502020204030204" pitchFamily="34" charset="0"/>
            </a:endParaRPr>
          </a:p>
        </p:txBody>
      </p:sp>
      <p:cxnSp>
        <p:nvCxnSpPr>
          <p:cNvPr id="59" name="Straight Arrow Connector 58">
            <a:extLst>
              <a:ext uri="{FF2B5EF4-FFF2-40B4-BE49-F238E27FC236}">
                <a16:creationId xmlns:a16="http://schemas.microsoft.com/office/drawing/2014/main" id="{3E3BF7EB-24BD-B342-121E-620E0DB26100}"/>
              </a:ext>
            </a:extLst>
          </p:cNvPr>
          <p:cNvCxnSpPr>
            <a:cxnSpLocks/>
            <a:stCxn id="57" idx="3"/>
          </p:cNvCxnSpPr>
          <p:nvPr/>
        </p:nvCxnSpPr>
        <p:spPr>
          <a:xfrm>
            <a:off x="4235631" y="7019374"/>
            <a:ext cx="11636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0" name="Flowchart: Decision 59">
            <a:extLst>
              <a:ext uri="{FF2B5EF4-FFF2-40B4-BE49-F238E27FC236}">
                <a16:creationId xmlns:a16="http://schemas.microsoft.com/office/drawing/2014/main" id="{68B8FC92-BA28-9480-6A23-A62CB814F34E}"/>
              </a:ext>
            </a:extLst>
          </p:cNvPr>
          <p:cNvSpPr/>
          <p:nvPr/>
        </p:nvSpPr>
        <p:spPr>
          <a:xfrm>
            <a:off x="5399314" y="6208768"/>
            <a:ext cx="1937149" cy="1626119"/>
          </a:xfrm>
          <a:prstGeom prst="flowChartDecis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If data index</a:t>
            </a:r>
          </a:p>
          <a:p>
            <a:pPr algn="ctr"/>
            <a:r>
              <a:rPr lang="en-US" sz="1600" dirty="0">
                <a:solidFill>
                  <a:schemeClr val="tx1"/>
                </a:solidFill>
                <a:latin typeface="Calibri" panose="020F0502020204030204" pitchFamily="34" charset="0"/>
                <a:cs typeface="Calibri" panose="020F0502020204030204" pitchFamily="34" charset="0"/>
              </a:rPr>
              <a:t>&gt;=</a:t>
            </a:r>
          </a:p>
          <a:p>
            <a:pPr algn="ctr"/>
            <a:r>
              <a:rPr lang="en-US" sz="1600" dirty="0">
                <a:solidFill>
                  <a:schemeClr val="tx1"/>
                </a:solidFill>
                <a:latin typeface="Calibri" panose="020F0502020204030204" pitchFamily="34" charset="0"/>
                <a:cs typeface="Calibri" panose="020F0502020204030204" pitchFamily="34" charset="0"/>
              </a:rPr>
              <a:t>data length</a:t>
            </a:r>
            <a:endParaRPr lang="en-IN" sz="1600" dirty="0">
              <a:solidFill>
                <a:schemeClr val="tx1"/>
              </a:solidFill>
              <a:latin typeface="Calibri" panose="020F0502020204030204" pitchFamily="34" charset="0"/>
              <a:cs typeface="Calibri" panose="020F0502020204030204" pitchFamily="34" charset="0"/>
            </a:endParaRPr>
          </a:p>
        </p:txBody>
      </p:sp>
      <p:sp>
        <p:nvSpPr>
          <p:cNvPr id="61" name="Flowchart: Process 60">
            <a:extLst>
              <a:ext uri="{FF2B5EF4-FFF2-40B4-BE49-F238E27FC236}">
                <a16:creationId xmlns:a16="http://schemas.microsoft.com/office/drawing/2014/main" id="{5498C567-6FC1-9314-C386-61A35123F17A}"/>
              </a:ext>
            </a:extLst>
          </p:cNvPr>
          <p:cNvSpPr/>
          <p:nvPr/>
        </p:nvSpPr>
        <p:spPr>
          <a:xfrm>
            <a:off x="8065127" y="6392952"/>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Modify the LSB of RGB of each pixel</a:t>
            </a:r>
            <a:endParaRPr lang="en-IN" sz="1600" dirty="0">
              <a:solidFill>
                <a:schemeClr val="tx1"/>
              </a:solidFill>
              <a:latin typeface="Calibri" panose="020F0502020204030204" pitchFamily="34" charset="0"/>
              <a:cs typeface="Calibri" panose="020F0502020204030204" pitchFamily="34" charset="0"/>
            </a:endParaRPr>
          </a:p>
        </p:txBody>
      </p:sp>
      <p:sp>
        <p:nvSpPr>
          <p:cNvPr id="63" name="TextBox 62">
            <a:extLst>
              <a:ext uri="{FF2B5EF4-FFF2-40B4-BE49-F238E27FC236}">
                <a16:creationId xmlns:a16="http://schemas.microsoft.com/office/drawing/2014/main" id="{A55FE277-F572-F141-00EE-C4B6F263B871}"/>
              </a:ext>
            </a:extLst>
          </p:cNvPr>
          <p:cNvSpPr txBox="1"/>
          <p:nvPr/>
        </p:nvSpPr>
        <p:spPr>
          <a:xfrm>
            <a:off x="7647931" y="6458404"/>
            <a:ext cx="537027" cy="338554"/>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No</a:t>
            </a:r>
            <a:endParaRPr lang="en-IN" sz="1600" dirty="0">
              <a:solidFill>
                <a:schemeClr val="tx1"/>
              </a:solidFill>
              <a:latin typeface="Calibri" panose="020F0502020204030204" pitchFamily="34" charset="0"/>
              <a:cs typeface="Calibri" panose="020F0502020204030204" pitchFamily="34" charset="0"/>
            </a:endParaRPr>
          </a:p>
        </p:txBody>
      </p:sp>
      <p:cxnSp>
        <p:nvCxnSpPr>
          <p:cNvPr id="256" name="Straight Connector 255">
            <a:extLst>
              <a:ext uri="{FF2B5EF4-FFF2-40B4-BE49-F238E27FC236}">
                <a16:creationId xmlns:a16="http://schemas.microsoft.com/office/drawing/2014/main" id="{207097FE-5CD1-F073-0B2D-A1CFD8CE4292}"/>
              </a:ext>
            </a:extLst>
          </p:cNvPr>
          <p:cNvCxnSpPr>
            <a:cxnSpLocks/>
            <a:stCxn id="60" idx="2"/>
          </p:cNvCxnSpPr>
          <p:nvPr/>
        </p:nvCxnSpPr>
        <p:spPr>
          <a:xfrm flipH="1">
            <a:off x="6345279" y="7834887"/>
            <a:ext cx="22610" cy="992245"/>
          </a:xfrm>
          <a:prstGeom prst="line">
            <a:avLst/>
          </a:prstGeom>
        </p:spPr>
        <p:style>
          <a:lnRef idx="2">
            <a:schemeClr val="dk1"/>
          </a:lnRef>
          <a:fillRef idx="0">
            <a:schemeClr val="dk1"/>
          </a:fillRef>
          <a:effectRef idx="1">
            <a:schemeClr val="dk1"/>
          </a:effectRef>
          <a:fontRef idx="minor">
            <a:schemeClr val="tx1"/>
          </a:fontRef>
        </p:style>
      </p:cxnSp>
      <p:sp>
        <p:nvSpPr>
          <p:cNvPr id="257" name="Flowchart: Data 256">
            <a:extLst>
              <a:ext uri="{FF2B5EF4-FFF2-40B4-BE49-F238E27FC236}">
                <a16:creationId xmlns:a16="http://schemas.microsoft.com/office/drawing/2014/main" id="{24255111-A2FF-DDAA-A675-63EBCBBFFD39}"/>
              </a:ext>
            </a:extLst>
          </p:cNvPr>
          <p:cNvSpPr/>
          <p:nvPr/>
        </p:nvSpPr>
        <p:spPr>
          <a:xfrm>
            <a:off x="8440310" y="8515075"/>
            <a:ext cx="1683657" cy="624114"/>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Return Image</a:t>
            </a:r>
          </a:p>
        </p:txBody>
      </p:sp>
      <p:sp>
        <p:nvSpPr>
          <p:cNvPr id="259" name="TextBox 258">
            <a:extLst>
              <a:ext uri="{FF2B5EF4-FFF2-40B4-BE49-F238E27FC236}">
                <a16:creationId xmlns:a16="http://schemas.microsoft.com/office/drawing/2014/main" id="{B761B34A-2C02-863A-DE85-425A14574EA7}"/>
              </a:ext>
            </a:extLst>
          </p:cNvPr>
          <p:cNvSpPr txBox="1"/>
          <p:nvPr/>
        </p:nvSpPr>
        <p:spPr>
          <a:xfrm>
            <a:off x="7135586" y="8475244"/>
            <a:ext cx="537027" cy="338554"/>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Yes</a:t>
            </a:r>
            <a:endParaRPr lang="en-IN" sz="1600" dirty="0">
              <a:solidFill>
                <a:schemeClr val="tx1"/>
              </a:solidFill>
              <a:latin typeface="Calibri" panose="020F0502020204030204" pitchFamily="34" charset="0"/>
              <a:cs typeface="Calibri" panose="020F0502020204030204" pitchFamily="34" charset="0"/>
            </a:endParaRPr>
          </a:p>
        </p:txBody>
      </p:sp>
      <p:sp>
        <p:nvSpPr>
          <p:cNvPr id="260" name="Flowchart: Terminator 259">
            <a:extLst>
              <a:ext uri="{FF2B5EF4-FFF2-40B4-BE49-F238E27FC236}">
                <a16:creationId xmlns:a16="http://schemas.microsoft.com/office/drawing/2014/main" id="{F503D488-6E9D-8413-ED38-EB53D057C753}"/>
              </a:ext>
            </a:extLst>
          </p:cNvPr>
          <p:cNvSpPr/>
          <p:nvPr/>
        </p:nvSpPr>
        <p:spPr>
          <a:xfrm>
            <a:off x="11502271" y="8582444"/>
            <a:ext cx="1235415" cy="493486"/>
          </a:xfrm>
          <a:prstGeom prst="flowChartTermina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Stop</a:t>
            </a:r>
            <a:endParaRPr lang="en-IN" sz="1600" dirty="0">
              <a:solidFill>
                <a:schemeClr val="tx1"/>
              </a:solidFill>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72A9D4FC-34E6-2E75-0C4F-F7339420902A}"/>
              </a:ext>
            </a:extLst>
          </p:cNvPr>
          <p:cNvCxnSpPr>
            <a:stCxn id="60" idx="3"/>
            <a:endCxn id="61" idx="1"/>
          </p:cNvCxnSpPr>
          <p:nvPr/>
        </p:nvCxnSpPr>
        <p:spPr>
          <a:xfrm>
            <a:off x="7336463" y="7021828"/>
            <a:ext cx="728664" cy="51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B3F1573C-E6FA-514B-8300-FC0F8E19708D}"/>
              </a:ext>
            </a:extLst>
          </p:cNvPr>
          <p:cNvCxnSpPr>
            <a:endCxn id="257" idx="2"/>
          </p:cNvCxnSpPr>
          <p:nvPr/>
        </p:nvCxnSpPr>
        <p:spPr>
          <a:xfrm>
            <a:off x="6345279" y="8813798"/>
            <a:ext cx="2263397" cy="133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23D032AF-1371-22E7-3E4A-B275FC2C3E37}"/>
              </a:ext>
            </a:extLst>
          </p:cNvPr>
          <p:cNvCxnSpPr>
            <a:stCxn id="257" idx="5"/>
            <a:endCxn id="260" idx="1"/>
          </p:cNvCxnSpPr>
          <p:nvPr/>
        </p:nvCxnSpPr>
        <p:spPr>
          <a:xfrm>
            <a:off x="9955601" y="8827132"/>
            <a:ext cx="1546670" cy="20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panose="020F0502020204030204" pitchFamily="34" charset="0"/>
                  <a:ea typeface="Calibri"/>
                  <a:cs typeface="Calibri" panose="020F0502020204030204" pitchFamily="34" charset="0"/>
                  <a:sym typeface="Calibri"/>
                </a:rPr>
                <a:t>Content</a:t>
              </a:r>
              <a:endParaRPr sz="2000" b="0" i="0" u="none" strike="noStrike" cap="none">
                <a:solidFill>
                  <a:schemeClr val="lt1"/>
                </a:solidFill>
                <a:latin typeface="Calibri" panose="020F0502020204030204" pitchFamily="34" charset="0"/>
                <a:ea typeface="Calibri"/>
                <a:cs typeface="Calibri" panose="020F0502020204030204" pitchFamily="34" charset="0"/>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28" name="Google Shape;128;p14"/>
          <p:cNvSpPr txBox="1"/>
          <p:nvPr/>
        </p:nvSpPr>
        <p:spPr>
          <a:xfrm>
            <a:off x="1241886" y="2041747"/>
            <a:ext cx="11125200" cy="6740266"/>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panose="020F0502020204030204" pitchFamily="34" charset="0"/>
                <a:ea typeface="Calibri"/>
                <a:cs typeface="Calibri" panose="020F0502020204030204" pitchFamily="34" charset="0"/>
                <a:sym typeface="Calibri"/>
              </a:rPr>
              <a:t>Abstract</a:t>
            </a:r>
            <a:endParaRPr dirty="0">
              <a:latin typeface="Calibri" panose="020F0502020204030204" pitchFamily="34" charset="0"/>
              <a:cs typeface="Calibri" panose="020F0502020204030204" pitchFamily="34" charset="0"/>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panose="020F0502020204030204" pitchFamily="34" charset="0"/>
                <a:ea typeface="Calibri"/>
                <a:cs typeface="Calibri" panose="020F0502020204030204" pitchFamily="34" charset="0"/>
                <a:sym typeface="Calibri"/>
              </a:rPr>
              <a:t>Introduction</a:t>
            </a:r>
            <a:endParaRPr dirty="0">
              <a:latin typeface="Calibri" panose="020F0502020204030204" pitchFamily="34" charset="0"/>
              <a:cs typeface="Calibri" panose="020F0502020204030204" pitchFamily="34" charset="0"/>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panose="020F0502020204030204" pitchFamily="34" charset="0"/>
                <a:ea typeface="Calibri"/>
                <a:cs typeface="Calibri" panose="020F0502020204030204" pitchFamily="34" charset="0"/>
                <a:sym typeface="Calibri"/>
              </a:rPr>
              <a:t>Methodology</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panose="020F0502020204030204" pitchFamily="34" charset="0"/>
                <a:ea typeface="Calibri"/>
                <a:cs typeface="Calibri" panose="020F0502020204030204" pitchFamily="34" charset="0"/>
                <a:sym typeface="Calibri"/>
              </a:rPr>
              <a:t>LSB Substitution</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panose="020F0502020204030204" pitchFamily="34" charset="0"/>
                <a:ea typeface="Calibri"/>
                <a:cs typeface="Calibri" panose="020F0502020204030204" pitchFamily="34" charset="0"/>
                <a:sym typeface="Calibri"/>
              </a:rPr>
              <a:t>Tools and technologies</a:t>
            </a:r>
            <a:endParaRPr dirty="0">
              <a:latin typeface="Calibri" panose="020F0502020204030204" pitchFamily="34" charset="0"/>
              <a:cs typeface="Calibri" panose="020F0502020204030204" pitchFamily="34" charset="0"/>
            </a:endParaRPr>
          </a:p>
          <a:p>
            <a:pPr marL="571500" marR="0" lvl="0" indent="-571500" algn="l" rtl="0">
              <a:spcBef>
                <a:spcPts val="0"/>
              </a:spcBef>
              <a:spcAft>
                <a:spcPts val="0"/>
              </a:spcAft>
              <a:buClr>
                <a:schemeClr val="dk1"/>
              </a:buClr>
              <a:buSzPts val="3600"/>
              <a:buFont typeface="Noto Sans Symbols"/>
              <a:buChar char="✔"/>
            </a:pPr>
            <a:r>
              <a:rPr lang="en-IN" sz="3600" dirty="0">
                <a:solidFill>
                  <a:schemeClr val="dk1"/>
                </a:solidFill>
                <a:latin typeface="Calibri" panose="020F0502020204030204" pitchFamily="34" charset="0"/>
                <a:ea typeface="Calibri"/>
                <a:cs typeface="Calibri" panose="020F0502020204030204" pitchFamily="34" charset="0"/>
                <a:sym typeface="Calibri"/>
              </a:rPr>
              <a:t>Encoding Flowchart</a:t>
            </a:r>
            <a:endParaRPr dirty="0">
              <a:latin typeface="Calibri" panose="020F0502020204030204" pitchFamily="34" charset="0"/>
              <a:cs typeface="Calibri" panose="020F0502020204030204" pitchFamily="34" charset="0"/>
            </a:endParaRPr>
          </a:p>
          <a:p>
            <a:pPr marL="571500" marR="0" lvl="0" indent="-571500" algn="l" rtl="0">
              <a:spcBef>
                <a:spcPts val="0"/>
              </a:spcBef>
              <a:spcAft>
                <a:spcPts val="0"/>
              </a:spcAft>
              <a:buClr>
                <a:schemeClr val="dk1"/>
              </a:buClr>
              <a:buSzPts val="3600"/>
              <a:buFont typeface="Noto Sans Symbols"/>
              <a:buChar char="✔"/>
            </a:pPr>
            <a:r>
              <a:rPr lang="en-IN" sz="3600" dirty="0">
                <a:solidFill>
                  <a:schemeClr val="dk1"/>
                </a:solidFill>
                <a:latin typeface="Calibri" panose="020F0502020204030204" pitchFamily="34" charset="0"/>
                <a:ea typeface="Calibri"/>
                <a:cs typeface="Calibri" panose="020F0502020204030204" pitchFamily="34" charset="0"/>
                <a:sym typeface="Calibri"/>
              </a:rPr>
              <a:t>Decoding Flowchart</a:t>
            </a:r>
          </a:p>
          <a:p>
            <a:pPr marL="571500" marR="0" lvl="0" indent="-571500" algn="l" rtl="0">
              <a:spcBef>
                <a:spcPts val="0"/>
              </a:spcBef>
              <a:spcAft>
                <a:spcPts val="0"/>
              </a:spcAft>
              <a:buClr>
                <a:schemeClr val="dk1"/>
              </a:buClr>
              <a:buSzPts val="3600"/>
              <a:buFont typeface="Noto Sans Symbols"/>
              <a:buChar char="✔"/>
            </a:pPr>
            <a:r>
              <a:rPr lang="en-IN" sz="3600" dirty="0">
                <a:solidFill>
                  <a:schemeClr val="dk1"/>
                </a:solidFill>
                <a:latin typeface="Calibri" panose="020F0502020204030204" pitchFamily="34" charset="0"/>
                <a:cs typeface="Calibri" panose="020F0502020204030204" pitchFamily="34" charset="0"/>
                <a:sym typeface="Calibri"/>
              </a:rPr>
              <a:t>Existing vs Proposed System</a:t>
            </a:r>
          </a:p>
          <a:p>
            <a:pPr marL="571500" marR="0" lvl="0" indent="-571500" algn="l" rtl="0">
              <a:spcBef>
                <a:spcPts val="0"/>
              </a:spcBef>
              <a:spcAft>
                <a:spcPts val="0"/>
              </a:spcAft>
              <a:buClr>
                <a:schemeClr val="dk1"/>
              </a:buClr>
              <a:buSzPts val="3600"/>
              <a:buFont typeface="Noto Sans Symbols"/>
              <a:buChar char="✔"/>
            </a:pPr>
            <a:r>
              <a:rPr lang="en-IN" sz="3600" dirty="0">
                <a:solidFill>
                  <a:schemeClr val="dk1"/>
                </a:solidFill>
                <a:latin typeface="Calibri" panose="020F0502020204030204" pitchFamily="34" charset="0"/>
                <a:cs typeface="Calibri" panose="020F0502020204030204" pitchFamily="34" charset="0"/>
                <a:sym typeface="Calibri"/>
              </a:rPr>
              <a:t>Cryptography vs Steganography</a:t>
            </a:r>
          </a:p>
          <a:p>
            <a:pPr marL="571500" marR="0" lvl="0" indent="-571500" algn="l" rtl="0">
              <a:spcBef>
                <a:spcPts val="0"/>
              </a:spcBef>
              <a:spcAft>
                <a:spcPts val="0"/>
              </a:spcAft>
              <a:buClr>
                <a:schemeClr val="dk1"/>
              </a:buClr>
              <a:buSzPts val="3600"/>
              <a:buFont typeface="Noto Sans Symbols"/>
              <a:buChar char="✔"/>
            </a:pPr>
            <a:r>
              <a:rPr lang="en-IN" sz="3600" dirty="0">
                <a:solidFill>
                  <a:schemeClr val="dk1"/>
                </a:solidFill>
                <a:latin typeface="Calibri" panose="020F0502020204030204" pitchFamily="34" charset="0"/>
                <a:cs typeface="Calibri" panose="020F0502020204030204" pitchFamily="34" charset="0"/>
                <a:sym typeface="Calibri"/>
              </a:rPr>
              <a:t>Advantages and Disadvantages</a:t>
            </a:r>
            <a:endParaRPr dirty="0">
              <a:latin typeface="Calibri" panose="020F0502020204030204" pitchFamily="34" charset="0"/>
              <a:cs typeface="Calibri" panose="020F0502020204030204" pitchFamily="34" charset="0"/>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panose="020F0502020204030204" pitchFamily="34" charset="0"/>
                <a:ea typeface="Calibri"/>
                <a:cs typeface="Calibri" panose="020F0502020204030204" pitchFamily="34" charset="0"/>
                <a:sym typeface="Calibri"/>
              </a:rPr>
              <a:t>Applications</a:t>
            </a:r>
            <a:endParaRPr dirty="0">
              <a:latin typeface="Calibri" panose="020F0502020204030204" pitchFamily="34" charset="0"/>
              <a:cs typeface="Calibri" panose="020F0502020204030204" pitchFamily="34" charset="0"/>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panose="020F0502020204030204" pitchFamily="34" charset="0"/>
                <a:ea typeface="Calibri"/>
                <a:cs typeface="Calibri" panose="020F0502020204030204" pitchFamily="34" charset="0"/>
                <a:sym typeface="Calibri"/>
              </a:rPr>
              <a:t>Conclusion </a:t>
            </a:r>
            <a:endParaRPr dirty="0">
              <a:latin typeface="Calibri" panose="020F0502020204030204" pitchFamily="34" charset="0"/>
              <a:cs typeface="Calibri" panose="020F0502020204030204" pitchFamily="34" charset="0"/>
            </a:endParaRPr>
          </a:p>
        </p:txBody>
      </p:sp>
      <p:grpSp>
        <p:nvGrpSpPr>
          <p:cNvPr id="15" name="Google Shape;103;p13">
            <a:extLst>
              <a:ext uri="{FF2B5EF4-FFF2-40B4-BE49-F238E27FC236}">
                <a16:creationId xmlns:a16="http://schemas.microsoft.com/office/drawing/2014/main" id="{B7A2D1DD-8AA5-0CB1-50FA-4A18903E7203}"/>
              </a:ext>
            </a:extLst>
          </p:cNvPr>
          <p:cNvGrpSpPr/>
          <p:nvPr/>
        </p:nvGrpSpPr>
        <p:grpSpPr>
          <a:xfrm>
            <a:off x="-19844" y="9581281"/>
            <a:ext cx="19030155" cy="1112119"/>
            <a:chOff x="-2" y="9568581"/>
            <a:chExt cx="19030155" cy="1112119"/>
          </a:xfrm>
          <a:solidFill>
            <a:srgbClr val="FFC000"/>
          </a:solidFill>
        </p:grpSpPr>
        <p:grpSp>
          <p:nvGrpSpPr>
            <p:cNvPr id="16" name="Google Shape;104;p13">
              <a:extLst>
                <a:ext uri="{FF2B5EF4-FFF2-40B4-BE49-F238E27FC236}">
                  <a16:creationId xmlns:a16="http://schemas.microsoft.com/office/drawing/2014/main" id="{A58BBB8F-6D65-57FF-8ADF-C549E85C00F9}"/>
                </a:ext>
              </a:extLst>
            </p:cNvPr>
            <p:cNvGrpSpPr/>
            <p:nvPr/>
          </p:nvGrpSpPr>
          <p:grpSpPr>
            <a:xfrm>
              <a:off x="-2" y="9568581"/>
              <a:ext cx="19030155" cy="1112119"/>
              <a:chOff x="-324645" y="2222500"/>
              <a:chExt cx="22284921" cy="1302327"/>
            </a:xfrm>
            <a:grpFill/>
          </p:grpSpPr>
          <p:sp>
            <p:nvSpPr>
              <p:cNvPr id="18" name="Google Shape;105;p13">
                <a:extLst>
                  <a:ext uri="{FF2B5EF4-FFF2-40B4-BE49-F238E27FC236}">
                    <a16:creationId xmlns:a16="http://schemas.microsoft.com/office/drawing/2014/main" id="{DD225D97-04C9-F13E-9A94-FCEE7B4F59B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19" name="Google Shape;106;p13">
                <a:extLst>
                  <a:ext uri="{FF2B5EF4-FFF2-40B4-BE49-F238E27FC236}">
                    <a16:creationId xmlns:a16="http://schemas.microsoft.com/office/drawing/2014/main" id="{9D15A9FB-9732-B4E1-65D9-9917209FA65B}"/>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7" name="Google Shape;107;p13">
              <a:extLst>
                <a:ext uri="{FF2B5EF4-FFF2-40B4-BE49-F238E27FC236}">
                  <a16:creationId xmlns:a16="http://schemas.microsoft.com/office/drawing/2014/main" id="{3AE0FB8D-0E40-1402-F18C-FDA8BBBC109B}"/>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0" name="Google Shape;139;p15">
            <a:extLst>
              <a:ext uri="{FF2B5EF4-FFF2-40B4-BE49-F238E27FC236}">
                <a16:creationId xmlns:a16="http://schemas.microsoft.com/office/drawing/2014/main" id="{E241D891-BD35-3870-6778-ADB66F596A1E}"/>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3" name="Google Shape;141;p15">
            <a:extLst>
              <a:ext uri="{FF2B5EF4-FFF2-40B4-BE49-F238E27FC236}">
                <a16:creationId xmlns:a16="http://schemas.microsoft.com/office/drawing/2014/main" id="{7804CA24-7C60-134A-B22C-9BD90835747D}"/>
              </a:ext>
            </a:extLst>
          </p:cNvPr>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2</a:t>
            </a:fld>
            <a:endParaRPr sz="1870">
              <a:solidFill>
                <a:schemeClr val="lt1"/>
              </a:solidFill>
              <a:latin typeface="Calibri" panose="020F0502020204030204" pitchFamily="34" charset="0"/>
              <a:ea typeface="Calibri"/>
              <a:cs typeface="Calibri" panose="020F0502020204030204" pitchFamily="34" charset="0"/>
              <a:sym typeface="Calibri"/>
            </a:endParaRPr>
          </a:p>
        </p:txBody>
      </p:sp>
      <p:sp>
        <p:nvSpPr>
          <p:cNvPr id="24" name="Google Shape;108;p13">
            <a:extLst>
              <a:ext uri="{FF2B5EF4-FFF2-40B4-BE49-F238E27FC236}">
                <a16:creationId xmlns:a16="http://schemas.microsoft.com/office/drawing/2014/main" id="{80C085C1-2B8B-C6FB-DB43-2BCB6496CF50}"/>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7. </a:t>
              </a:r>
              <a:r>
                <a:rPr lang="en-IN" sz="5400" dirty="0">
                  <a:solidFill>
                    <a:schemeClr val="lt1"/>
                  </a:solidFill>
                  <a:latin typeface="Calibri" panose="020F0502020204030204" pitchFamily="34" charset="0"/>
                  <a:ea typeface="Calibri"/>
                  <a:cs typeface="Calibri" panose="020F0502020204030204" pitchFamily="34" charset="0"/>
                  <a:sym typeface="Calibri"/>
                </a:rPr>
                <a:t>De</a:t>
              </a:r>
              <a:r>
                <a:rPr lang="en-IN"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coding Flowchart</a:t>
              </a:r>
              <a:endParaRPr dirty="0">
                <a:latin typeface="Calibri" panose="020F0502020204030204" pitchFamily="34" charset="0"/>
                <a:cs typeface="Calibri" panose="020F0502020204030204" pitchFamily="34" charset="0"/>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16" name="Google Shape;103;p13">
            <a:extLst>
              <a:ext uri="{FF2B5EF4-FFF2-40B4-BE49-F238E27FC236}">
                <a16:creationId xmlns:a16="http://schemas.microsoft.com/office/drawing/2014/main" id="{513C2734-964B-4359-5B05-0A868537372F}"/>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EDC4FDBA-5BC8-6CE1-CA3A-A53054CC2097}"/>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FA8C96FF-236C-068E-5E2D-BAADBC166CCF}"/>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A9DC4802-946A-D3B9-5E28-5166F2A965AC}"/>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CD06E107-46A6-4F3E-6317-35E9F269A263}"/>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DDC18F43-0022-4F50-3555-305B89E9AB37}"/>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F651FC61-195E-D454-0638-CC4E863793DA}"/>
              </a:ext>
            </a:extLst>
          </p:cNvPr>
          <p:cNvSpPr txBox="1"/>
          <p:nvPr/>
        </p:nvSpPr>
        <p:spPr>
          <a:xfrm>
            <a:off x="18057814" y="9956452"/>
            <a:ext cx="894555" cy="37071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pPr marL="0" marR="0" lvl="0" indent="0" algn="ctr" rtl="0">
                <a:spcBef>
                  <a:spcPts val="0"/>
                </a:spcBef>
                <a:spcAft>
                  <a:spcPts val="0"/>
                </a:spcAft>
                <a:buNone/>
              </a:pPr>
              <a:t>20</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0ADCEAE8-A163-C1E0-6E13-7301C41F624F}"/>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Flowchart: Terminator 1">
            <a:extLst>
              <a:ext uri="{FF2B5EF4-FFF2-40B4-BE49-F238E27FC236}">
                <a16:creationId xmlns:a16="http://schemas.microsoft.com/office/drawing/2014/main" id="{89EB0E89-6748-880F-F4D5-4D7C413AA7A5}"/>
              </a:ext>
            </a:extLst>
          </p:cNvPr>
          <p:cNvSpPr/>
          <p:nvPr/>
        </p:nvSpPr>
        <p:spPr>
          <a:xfrm>
            <a:off x="470862" y="1703770"/>
            <a:ext cx="1235415" cy="493486"/>
          </a:xfrm>
          <a:prstGeom prst="flowChartTermina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Start</a:t>
            </a:r>
            <a:endParaRPr lang="en-IN" sz="1800" dirty="0">
              <a:solidFill>
                <a:schemeClr val="tx1"/>
              </a:solidFill>
              <a:latin typeface="Calibri" panose="020F0502020204030204" pitchFamily="34" charset="0"/>
              <a:cs typeface="Calibri" panose="020F0502020204030204" pitchFamily="34" charset="0"/>
            </a:endParaRPr>
          </a:p>
        </p:txBody>
      </p:sp>
      <p:cxnSp>
        <p:nvCxnSpPr>
          <p:cNvPr id="3" name="Straight Arrow Connector 2">
            <a:extLst>
              <a:ext uri="{FF2B5EF4-FFF2-40B4-BE49-F238E27FC236}">
                <a16:creationId xmlns:a16="http://schemas.microsoft.com/office/drawing/2014/main" id="{3D0BDE4F-4D88-DB9B-D3E2-7C692C60DA6E}"/>
              </a:ext>
            </a:extLst>
          </p:cNvPr>
          <p:cNvCxnSpPr>
            <a:cxnSpLocks/>
          </p:cNvCxnSpPr>
          <p:nvPr/>
        </p:nvCxnSpPr>
        <p:spPr>
          <a:xfrm>
            <a:off x="1088570" y="2197256"/>
            <a:ext cx="1" cy="5823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 name="Flowchart: Data 3">
            <a:extLst>
              <a:ext uri="{FF2B5EF4-FFF2-40B4-BE49-F238E27FC236}">
                <a16:creationId xmlns:a16="http://schemas.microsoft.com/office/drawing/2014/main" id="{5DD52FFF-8583-A97B-4D24-62DBA2E0A349}"/>
              </a:ext>
            </a:extLst>
          </p:cNvPr>
          <p:cNvSpPr/>
          <p:nvPr/>
        </p:nvSpPr>
        <p:spPr>
          <a:xfrm>
            <a:off x="275770" y="2779579"/>
            <a:ext cx="1625600" cy="624114"/>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Image</a:t>
            </a:r>
            <a:endParaRPr lang="en-IN" sz="1800" dirty="0">
              <a:solidFill>
                <a:schemeClr val="tx1"/>
              </a:solidFill>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91C49FFC-B1A5-F9B8-1F91-2DE717414D95}"/>
              </a:ext>
            </a:extLst>
          </p:cNvPr>
          <p:cNvCxnSpPr>
            <a:cxnSpLocks/>
          </p:cNvCxnSpPr>
          <p:nvPr/>
        </p:nvCxnSpPr>
        <p:spPr>
          <a:xfrm>
            <a:off x="1088570" y="3403693"/>
            <a:ext cx="0" cy="863507"/>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39E0CE2E-40BB-0D70-3C40-39B5EFA21254}"/>
              </a:ext>
            </a:extLst>
          </p:cNvPr>
          <p:cNvCxnSpPr>
            <a:cxnSpLocks/>
            <a:endCxn id="11" idx="1"/>
          </p:cNvCxnSpPr>
          <p:nvPr/>
        </p:nvCxnSpPr>
        <p:spPr>
          <a:xfrm>
            <a:off x="1088569" y="4267199"/>
            <a:ext cx="187234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Flowchart: Process 10">
            <a:extLst>
              <a:ext uri="{FF2B5EF4-FFF2-40B4-BE49-F238E27FC236}">
                <a16:creationId xmlns:a16="http://schemas.microsoft.com/office/drawing/2014/main" id="{9D892698-1A7A-5929-844F-AD0FC9E67DE4}"/>
              </a:ext>
            </a:extLst>
          </p:cNvPr>
          <p:cNvSpPr/>
          <p:nvPr/>
        </p:nvSpPr>
        <p:spPr>
          <a:xfrm>
            <a:off x="2960914" y="3633139"/>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Convert into binary format</a:t>
            </a:r>
            <a:endParaRPr lang="en-IN" sz="1800" dirty="0">
              <a:solidFill>
                <a:schemeClr val="tx1"/>
              </a:solidFill>
              <a:latin typeface="Calibri" panose="020F0502020204030204" pitchFamily="34" charset="0"/>
              <a:cs typeface="Calibri" panose="020F0502020204030204" pitchFamily="34" charset="0"/>
            </a:endParaRPr>
          </a:p>
        </p:txBody>
      </p:sp>
      <p:sp>
        <p:nvSpPr>
          <p:cNvPr id="28" name="Flowchart: Process 27">
            <a:extLst>
              <a:ext uri="{FF2B5EF4-FFF2-40B4-BE49-F238E27FC236}">
                <a16:creationId xmlns:a16="http://schemas.microsoft.com/office/drawing/2014/main" id="{8E4CAB26-4875-095F-FE0F-C6CFC69E593B}"/>
              </a:ext>
            </a:extLst>
          </p:cNvPr>
          <p:cNvSpPr/>
          <p:nvPr/>
        </p:nvSpPr>
        <p:spPr>
          <a:xfrm>
            <a:off x="2960914" y="5339089"/>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Extract the LSB of RGB of each pixel</a:t>
            </a:r>
            <a:endParaRPr lang="en-IN" sz="1800" dirty="0">
              <a:solidFill>
                <a:schemeClr val="tx1"/>
              </a:solidFill>
              <a:latin typeface="Calibri" panose="020F0502020204030204" pitchFamily="34" charset="0"/>
              <a:cs typeface="Calibri" panose="020F0502020204030204" pitchFamily="34" charset="0"/>
            </a:endParaRPr>
          </a:p>
        </p:txBody>
      </p:sp>
      <p:sp>
        <p:nvSpPr>
          <p:cNvPr id="37" name="Flowchart: Process 36">
            <a:extLst>
              <a:ext uri="{FF2B5EF4-FFF2-40B4-BE49-F238E27FC236}">
                <a16:creationId xmlns:a16="http://schemas.microsoft.com/office/drawing/2014/main" id="{70C7BC8B-A794-F683-A641-896C9A6BB9A8}"/>
              </a:ext>
            </a:extLst>
          </p:cNvPr>
          <p:cNvSpPr/>
          <p:nvPr/>
        </p:nvSpPr>
        <p:spPr>
          <a:xfrm>
            <a:off x="2960913" y="7146219"/>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Split the binary data into 8-bits</a:t>
            </a:r>
            <a:endParaRPr lang="en-IN" sz="1800" dirty="0">
              <a:solidFill>
                <a:schemeClr val="tx1"/>
              </a:solidFill>
              <a:latin typeface="Calibri" panose="020F0502020204030204" pitchFamily="34" charset="0"/>
              <a:cs typeface="Calibri" panose="020F0502020204030204" pitchFamily="34" charset="0"/>
            </a:endParaRPr>
          </a:p>
        </p:txBody>
      </p:sp>
      <p:cxnSp>
        <p:nvCxnSpPr>
          <p:cNvPr id="39" name="Straight Arrow Connector 38">
            <a:extLst>
              <a:ext uri="{FF2B5EF4-FFF2-40B4-BE49-F238E27FC236}">
                <a16:creationId xmlns:a16="http://schemas.microsoft.com/office/drawing/2014/main" id="{3AC19F72-A6C3-2129-6C7B-A2B8295DA641}"/>
              </a:ext>
            </a:extLst>
          </p:cNvPr>
          <p:cNvCxnSpPr>
            <a:stCxn id="11" idx="2"/>
            <a:endCxn id="28" idx="0"/>
          </p:cNvCxnSpPr>
          <p:nvPr/>
        </p:nvCxnSpPr>
        <p:spPr>
          <a:xfrm>
            <a:off x="4287883" y="4901260"/>
            <a:ext cx="0" cy="437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7FE74141-3E6D-E955-B8FE-212931115C6A}"/>
              </a:ext>
            </a:extLst>
          </p:cNvPr>
          <p:cNvCxnSpPr>
            <a:stCxn id="28" idx="2"/>
            <a:endCxn id="37" idx="0"/>
          </p:cNvCxnSpPr>
          <p:nvPr/>
        </p:nvCxnSpPr>
        <p:spPr>
          <a:xfrm flipH="1">
            <a:off x="4287882" y="6607210"/>
            <a:ext cx="1" cy="5390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1C07C85A-434B-66A4-59F6-1651487A9285}"/>
              </a:ext>
            </a:extLst>
          </p:cNvPr>
          <p:cNvCxnSpPr>
            <a:cxnSpLocks/>
            <a:stCxn id="37" idx="3"/>
            <a:endCxn id="45" idx="1"/>
          </p:cNvCxnSpPr>
          <p:nvPr/>
        </p:nvCxnSpPr>
        <p:spPr>
          <a:xfrm>
            <a:off x="5614850" y="7780280"/>
            <a:ext cx="1236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Flowchart: Process 44">
            <a:extLst>
              <a:ext uri="{FF2B5EF4-FFF2-40B4-BE49-F238E27FC236}">
                <a16:creationId xmlns:a16="http://schemas.microsoft.com/office/drawing/2014/main" id="{27584080-219E-DECE-8F12-11D0CA17BF43}"/>
              </a:ext>
            </a:extLst>
          </p:cNvPr>
          <p:cNvSpPr/>
          <p:nvPr/>
        </p:nvSpPr>
        <p:spPr>
          <a:xfrm>
            <a:off x="6851219" y="7146219"/>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Convert each byte into character format</a:t>
            </a:r>
            <a:endParaRPr lang="en-IN" sz="1800" dirty="0">
              <a:solidFill>
                <a:schemeClr val="tx1"/>
              </a:solidFill>
              <a:latin typeface="Calibri" panose="020F0502020204030204" pitchFamily="34" charset="0"/>
              <a:cs typeface="Calibri" panose="020F0502020204030204" pitchFamily="34" charset="0"/>
            </a:endParaRPr>
          </a:p>
        </p:txBody>
      </p:sp>
      <p:sp>
        <p:nvSpPr>
          <p:cNvPr id="49" name="Flowchart: Decision 48">
            <a:extLst>
              <a:ext uri="{FF2B5EF4-FFF2-40B4-BE49-F238E27FC236}">
                <a16:creationId xmlns:a16="http://schemas.microsoft.com/office/drawing/2014/main" id="{23728F71-50CB-DED0-B6E1-32F387DB8544}"/>
              </a:ext>
            </a:extLst>
          </p:cNvPr>
          <p:cNvSpPr/>
          <p:nvPr/>
        </p:nvSpPr>
        <p:spPr>
          <a:xfrm>
            <a:off x="9920131" y="6784480"/>
            <a:ext cx="2487365" cy="1991594"/>
          </a:xfrm>
          <a:prstGeom prst="flowChartDecis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If Decoded data[:-5]</a:t>
            </a:r>
          </a:p>
          <a:p>
            <a:pPr algn="ctr"/>
            <a:r>
              <a:rPr lang="en-US" sz="1800" dirty="0">
                <a:solidFill>
                  <a:schemeClr val="tx1"/>
                </a:solidFill>
                <a:latin typeface="Calibri" panose="020F0502020204030204" pitchFamily="34" charset="0"/>
                <a:cs typeface="Calibri" panose="020F0502020204030204" pitchFamily="34" charset="0"/>
              </a:rPr>
              <a:t>=</a:t>
            </a:r>
          </a:p>
          <a:p>
            <a:pPr algn="ctr"/>
            <a:r>
              <a:rPr lang="en-US" sz="1800" dirty="0">
                <a:solidFill>
                  <a:schemeClr val="tx1"/>
                </a:solidFill>
                <a:latin typeface="Calibri" panose="020F0502020204030204" pitchFamily="34" charset="0"/>
                <a:cs typeface="Calibri" panose="020F0502020204030204" pitchFamily="34" charset="0"/>
              </a:rPr>
              <a:t>Delimiter</a:t>
            </a:r>
            <a:endParaRPr lang="en-IN" sz="1800" dirty="0">
              <a:solidFill>
                <a:schemeClr val="tx1"/>
              </a:solidFill>
              <a:latin typeface="Calibri" panose="020F0502020204030204" pitchFamily="34" charset="0"/>
              <a:cs typeface="Calibri" panose="020F0502020204030204" pitchFamily="34" charset="0"/>
            </a:endParaRPr>
          </a:p>
        </p:txBody>
      </p:sp>
      <p:sp>
        <p:nvSpPr>
          <p:cNvPr id="55" name="Flowchart: Data 54">
            <a:extLst>
              <a:ext uri="{FF2B5EF4-FFF2-40B4-BE49-F238E27FC236}">
                <a16:creationId xmlns:a16="http://schemas.microsoft.com/office/drawing/2014/main" id="{D7263CA5-CEB0-35DC-FCF5-792B52314230}"/>
              </a:ext>
            </a:extLst>
          </p:cNvPr>
          <p:cNvSpPr/>
          <p:nvPr/>
        </p:nvSpPr>
        <p:spPr>
          <a:xfrm>
            <a:off x="12822472" y="7366280"/>
            <a:ext cx="1960433" cy="827993"/>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Return Decoded data[:-5]</a:t>
            </a:r>
            <a:endParaRPr lang="en-IN" sz="1800" dirty="0">
              <a:solidFill>
                <a:schemeClr val="tx1"/>
              </a:solidFill>
              <a:latin typeface="Calibri" panose="020F0502020204030204" pitchFamily="34" charset="0"/>
              <a:cs typeface="Calibri" panose="020F0502020204030204" pitchFamily="34" charset="0"/>
            </a:endParaRPr>
          </a:p>
        </p:txBody>
      </p:sp>
      <p:sp>
        <p:nvSpPr>
          <p:cNvPr id="61" name="Flowchart: Process 60">
            <a:extLst>
              <a:ext uri="{FF2B5EF4-FFF2-40B4-BE49-F238E27FC236}">
                <a16:creationId xmlns:a16="http://schemas.microsoft.com/office/drawing/2014/main" id="{478CF77E-B2BB-E56E-F9AC-2DAB55628D68}"/>
              </a:ext>
            </a:extLst>
          </p:cNvPr>
          <p:cNvSpPr/>
          <p:nvPr/>
        </p:nvSpPr>
        <p:spPr>
          <a:xfrm>
            <a:off x="15230913" y="7366281"/>
            <a:ext cx="1792032" cy="827993"/>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Decrypt the data</a:t>
            </a:r>
            <a:endParaRPr lang="en-IN" sz="1800" dirty="0">
              <a:solidFill>
                <a:schemeClr val="tx1"/>
              </a:solidFill>
              <a:latin typeface="Calibri" panose="020F0502020204030204" pitchFamily="34" charset="0"/>
              <a:cs typeface="Calibri" panose="020F0502020204030204" pitchFamily="34" charset="0"/>
            </a:endParaRPr>
          </a:p>
        </p:txBody>
      </p:sp>
      <p:sp>
        <p:nvSpPr>
          <p:cNvPr id="258" name="Flowchart: Terminator 257">
            <a:extLst>
              <a:ext uri="{FF2B5EF4-FFF2-40B4-BE49-F238E27FC236}">
                <a16:creationId xmlns:a16="http://schemas.microsoft.com/office/drawing/2014/main" id="{F091B286-4546-335A-3D57-3654A9D3CC1E}"/>
              </a:ext>
            </a:extLst>
          </p:cNvPr>
          <p:cNvSpPr/>
          <p:nvPr/>
        </p:nvSpPr>
        <p:spPr>
          <a:xfrm>
            <a:off x="15514366" y="8834248"/>
            <a:ext cx="1235415" cy="493486"/>
          </a:xfrm>
          <a:prstGeom prst="flowChartTermina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Stop</a:t>
            </a:r>
          </a:p>
        </p:txBody>
      </p:sp>
      <p:cxnSp>
        <p:nvCxnSpPr>
          <p:cNvPr id="260" name="Straight Arrow Connector 259">
            <a:extLst>
              <a:ext uri="{FF2B5EF4-FFF2-40B4-BE49-F238E27FC236}">
                <a16:creationId xmlns:a16="http://schemas.microsoft.com/office/drawing/2014/main" id="{F054AFE3-F6DE-D564-E6EE-B673C1FED1CF}"/>
              </a:ext>
            </a:extLst>
          </p:cNvPr>
          <p:cNvCxnSpPr>
            <a:stCxn id="61" idx="2"/>
            <a:endCxn id="258" idx="0"/>
          </p:cNvCxnSpPr>
          <p:nvPr/>
        </p:nvCxnSpPr>
        <p:spPr>
          <a:xfrm>
            <a:off x="16126929" y="8194274"/>
            <a:ext cx="5145" cy="6399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9" name="Straight Connector 268">
            <a:extLst>
              <a:ext uri="{FF2B5EF4-FFF2-40B4-BE49-F238E27FC236}">
                <a16:creationId xmlns:a16="http://schemas.microsoft.com/office/drawing/2014/main" id="{FFD7BA0F-9284-8B4B-5A0B-C83DD6F4B651}"/>
              </a:ext>
            </a:extLst>
          </p:cNvPr>
          <p:cNvCxnSpPr>
            <a:cxnSpLocks/>
          </p:cNvCxnSpPr>
          <p:nvPr/>
        </p:nvCxnSpPr>
        <p:spPr>
          <a:xfrm flipH="1">
            <a:off x="8178187" y="9202057"/>
            <a:ext cx="3018138" cy="0"/>
          </a:xfrm>
          <a:prstGeom prst="line">
            <a:avLst/>
          </a:prstGeom>
        </p:spPr>
        <p:style>
          <a:lnRef idx="2">
            <a:schemeClr val="dk1"/>
          </a:lnRef>
          <a:fillRef idx="0">
            <a:schemeClr val="dk1"/>
          </a:fillRef>
          <a:effectRef idx="1">
            <a:schemeClr val="dk1"/>
          </a:effectRef>
          <a:fontRef idx="minor">
            <a:schemeClr val="tx1"/>
          </a:fontRef>
        </p:style>
      </p:cxnSp>
      <p:cxnSp>
        <p:nvCxnSpPr>
          <p:cNvPr id="276" name="Straight Arrow Connector 275">
            <a:extLst>
              <a:ext uri="{FF2B5EF4-FFF2-40B4-BE49-F238E27FC236}">
                <a16:creationId xmlns:a16="http://schemas.microsoft.com/office/drawing/2014/main" id="{09EA3ADA-6BAB-A08D-2550-35A0F48F3EBA}"/>
              </a:ext>
            </a:extLst>
          </p:cNvPr>
          <p:cNvCxnSpPr>
            <a:endCxn id="45" idx="2"/>
          </p:cNvCxnSpPr>
          <p:nvPr/>
        </p:nvCxnSpPr>
        <p:spPr>
          <a:xfrm flipV="1">
            <a:off x="8178187" y="8414340"/>
            <a:ext cx="1" cy="7877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7" name="TextBox 276">
            <a:extLst>
              <a:ext uri="{FF2B5EF4-FFF2-40B4-BE49-F238E27FC236}">
                <a16:creationId xmlns:a16="http://schemas.microsoft.com/office/drawing/2014/main" id="{A6595AD9-EECF-44FC-7020-3F45BAE57B76}"/>
              </a:ext>
            </a:extLst>
          </p:cNvPr>
          <p:cNvSpPr txBox="1"/>
          <p:nvPr/>
        </p:nvSpPr>
        <p:spPr>
          <a:xfrm>
            <a:off x="9418742" y="8938707"/>
            <a:ext cx="537027" cy="369332"/>
          </a:xfrm>
          <a:prstGeom prst="rect">
            <a:avLst/>
          </a:prstGeom>
          <a:noFill/>
        </p:spPr>
        <p:txBody>
          <a:bodyPr wrap="square" rtlCol="0">
            <a:spAutoFit/>
          </a:bodyPr>
          <a:lstStyle/>
          <a:p>
            <a:r>
              <a:rPr lang="en-US" sz="1800" dirty="0">
                <a:solidFill>
                  <a:schemeClr val="tx1"/>
                </a:solidFill>
                <a:latin typeface="Calibri" panose="020F0502020204030204" pitchFamily="34" charset="0"/>
                <a:cs typeface="Calibri" panose="020F0502020204030204" pitchFamily="34" charset="0"/>
              </a:rPr>
              <a:t>No</a:t>
            </a:r>
            <a:endParaRPr lang="en-IN" sz="1800" dirty="0">
              <a:solidFill>
                <a:schemeClr val="tx1"/>
              </a:solidFill>
              <a:latin typeface="Calibri" panose="020F0502020204030204" pitchFamily="34" charset="0"/>
              <a:cs typeface="Calibri" panose="020F0502020204030204" pitchFamily="34" charset="0"/>
            </a:endParaRPr>
          </a:p>
        </p:txBody>
      </p:sp>
      <p:cxnSp>
        <p:nvCxnSpPr>
          <p:cNvPr id="30" name="Straight Arrow Connector 29">
            <a:extLst>
              <a:ext uri="{FF2B5EF4-FFF2-40B4-BE49-F238E27FC236}">
                <a16:creationId xmlns:a16="http://schemas.microsoft.com/office/drawing/2014/main" id="{9150B254-8806-FD7D-31FE-FCC82EE54F7D}"/>
              </a:ext>
            </a:extLst>
          </p:cNvPr>
          <p:cNvCxnSpPr>
            <a:stCxn id="55" idx="5"/>
            <a:endCxn id="61" idx="1"/>
          </p:cNvCxnSpPr>
          <p:nvPr/>
        </p:nvCxnSpPr>
        <p:spPr>
          <a:xfrm>
            <a:off x="14586862" y="7780277"/>
            <a:ext cx="64405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1" name="Straight Connector 260">
            <a:extLst>
              <a:ext uri="{FF2B5EF4-FFF2-40B4-BE49-F238E27FC236}">
                <a16:creationId xmlns:a16="http://schemas.microsoft.com/office/drawing/2014/main" id="{D9C7A26C-4F53-DAB0-68FC-9E82225B8D9D}"/>
              </a:ext>
            </a:extLst>
          </p:cNvPr>
          <p:cNvCxnSpPr>
            <a:stCxn id="49" idx="2"/>
          </p:cNvCxnSpPr>
          <p:nvPr/>
        </p:nvCxnSpPr>
        <p:spPr>
          <a:xfrm>
            <a:off x="11163814" y="8776074"/>
            <a:ext cx="32511" cy="425983"/>
          </a:xfrm>
          <a:prstGeom prst="line">
            <a:avLst/>
          </a:prstGeom>
        </p:spPr>
        <p:style>
          <a:lnRef idx="2">
            <a:schemeClr val="dk1"/>
          </a:lnRef>
          <a:fillRef idx="0">
            <a:schemeClr val="dk1"/>
          </a:fillRef>
          <a:effectRef idx="1">
            <a:schemeClr val="dk1"/>
          </a:effectRef>
          <a:fontRef idx="minor">
            <a:schemeClr val="tx1"/>
          </a:fontRef>
        </p:style>
      </p:cxnSp>
      <p:cxnSp>
        <p:nvCxnSpPr>
          <p:cNvPr id="264" name="Straight Arrow Connector 263">
            <a:extLst>
              <a:ext uri="{FF2B5EF4-FFF2-40B4-BE49-F238E27FC236}">
                <a16:creationId xmlns:a16="http://schemas.microsoft.com/office/drawing/2014/main" id="{6BC0A7CE-8C45-593D-487F-7425F9F9440F}"/>
              </a:ext>
            </a:extLst>
          </p:cNvPr>
          <p:cNvCxnSpPr>
            <a:stCxn id="45" idx="3"/>
            <a:endCxn id="49" idx="1"/>
          </p:cNvCxnSpPr>
          <p:nvPr/>
        </p:nvCxnSpPr>
        <p:spPr>
          <a:xfrm flipV="1">
            <a:off x="9505156" y="7780277"/>
            <a:ext cx="414975" cy="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0" name="Straight Arrow Connector 269">
            <a:extLst>
              <a:ext uri="{FF2B5EF4-FFF2-40B4-BE49-F238E27FC236}">
                <a16:creationId xmlns:a16="http://schemas.microsoft.com/office/drawing/2014/main" id="{DAEC2E0A-B4B3-4040-CFCA-152C9FFAD621}"/>
              </a:ext>
            </a:extLst>
          </p:cNvPr>
          <p:cNvCxnSpPr>
            <a:stCxn id="49" idx="3"/>
            <a:endCxn id="55" idx="2"/>
          </p:cNvCxnSpPr>
          <p:nvPr/>
        </p:nvCxnSpPr>
        <p:spPr>
          <a:xfrm>
            <a:off x="12407496" y="7780277"/>
            <a:ext cx="6110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5B044435-37C4-D249-CEEA-5F0957FE0DE7}"/>
              </a:ext>
            </a:extLst>
          </p:cNvPr>
          <p:cNvSpPr txBox="1"/>
          <p:nvPr/>
        </p:nvSpPr>
        <p:spPr>
          <a:xfrm>
            <a:off x="5614850" y="5809584"/>
            <a:ext cx="2061857" cy="338554"/>
          </a:xfrm>
          <a:prstGeom prst="rect">
            <a:avLst/>
          </a:prstGeom>
          <a:noFill/>
        </p:spPr>
        <p:txBody>
          <a:bodyPr wrap="square" rtlCol="0">
            <a:spAutoFit/>
          </a:bodyPr>
          <a:lstStyle/>
          <a:p>
            <a:r>
              <a:rPr lang="en-IN" sz="1600" dirty="0">
                <a:solidFill>
                  <a:schemeClr val="tx1"/>
                </a:solidFill>
                <a:latin typeface="Calibri" panose="020F0502020204030204" pitchFamily="34" charset="0"/>
                <a:cs typeface="Calibri" panose="020F0502020204030204" pitchFamily="34" charset="0"/>
              </a:rPr>
              <a:t>Decoded binary data</a:t>
            </a:r>
          </a:p>
        </p:txBody>
      </p:sp>
      <p:sp>
        <p:nvSpPr>
          <p:cNvPr id="9" name="TextBox 8">
            <a:extLst>
              <a:ext uri="{FF2B5EF4-FFF2-40B4-BE49-F238E27FC236}">
                <a16:creationId xmlns:a16="http://schemas.microsoft.com/office/drawing/2014/main" id="{E7B11DF0-D6B4-6E41-9BE1-B07CC0E76A3E}"/>
              </a:ext>
            </a:extLst>
          </p:cNvPr>
          <p:cNvSpPr txBox="1"/>
          <p:nvPr/>
        </p:nvSpPr>
        <p:spPr>
          <a:xfrm>
            <a:off x="3913723" y="8464118"/>
            <a:ext cx="748316" cy="369332"/>
          </a:xfrm>
          <a:prstGeom prst="rect">
            <a:avLst/>
          </a:prstGeom>
          <a:noFill/>
        </p:spPr>
        <p:txBody>
          <a:bodyPr wrap="square" rtlCol="0">
            <a:spAutoFit/>
          </a:bodyPr>
          <a:lstStyle/>
          <a:p>
            <a:r>
              <a:rPr lang="en-IN" sz="1800" dirty="0">
                <a:solidFill>
                  <a:schemeClr val="tx1"/>
                </a:solidFill>
                <a:latin typeface="Calibri" panose="020F0502020204030204" pitchFamily="34" charset="0"/>
                <a:cs typeface="Calibri" panose="020F0502020204030204" pitchFamily="34" charset="0"/>
              </a:rPr>
              <a:t>data</a:t>
            </a:r>
          </a:p>
        </p:txBody>
      </p:sp>
      <p:sp>
        <p:nvSpPr>
          <p:cNvPr id="12" name="TextBox 11">
            <a:extLst>
              <a:ext uri="{FF2B5EF4-FFF2-40B4-BE49-F238E27FC236}">
                <a16:creationId xmlns:a16="http://schemas.microsoft.com/office/drawing/2014/main" id="{A9FB4AE0-0A31-7DA3-E60E-7729F9DB87E7}"/>
              </a:ext>
            </a:extLst>
          </p:cNvPr>
          <p:cNvSpPr txBox="1"/>
          <p:nvPr/>
        </p:nvSpPr>
        <p:spPr>
          <a:xfrm>
            <a:off x="7489151" y="6797527"/>
            <a:ext cx="1808515" cy="369332"/>
          </a:xfrm>
          <a:prstGeom prst="rect">
            <a:avLst/>
          </a:prstGeom>
          <a:noFill/>
        </p:spPr>
        <p:txBody>
          <a:bodyPr wrap="square" rtlCol="0">
            <a:spAutoFit/>
          </a:bodyPr>
          <a:lstStyle/>
          <a:p>
            <a:r>
              <a:rPr lang="en-IN" sz="1800" dirty="0">
                <a:solidFill>
                  <a:schemeClr val="tx1"/>
                </a:solidFill>
                <a:latin typeface="Calibri" panose="020F0502020204030204" pitchFamily="34" charset="0"/>
                <a:cs typeface="Calibri" panose="020F0502020204030204" pitchFamily="34" charset="0"/>
              </a:rPr>
              <a:t>Inserted data</a:t>
            </a:r>
          </a:p>
        </p:txBody>
      </p:sp>
    </p:spTree>
    <p:extLst>
      <p:ext uri="{BB962C8B-B14F-4D97-AF65-F5344CB8AC3E}">
        <p14:creationId xmlns:p14="http://schemas.microsoft.com/office/powerpoint/2010/main" val="3975594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grpSp>
        <p:nvGrpSpPr>
          <p:cNvPr id="283" name="Google Shape;283;p23"/>
          <p:cNvGrpSpPr/>
          <p:nvPr/>
        </p:nvGrpSpPr>
        <p:grpSpPr>
          <a:xfrm>
            <a:off x="-26281" y="774700"/>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panose="020F0502020204030204" pitchFamily="34" charset="0"/>
                  <a:ea typeface="Calibri"/>
                  <a:cs typeface="Calibri" panose="020F0502020204030204" pitchFamily="34" charset="0"/>
                  <a:sym typeface="Calibri"/>
                </a:rPr>
                <a:t>8</a:t>
              </a:r>
              <a:r>
                <a:rPr lang="en-US"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 Existing vs Proposed System</a:t>
              </a:r>
              <a:endParaRPr sz="54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26" name="Google Shape;103;p13">
            <a:extLst>
              <a:ext uri="{FF2B5EF4-FFF2-40B4-BE49-F238E27FC236}">
                <a16:creationId xmlns:a16="http://schemas.microsoft.com/office/drawing/2014/main" id="{66E50D5A-219D-F763-6418-C46E5D2D9D00}"/>
              </a:ext>
            </a:extLst>
          </p:cNvPr>
          <p:cNvGrpSpPr/>
          <p:nvPr/>
        </p:nvGrpSpPr>
        <p:grpSpPr>
          <a:xfrm>
            <a:off x="-19844" y="9581281"/>
            <a:ext cx="19030155" cy="1112119"/>
            <a:chOff x="-2" y="9568581"/>
            <a:chExt cx="19030155" cy="1112119"/>
          </a:xfrm>
          <a:solidFill>
            <a:srgbClr val="FFC000"/>
          </a:solidFill>
        </p:grpSpPr>
        <p:grpSp>
          <p:nvGrpSpPr>
            <p:cNvPr id="27" name="Google Shape;104;p13">
              <a:extLst>
                <a:ext uri="{FF2B5EF4-FFF2-40B4-BE49-F238E27FC236}">
                  <a16:creationId xmlns:a16="http://schemas.microsoft.com/office/drawing/2014/main" id="{4A93B630-A4B8-80C0-FA08-B6B00B9994B6}"/>
                </a:ext>
              </a:extLst>
            </p:cNvPr>
            <p:cNvGrpSpPr/>
            <p:nvPr/>
          </p:nvGrpSpPr>
          <p:grpSpPr>
            <a:xfrm>
              <a:off x="-2" y="9568581"/>
              <a:ext cx="19030155" cy="1112119"/>
              <a:chOff x="-324645" y="2222500"/>
              <a:chExt cx="22284921" cy="1302327"/>
            </a:xfrm>
            <a:grpFill/>
          </p:grpSpPr>
          <p:sp>
            <p:nvSpPr>
              <p:cNvPr id="29" name="Google Shape;105;p13">
                <a:extLst>
                  <a:ext uri="{FF2B5EF4-FFF2-40B4-BE49-F238E27FC236}">
                    <a16:creationId xmlns:a16="http://schemas.microsoft.com/office/drawing/2014/main" id="{A11960F3-1891-FE3F-D7F1-1D7021528459}"/>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30" name="Google Shape;106;p13">
                <a:extLst>
                  <a:ext uri="{FF2B5EF4-FFF2-40B4-BE49-F238E27FC236}">
                    <a16:creationId xmlns:a16="http://schemas.microsoft.com/office/drawing/2014/main" id="{5128ABF0-BF37-A9B3-8E7D-07CFA4A21C3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28" name="Google Shape;107;p13">
              <a:extLst>
                <a:ext uri="{FF2B5EF4-FFF2-40B4-BE49-F238E27FC236}">
                  <a16:creationId xmlns:a16="http://schemas.microsoft.com/office/drawing/2014/main" id="{2CA8559D-B8E8-371E-87DE-AADAA04D7016}"/>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31" name="Google Shape;139;p15">
            <a:extLst>
              <a:ext uri="{FF2B5EF4-FFF2-40B4-BE49-F238E27FC236}">
                <a16:creationId xmlns:a16="http://schemas.microsoft.com/office/drawing/2014/main" id="{C2D70E49-8764-C947-1461-8A6574DF54E8}"/>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32" name="Google Shape;141;p15">
            <a:extLst>
              <a:ext uri="{FF2B5EF4-FFF2-40B4-BE49-F238E27FC236}">
                <a16:creationId xmlns:a16="http://schemas.microsoft.com/office/drawing/2014/main" id="{B4DD18EF-C969-AD8C-46D9-B69BD57C7077}"/>
              </a:ext>
            </a:extLst>
          </p:cNvPr>
          <p:cNvSpPr txBox="1"/>
          <p:nvPr/>
        </p:nvSpPr>
        <p:spPr>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pPr marL="0" marR="0" lvl="0" indent="0" algn="ctr" rtl="0">
                <a:spcBef>
                  <a:spcPts val="0"/>
                </a:spcBef>
                <a:spcAft>
                  <a:spcPts val="0"/>
                </a:spcAft>
                <a:buNone/>
              </a:pPr>
              <a:t>21</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33" name="Google Shape;108;p13">
            <a:extLst>
              <a:ext uri="{FF2B5EF4-FFF2-40B4-BE49-F238E27FC236}">
                <a16:creationId xmlns:a16="http://schemas.microsoft.com/office/drawing/2014/main" id="{5E3CB728-CD49-52C3-3E77-5BE02ECEE3AA}"/>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4" name="TextBox 13">
            <a:extLst>
              <a:ext uri="{FF2B5EF4-FFF2-40B4-BE49-F238E27FC236}">
                <a16:creationId xmlns:a16="http://schemas.microsoft.com/office/drawing/2014/main" id="{397D8967-3D8E-B67A-18BA-5E095922B90A}"/>
              </a:ext>
            </a:extLst>
          </p:cNvPr>
          <p:cNvSpPr txBox="1"/>
          <p:nvPr/>
        </p:nvSpPr>
        <p:spPr>
          <a:xfrm>
            <a:off x="359384" y="1793009"/>
            <a:ext cx="17822290" cy="4652427"/>
          </a:xfrm>
          <a:prstGeom prst="rect">
            <a:avLst/>
          </a:prstGeom>
          <a:noFill/>
        </p:spPr>
        <p:txBody>
          <a:bodyPr wrap="square">
            <a:spAutoFit/>
          </a:bodyPr>
          <a:lstStyle/>
          <a:p>
            <a:pPr algn="ctr">
              <a:lnSpc>
                <a:spcPct val="150000"/>
              </a:lnSpc>
              <a:spcAft>
                <a:spcPts val="8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 </a:t>
            </a:r>
            <a:r>
              <a:rPr lang="en-US" sz="2800" b="1" dirty="0">
                <a:effectLst/>
                <a:latin typeface="Calibri" panose="020F0502020204030204" pitchFamily="34" charset="0"/>
                <a:ea typeface="Times New Roman" panose="02020603050405020304" pitchFamily="18" charset="0"/>
                <a:cs typeface="Calibri" panose="020F0502020204030204" pitchFamily="34" charset="0"/>
              </a:rPr>
              <a:t>Existence of Steganography systems</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We are currently working on Image Steganography it is process of hiding secret data inside the images.</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For achieving the image Steganography applications are used and some websites are also available for us.</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In this applications or websites mostly, there will be options like insert ,text ,key for encryption and same process for decryption.</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spcAft>
                <a:spcPts val="80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In the encryption process text will be concealed into image and receiver can decrypt the text by using same application or website.</a:t>
            </a:r>
            <a:endParaRPr lang="en-IN" sz="2800" dirty="0">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grpSp>
        <p:nvGrpSpPr>
          <p:cNvPr id="26" name="Google Shape;103;p13">
            <a:extLst>
              <a:ext uri="{FF2B5EF4-FFF2-40B4-BE49-F238E27FC236}">
                <a16:creationId xmlns:a16="http://schemas.microsoft.com/office/drawing/2014/main" id="{66E50D5A-219D-F763-6418-C46E5D2D9D00}"/>
              </a:ext>
            </a:extLst>
          </p:cNvPr>
          <p:cNvGrpSpPr/>
          <p:nvPr/>
        </p:nvGrpSpPr>
        <p:grpSpPr>
          <a:xfrm>
            <a:off x="-19844" y="9581281"/>
            <a:ext cx="19030155" cy="1112119"/>
            <a:chOff x="-2" y="9568581"/>
            <a:chExt cx="19030155" cy="1112119"/>
          </a:xfrm>
          <a:solidFill>
            <a:srgbClr val="FFC000"/>
          </a:solidFill>
        </p:grpSpPr>
        <p:grpSp>
          <p:nvGrpSpPr>
            <p:cNvPr id="27" name="Google Shape;104;p13">
              <a:extLst>
                <a:ext uri="{FF2B5EF4-FFF2-40B4-BE49-F238E27FC236}">
                  <a16:creationId xmlns:a16="http://schemas.microsoft.com/office/drawing/2014/main" id="{4A93B630-A4B8-80C0-FA08-B6B00B9994B6}"/>
                </a:ext>
              </a:extLst>
            </p:cNvPr>
            <p:cNvGrpSpPr/>
            <p:nvPr/>
          </p:nvGrpSpPr>
          <p:grpSpPr>
            <a:xfrm>
              <a:off x="-2" y="9568581"/>
              <a:ext cx="19030155" cy="1112119"/>
              <a:chOff x="-324645" y="2222500"/>
              <a:chExt cx="22284921" cy="1302327"/>
            </a:xfrm>
            <a:grpFill/>
          </p:grpSpPr>
          <p:sp>
            <p:nvSpPr>
              <p:cNvPr id="29" name="Google Shape;105;p13">
                <a:extLst>
                  <a:ext uri="{FF2B5EF4-FFF2-40B4-BE49-F238E27FC236}">
                    <a16:creationId xmlns:a16="http://schemas.microsoft.com/office/drawing/2014/main" id="{A11960F3-1891-FE3F-D7F1-1D7021528459}"/>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30" name="Google Shape;106;p13">
                <a:extLst>
                  <a:ext uri="{FF2B5EF4-FFF2-40B4-BE49-F238E27FC236}">
                    <a16:creationId xmlns:a16="http://schemas.microsoft.com/office/drawing/2014/main" id="{5128ABF0-BF37-A9B3-8E7D-07CFA4A21C3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28" name="Google Shape;107;p13">
              <a:extLst>
                <a:ext uri="{FF2B5EF4-FFF2-40B4-BE49-F238E27FC236}">
                  <a16:creationId xmlns:a16="http://schemas.microsoft.com/office/drawing/2014/main" id="{2CA8559D-B8E8-371E-87DE-AADAA04D7016}"/>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31" name="Google Shape;139;p15">
            <a:extLst>
              <a:ext uri="{FF2B5EF4-FFF2-40B4-BE49-F238E27FC236}">
                <a16:creationId xmlns:a16="http://schemas.microsoft.com/office/drawing/2014/main" id="{C2D70E49-8764-C947-1461-8A6574DF54E8}"/>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32" name="Google Shape;141;p15">
            <a:extLst>
              <a:ext uri="{FF2B5EF4-FFF2-40B4-BE49-F238E27FC236}">
                <a16:creationId xmlns:a16="http://schemas.microsoft.com/office/drawing/2014/main" id="{B4DD18EF-C969-AD8C-46D9-B69BD57C7077}"/>
              </a:ext>
            </a:extLst>
          </p:cNvPr>
          <p:cNvSpPr txBox="1"/>
          <p:nvPr/>
        </p:nvSpPr>
        <p:spPr>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pPr marL="0" marR="0" lvl="0" indent="0" algn="ctr" rtl="0">
                <a:spcBef>
                  <a:spcPts val="0"/>
                </a:spcBef>
                <a:spcAft>
                  <a:spcPts val="0"/>
                </a:spcAft>
                <a:buNone/>
              </a:pPr>
              <a:t>22</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33" name="Google Shape;108;p13">
            <a:extLst>
              <a:ext uri="{FF2B5EF4-FFF2-40B4-BE49-F238E27FC236}">
                <a16:creationId xmlns:a16="http://schemas.microsoft.com/office/drawing/2014/main" id="{5E3CB728-CD49-52C3-3E77-5BE02ECEE3AA}"/>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5" name="TextBox 14">
            <a:extLst>
              <a:ext uri="{FF2B5EF4-FFF2-40B4-BE49-F238E27FC236}">
                <a16:creationId xmlns:a16="http://schemas.microsoft.com/office/drawing/2014/main" id="{B734E769-7FC9-0AF0-D51D-9ABB1B0B1447}"/>
              </a:ext>
            </a:extLst>
          </p:cNvPr>
          <p:cNvSpPr txBox="1"/>
          <p:nvPr/>
        </p:nvSpPr>
        <p:spPr>
          <a:xfrm>
            <a:off x="179691" y="253547"/>
            <a:ext cx="18650929" cy="7237751"/>
          </a:xfrm>
          <a:prstGeom prst="rect">
            <a:avLst/>
          </a:prstGeom>
          <a:noFill/>
        </p:spPr>
        <p:txBody>
          <a:bodyPr wrap="square">
            <a:spAutoFit/>
          </a:bodyPr>
          <a:lstStyle/>
          <a:p>
            <a:pPr algn="ctr">
              <a:lnSpc>
                <a:spcPct val="150000"/>
              </a:lnSpc>
              <a:spcAft>
                <a:spcPts val="8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 </a:t>
            </a:r>
            <a:r>
              <a:rPr lang="en-US" sz="2800" b="1" dirty="0">
                <a:effectLst/>
                <a:latin typeface="Calibri" panose="020F0502020204030204" pitchFamily="34" charset="0"/>
                <a:ea typeface="Times New Roman" panose="02020603050405020304" pitchFamily="18" charset="0"/>
                <a:cs typeface="Calibri" panose="020F0502020204030204" pitchFamily="34" charset="0"/>
              </a:rPr>
              <a:t>Proposed system</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In the previously proposed systems there is a security issue as we can decrypt the text with any other application or website, this will create a problem for sender and receiver also.</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To  solve the above problem ,we have developed a project based on LSB substitution method works on simple GUI, our project firstly to achieve security.</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In the existing systems we need internet for achieving the image Steganography. But we in proposed system you need only packages pre installed.</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We are firstly encrypting the text using Caesar cipher substitution, then we encode the text into the image by using LSB substitution and the receiver should use this program for decryption.</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spcAft>
                <a:spcPts val="80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If the third person has the image but doesn’t know the program, Suppose third person has decrypted the image using another algorithm he or she can see the text but in an encrypted way. This makes our system more robust and high security.</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383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grpSp>
        <p:nvGrpSpPr>
          <p:cNvPr id="301" name="Google Shape;301;p24"/>
          <p:cNvGrpSpPr/>
          <p:nvPr/>
        </p:nvGrpSpPr>
        <p:grpSpPr>
          <a:xfrm>
            <a:off x="-26281" y="77470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panose="020F0502020204030204" pitchFamily="34" charset="0"/>
                  <a:ea typeface="Calibri"/>
                  <a:cs typeface="Calibri" panose="020F0502020204030204" pitchFamily="34" charset="0"/>
                  <a:sym typeface="Calibri"/>
                </a:rPr>
                <a:t>9</a:t>
              </a:r>
              <a:r>
                <a:rPr lang="en-US"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 Cryptography vs Steganography</a:t>
              </a:r>
              <a:endParaRPr sz="54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24" name="Google Shape;103;p13">
            <a:extLst>
              <a:ext uri="{FF2B5EF4-FFF2-40B4-BE49-F238E27FC236}">
                <a16:creationId xmlns:a16="http://schemas.microsoft.com/office/drawing/2014/main" id="{B5621436-32B8-825D-245F-040A38487F06}"/>
              </a:ext>
            </a:extLst>
          </p:cNvPr>
          <p:cNvGrpSpPr/>
          <p:nvPr/>
        </p:nvGrpSpPr>
        <p:grpSpPr>
          <a:xfrm>
            <a:off x="-19844" y="9581281"/>
            <a:ext cx="19030155" cy="1112119"/>
            <a:chOff x="-2" y="9568581"/>
            <a:chExt cx="19030155" cy="1112119"/>
          </a:xfrm>
          <a:solidFill>
            <a:srgbClr val="FFC000"/>
          </a:solidFill>
        </p:grpSpPr>
        <p:grpSp>
          <p:nvGrpSpPr>
            <p:cNvPr id="25" name="Google Shape;104;p13">
              <a:extLst>
                <a:ext uri="{FF2B5EF4-FFF2-40B4-BE49-F238E27FC236}">
                  <a16:creationId xmlns:a16="http://schemas.microsoft.com/office/drawing/2014/main" id="{11243A14-4B99-3A2D-7F53-315EE80A68F2}"/>
                </a:ext>
              </a:extLst>
            </p:cNvPr>
            <p:cNvGrpSpPr/>
            <p:nvPr/>
          </p:nvGrpSpPr>
          <p:grpSpPr>
            <a:xfrm>
              <a:off x="-2" y="9568581"/>
              <a:ext cx="19030155" cy="1112119"/>
              <a:chOff x="-324645" y="2222500"/>
              <a:chExt cx="22284921" cy="1302327"/>
            </a:xfrm>
            <a:grpFill/>
          </p:grpSpPr>
          <p:sp>
            <p:nvSpPr>
              <p:cNvPr id="27" name="Google Shape;105;p13">
                <a:extLst>
                  <a:ext uri="{FF2B5EF4-FFF2-40B4-BE49-F238E27FC236}">
                    <a16:creationId xmlns:a16="http://schemas.microsoft.com/office/drawing/2014/main" id="{E28D9D78-D9E5-0EB4-5EB5-7C40A83C3C06}"/>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8" name="Google Shape;106;p13">
                <a:extLst>
                  <a:ext uri="{FF2B5EF4-FFF2-40B4-BE49-F238E27FC236}">
                    <a16:creationId xmlns:a16="http://schemas.microsoft.com/office/drawing/2014/main" id="{2D3D0A23-2254-8BD3-BEDC-89BC638D2D38}"/>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26" name="Google Shape;107;p13">
              <a:extLst>
                <a:ext uri="{FF2B5EF4-FFF2-40B4-BE49-F238E27FC236}">
                  <a16:creationId xmlns:a16="http://schemas.microsoft.com/office/drawing/2014/main" id="{C4F57F85-1048-4022-D1A9-680248CD4CB8}"/>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9" name="Google Shape;139;p15">
            <a:extLst>
              <a:ext uri="{FF2B5EF4-FFF2-40B4-BE49-F238E27FC236}">
                <a16:creationId xmlns:a16="http://schemas.microsoft.com/office/drawing/2014/main" id="{EC886BD1-99BE-3C62-2293-1C3B311499D4}"/>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30" name="Google Shape;141;p15">
            <a:extLst>
              <a:ext uri="{FF2B5EF4-FFF2-40B4-BE49-F238E27FC236}">
                <a16:creationId xmlns:a16="http://schemas.microsoft.com/office/drawing/2014/main" id="{B0D22766-6F0A-CB47-1E6E-2EBE717C0244}"/>
              </a:ext>
            </a:extLst>
          </p:cNvPr>
          <p:cNvSpPr txBox="1"/>
          <p:nvPr/>
        </p:nvSpPr>
        <p:spPr>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pPr marL="0" marR="0" lvl="0" indent="0" algn="ctr" rtl="0">
                <a:spcBef>
                  <a:spcPts val="0"/>
                </a:spcBef>
                <a:spcAft>
                  <a:spcPts val="0"/>
                </a:spcAft>
                <a:buNone/>
              </a:pPr>
              <a:t>23</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31" name="Google Shape;108;p13">
            <a:extLst>
              <a:ext uri="{FF2B5EF4-FFF2-40B4-BE49-F238E27FC236}">
                <a16:creationId xmlns:a16="http://schemas.microsoft.com/office/drawing/2014/main" id="{52476A50-E5A4-BF53-D405-FB67EC16F8D0}"/>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graphicFrame>
        <p:nvGraphicFramePr>
          <p:cNvPr id="3" name="Table 3">
            <a:extLst>
              <a:ext uri="{FF2B5EF4-FFF2-40B4-BE49-F238E27FC236}">
                <a16:creationId xmlns:a16="http://schemas.microsoft.com/office/drawing/2014/main" id="{32E76644-AA70-2F61-6039-08045AE48B62}"/>
              </a:ext>
            </a:extLst>
          </p:cNvPr>
          <p:cNvGraphicFramePr>
            <a:graphicFrameLocks noGrp="1"/>
          </p:cNvGraphicFramePr>
          <p:nvPr>
            <p:extLst>
              <p:ext uri="{D42A27DB-BD31-4B8C-83A1-F6EECF244321}">
                <p14:modId xmlns:p14="http://schemas.microsoft.com/office/powerpoint/2010/main" val="449796851"/>
              </p:ext>
            </p:extLst>
          </p:nvPr>
        </p:nvGraphicFramePr>
        <p:xfrm>
          <a:off x="2410006" y="1816858"/>
          <a:ext cx="14252394" cy="7519610"/>
        </p:xfrm>
        <a:graphic>
          <a:graphicData uri="http://schemas.openxmlformats.org/drawingml/2006/table">
            <a:tbl>
              <a:tblPr firstRow="1" bandRow="1">
                <a:tableStyleId>{360516C0-173C-4C79-B39B-047BE658D791}</a:tableStyleId>
              </a:tblPr>
              <a:tblGrid>
                <a:gridCol w="7126197">
                  <a:extLst>
                    <a:ext uri="{9D8B030D-6E8A-4147-A177-3AD203B41FA5}">
                      <a16:colId xmlns:a16="http://schemas.microsoft.com/office/drawing/2014/main" val="1019002887"/>
                    </a:ext>
                  </a:extLst>
                </a:gridCol>
                <a:gridCol w="7126197">
                  <a:extLst>
                    <a:ext uri="{9D8B030D-6E8A-4147-A177-3AD203B41FA5}">
                      <a16:colId xmlns:a16="http://schemas.microsoft.com/office/drawing/2014/main" val="3716198781"/>
                    </a:ext>
                  </a:extLst>
                </a:gridCol>
              </a:tblGrid>
              <a:tr h="516716">
                <a:tc>
                  <a:txBody>
                    <a:bodyPr/>
                    <a:lstStyle/>
                    <a:p>
                      <a:pPr algn="ctr"/>
                      <a:r>
                        <a:rPr lang="en-US" sz="2800" b="1" i="0" u="none" strike="noStrike" cap="none" dirty="0">
                          <a:solidFill>
                            <a:schemeClr val="lt1"/>
                          </a:solidFill>
                          <a:effectLst/>
                          <a:latin typeface="Calibri"/>
                          <a:ea typeface="Calibri"/>
                          <a:cs typeface="Calibri"/>
                          <a:sym typeface="Arial"/>
                        </a:rPr>
                        <a:t>Steganography</a:t>
                      </a:r>
                      <a:endParaRPr lang="en-IN" sz="2800" dirty="0"/>
                    </a:p>
                  </a:txBody>
                  <a:tcPr/>
                </a:tc>
                <a:tc>
                  <a:txBody>
                    <a:bodyPr/>
                    <a:lstStyle/>
                    <a:p>
                      <a:pPr algn="ctr"/>
                      <a:r>
                        <a:rPr lang="en-US" sz="2800" b="1" i="0" u="none" strike="noStrike" cap="none" dirty="0">
                          <a:solidFill>
                            <a:schemeClr val="lt1"/>
                          </a:solidFill>
                          <a:effectLst/>
                          <a:latin typeface="Calibri"/>
                          <a:ea typeface="Calibri"/>
                          <a:cs typeface="Calibri"/>
                          <a:sym typeface="Arial"/>
                        </a:rPr>
                        <a:t>Cryptography</a:t>
                      </a:r>
                      <a:endParaRPr lang="en-IN" sz="2800" dirty="0"/>
                    </a:p>
                  </a:txBody>
                  <a:tcPr/>
                </a:tc>
                <a:extLst>
                  <a:ext uri="{0D108BD9-81ED-4DB2-BD59-A6C34878D82A}">
                    <a16:rowId xmlns:a16="http://schemas.microsoft.com/office/drawing/2014/main" val="1471834086"/>
                  </a:ext>
                </a:extLst>
              </a:tr>
              <a:tr h="1004822">
                <a:tc>
                  <a:txBody>
                    <a:bodyPr/>
                    <a:lstStyle/>
                    <a:p>
                      <a:r>
                        <a:rPr lang="en-US" sz="2400" b="0" i="0" u="none" strike="noStrike" cap="none" dirty="0">
                          <a:solidFill>
                            <a:schemeClr val="dk1"/>
                          </a:solidFill>
                          <a:effectLst/>
                          <a:latin typeface="Calibri"/>
                          <a:ea typeface="Calibri"/>
                          <a:cs typeface="Calibri"/>
                          <a:sym typeface="Arial"/>
                        </a:rPr>
                        <a:t>1. Steganography means covered writing. The process of hiding digital information in carrier signal.</a:t>
                      </a:r>
                      <a:endParaRPr lang="en-IN" sz="2400" dirty="0"/>
                    </a:p>
                  </a:txBody>
                  <a:tcPr/>
                </a:tc>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1. Cryptography means secret writing. The art and science of studying methods of protecting  data.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8635611"/>
                  </a:ext>
                </a:extLst>
              </a:tr>
              <a:tr h="0">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2. Steganography does not alter the structure of the secret message.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2. While in cryptography, the structure of data is altered.</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5572859"/>
                  </a:ext>
                </a:extLst>
              </a:tr>
              <a:tr h="1004822">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3. It relies on the confidentiality of the method of embedding.</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3. It relies on the confidentiality of the key.</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2509961"/>
                  </a:ext>
                </a:extLst>
              </a:tr>
              <a:tr h="1211974">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4. Spatial domain, Transform Domain, Distortion, Model- based and ad-hoc are the techniques present in Steganography.</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4. Transposition, Substitution, Stream cipher, Block ciphers are the techniques present in cryptography.</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6654683"/>
                  </a:ext>
                </a:extLst>
              </a:tr>
              <a:tr h="1004822">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5. It is implemented on Audio, Video, Image and Text files. And it is less popular than cryptography.</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5. It is implemented only on Text Files.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2434907"/>
                  </a:ext>
                </a:extLst>
              </a:tr>
              <a:tr h="1004822">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6. Technology still being developed for certain formats.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6. Most of algorithms are known by all and are developed.</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9217316"/>
                  </a:ext>
                </a:extLst>
              </a:tr>
              <a:tr h="1004822">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7. Main challenges are Imperceptibility, embedding payload, and robustness.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7. Main challenges are complexity of encryption and key management.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810406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grpSp>
        <p:nvGrpSpPr>
          <p:cNvPr id="301" name="Google Shape;301;p24"/>
          <p:cNvGrpSpPr/>
          <p:nvPr/>
        </p:nvGrpSpPr>
        <p:grpSpPr>
          <a:xfrm>
            <a:off x="-26281" y="77470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IN" sz="5400" dirty="0">
                  <a:solidFill>
                    <a:schemeClr val="lt1"/>
                  </a:solidFill>
                  <a:latin typeface="Calibri" panose="020F0502020204030204" pitchFamily="34" charset="0"/>
                  <a:ea typeface="Calibri"/>
                  <a:cs typeface="Calibri" panose="020F0502020204030204" pitchFamily="34" charset="0"/>
                  <a:sym typeface="Calibri"/>
                </a:rPr>
                <a:t>10. Advantages and Disadvantages</a:t>
              </a:r>
              <a:endParaRPr sz="20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24" name="Google Shape;103;p13">
            <a:extLst>
              <a:ext uri="{FF2B5EF4-FFF2-40B4-BE49-F238E27FC236}">
                <a16:creationId xmlns:a16="http://schemas.microsoft.com/office/drawing/2014/main" id="{B5621436-32B8-825D-245F-040A38487F06}"/>
              </a:ext>
            </a:extLst>
          </p:cNvPr>
          <p:cNvGrpSpPr/>
          <p:nvPr/>
        </p:nvGrpSpPr>
        <p:grpSpPr>
          <a:xfrm>
            <a:off x="-19844" y="9581281"/>
            <a:ext cx="19030155" cy="1112119"/>
            <a:chOff x="-2" y="9568581"/>
            <a:chExt cx="19030155" cy="1112119"/>
          </a:xfrm>
          <a:solidFill>
            <a:srgbClr val="FFC000"/>
          </a:solidFill>
        </p:grpSpPr>
        <p:grpSp>
          <p:nvGrpSpPr>
            <p:cNvPr id="25" name="Google Shape;104;p13">
              <a:extLst>
                <a:ext uri="{FF2B5EF4-FFF2-40B4-BE49-F238E27FC236}">
                  <a16:creationId xmlns:a16="http://schemas.microsoft.com/office/drawing/2014/main" id="{11243A14-4B99-3A2D-7F53-315EE80A68F2}"/>
                </a:ext>
              </a:extLst>
            </p:cNvPr>
            <p:cNvGrpSpPr/>
            <p:nvPr/>
          </p:nvGrpSpPr>
          <p:grpSpPr>
            <a:xfrm>
              <a:off x="-2" y="9568581"/>
              <a:ext cx="19030155" cy="1112119"/>
              <a:chOff x="-324645" y="2222500"/>
              <a:chExt cx="22284921" cy="1302327"/>
            </a:xfrm>
            <a:grpFill/>
          </p:grpSpPr>
          <p:sp>
            <p:nvSpPr>
              <p:cNvPr id="27" name="Google Shape;105;p13">
                <a:extLst>
                  <a:ext uri="{FF2B5EF4-FFF2-40B4-BE49-F238E27FC236}">
                    <a16:creationId xmlns:a16="http://schemas.microsoft.com/office/drawing/2014/main" id="{E28D9D78-D9E5-0EB4-5EB5-7C40A83C3C06}"/>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8" name="Google Shape;106;p13">
                <a:extLst>
                  <a:ext uri="{FF2B5EF4-FFF2-40B4-BE49-F238E27FC236}">
                    <a16:creationId xmlns:a16="http://schemas.microsoft.com/office/drawing/2014/main" id="{2D3D0A23-2254-8BD3-BEDC-89BC638D2D38}"/>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26" name="Google Shape;107;p13">
              <a:extLst>
                <a:ext uri="{FF2B5EF4-FFF2-40B4-BE49-F238E27FC236}">
                  <a16:creationId xmlns:a16="http://schemas.microsoft.com/office/drawing/2014/main" id="{C4F57F85-1048-4022-D1A9-680248CD4CB8}"/>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9" name="Google Shape;139;p15">
            <a:extLst>
              <a:ext uri="{FF2B5EF4-FFF2-40B4-BE49-F238E27FC236}">
                <a16:creationId xmlns:a16="http://schemas.microsoft.com/office/drawing/2014/main" id="{EC886BD1-99BE-3C62-2293-1C3B311499D4}"/>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30" name="Google Shape;141;p15">
            <a:extLst>
              <a:ext uri="{FF2B5EF4-FFF2-40B4-BE49-F238E27FC236}">
                <a16:creationId xmlns:a16="http://schemas.microsoft.com/office/drawing/2014/main" id="{B0D22766-6F0A-CB47-1E6E-2EBE717C0244}"/>
              </a:ext>
            </a:extLst>
          </p:cNvPr>
          <p:cNvSpPr txBox="1"/>
          <p:nvPr/>
        </p:nvSpPr>
        <p:spPr>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pPr marL="0" marR="0" lvl="0" indent="0" algn="ctr" rtl="0">
                <a:spcBef>
                  <a:spcPts val="0"/>
                </a:spcBef>
                <a:spcAft>
                  <a:spcPts val="0"/>
                </a:spcAft>
                <a:buNone/>
              </a:pPr>
              <a:t>24</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31" name="Google Shape;108;p13">
            <a:extLst>
              <a:ext uri="{FF2B5EF4-FFF2-40B4-BE49-F238E27FC236}">
                <a16:creationId xmlns:a16="http://schemas.microsoft.com/office/drawing/2014/main" id="{52476A50-E5A4-BF53-D405-FB67EC16F8D0}"/>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TextBox 1">
            <a:extLst>
              <a:ext uri="{FF2B5EF4-FFF2-40B4-BE49-F238E27FC236}">
                <a16:creationId xmlns:a16="http://schemas.microsoft.com/office/drawing/2014/main" id="{216FB304-F412-6ABE-22F0-EFD25A7C8A01}"/>
              </a:ext>
            </a:extLst>
          </p:cNvPr>
          <p:cNvSpPr txBox="1"/>
          <p:nvPr/>
        </p:nvSpPr>
        <p:spPr>
          <a:xfrm>
            <a:off x="356655" y="1903430"/>
            <a:ext cx="18543182" cy="5842497"/>
          </a:xfrm>
          <a:prstGeom prst="rect">
            <a:avLst/>
          </a:prstGeom>
          <a:noFill/>
        </p:spPr>
        <p:txBody>
          <a:bodyPr wrap="square" rtlCol="0">
            <a:spAutoFit/>
          </a:bodyPr>
          <a:lstStyle/>
          <a:p>
            <a:pPr>
              <a:lnSpc>
                <a:spcPct val="150000"/>
              </a:lnSpc>
            </a:pPr>
            <a:r>
              <a:rPr lang="en-IN" sz="2800" b="1" dirty="0">
                <a:latin typeface="Calibri" panose="020F0502020204030204" pitchFamily="34" charset="0"/>
                <a:cs typeface="Calibri" panose="020F0502020204030204" pitchFamily="34" charset="0"/>
              </a:rPr>
              <a:t>Advantages:</a:t>
            </a:r>
          </a:p>
          <a:p>
            <a:pPr marL="342900" indent="-342900">
              <a:lnSpc>
                <a:spcPct val="150000"/>
              </a:lnSpc>
              <a:buFont typeface="+mj-lt"/>
              <a:buAutoNum type="arabicPeriod"/>
            </a:pPr>
            <a:r>
              <a:rPr lang="en-IN" sz="2800" dirty="0">
                <a:latin typeface="Calibri" panose="020F0502020204030204" pitchFamily="34" charset="0"/>
                <a:cs typeface="Calibri" panose="020F0502020204030204" pitchFamily="34" charset="0"/>
              </a:rPr>
              <a:t>Robustness.</a:t>
            </a:r>
          </a:p>
          <a:p>
            <a:pPr marL="342900" indent="-342900">
              <a:lnSpc>
                <a:spcPct val="150000"/>
              </a:lnSpc>
              <a:buFont typeface="+mj-lt"/>
              <a:buAutoNum type="arabicPeriod"/>
            </a:pPr>
            <a:r>
              <a:rPr lang="en-GB" sz="2800" dirty="0">
                <a:latin typeface="Calibri" panose="020F0502020204030204" pitchFamily="34" charset="0"/>
                <a:cs typeface="Calibri" panose="020F0502020204030204" pitchFamily="34" charset="0"/>
              </a:rPr>
              <a:t>You can store any data containing sensitive information on the server without fear of unauthorized parties gaining access to the data.</a:t>
            </a:r>
          </a:p>
          <a:p>
            <a:pPr marL="342900" indent="-342900">
              <a:lnSpc>
                <a:spcPct val="150000"/>
              </a:lnSpc>
              <a:buFont typeface="+mj-lt"/>
              <a:buAutoNum type="arabicPeriod"/>
            </a:pPr>
            <a:r>
              <a:rPr lang="en-GB" sz="2800" dirty="0">
                <a:latin typeface="Calibri" panose="020F0502020204030204" pitchFamily="34" charset="0"/>
                <a:cs typeface="Calibri" panose="020F0502020204030204" pitchFamily="34" charset="0"/>
              </a:rPr>
              <a:t>Government and law enforcement agencies can communicate secretly with the help of steganography corporations.</a:t>
            </a:r>
          </a:p>
          <a:p>
            <a:pPr marL="342900" indent="-342900">
              <a:lnSpc>
                <a:spcPct val="150000"/>
              </a:lnSpc>
              <a:buFont typeface="+mj-lt"/>
              <a:buAutoNum type="arabicPeriod"/>
            </a:pPr>
            <a:r>
              <a:rPr lang="en-IN" sz="2800" dirty="0">
                <a:latin typeface="Calibri" panose="020F0502020204030204" pitchFamily="34" charset="0"/>
                <a:cs typeface="Calibri" panose="020F0502020204030204" pitchFamily="34" charset="0"/>
              </a:rPr>
              <a:t>Hiding Capacity</a:t>
            </a:r>
            <a:r>
              <a:rPr lang="en-IN" sz="2800" b="1" dirty="0">
                <a:latin typeface="Calibri" panose="020F0502020204030204" pitchFamily="34" charset="0"/>
                <a:cs typeface="Calibri" panose="020F0502020204030204" pitchFamily="34" charset="0"/>
              </a:rPr>
              <a:t>.</a:t>
            </a:r>
          </a:p>
          <a:p>
            <a:pPr>
              <a:lnSpc>
                <a:spcPct val="150000"/>
              </a:lnSpc>
            </a:pPr>
            <a:r>
              <a:rPr lang="en-IN" sz="2800" b="1" dirty="0">
                <a:latin typeface="Calibri" panose="020F0502020204030204" pitchFamily="34" charset="0"/>
                <a:cs typeface="Calibri" panose="020F0502020204030204" pitchFamily="34" charset="0"/>
              </a:rPr>
              <a:t>Disadvantages:</a:t>
            </a:r>
          </a:p>
          <a:p>
            <a:pPr marL="342900" indent="-342900">
              <a:lnSpc>
                <a:spcPct val="150000"/>
              </a:lnSpc>
              <a:buFont typeface="+mj-lt"/>
              <a:buAutoNum type="arabicPeriod"/>
            </a:pPr>
            <a:r>
              <a:rPr lang="en-GB" sz="2800" dirty="0">
                <a:latin typeface="Calibri" panose="020F0502020204030204" pitchFamily="34" charset="0"/>
                <a:cs typeface="Calibri" panose="020F0502020204030204" pitchFamily="34" charset="0"/>
              </a:rPr>
              <a:t>If there are large number of information, huge file size, therefore someone can suspect about it.</a:t>
            </a:r>
          </a:p>
          <a:p>
            <a:pPr marL="342900" indent="-342900">
              <a:lnSpc>
                <a:spcPct val="150000"/>
              </a:lnSpc>
              <a:buFont typeface="+mj-lt"/>
              <a:buAutoNum type="arabicPeriod"/>
            </a:pPr>
            <a:r>
              <a:rPr lang="en-GB" sz="2800" dirty="0">
                <a:latin typeface="Calibri" panose="020F0502020204030204" pitchFamily="34" charset="0"/>
                <a:cs typeface="Calibri" panose="020F0502020204030204" pitchFamily="34" charset="0"/>
              </a:rPr>
              <a:t>If this approach is gone in the wrong hands such as hackers, terrorist, criminals then this can be very much critical.</a:t>
            </a:r>
          </a:p>
        </p:txBody>
      </p:sp>
    </p:spTree>
    <p:extLst>
      <p:ext uri="{BB962C8B-B14F-4D97-AF65-F5344CB8AC3E}">
        <p14:creationId xmlns:p14="http://schemas.microsoft.com/office/powerpoint/2010/main" val="638816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grpSp>
        <p:nvGrpSpPr>
          <p:cNvPr id="319" name="Google Shape;319;p25"/>
          <p:cNvGrpSpPr/>
          <p:nvPr/>
        </p:nvGrpSpPr>
        <p:grpSpPr>
          <a:xfrm>
            <a:off x="-26281" y="774700"/>
            <a:ext cx="15071695" cy="827992"/>
            <a:chOff x="-16184" y="8640158"/>
            <a:chExt cx="4045716" cy="439420"/>
          </a:xfrm>
        </p:grpSpPr>
        <p:sp>
          <p:nvSpPr>
            <p:cNvPr id="320" name="Google Shape;320;p2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11. Applications</a:t>
              </a:r>
              <a:endParaRPr sz="54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16" name="Google Shape;103;p13">
            <a:extLst>
              <a:ext uri="{FF2B5EF4-FFF2-40B4-BE49-F238E27FC236}">
                <a16:creationId xmlns:a16="http://schemas.microsoft.com/office/drawing/2014/main" id="{5A2FF19B-DD73-DF93-C307-97DDCB310DA5}"/>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B730FB36-D810-F263-6A69-6827CA749DFF}"/>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EB8BE0DE-9DB9-4BE1-81E7-3DBBDA133C10}"/>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88D7F2D3-0072-2E99-5554-29719C79AF7A}"/>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2D1BC9AD-B09E-C26E-7996-BFB098ADFDFC}"/>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1084F7AE-A707-699F-BE0A-166B97C6B17A}"/>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7721C93E-867C-FCF6-4C21-01FF0C9A5BF1}"/>
              </a:ext>
            </a:extLst>
          </p:cNvPr>
          <p:cNvSpPr txBox="1"/>
          <p:nvPr/>
        </p:nvSpPr>
        <p:spPr>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pPr marL="0" marR="0" lvl="0" indent="0" algn="ctr" rtl="0">
                <a:spcBef>
                  <a:spcPts val="0"/>
                </a:spcBef>
                <a:spcAft>
                  <a:spcPts val="0"/>
                </a:spcAft>
                <a:buNone/>
              </a:pPr>
              <a:t>25</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E60DCE47-C7AB-2728-56C5-DF82FBD2372B}"/>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TextBox 1">
            <a:extLst>
              <a:ext uri="{FF2B5EF4-FFF2-40B4-BE49-F238E27FC236}">
                <a16:creationId xmlns:a16="http://schemas.microsoft.com/office/drawing/2014/main" id="{FA56AAF9-DABB-F7E5-E3A3-22694AF2A969}"/>
              </a:ext>
            </a:extLst>
          </p:cNvPr>
          <p:cNvSpPr txBox="1"/>
          <p:nvPr/>
        </p:nvSpPr>
        <p:spPr>
          <a:xfrm>
            <a:off x="665956" y="1793009"/>
            <a:ext cx="17063388" cy="370934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3200" dirty="0">
                <a:latin typeface="Calibri" panose="020F0502020204030204" pitchFamily="34" charset="0"/>
                <a:cs typeface="Calibri" panose="020F0502020204030204" pitchFamily="34" charset="0"/>
              </a:rPr>
              <a:t>Hide files and encryption keys.</a:t>
            </a:r>
          </a:p>
          <a:p>
            <a:pPr marL="285750" indent="-285750">
              <a:lnSpc>
                <a:spcPct val="150000"/>
              </a:lnSpc>
              <a:buFont typeface="Wingdings" panose="05000000000000000000" pitchFamily="2" charset="2"/>
              <a:buChar char="v"/>
            </a:pPr>
            <a:r>
              <a:rPr lang="en-IN" sz="3200" dirty="0">
                <a:latin typeface="Calibri" panose="020F0502020204030204" pitchFamily="34" charset="0"/>
                <a:cs typeface="Calibri" panose="020F0502020204030204" pitchFamily="34" charset="0"/>
              </a:rPr>
              <a:t>Transport highly private documents between International Governments.</a:t>
            </a:r>
          </a:p>
          <a:p>
            <a:pPr marL="285750" indent="-285750">
              <a:lnSpc>
                <a:spcPct val="150000"/>
              </a:lnSpc>
              <a:buFont typeface="Wingdings" panose="05000000000000000000" pitchFamily="2" charset="2"/>
              <a:buChar char="v"/>
            </a:pPr>
            <a:r>
              <a:rPr lang="en-IN" sz="3200" dirty="0">
                <a:latin typeface="Calibri" panose="020F0502020204030204" pitchFamily="34" charset="0"/>
                <a:cs typeface="Calibri" panose="020F0502020204030204" pitchFamily="34" charset="0"/>
              </a:rPr>
              <a:t>For securely transferring one time password(OTP).</a:t>
            </a:r>
          </a:p>
          <a:p>
            <a:pPr marL="285750" indent="-285750">
              <a:lnSpc>
                <a:spcPct val="150000"/>
              </a:lnSpc>
              <a:buFont typeface="Wingdings" panose="05000000000000000000" pitchFamily="2" charset="2"/>
              <a:buChar char="v"/>
            </a:pPr>
            <a:r>
              <a:rPr lang="en-IN" sz="3200" dirty="0">
                <a:latin typeface="Calibri" panose="020F0502020204030204" pitchFamily="34" charset="0"/>
                <a:cs typeface="Calibri" panose="020F0502020204030204" pitchFamily="34" charset="0"/>
              </a:rPr>
              <a:t>Secret data storing.</a:t>
            </a:r>
          </a:p>
          <a:p>
            <a:pPr marL="285750" indent="-285750">
              <a:lnSpc>
                <a:spcPct val="150000"/>
              </a:lnSpc>
              <a:buFont typeface="Wingdings" panose="05000000000000000000" pitchFamily="2" charset="2"/>
              <a:buChar char="v"/>
            </a:pPr>
            <a:r>
              <a:rPr lang="en-IN" sz="3200" dirty="0">
                <a:latin typeface="Calibri" panose="020F0502020204030204" pitchFamily="34" charset="0"/>
                <a:cs typeface="Calibri" panose="020F0502020204030204" pitchFamily="34" charset="0"/>
              </a:rPr>
              <a:t>Transport data without revealing the existence of available message.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12. Conclusion</a:t>
              </a:r>
              <a:endParaRPr sz="54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15" name="Google Shape;103;p13">
            <a:extLst>
              <a:ext uri="{FF2B5EF4-FFF2-40B4-BE49-F238E27FC236}">
                <a16:creationId xmlns:a16="http://schemas.microsoft.com/office/drawing/2014/main" id="{F5BEB1BF-5465-0C58-24FA-BEFF309D93F9}"/>
              </a:ext>
            </a:extLst>
          </p:cNvPr>
          <p:cNvGrpSpPr/>
          <p:nvPr/>
        </p:nvGrpSpPr>
        <p:grpSpPr>
          <a:xfrm>
            <a:off x="-19844" y="9581281"/>
            <a:ext cx="19030155" cy="1112119"/>
            <a:chOff x="-2" y="9568581"/>
            <a:chExt cx="19030155" cy="1112119"/>
          </a:xfrm>
          <a:solidFill>
            <a:srgbClr val="FFC000"/>
          </a:solidFill>
        </p:grpSpPr>
        <p:grpSp>
          <p:nvGrpSpPr>
            <p:cNvPr id="16" name="Google Shape;104;p13">
              <a:extLst>
                <a:ext uri="{FF2B5EF4-FFF2-40B4-BE49-F238E27FC236}">
                  <a16:creationId xmlns:a16="http://schemas.microsoft.com/office/drawing/2014/main" id="{5032D460-8021-ECF5-5E6A-EA814D828DFB}"/>
                </a:ext>
              </a:extLst>
            </p:cNvPr>
            <p:cNvGrpSpPr/>
            <p:nvPr/>
          </p:nvGrpSpPr>
          <p:grpSpPr>
            <a:xfrm>
              <a:off x="-2" y="9568581"/>
              <a:ext cx="19030155" cy="1112119"/>
              <a:chOff x="-324645" y="2222500"/>
              <a:chExt cx="22284921" cy="1302327"/>
            </a:xfrm>
            <a:grpFill/>
          </p:grpSpPr>
          <p:sp>
            <p:nvSpPr>
              <p:cNvPr id="18" name="Google Shape;105;p13">
                <a:extLst>
                  <a:ext uri="{FF2B5EF4-FFF2-40B4-BE49-F238E27FC236}">
                    <a16:creationId xmlns:a16="http://schemas.microsoft.com/office/drawing/2014/main" id="{B3B999CF-6396-D0E0-A9CE-746D54354888}"/>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19" name="Google Shape;106;p13">
                <a:extLst>
                  <a:ext uri="{FF2B5EF4-FFF2-40B4-BE49-F238E27FC236}">
                    <a16:creationId xmlns:a16="http://schemas.microsoft.com/office/drawing/2014/main" id="{84E15F80-F4D6-6286-8AB5-EEF89B700A27}"/>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7" name="Google Shape;107;p13">
              <a:extLst>
                <a:ext uri="{FF2B5EF4-FFF2-40B4-BE49-F238E27FC236}">
                  <a16:creationId xmlns:a16="http://schemas.microsoft.com/office/drawing/2014/main" id="{C52E77E4-F96C-43A0-BA1A-C23DC53ED892}"/>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0" name="Google Shape;139;p15">
            <a:extLst>
              <a:ext uri="{FF2B5EF4-FFF2-40B4-BE49-F238E27FC236}">
                <a16:creationId xmlns:a16="http://schemas.microsoft.com/office/drawing/2014/main" id="{391B3CAE-06EA-82FD-72B7-C66A0A304218}"/>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1" name="Google Shape;141;p15">
            <a:extLst>
              <a:ext uri="{FF2B5EF4-FFF2-40B4-BE49-F238E27FC236}">
                <a16:creationId xmlns:a16="http://schemas.microsoft.com/office/drawing/2014/main" id="{E5CB393A-30C1-E9EB-DEFE-22EC8848800F}"/>
              </a:ext>
            </a:extLst>
          </p:cNvPr>
          <p:cNvSpPr txBox="1"/>
          <p:nvPr/>
        </p:nvSpPr>
        <p:spPr>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pPr marL="0" marR="0" lvl="0" indent="0" algn="ctr" rtl="0">
                <a:spcBef>
                  <a:spcPts val="0"/>
                </a:spcBef>
                <a:spcAft>
                  <a:spcPts val="0"/>
                </a:spcAft>
                <a:buNone/>
              </a:pPr>
              <a:t>26</a:t>
            </a:fld>
            <a:endParaRPr sz="1870"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22" name="Google Shape;108;p13">
            <a:extLst>
              <a:ext uri="{FF2B5EF4-FFF2-40B4-BE49-F238E27FC236}">
                <a16:creationId xmlns:a16="http://schemas.microsoft.com/office/drawing/2014/main" id="{C723F7CE-B28B-FE9F-AD57-A520710A7D46}"/>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TextBox 1">
            <a:extLst>
              <a:ext uri="{FF2B5EF4-FFF2-40B4-BE49-F238E27FC236}">
                <a16:creationId xmlns:a16="http://schemas.microsoft.com/office/drawing/2014/main" id="{0EF36AF8-5520-BDAE-6D2F-A50318D34290}"/>
              </a:ext>
            </a:extLst>
          </p:cNvPr>
          <p:cNvSpPr txBox="1"/>
          <p:nvPr/>
        </p:nvSpPr>
        <p:spPr>
          <a:xfrm>
            <a:off x="527988" y="1793009"/>
            <a:ext cx="17201356" cy="5842497"/>
          </a:xfrm>
          <a:prstGeom prst="rect">
            <a:avLst/>
          </a:prstGeom>
          <a:noFill/>
        </p:spPr>
        <p:txBody>
          <a:bodyPr wrap="square" rtlCol="0">
            <a:spAutoFit/>
          </a:bodyPr>
          <a:lstStyle/>
          <a:p>
            <a:pPr>
              <a:lnSpc>
                <a:spcPct val="150000"/>
              </a:lnSpc>
            </a:pPr>
            <a:r>
              <a:rPr lang="en-IN" sz="2800" dirty="0">
                <a:latin typeface="Calibri" panose="020F0502020204030204" pitchFamily="34" charset="0"/>
                <a:cs typeface="Calibri" panose="020F0502020204030204" pitchFamily="34" charset="0"/>
              </a:rPr>
              <a:t>To achieve  the data security while sending the data over a network, we have used Steganography. In that, Images are the best source for hiding data so, we have used Image Steganography. We have used a LSB algorithm in this project for developing the application. It is faster, reliable and compression ratio is the moderate compared to all algorithms. It is observed that through LSB Substitution method, the results obtained in data hiding are pretty impressive as it uses the simple fact that any image can be broken up to individual bit-planes. RGB is the color model.</a:t>
            </a:r>
          </a:p>
          <a:p>
            <a:pPr>
              <a:lnSpc>
                <a:spcPct val="150000"/>
              </a:lnSpc>
            </a:pPr>
            <a:endParaRPr lang="en-IN" sz="2800" dirty="0">
              <a:latin typeface="Calibri" panose="020F0502020204030204" pitchFamily="34" charset="0"/>
              <a:cs typeface="Calibri" panose="020F0502020204030204" pitchFamily="34" charset="0"/>
            </a:endParaRPr>
          </a:p>
          <a:p>
            <a:pPr>
              <a:lnSpc>
                <a:spcPct val="150000"/>
              </a:lnSpc>
            </a:pPr>
            <a:r>
              <a:rPr lang="en-IN" sz="2800" dirty="0">
                <a:latin typeface="Calibri" panose="020F0502020204030204" pitchFamily="34" charset="0"/>
                <a:cs typeface="Calibri" panose="020F0502020204030204" pitchFamily="34" charset="0"/>
              </a:rPr>
              <a:t>We used bmp format as it contains uncompressed data while pixels are chosen at random rather than in order. We have used spatial domain algorithm and LSB substitution method. So, that a human eye would not notice the hidden message within 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 name="TextBox 2">
            <a:extLst>
              <a:ext uri="{FF2B5EF4-FFF2-40B4-BE49-F238E27FC236}">
                <a16:creationId xmlns:a16="http://schemas.microsoft.com/office/drawing/2014/main" id="{57085CB9-5BEA-06B2-1D25-81D46F7F6690}"/>
              </a:ext>
            </a:extLst>
          </p:cNvPr>
          <p:cNvSpPr txBox="1"/>
          <p:nvPr/>
        </p:nvSpPr>
        <p:spPr>
          <a:xfrm>
            <a:off x="2837656" y="3092236"/>
            <a:ext cx="13335000" cy="4508927"/>
          </a:xfrm>
          <a:prstGeom prst="rect">
            <a:avLst/>
          </a:prstGeom>
          <a:noFill/>
        </p:spPr>
        <p:txBody>
          <a:bodyPr wrap="square" rtlCol="0">
            <a:spAutoFit/>
          </a:bodyPr>
          <a:lstStyle/>
          <a:p>
            <a:r>
              <a:rPr lang="en-IN" sz="28700" dirty="0">
                <a:latin typeface="Brush Script MT" panose="03060802040406070304" pitchFamily="66" charset="0"/>
              </a:rPr>
              <a:t>Thank you</a:t>
            </a:r>
          </a:p>
        </p:txBody>
      </p:sp>
    </p:spTree>
    <p:extLst>
      <p:ext uri="{BB962C8B-B14F-4D97-AF65-F5344CB8AC3E}">
        <p14:creationId xmlns:p14="http://schemas.microsoft.com/office/powerpoint/2010/main" val="4063463808"/>
      </p:ext>
    </p:extLst>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1. Abstract</a:t>
              </a:r>
              <a:endParaRPr sz="20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45" name="Google Shape;145;p15"/>
          <p:cNvSpPr txBox="1"/>
          <p:nvPr/>
        </p:nvSpPr>
        <p:spPr>
          <a:xfrm>
            <a:off x="399500" y="2151363"/>
            <a:ext cx="17716256" cy="4031833"/>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Font typeface="Wingdings" panose="05000000000000000000" pitchFamily="2" charset="2"/>
              <a:buChar char="ü"/>
            </a:pPr>
            <a:r>
              <a:rPr lang="en-GB" sz="3200" dirty="0">
                <a:latin typeface="Calibri" panose="020F0502020204030204" pitchFamily="34" charset="0"/>
                <a:cs typeface="Calibri" panose="020F0502020204030204" pitchFamily="34" charset="0"/>
              </a:rPr>
              <a:t>In this modern era, one of the major issues is to protect the secrecy of confidential data during their transmission over a public channel. So, we need a security over the data which is being transmitted. To achieve this the powerful security, Steganography is needed. Steganography is the practice of concealing the secret message with digital images, audio and video files.</a:t>
            </a:r>
          </a:p>
          <a:p>
            <a:pPr marL="457200" marR="0" lvl="0" indent="-457200" algn="just" rtl="0">
              <a:spcBef>
                <a:spcPts val="0"/>
              </a:spcBef>
              <a:spcAft>
                <a:spcPts val="0"/>
              </a:spcAft>
              <a:buFont typeface="Wingdings" panose="05000000000000000000" pitchFamily="2" charset="2"/>
              <a:buChar char="ü"/>
            </a:pPr>
            <a:endParaRPr lang="en-GB" sz="3200" dirty="0">
              <a:latin typeface="Calibri" panose="020F0502020204030204" pitchFamily="34" charset="0"/>
              <a:cs typeface="Calibri" panose="020F0502020204030204" pitchFamily="34" charset="0"/>
            </a:endParaRPr>
          </a:p>
          <a:p>
            <a:pPr marL="457200" marR="0" lvl="0" indent="-457200" algn="just" rtl="0">
              <a:spcBef>
                <a:spcPts val="0"/>
              </a:spcBef>
              <a:spcAft>
                <a:spcPts val="0"/>
              </a:spcAft>
              <a:buFont typeface="Wingdings" panose="05000000000000000000" pitchFamily="2" charset="2"/>
              <a:buChar char="ü"/>
            </a:pPr>
            <a:r>
              <a:rPr lang="en-GB" sz="3200" dirty="0">
                <a:latin typeface="Calibri" panose="020F0502020204030204" pitchFamily="34" charset="0"/>
                <a:cs typeface="Calibri" panose="020F0502020204030204" pitchFamily="34" charset="0"/>
              </a:rPr>
              <a:t>In our project we are using image</a:t>
            </a:r>
            <a:r>
              <a:rPr lang="en-GB" sz="3200" dirty="0">
                <a:solidFill>
                  <a:schemeClr val="dk1"/>
                </a:solidFill>
                <a:latin typeface="Calibri" panose="020F0502020204030204" pitchFamily="34" charset="0"/>
                <a:cs typeface="Calibri" panose="020F0502020204030204" pitchFamily="34" charset="0"/>
                <a:sym typeface="Calibri"/>
              </a:rPr>
              <a:t> to hide our data. This is called as Image Steganography.</a:t>
            </a:r>
            <a:r>
              <a:rPr lang="en-GB" sz="3200" dirty="0">
                <a:latin typeface="Calibri" panose="020F0502020204030204" pitchFamily="34" charset="0"/>
                <a:cs typeface="Calibri" panose="020F0502020204030204" pitchFamily="34" charset="0"/>
              </a:rPr>
              <a:t> Our Project aims to use the technique is LSB (Least Significant Bit) and the algorithm is spatial domain method, so, that the human eye would not notice the hidden messages within it.</a:t>
            </a:r>
          </a:p>
        </p:txBody>
      </p:sp>
      <p:grpSp>
        <p:nvGrpSpPr>
          <p:cNvPr id="15" name="Google Shape;103;p13">
            <a:extLst>
              <a:ext uri="{FF2B5EF4-FFF2-40B4-BE49-F238E27FC236}">
                <a16:creationId xmlns:a16="http://schemas.microsoft.com/office/drawing/2014/main" id="{E8E62EA1-EB12-B021-A653-C2202704CC24}"/>
              </a:ext>
            </a:extLst>
          </p:cNvPr>
          <p:cNvGrpSpPr/>
          <p:nvPr/>
        </p:nvGrpSpPr>
        <p:grpSpPr>
          <a:xfrm>
            <a:off x="-19844" y="9581281"/>
            <a:ext cx="19030155" cy="1112119"/>
            <a:chOff x="-2" y="9568581"/>
            <a:chExt cx="19030155" cy="1112119"/>
          </a:xfrm>
          <a:solidFill>
            <a:srgbClr val="FFC000"/>
          </a:solidFill>
        </p:grpSpPr>
        <p:grpSp>
          <p:nvGrpSpPr>
            <p:cNvPr id="16" name="Google Shape;104;p13">
              <a:extLst>
                <a:ext uri="{FF2B5EF4-FFF2-40B4-BE49-F238E27FC236}">
                  <a16:creationId xmlns:a16="http://schemas.microsoft.com/office/drawing/2014/main" id="{6649A684-36B2-4F8D-51A8-D51650E6EA19}"/>
                </a:ext>
              </a:extLst>
            </p:cNvPr>
            <p:cNvGrpSpPr/>
            <p:nvPr/>
          </p:nvGrpSpPr>
          <p:grpSpPr>
            <a:xfrm>
              <a:off x="-2" y="9568581"/>
              <a:ext cx="19030155" cy="1112119"/>
              <a:chOff x="-324645" y="2222500"/>
              <a:chExt cx="22284921" cy="1302327"/>
            </a:xfrm>
            <a:grpFill/>
          </p:grpSpPr>
          <p:sp>
            <p:nvSpPr>
              <p:cNvPr id="18" name="Google Shape;105;p13">
                <a:extLst>
                  <a:ext uri="{FF2B5EF4-FFF2-40B4-BE49-F238E27FC236}">
                    <a16:creationId xmlns:a16="http://schemas.microsoft.com/office/drawing/2014/main" id="{A71C403F-1A79-C8B7-5D71-82712FC69774}"/>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19" name="Google Shape;106;p13">
                <a:extLst>
                  <a:ext uri="{FF2B5EF4-FFF2-40B4-BE49-F238E27FC236}">
                    <a16:creationId xmlns:a16="http://schemas.microsoft.com/office/drawing/2014/main" id="{22408CA8-F39C-0D86-4EAD-592B1AE22462}"/>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7" name="Google Shape;107;p13">
              <a:extLst>
                <a:ext uri="{FF2B5EF4-FFF2-40B4-BE49-F238E27FC236}">
                  <a16:creationId xmlns:a16="http://schemas.microsoft.com/office/drawing/2014/main" id="{22F58274-C16C-99F9-3D26-01D7CC5CADA2}"/>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0" name="Google Shape;139;p15">
            <a:extLst>
              <a:ext uri="{FF2B5EF4-FFF2-40B4-BE49-F238E27FC236}">
                <a16:creationId xmlns:a16="http://schemas.microsoft.com/office/drawing/2014/main" id="{272CADAD-EBA4-41DF-DC2D-D4AB70F7717D}"/>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1" name="Google Shape;141;p15">
            <a:extLst>
              <a:ext uri="{FF2B5EF4-FFF2-40B4-BE49-F238E27FC236}">
                <a16:creationId xmlns:a16="http://schemas.microsoft.com/office/drawing/2014/main" id="{78419BD2-90A6-E717-494A-0328EB964E1C}"/>
              </a:ext>
            </a:extLst>
          </p:cNvPr>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3</a:t>
            </a:fld>
            <a:endParaRPr sz="1870">
              <a:solidFill>
                <a:schemeClr val="lt1"/>
              </a:solidFill>
              <a:latin typeface="Calibri" panose="020F0502020204030204" pitchFamily="34" charset="0"/>
              <a:ea typeface="Calibri"/>
              <a:cs typeface="Calibri" panose="020F0502020204030204" pitchFamily="34" charset="0"/>
              <a:sym typeface="Calibri"/>
            </a:endParaRPr>
          </a:p>
        </p:txBody>
      </p:sp>
      <p:sp>
        <p:nvSpPr>
          <p:cNvPr id="22" name="Google Shape;108;p13">
            <a:extLst>
              <a:ext uri="{FF2B5EF4-FFF2-40B4-BE49-F238E27FC236}">
                <a16:creationId xmlns:a16="http://schemas.microsoft.com/office/drawing/2014/main" id="{A3FB44C0-60C9-24E4-BB33-D1BEDB82CB02}"/>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panose="020F0502020204030204" pitchFamily="34" charset="0"/>
                  <a:ea typeface="Calibri"/>
                  <a:cs typeface="Calibri" panose="020F0502020204030204" pitchFamily="34" charset="0"/>
                  <a:sym typeface="Calibri"/>
                </a:rPr>
                <a:t>2. Introduction</a:t>
              </a:r>
              <a:endParaRPr sz="2000" b="0" i="0" u="none" strike="noStrike" cap="none">
                <a:solidFill>
                  <a:schemeClr val="lt1"/>
                </a:solidFill>
                <a:latin typeface="Calibri" panose="020F0502020204030204" pitchFamily="34" charset="0"/>
                <a:ea typeface="Calibri"/>
                <a:cs typeface="Calibri" panose="020F0502020204030204" pitchFamily="34" charset="0"/>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16" name="Google Shape;103;p13">
            <a:extLst>
              <a:ext uri="{FF2B5EF4-FFF2-40B4-BE49-F238E27FC236}">
                <a16:creationId xmlns:a16="http://schemas.microsoft.com/office/drawing/2014/main" id="{5168D11D-7FB5-B305-AB74-0B8FC1140CC8}"/>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180A1A85-5239-0BD5-B7FB-79A38AABACD8}"/>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12CEC481-C313-5F4D-00D4-A21531BF82B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E7764E18-B839-0899-5589-DB6BFC09C0D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05BB46D9-AD52-691A-9902-4D16DC3708F8}"/>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27565056-1D24-50E0-9792-564B6695BA6D}"/>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222F4043-42EA-D028-F9D8-4B47C264BC35}"/>
              </a:ext>
            </a:extLst>
          </p:cNvPr>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4</a:t>
            </a:fld>
            <a:endParaRPr sz="187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13A41D9D-E06F-3B9E-189E-7F68E75333AA}"/>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5" name="TextBox 14">
            <a:extLst>
              <a:ext uri="{FF2B5EF4-FFF2-40B4-BE49-F238E27FC236}">
                <a16:creationId xmlns:a16="http://schemas.microsoft.com/office/drawing/2014/main" id="{703A4CB9-3912-5F8B-4541-7779AE820C9D}"/>
              </a:ext>
            </a:extLst>
          </p:cNvPr>
          <p:cNvSpPr txBox="1"/>
          <p:nvPr/>
        </p:nvSpPr>
        <p:spPr>
          <a:xfrm>
            <a:off x="544567" y="2044257"/>
            <a:ext cx="17571189" cy="3903504"/>
          </a:xfrm>
          <a:prstGeom prst="rect">
            <a:avLst/>
          </a:prstGeom>
          <a:noFill/>
        </p:spPr>
        <p:txBody>
          <a:bodyPr wrap="square">
            <a:spAutoFit/>
          </a:bodyPr>
          <a:lstStyle/>
          <a:p>
            <a:pPr>
              <a:lnSpc>
                <a:spcPct val="150000"/>
              </a:lnSpc>
            </a:pPr>
            <a:r>
              <a:rPr lang="en-GB" sz="2800" b="1" dirty="0">
                <a:latin typeface="Calibri" panose="020F0502020204030204" pitchFamily="34" charset="0"/>
                <a:cs typeface="Calibri" panose="020F0502020204030204" pitchFamily="34" charset="0"/>
              </a:rPr>
              <a:t>Steganography:</a:t>
            </a:r>
          </a:p>
          <a:p>
            <a:pPr marL="342900" indent="-342900">
              <a:lnSpc>
                <a:spcPct val="15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Steganography is the art and science of writing hidden messages in such a way that no one, apart from the sender and intended recipient, suspects the existence of the message.</a:t>
            </a:r>
          </a:p>
          <a:p>
            <a:pPr marL="342900" indent="-342900">
              <a:lnSpc>
                <a:spcPct val="15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word steganography is of Greek origin and it means “concealed writing”.</a:t>
            </a:r>
          </a:p>
          <a:p>
            <a:pPr marL="342900" indent="-342900">
              <a:lnSpc>
                <a:spcPct val="15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combination of steganography and cryptography provides higher levels of security for information.</a:t>
            </a:r>
            <a:endParaRPr lang="en-GB" sz="2800" dirty="0">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Ø"/>
            </a:pPr>
            <a:r>
              <a:rPr lang="en-GB" sz="2800" dirty="0">
                <a:latin typeface="Calibri" panose="020F0502020204030204" pitchFamily="34" charset="0"/>
                <a:cs typeface="Calibri" panose="020F0502020204030204" pitchFamily="34" charset="0"/>
              </a:rPr>
              <a:t>Image steganography is defined as the process of concealing data inside the images.</a:t>
            </a:r>
          </a:p>
        </p:txBody>
      </p:sp>
      <p:pic>
        <p:nvPicPr>
          <p:cNvPr id="4" name="Picture 3">
            <a:extLst>
              <a:ext uri="{FF2B5EF4-FFF2-40B4-BE49-F238E27FC236}">
                <a16:creationId xmlns:a16="http://schemas.microsoft.com/office/drawing/2014/main" id="{ECFA740C-0189-FBC3-2BC6-CCBF6436A9CC}"/>
              </a:ext>
            </a:extLst>
          </p:cNvPr>
          <p:cNvPicPr>
            <a:picLocks noChangeAspect="1"/>
          </p:cNvPicPr>
          <p:nvPr/>
        </p:nvPicPr>
        <p:blipFill>
          <a:blip r:embed="rId3"/>
          <a:stretch>
            <a:fillRect/>
          </a:stretch>
        </p:blipFill>
        <p:spPr>
          <a:xfrm>
            <a:off x="5619328" y="6604474"/>
            <a:ext cx="5242257" cy="1834790"/>
          </a:xfrm>
          <a:prstGeom prst="rect">
            <a:avLst/>
          </a:prstGeom>
        </p:spPr>
      </p:pic>
      <p:sp>
        <p:nvSpPr>
          <p:cNvPr id="5" name="TextBox 4">
            <a:extLst>
              <a:ext uri="{FF2B5EF4-FFF2-40B4-BE49-F238E27FC236}">
                <a16:creationId xmlns:a16="http://schemas.microsoft.com/office/drawing/2014/main" id="{21DDD116-155A-978A-C62F-D9C61955BA16}"/>
              </a:ext>
            </a:extLst>
          </p:cNvPr>
          <p:cNvSpPr txBox="1"/>
          <p:nvPr/>
        </p:nvSpPr>
        <p:spPr>
          <a:xfrm>
            <a:off x="6683683" y="8367971"/>
            <a:ext cx="3113545" cy="523220"/>
          </a:xfrm>
          <a:prstGeom prst="rect">
            <a:avLst/>
          </a:prstGeom>
          <a:noFill/>
        </p:spPr>
        <p:txBody>
          <a:bodyPr wrap="square" rtlCol="0">
            <a:spAutoFit/>
          </a:bodyPr>
          <a:lstStyle/>
          <a:p>
            <a:r>
              <a:rPr lang="en-IN" sz="2800" dirty="0">
                <a:latin typeface="Calibri" panose="020F0502020204030204" pitchFamily="34" charset="0"/>
                <a:cs typeface="Calibri" panose="020F0502020204030204" pitchFamily="34" charset="0"/>
              </a:rPr>
              <a:t>Fig: Steganography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16" name="Google Shape;103;p13">
            <a:extLst>
              <a:ext uri="{FF2B5EF4-FFF2-40B4-BE49-F238E27FC236}">
                <a16:creationId xmlns:a16="http://schemas.microsoft.com/office/drawing/2014/main" id="{5168D11D-7FB5-B305-AB74-0B8FC1140CC8}"/>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180A1A85-5239-0BD5-B7FB-79A38AABACD8}"/>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12CEC481-C313-5F4D-00D4-A21531BF82B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E7764E18-B839-0899-5589-DB6BFC09C0D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05BB46D9-AD52-691A-9902-4D16DC3708F8}"/>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27565056-1D24-50E0-9792-564B6695BA6D}"/>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222F4043-42EA-D028-F9D8-4B47C264BC35}"/>
              </a:ext>
            </a:extLst>
          </p:cNvPr>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5</a:t>
            </a:fld>
            <a:endParaRPr sz="187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13A41D9D-E06F-3B9E-189E-7F68E75333AA}"/>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grpSp>
        <p:nvGrpSpPr>
          <p:cNvPr id="43" name="Google Shape;159;p16">
            <a:extLst>
              <a:ext uri="{FF2B5EF4-FFF2-40B4-BE49-F238E27FC236}">
                <a16:creationId xmlns:a16="http://schemas.microsoft.com/office/drawing/2014/main" id="{A16E6FBE-7B44-002E-793A-A6CAAE3DC2F0}"/>
              </a:ext>
            </a:extLst>
          </p:cNvPr>
          <p:cNvGrpSpPr/>
          <p:nvPr/>
        </p:nvGrpSpPr>
        <p:grpSpPr>
          <a:xfrm>
            <a:off x="-26281" y="774700"/>
            <a:ext cx="3366819" cy="827992"/>
            <a:chOff x="-16184" y="8640158"/>
            <a:chExt cx="903760" cy="439420"/>
          </a:xfrm>
        </p:grpSpPr>
        <p:sp>
          <p:nvSpPr>
            <p:cNvPr id="44" name="Google Shape;160;p16">
              <a:extLst>
                <a:ext uri="{FF2B5EF4-FFF2-40B4-BE49-F238E27FC236}">
                  <a16:creationId xmlns:a16="http://schemas.microsoft.com/office/drawing/2014/main" id="{D01CDFE3-B4D8-EC16-992E-1BBEEE4FF334}"/>
                </a:ext>
              </a:extLst>
            </p:cNvPr>
            <p:cNvSpPr/>
            <p:nvPr/>
          </p:nvSpPr>
          <p:spPr>
            <a:xfrm>
              <a:off x="-16184" y="8640158"/>
              <a:ext cx="789081"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sz="20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45" name="Google Shape;161;p16">
              <a:extLst>
                <a:ext uri="{FF2B5EF4-FFF2-40B4-BE49-F238E27FC236}">
                  <a16:creationId xmlns:a16="http://schemas.microsoft.com/office/drawing/2014/main" id="{DDB827E3-CCB2-82C9-C705-B3909E918184}"/>
                </a:ext>
              </a:extLst>
            </p:cNvPr>
            <p:cNvSpPr/>
            <p:nvPr/>
          </p:nvSpPr>
          <p:spPr>
            <a:xfrm>
              <a:off x="658217"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5" name="TextBox 4">
            <a:extLst>
              <a:ext uri="{FF2B5EF4-FFF2-40B4-BE49-F238E27FC236}">
                <a16:creationId xmlns:a16="http://schemas.microsoft.com/office/drawing/2014/main" id="{1A4CBBB8-49CD-0530-6DFE-F80917F7399C}"/>
              </a:ext>
            </a:extLst>
          </p:cNvPr>
          <p:cNvSpPr txBox="1"/>
          <p:nvPr/>
        </p:nvSpPr>
        <p:spPr>
          <a:xfrm>
            <a:off x="341164" y="834753"/>
            <a:ext cx="2144932" cy="707886"/>
          </a:xfrm>
          <a:prstGeom prst="rect">
            <a:avLst/>
          </a:prstGeom>
          <a:noFill/>
        </p:spPr>
        <p:txBody>
          <a:bodyPr wrap="square" rtlCol="0">
            <a:spAutoFit/>
          </a:bodyPr>
          <a:lstStyle/>
          <a:p>
            <a:r>
              <a:rPr lang="en-IN" sz="4000" dirty="0">
                <a:solidFill>
                  <a:schemeClr val="bg1"/>
                </a:solidFill>
                <a:latin typeface="Calibri" panose="020F0502020204030204" pitchFamily="34" charset="0"/>
                <a:cs typeface="Calibri" panose="020F0502020204030204" pitchFamily="34" charset="0"/>
              </a:rPr>
              <a:t>History</a:t>
            </a:r>
          </a:p>
        </p:txBody>
      </p:sp>
      <p:sp>
        <p:nvSpPr>
          <p:cNvPr id="8" name="TextBox 7">
            <a:extLst>
              <a:ext uri="{FF2B5EF4-FFF2-40B4-BE49-F238E27FC236}">
                <a16:creationId xmlns:a16="http://schemas.microsoft.com/office/drawing/2014/main" id="{5A26ABC7-8A71-6259-0F61-91A0AEC7EB6A}"/>
              </a:ext>
            </a:extLst>
          </p:cNvPr>
          <p:cNvSpPr txBox="1"/>
          <p:nvPr/>
        </p:nvSpPr>
        <p:spPr>
          <a:xfrm>
            <a:off x="671874" y="1890342"/>
            <a:ext cx="16834787" cy="26108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In ancient time, secret message was written in very fine silk or paper and then it was rolled as ball and covered with wax.</a:t>
            </a:r>
          </a:p>
          <a:p>
            <a:pPr marL="285750" indent="-285750">
              <a:lnSpc>
                <a:spcPct val="15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Earlier kings sent a secret message by tattooing it on the trusted slave’s scalp.</a:t>
            </a:r>
          </a:p>
          <a:p>
            <a:pPr marL="285750" indent="-285750">
              <a:lnSpc>
                <a:spcPct val="15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Earlier the data also was protected by hiding it on the writing tables or stomach of rabbits.</a:t>
            </a:r>
            <a:endParaRPr lang="en-IN" sz="28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AE7F259-6AD2-7110-802C-0B27F2E399AB}"/>
              </a:ext>
            </a:extLst>
          </p:cNvPr>
          <p:cNvPicPr>
            <a:picLocks noChangeAspect="1"/>
          </p:cNvPicPr>
          <p:nvPr/>
        </p:nvPicPr>
        <p:blipFill>
          <a:blip r:embed="rId3"/>
          <a:stretch>
            <a:fillRect/>
          </a:stretch>
        </p:blipFill>
        <p:spPr>
          <a:xfrm>
            <a:off x="2486096" y="4913060"/>
            <a:ext cx="3882080" cy="4256345"/>
          </a:xfrm>
          <a:prstGeom prst="rect">
            <a:avLst/>
          </a:prstGeom>
        </p:spPr>
      </p:pic>
      <p:pic>
        <p:nvPicPr>
          <p:cNvPr id="12" name="Picture 11">
            <a:extLst>
              <a:ext uri="{FF2B5EF4-FFF2-40B4-BE49-F238E27FC236}">
                <a16:creationId xmlns:a16="http://schemas.microsoft.com/office/drawing/2014/main" id="{3722C5A1-3E55-966D-4A42-2357C3E2292F}"/>
              </a:ext>
            </a:extLst>
          </p:cNvPr>
          <p:cNvPicPr>
            <a:picLocks noChangeAspect="1"/>
          </p:cNvPicPr>
          <p:nvPr/>
        </p:nvPicPr>
        <p:blipFill>
          <a:blip r:embed="rId4"/>
          <a:stretch>
            <a:fillRect/>
          </a:stretch>
        </p:blipFill>
        <p:spPr>
          <a:xfrm>
            <a:off x="9208375" y="4913060"/>
            <a:ext cx="6867525" cy="4048125"/>
          </a:xfrm>
          <a:prstGeom prst="rect">
            <a:avLst/>
          </a:prstGeom>
        </p:spPr>
      </p:pic>
      <p:sp>
        <p:nvSpPr>
          <p:cNvPr id="13" name="TextBox 12">
            <a:extLst>
              <a:ext uri="{FF2B5EF4-FFF2-40B4-BE49-F238E27FC236}">
                <a16:creationId xmlns:a16="http://schemas.microsoft.com/office/drawing/2014/main" id="{25FABBDB-C319-328F-55EE-77E65FA194D8}"/>
              </a:ext>
            </a:extLst>
          </p:cNvPr>
          <p:cNvSpPr txBox="1"/>
          <p:nvPr/>
        </p:nvSpPr>
        <p:spPr>
          <a:xfrm>
            <a:off x="3284935" y="9098112"/>
            <a:ext cx="2819400" cy="523220"/>
          </a:xfrm>
          <a:prstGeom prst="rect">
            <a:avLst/>
          </a:prstGeom>
          <a:noFill/>
        </p:spPr>
        <p:txBody>
          <a:bodyPr wrap="square" rtlCol="0">
            <a:spAutoFit/>
          </a:bodyPr>
          <a:lstStyle/>
          <a:p>
            <a:r>
              <a:rPr lang="en-IN" sz="2800" dirty="0">
                <a:latin typeface="Calibri" panose="020F0502020204030204" pitchFamily="34" charset="0"/>
                <a:cs typeface="Calibri" panose="020F0502020204030204" pitchFamily="34" charset="0"/>
              </a:rPr>
              <a:t>Fig: wax table </a:t>
            </a:r>
          </a:p>
        </p:txBody>
      </p:sp>
      <p:sp>
        <p:nvSpPr>
          <p:cNvPr id="47" name="TextBox 46">
            <a:extLst>
              <a:ext uri="{FF2B5EF4-FFF2-40B4-BE49-F238E27FC236}">
                <a16:creationId xmlns:a16="http://schemas.microsoft.com/office/drawing/2014/main" id="{BED93FEC-79BA-54E2-DF62-F35727BFD17E}"/>
              </a:ext>
            </a:extLst>
          </p:cNvPr>
          <p:cNvSpPr txBox="1"/>
          <p:nvPr/>
        </p:nvSpPr>
        <p:spPr>
          <a:xfrm>
            <a:off x="10634493" y="9058061"/>
            <a:ext cx="3882080" cy="523220"/>
          </a:xfrm>
          <a:prstGeom prst="rect">
            <a:avLst/>
          </a:prstGeom>
          <a:noFill/>
        </p:spPr>
        <p:txBody>
          <a:bodyPr wrap="square" rtlCol="0">
            <a:spAutoFit/>
          </a:bodyPr>
          <a:lstStyle/>
          <a:p>
            <a:r>
              <a:rPr lang="en-IN" sz="2800" dirty="0">
                <a:latin typeface="Calibri" panose="020F0502020204030204" pitchFamily="34" charset="0"/>
                <a:cs typeface="Calibri" panose="020F0502020204030204" pitchFamily="34" charset="0"/>
              </a:rPr>
              <a:t>Fig: </a:t>
            </a:r>
            <a:r>
              <a:rPr lang="en-US" sz="2800" dirty="0">
                <a:latin typeface="Calibri" panose="020F0502020204030204" pitchFamily="34" charset="0"/>
                <a:cs typeface="Calibri" panose="020F0502020204030204" pitchFamily="34" charset="0"/>
              </a:rPr>
              <a:t>Trusted slave’s scalp</a:t>
            </a:r>
          </a:p>
        </p:txBody>
      </p:sp>
    </p:spTree>
    <p:extLst>
      <p:ext uri="{BB962C8B-B14F-4D97-AF65-F5344CB8AC3E}">
        <p14:creationId xmlns:p14="http://schemas.microsoft.com/office/powerpoint/2010/main" val="231007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16" name="Google Shape;103;p13">
            <a:extLst>
              <a:ext uri="{FF2B5EF4-FFF2-40B4-BE49-F238E27FC236}">
                <a16:creationId xmlns:a16="http://schemas.microsoft.com/office/drawing/2014/main" id="{5168D11D-7FB5-B305-AB74-0B8FC1140CC8}"/>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180A1A85-5239-0BD5-B7FB-79A38AABACD8}"/>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12CEC481-C313-5F4D-00D4-A21531BF82B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E7764E18-B839-0899-5589-DB6BFC09C0D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05BB46D9-AD52-691A-9902-4D16DC3708F8}"/>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27565056-1D24-50E0-9792-564B6695BA6D}"/>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222F4043-42EA-D028-F9D8-4B47C264BC35}"/>
              </a:ext>
            </a:extLst>
          </p:cNvPr>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6</a:t>
            </a:fld>
            <a:endParaRPr sz="187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13A41D9D-E06F-3B9E-189E-7F68E75333AA}"/>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grpSp>
        <p:nvGrpSpPr>
          <p:cNvPr id="13" name="Group 12">
            <a:extLst>
              <a:ext uri="{FF2B5EF4-FFF2-40B4-BE49-F238E27FC236}">
                <a16:creationId xmlns:a16="http://schemas.microsoft.com/office/drawing/2014/main" id="{4E71D5D2-C092-75DE-3C09-9D216B4A7865}"/>
              </a:ext>
            </a:extLst>
          </p:cNvPr>
          <p:cNvGrpSpPr/>
          <p:nvPr/>
        </p:nvGrpSpPr>
        <p:grpSpPr>
          <a:xfrm>
            <a:off x="127771" y="803183"/>
            <a:ext cx="20562828" cy="9087031"/>
            <a:chOff x="626492" y="1575882"/>
            <a:chExt cx="12209621" cy="4058661"/>
          </a:xfrm>
        </p:grpSpPr>
        <p:grpSp>
          <p:nvGrpSpPr>
            <p:cNvPr id="14" name="Group 13">
              <a:extLst>
                <a:ext uri="{FF2B5EF4-FFF2-40B4-BE49-F238E27FC236}">
                  <a16:creationId xmlns:a16="http://schemas.microsoft.com/office/drawing/2014/main" id="{BDA68FED-331C-B3F6-D181-FD74B27EB043}"/>
                </a:ext>
              </a:extLst>
            </p:cNvPr>
            <p:cNvGrpSpPr/>
            <p:nvPr/>
          </p:nvGrpSpPr>
          <p:grpSpPr>
            <a:xfrm>
              <a:off x="6419625" y="1575882"/>
              <a:ext cx="6416488" cy="4048871"/>
              <a:chOff x="2257623" y="1462742"/>
              <a:chExt cx="4152703" cy="4048871"/>
            </a:xfrm>
          </p:grpSpPr>
          <p:sp>
            <p:nvSpPr>
              <p:cNvPr id="34" name="Rectangle 8">
                <a:extLst>
                  <a:ext uri="{FF2B5EF4-FFF2-40B4-BE49-F238E27FC236}">
                    <a16:creationId xmlns:a16="http://schemas.microsoft.com/office/drawing/2014/main" id="{FF481411-ED3B-5EEA-783E-1FA7DBDB2499}"/>
                  </a:ext>
                </a:extLst>
              </p:cNvPr>
              <p:cNvSpPr/>
              <p:nvPr/>
            </p:nvSpPr>
            <p:spPr>
              <a:xfrm>
                <a:off x="4518218" y="1913964"/>
                <a:ext cx="1892108" cy="3597649"/>
              </a:xfrm>
              <a:custGeom>
                <a:avLst/>
                <a:gdLst>
                  <a:gd name="connsiteX0" fmla="*/ 0 w 2259104"/>
                  <a:gd name="connsiteY0" fmla="*/ 0 h 3245224"/>
                  <a:gd name="connsiteX1" fmla="*/ 2259104 w 2259104"/>
                  <a:gd name="connsiteY1" fmla="*/ 0 h 3245224"/>
                  <a:gd name="connsiteX2" fmla="*/ 2259104 w 2259104"/>
                  <a:gd name="connsiteY2" fmla="*/ 3245224 h 3245224"/>
                  <a:gd name="connsiteX3" fmla="*/ 0 w 2259104"/>
                  <a:gd name="connsiteY3" fmla="*/ 3245224 h 3245224"/>
                  <a:gd name="connsiteX4" fmla="*/ 0 w 2259104"/>
                  <a:gd name="connsiteY4" fmla="*/ 0 h 3245224"/>
                  <a:gd name="connsiteX0" fmla="*/ 0 w 2268629"/>
                  <a:gd name="connsiteY0" fmla="*/ 0 h 3597649"/>
                  <a:gd name="connsiteX1" fmla="*/ 2259104 w 2268629"/>
                  <a:gd name="connsiteY1" fmla="*/ 0 h 3597649"/>
                  <a:gd name="connsiteX2" fmla="*/ 2268629 w 2268629"/>
                  <a:gd name="connsiteY2" fmla="*/ 3597649 h 3597649"/>
                  <a:gd name="connsiteX3" fmla="*/ 0 w 2268629"/>
                  <a:gd name="connsiteY3" fmla="*/ 3245224 h 3597649"/>
                  <a:gd name="connsiteX4" fmla="*/ 0 w 2268629"/>
                  <a:gd name="connsiteY4" fmla="*/ 0 h 3597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629" h="3597649">
                    <a:moveTo>
                      <a:pt x="0" y="0"/>
                    </a:moveTo>
                    <a:lnTo>
                      <a:pt x="2259104" y="0"/>
                    </a:lnTo>
                    <a:lnTo>
                      <a:pt x="2268629" y="3597649"/>
                    </a:lnTo>
                    <a:lnTo>
                      <a:pt x="0" y="3245224"/>
                    </a:lnTo>
                    <a:lnTo>
                      <a:pt x="0" y="0"/>
                    </a:lnTo>
                    <a:close/>
                  </a:path>
                </a:pathLst>
              </a:custGeom>
              <a:gradFill flip="none" rotWithShape="1">
                <a:gsLst>
                  <a:gs pos="0">
                    <a:schemeClr val="bg1">
                      <a:lumMod val="100000"/>
                      <a:alpha val="0"/>
                    </a:schemeClr>
                  </a:gs>
                  <a:gs pos="100000">
                    <a:schemeClr val="tx1">
                      <a:alpha val="5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9E34DA1F-813E-0320-F7F1-9A3EE3E2B1CB}"/>
                  </a:ext>
                </a:extLst>
              </p:cNvPr>
              <p:cNvSpPr/>
              <p:nvPr/>
            </p:nvSpPr>
            <p:spPr>
              <a:xfrm>
                <a:off x="2257623" y="1913964"/>
                <a:ext cx="2259104" cy="3245224"/>
              </a:xfrm>
              <a:prstGeom prst="rect">
                <a:avLst/>
              </a:prstGeom>
              <a:gradFill flip="none" rotWithShape="1">
                <a:gsLst>
                  <a:gs pos="0">
                    <a:srgbClr val="9855CB"/>
                  </a:gs>
                  <a:gs pos="100000">
                    <a:srgbClr val="A66BD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ri" panose="020F0502020204030204" pitchFamily="34" charset="0"/>
                  <a:cs typeface="Calibri" panose="020F0502020204030204" pitchFamily="34" charset="0"/>
                </a:endParaRPr>
              </a:p>
            </p:txBody>
          </p:sp>
          <p:sp>
            <p:nvSpPr>
              <p:cNvPr id="36" name="Freeform: Shape 35">
                <a:extLst>
                  <a:ext uri="{FF2B5EF4-FFF2-40B4-BE49-F238E27FC236}">
                    <a16:creationId xmlns:a16="http://schemas.microsoft.com/office/drawing/2014/main" id="{C5DD7938-5515-7497-49B5-77AD3EB68DFA}"/>
                  </a:ext>
                </a:extLst>
              </p:cNvPr>
              <p:cNvSpPr/>
              <p:nvPr/>
            </p:nvSpPr>
            <p:spPr>
              <a:xfrm>
                <a:off x="4516727" y="1462742"/>
                <a:ext cx="1071273" cy="3696446"/>
              </a:xfrm>
              <a:custGeom>
                <a:avLst/>
                <a:gdLst>
                  <a:gd name="connsiteX0" fmla="*/ 1308850 w 1308850"/>
                  <a:gd name="connsiteY0" fmla="*/ 0 h 3724835"/>
                  <a:gd name="connsiteX1" fmla="*/ 1308850 w 1308850"/>
                  <a:gd name="connsiteY1" fmla="*/ 479611 h 3724835"/>
                  <a:gd name="connsiteX2" fmla="*/ 1308850 w 1308850"/>
                  <a:gd name="connsiteY2" fmla="*/ 3245224 h 3724835"/>
                  <a:gd name="connsiteX3" fmla="*/ 0 w 1308850"/>
                  <a:gd name="connsiteY3" fmla="*/ 3724835 h 3724835"/>
                  <a:gd name="connsiteX4" fmla="*/ 0 w 1308850"/>
                  <a:gd name="connsiteY4" fmla="*/ 479611 h 3724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850" h="3724835">
                    <a:moveTo>
                      <a:pt x="1308850" y="0"/>
                    </a:moveTo>
                    <a:lnTo>
                      <a:pt x="1308850" y="479611"/>
                    </a:lnTo>
                    <a:lnTo>
                      <a:pt x="1308850" y="3245224"/>
                    </a:lnTo>
                    <a:lnTo>
                      <a:pt x="0" y="3724835"/>
                    </a:lnTo>
                    <a:lnTo>
                      <a:pt x="0" y="479611"/>
                    </a:lnTo>
                    <a:close/>
                  </a:path>
                </a:pathLst>
              </a:custGeom>
              <a:gradFill>
                <a:gsLst>
                  <a:gs pos="0">
                    <a:srgbClr val="9855CB"/>
                  </a:gs>
                  <a:gs pos="100000">
                    <a:srgbClr val="7030A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IN" dirty="0">
                  <a:latin typeface="Calibri" panose="020F0502020204030204" pitchFamily="34" charset="0"/>
                  <a:cs typeface="Calibri" panose="020F0502020204030204" pitchFamily="34" charset="0"/>
                </a:endParaRPr>
              </a:p>
            </p:txBody>
          </p:sp>
        </p:grpSp>
        <p:grpSp>
          <p:nvGrpSpPr>
            <p:cNvPr id="15" name="Group 14">
              <a:extLst>
                <a:ext uri="{FF2B5EF4-FFF2-40B4-BE49-F238E27FC236}">
                  <a16:creationId xmlns:a16="http://schemas.microsoft.com/office/drawing/2014/main" id="{D3DCD099-12BC-CDA4-8892-1F1471F5CEDC}"/>
                </a:ext>
              </a:extLst>
            </p:cNvPr>
            <p:cNvGrpSpPr/>
            <p:nvPr/>
          </p:nvGrpSpPr>
          <p:grpSpPr>
            <a:xfrm>
              <a:off x="3033799" y="1585672"/>
              <a:ext cx="6124402" cy="4048871"/>
              <a:chOff x="2257623" y="1462742"/>
              <a:chExt cx="4152703" cy="4048871"/>
            </a:xfrm>
          </p:grpSpPr>
          <p:sp>
            <p:nvSpPr>
              <p:cNvPr id="31" name="Rectangle 8">
                <a:extLst>
                  <a:ext uri="{FF2B5EF4-FFF2-40B4-BE49-F238E27FC236}">
                    <a16:creationId xmlns:a16="http://schemas.microsoft.com/office/drawing/2014/main" id="{4C943FD7-45F3-8FA3-1663-21CC8BA7B948}"/>
                  </a:ext>
                </a:extLst>
              </p:cNvPr>
              <p:cNvSpPr/>
              <p:nvPr/>
            </p:nvSpPr>
            <p:spPr>
              <a:xfrm>
                <a:off x="4518218" y="1913964"/>
                <a:ext cx="1892108" cy="3597649"/>
              </a:xfrm>
              <a:custGeom>
                <a:avLst/>
                <a:gdLst>
                  <a:gd name="connsiteX0" fmla="*/ 0 w 2259104"/>
                  <a:gd name="connsiteY0" fmla="*/ 0 h 3245224"/>
                  <a:gd name="connsiteX1" fmla="*/ 2259104 w 2259104"/>
                  <a:gd name="connsiteY1" fmla="*/ 0 h 3245224"/>
                  <a:gd name="connsiteX2" fmla="*/ 2259104 w 2259104"/>
                  <a:gd name="connsiteY2" fmla="*/ 3245224 h 3245224"/>
                  <a:gd name="connsiteX3" fmla="*/ 0 w 2259104"/>
                  <a:gd name="connsiteY3" fmla="*/ 3245224 h 3245224"/>
                  <a:gd name="connsiteX4" fmla="*/ 0 w 2259104"/>
                  <a:gd name="connsiteY4" fmla="*/ 0 h 3245224"/>
                  <a:gd name="connsiteX0" fmla="*/ 0 w 2268629"/>
                  <a:gd name="connsiteY0" fmla="*/ 0 h 3597649"/>
                  <a:gd name="connsiteX1" fmla="*/ 2259104 w 2268629"/>
                  <a:gd name="connsiteY1" fmla="*/ 0 h 3597649"/>
                  <a:gd name="connsiteX2" fmla="*/ 2268629 w 2268629"/>
                  <a:gd name="connsiteY2" fmla="*/ 3597649 h 3597649"/>
                  <a:gd name="connsiteX3" fmla="*/ 0 w 2268629"/>
                  <a:gd name="connsiteY3" fmla="*/ 3245224 h 3597649"/>
                  <a:gd name="connsiteX4" fmla="*/ 0 w 2268629"/>
                  <a:gd name="connsiteY4" fmla="*/ 0 h 3597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629" h="3597649">
                    <a:moveTo>
                      <a:pt x="0" y="0"/>
                    </a:moveTo>
                    <a:lnTo>
                      <a:pt x="2259104" y="0"/>
                    </a:lnTo>
                    <a:lnTo>
                      <a:pt x="2268629" y="3597649"/>
                    </a:lnTo>
                    <a:lnTo>
                      <a:pt x="0" y="3245224"/>
                    </a:lnTo>
                    <a:lnTo>
                      <a:pt x="0" y="0"/>
                    </a:lnTo>
                    <a:close/>
                  </a:path>
                </a:pathLst>
              </a:custGeom>
              <a:gradFill flip="none" rotWithShape="1">
                <a:gsLst>
                  <a:gs pos="0">
                    <a:schemeClr val="bg1">
                      <a:lumMod val="100000"/>
                      <a:alpha val="0"/>
                    </a:schemeClr>
                  </a:gs>
                  <a:gs pos="100000">
                    <a:schemeClr val="tx1">
                      <a:alpha val="5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1DC1059D-725D-6374-07A2-3E3A94A69B33}"/>
                  </a:ext>
                </a:extLst>
              </p:cNvPr>
              <p:cNvSpPr/>
              <p:nvPr/>
            </p:nvSpPr>
            <p:spPr>
              <a:xfrm>
                <a:off x="2257623" y="1913964"/>
                <a:ext cx="2259104" cy="3245224"/>
              </a:xfrm>
              <a:prstGeom prst="rect">
                <a:avLst/>
              </a:prstGeom>
              <a:gradFill flip="none" rotWithShape="1">
                <a:gsLst>
                  <a:gs pos="0">
                    <a:srgbClr val="9855CB"/>
                  </a:gs>
                  <a:gs pos="100000">
                    <a:srgbClr val="A66BD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7D0F9CAE-8B18-8092-C7E5-A206E92C31AE}"/>
                  </a:ext>
                </a:extLst>
              </p:cNvPr>
              <p:cNvSpPr/>
              <p:nvPr/>
            </p:nvSpPr>
            <p:spPr>
              <a:xfrm>
                <a:off x="4516727" y="1462742"/>
                <a:ext cx="1071273" cy="3696446"/>
              </a:xfrm>
              <a:custGeom>
                <a:avLst/>
                <a:gdLst>
                  <a:gd name="connsiteX0" fmla="*/ 1308850 w 1308850"/>
                  <a:gd name="connsiteY0" fmla="*/ 0 h 3724835"/>
                  <a:gd name="connsiteX1" fmla="*/ 1308850 w 1308850"/>
                  <a:gd name="connsiteY1" fmla="*/ 479611 h 3724835"/>
                  <a:gd name="connsiteX2" fmla="*/ 1308850 w 1308850"/>
                  <a:gd name="connsiteY2" fmla="*/ 3245224 h 3724835"/>
                  <a:gd name="connsiteX3" fmla="*/ 0 w 1308850"/>
                  <a:gd name="connsiteY3" fmla="*/ 3724835 h 3724835"/>
                  <a:gd name="connsiteX4" fmla="*/ 0 w 1308850"/>
                  <a:gd name="connsiteY4" fmla="*/ 479611 h 3724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850" h="3724835">
                    <a:moveTo>
                      <a:pt x="1308850" y="0"/>
                    </a:moveTo>
                    <a:lnTo>
                      <a:pt x="1308850" y="479611"/>
                    </a:lnTo>
                    <a:lnTo>
                      <a:pt x="1308850" y="3245224"/>
                    </a:lnTo>
                    <a:lnTo>
                      <a:pt x="0" y="3724835"/>
                    </a:lnTo>
                    <a:lnTo>
                      <a:pt x="0" y="479611"/>
                    </a:lnTo>
                    <a:close/>
                  </a:path>
                </a:pathLst>
              </a:custGeom>
              <a:gradFill>
                <a:gsLst>
                  <a:gs pos="0">
                    <a:srgbClr val="9855CB"/>
                  </a:gs>
                  <a:gs pos="100000">
                    <a:srgbClr val="7030A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IN" dirty="0">
                  <a:latin typeface="Calibri" panose="020F0502020204030204" pitchFamily="34" charset="0"/>
                  <a:cs typeface="Calibri" panose="020F0502020204030204" pitchFamily="34" charset="0"/>
                </a:endParaRPr>
              </a:p>
            </p:txBody>
          </p:sp>
        </p:grpSp>
        <p:grpSp>
          <p:nvGrpSpPr>
            <p:cNvPr id="24" name="Group 23">
              <a:extLst>
                <a:ext uri="{FF2B5EF4-FFF2-40B4-BE49-F238E27FC236}">
                  <a16:creationId xmlns:a16="http://schemas.microsoft.com/office/drawing/2014/main" id="{80BA3235-43DF-AD88-0F79-F9A7ECA6DFE6}"/>
                </a:ext>
              </a:extLst>
            </p:cNvPr>
            <p:cNvGrpSpPr/>
            <p:nvPr/>
          </p:nvGrpSpPr>
          <p:grpSpPr>
            <a:xfrm>
              <a:off x="626492" y="1575882"/>
              <a:ext cx="4378062" cy="4048871"/>
              <a:chOff x="2257623" y="1462742"/>
              <a:chExt cx="4152703" cy="4048871"/>
            </a:xfrm>
          </p:grpSpPr>
          <p:sp>
            <p:nvSpPr>
              <p:cNvPr id="28" name="Rectangle 8">
                <a:extLst>
                  <a:ext uri="{FF2B5EF4-FFF2-40B4-BE49-F238E27FC236}">
                    <a16:creationId xmlns:a16="http://schemas.microsoft.com/office/drawing/2014/main" id="{097A0318-6764-D076-EA51-B5675D797C13}"/>
                  </a:ext>
                </a:extLst>
              </p:cNvPr>
              <p:cNvSpPr/>
              <p:nvPr/>
            </p:nvSpPr>
            <p:spPr>
              <a:xfrm>
                <a:off x="4518218" y="1913964"/>
                <a:ext cx="1892108" cy="3597649"/>
              </a:xfrm>
              <a:custGeom>
                <a:avLst/>
                <a:gdLst>
                  <a:gd name="connsiteX0" fmla="*/ 0 w 2259104"/>
                  <a:gd name="connsiteY0" fmla="*/ 0 h 3245224"/>
                  <a:gd name="connsiteX1" fmla="*/ 2259104 w 2259104"/>
                  <a:gd name="connsiteY1" fmla="*/ 0 h 3245224"/>
                  <a:gd name="connsiteX2" fmla="*/ 2259104 w 2259104"/>
                  <a:gd name="connsiteY2" fmla="*/ 3245224 h 3245224"/>
                  <a:gd name="connsiteX3" fmla="*/ 0 w 2259104"/>
                  <a:gd name="connsiteY3" fmla="*/ 3245224 h 3245224"/>
                  <a:gd name="connsiteX4" fmla="*/ 0 w 2259104"/>
                  <a:gd name="connsiteY4" fmla="*/ 0 h 3245224"/>
                  <a:gd name="connsiteX0" fmla="*/ 0 w 2268629"/>
                  <a:gd name="connsiteY0" fmla="*/ 0 h 3597649"/>
                  <a:gd name="connsiteX1" fmla="*/ 2259104 w 2268629"/>
                  <a:gd name="connsiteY1" fmla="*/ 0 h 3597649"/>
                  <a:gd name="connsiteX2" fmla="*/ 2268629 w 2268629"/>
                  <a:gd name="connsiteY2" fmla="*/ 3597649 h 3597649"/>
                  <a:gd name="connsiteX3" fmla="*/ 0 w 2268629"/>
                  <a:gd name="connsiteY3" fmla="*/ 3245224 h 3597649"/>
                  <a:gd name="connsiteX4" fmla="*/ 0 w 2268629"/>
                  <a:gd name="connsiteY4" fmla="*/ 0 h 3597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629" h="3597649">
                    <a:moveTo>
                      <a:pt x="0" y="0"/>
                    </a:moveTo>
                    <a:lnTo>
                      <a:pt x="2259104" y="0"/>
                    </a:lnTo>
                    <a:lnTo>
                      <a:pt x="2268629" y="3597649"/>
                    </a:lnTo>
                    <a:lnTo>
                      <a:pt x="0" y="3245224"/>
                    </a:lnTo>
                    <a:lnTo>
                      <a:pt x="0" y="0"/>
                    </a:lnTo>
                    <a:close/>
                  </a:path>
                </a:pathLst>
              </a:custGeom>
              <a:gradFill flip="none" rotWithShape="1">
                <a:gsLst>
                  <a:gs pos="0">
                    <a:schemeClr val="bg1">
                      <a:lumMod val="100000"/>
                      <a:alpha val="0"/>
                    </a:schemeClr>
                  </a:gs>
                  <a:gs pos="100000">
                    <a:schemeClr val="tx1">
                      <a:alpha val="5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C8F57DF4-BE4B-5A5A-6498-1D1A1158D9FD}"/>
                  </a:ext>
                </a:extLst>
              </p:cNvPr>
              <p:cNvSpPr/>
              <p:nvPr/>
            </p:nvSpPr>
            <p:spPr>
              <a:xfrm>
                <a:off x="2257623" y="1913964"/>
                <a:ext cx="2259104" cy="3245224"/>
              </a:xfrm>
              <a:prstGeom prst="rect">
                <a:avLst/>
              </a:prstGeom>
              <a:gradFill flip="none" rotWithShape="1">
                <a:gsLst>
                  <a:gs pos="0">
                    <a:srgbClr val="9855CB"/>
                  </a:gs>
                  <a:gs pos="100000">
                    <a:srgbClr val="A66BD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ri" panose="020F0502020204030204" pitchFamily="34" charset="0"/>
                  <a:cs typeface="Calibri" panose="020F0502020204030204" pitchFamily="34" charset="0"/>
                </a:endParaRPr>
              </a:p>
            </p:txBody>
          </p:sp>
          <p:sp>
            <p:nvSpPr>
              <p:cNvPr id="30" name="Freeform: Shape 29">
                <a:extLst>
                  <a:ext uri="{FF2B5EF4-FFF2-40B4-BE49-F238E27FC236}">
                    <a16:creationId xmlns:a16="http://schemas.microsoft.com/office/drawing/2014/main" id="{6567E442-B4B7-BB8B-1C32-4F3DCB1975E0}"/>
                  </a:ext>
                </a:extLst>
              </p:cNvPr>
              <p:cNvSpPr/>
              <p:nvPr/>
            </p:nvSpPr>
            <p:spPr>
              <a:xfrm>
                <a:off x="4516727" y="1462742"/>
                <a:ext cx="1071273" cy="3696446"/>
              </a:xfrm>
              <a:custGeom>
                <a:avLst/>
                <a:gdLst>
                  <a:gd name="connsiteX0" fmla="*/ 1308850 w 1308850"/>
                  <a:gd name="connsiteY0" fmla="*/ 0 h 3724835"/>
                  <a:gd name="connsiteX1" fmla="*/ 1308850 w 1308850"/>
                  <a:gd name="connsiteY1" fmla="*/ 479611 h 3724835"/>
                  <a:gd name="connsiteX2" fmla="*/ 1308850 w 1308850"/>
                  <a:gd name="connsiteY2" fmla="*/ 3245224 h 3724835"/>
                  <a:gd name="connsiteX3" fmla="*/ 0 w 1308850"/>
                  <a:gd name="connsiteY3" fmla="*/ 3724835 h 3724835"/>
                  <a:gd name="connsiteX4" fmla="*/ 0 w 1308850"/>
                  <a:gd name="connsiteY4" fmla="*/ 479611 h 3724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850" h="3724835">
                    <a:moveTo>
                      <a:pt x="1308850" y="0"/>
                    </a:moveTo>
                    <a:lnTo>
                      <a:pt x="1308850" y="479611"/>
                    </a:lnTo>
                    <a:lnTo>
                      <a:pt x="1308850" y="3245224"/>
                    </a:lnTo>
                    <a:lnTo>
                      <a:pt x="0" y="3724835"/>
                    </a:lnTo>
                    <a:lnTo>
                      <a:pt x="0" y="479611"/>
                    </a:lnTo>
                    <a:close/>
                  </a:path>
                </a:pathLst>
              </a:custGeom>
              <a:gradFill>
                <a:gsLst>
                  <a:gs pos="0">
                    <a:srgbClr val="9855CB"/>
                  </a:gs>
                  <a:gs pos="100000">
                    <a:srgbClr val="7030A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IN" dirty="0">
                  <a:latin typeface="Calibri" panose="020F0502020204030204" pitchFamily="34" charset="0"/>
                  <a:cs typeface="Calibri" panose="020F0502020204030204" pitchFamily="34" charset="0"/>
                </a:endParaRPr>
              </a:p>
            </p:txBody>
          </p:sp>
        </p:grpSp>
        <p:sp>
          <p:nvSpPr>
            <p:cNvPr id="25" name="TextBox 24">
              <a:extLst>
                <a:ext uri="{FF2B5EF4-FFF2-40B4-BE49-F238E27FC236}">
                  <a16:creationId xmlns:a16="http://schemas.microsoft.com/office/drawing/2014/main" id="{BC71C9EC-53C8-B056-626A-F483B4C0DA71}"/>
                </a:ext>
              </a:extLst>
            </p:cNvPr>
            <p:cNvSpPr txBox="1"/>
            <p:nvPr/>
          </p:nvSpPr>
          <p:spPr>
            <a:xfrm>
              <a:off x="4462478" y="1723536"/>
              <a:ext cx="1577138" cy="206200"/>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    OBJECTIVES</a:t>
              </a:r>
            </a:p>
          </p:txBody>
        </p:sp>
        <p:sp>
          <p:nvSpPr>
            <p:cNvPr id="26" name="TextBox 25">
              <a:extLst>
                <a:ext uri="{FF2B5EF4-FFF2-40B4-BE49-F238E27FC236}">
                  <a16:creationId xmlns:a16="http://schemas.microsoft.com/office/drawing/2014/main" id="{EF4DE26D-F073-177B-DA00-9F9646DD0634}"/>
                </a:ext>
              </a:extLst>
            </p:cNvPr>
            <p:cNvSpPr txBox="1"/>
            <p:nvPr/>
          </p:nvSpPr>
          <p:spPr>
            <a:xfrm>
              <a:off x="8442870" y="1698393"/>
              <a:ext cx="1141469" cy="206200"/>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  SCOPE</a:t>
              </a:r>
            </a:p>
          </p:txBody>
        </p:sp>
        <p:sp>
          <p:nvSpPr>
            <p:cNvPr id="27" name="TextBox 26">
              <a:extLst>
                <a:ext uri="{FF2B5EF4-FFF2-40B4-BE49-F238E27FC236}">
                  <a16:creationId xmlns:a16="http://schemas.microsoft.com/office/drawing/2014/main" id="{43358007-8C68-CF3A-A0BA-86C8AF87726C}"/>
                </a:ext>
              </a:extLst>
            </p:cNvPr>
            <p:cNvSpPr txBox="1"/>
            <p:nvPr/>
          </p:nvSpPr>
          <p:spPr>
            <a:xfrm>
              <a:off x="1424647" y="1723536"/>
              <a:ext cx="1278170" cy="206200"/>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    PURPOSE</a:t>
              </a:r>
            </a:p>
          </p:txBody>
        </p:sp>
      </p:grpSp>
      <p:sp>
        <p:nvSpPr>
          <p:cNvPr id="37" name="TextBox 36">
            <a:extLst>
              <a:ext uri="{FF2B5EF4-FFF2-40B4-BE49-F238E27FC236}">
                <a16:creationId xmlns:a16="http://schemas.microsoft.com/office/drawing/2014/main" id="{E08E2C07-E6B5-F168-A293-AE73DDDD4D74}"/>
              </a:ext>
            </a:extLst>
          </p:cNvPr>
          <p:cNvSpPr txBox="1"/>
          <p:nvPr/>
        </p:nvSpPr>
        <p:spPr>
          <a:xfrm flipH="1">
            <a:off x="6361112" y="2345878"/>
            <a:ext cx="3324386"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The main goal of our project is to hide a secret message within a cover media in such a way that others cannot discern the presence of the hidden message.</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To provide security tools based on steganographic techniques and hide the message carried by stego -media which is not sensible to humans.</a:t>
            </a:r>
          </a:p>
        </p:txBody>
      </p:sp>
      <p:sp>
        <p:nvSpPr>
          <p:cNvPr id="39" name="TextBox 38">
            <a:extLst>
              <a:ext uri="{FF2B5EF4-FFF2-40B4-BE49-F238E27FC236}">
                <a16:creationId xmlns:a16="http://schemas.microsoft.com/office/drawing/2014/main" id="{B82B1072-B467-578F-274E-6C77F4DC178A}"/>
              </a:ext>
            </a:extLst>
          </p:cNvPr>
          <p:cNvSpPr txBox="1"/>
          <p:nvPr/>
        </p:nvSpPr>
        <p:spPr>
          <a:xfrm>
            <a:off x="8135817" y="2061882"/>
            <a:ext cx="45719" cy="307777"/>
          </a:xfrm>
          <a:prstGeom prst="rect">
            <a:avLst/>
          </a:prstGeom>
          <a:noFill/>
        </p:spPr>
        <p:txBody>
          <a:bodyPr wrap="square" rtlCol="0">
            <a:spAutoFit/>
          </a:bodyPr>
          <a:lstStyle/>
          <a:p>
            <a:endParaRPr lang="en-IN">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8D640CDE-A35B-3CB8-AA25-5B0E42A8EB68}"/>
              </a:ext>
            </a:extLst>
          </p:cNvPr>
          <p:cNvSpPr txBox="1"/>
          <p:nvPr/>
        </p:nvSpPr>
        <p:spPr>
          <a:xfrm>
            <a:off x="12659748" y="2061882"/>
            <a:ext cx="2904479"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The scope of the project is implementation of tools of steganography for hiding information in image files.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Steganographic technics are very important to our future for internet security and privacy on open systems such as an internet.</a:t>
            </a:r>
          </a:p>
        </p:txBody>
      </p:sp>
      <p:sp>
        <p:nvSpPr>
          <p:cNvPr id="41" name="TextBox 40">
            <a:extLst>
              <a:ext uri="{FF2B5EF4-FFF2-40B4-BE49-F238E27FC236}">
                <a16:creationId xmlns:a16="http://schemas.microsoft.com/office/drawing/2014/main" id="{CA3B0662-9A69-4DFB-CB8F-76F528981EC7}"/>
              </a:ext>
            </a:extLst>
          </p:cNvPr>
          <p:cNvSpPr txBox="1"/>
          <p:nvPr/>
        </p:nvSpPr>
        <p:spPr>
          <a:xfrm>
            <a:off x="761879" y="2061882"/>
            <a:ext cx="3137405" cy="637097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The purpose of steganography is covert communication that is to hide the existence of a message from a third party.</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To Protect confidential or sensitive data from malicious attacks.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Due to the hacking of essential information, we proposed Image Steganography.</a:t>
            </a:r>
          </a:p>
        </p:txBody>
      </p:sp>
    </p:spTree>
    <p:extLst>
      <p:ext uri="{BB962C8B-B14F-4D97-AF65-F5344CB8AC3E}">
        <p14:creationId xmlns:p14="http://schemas.microsoft.com/office/powerpoint/2010/main" val="215257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9" name="Google Shape;229;p20"/>
          <p:cNvGrpSpPr/>
          <p:nvPr/>
        </p:nvGrpSpPr>
        <p:grpSpPr>
          <a:xfrm>
            <a:off x="-26281" y="774700"/>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panose="020F0502020204030204" pitchFamily="34" charset="0"/>
                  <a:ea typeface="Calibri"/>
                  <a:cs typeface="Calibri" panose="020F0502020204030204" pitchFamily="34" charset="0"/>
                  <a:sym typeface="Calibri"/>
                </a:rPr>
                <a:t>3</a:t>
              </a:r>
              <a:r>
                <a:rPr lang="en-US" sz="5400" b="0" i="0" u="none" strike="noStrike" cap="none" dirty="0">
                  <a:solidFill>
                    <a:schemeClr val="lt1"/>
                  </a:solidFill>
                  <a:latin typeface="Calibri" panose="020F0502020204030204" pitchFamily="34" charset="0"/>
                  <a:ea typeface="Calibri"/>
                  <a:cs typeface="Calibri" panose="020F0502020204030204" pitchFamily="34" charset="0"/>
                  <a:sym typeface="Calibri"/>
                </a:rPr>
                <a:t>. Methodology</a:t>
              </a:r>
              <a:endParaRPr dirty="0">
                <a:latin typeface="Calibri" panose="020F0502020204030204" pitchFamily="34" charset="0"/>
                <a:cs typeface="Calibri" panose="020F0502020204030204" pitchFamily="34" charset="0"/>
              </a:endParaRPr>
            </a:p>
            <a:p>
              <a:pPr marL="457200" marR="0" lvl="1" indent="0" algn="ctr" rtl="0">
                <a:spcBef>
                  <a:spcPts val="0"/>
                </a:spcBef>
                <a:spcAft>
                  <a:spcPts val="0"/>
                </a:spcAft>
                <a:buNone/>
              </a:pPr>
              <a:endParaRPr sz="54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16" name="Google Shape;103;p13">
            <a:extLst>
              <a:ext uri="{FF2B5EF4-FFF2-40B4-BE49-F238E27FC236}">
                <a16:creationId xmlns:a16="http://schemas.microsoft.com/office/drawing/2014/main" id="{AF0E3E7D-4A2B-B1F8-03DE-060C1188ECF4}"/>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741690BF-5993-913B-CF9F-CF3EFBBDEE34}"/>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DE4022CF-2D16-5A8E-D2AB-D348353234E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67B2D853-8B0D-D9CD-FFDE-B24B352E44E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652C99CA-3264-E870-0448-9E2D88827195}"/>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66C8B4AD-A875-AA49-D5E4-76E8EFDECD36}"/>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B7461D74-960A-18CA-6C50-03A0FD792AB8}"/>
              </a:ext>
            </a:extLst>
          </p:cNvPr>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7</a:t>
            </a:fld>
            <a:endParaRPr sz="187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10B6B7F2-0B08-0D05-26A9-DC901EB90686}"/>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4" name="Google Shape;230;p20">
            <a:extLst>
              <a:ext uri="{FF2B5EF4-FFF2-40B4-BE49-F238E27FC236}">
                <a16:creationId xmlns:a16="http://schemas.microsoft.com/office/drawing/2014/main" id="{AFEA80BE-2D59-9DBE-219A-7C4DFB52BD64}"/>
              </a:ext>
            </a:extLst>
          </p:cNvPr>
          <p:cNvSpPr/>
          <p:nvPr/>
        </p:nvSpPr>
        <p:spPr>
          <a:xfrm>
            <a:off x="0" y="1602692"/>
            <a:ext cx="9384438" cy="827992"/>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IN" sz="5400" dirty="0">
                <a:solidFill>
                  <a:schemeClr val="lt1"/>
                </a:solidFill>
                <a:latin typeface="Calibri" panose="020F0502020204030204" pitchFamily="34" charset="0"/>
                <a:ea typeface="Calibri"/>
                <a:cs typeface="Calibri" panose="020F0502020204030204" pitchFamily="34" charset="0"/>
                <a:sym typeface="Calibri"/>
              </a:rPr>
              <a:t>Types of Steganography</a:t>
            </a:r>
            <a:endParaRPr dirty="0">
              <a:latin typeface="Calibri" panose="020F0502020204030204" pitchFamily="34" charset="0"/>
              <a:cs typeface="Calibri" panose="020F0502020204030204" pitchFamily="34" charset="0"/>
            </a:endParaRPr>
          </a:p>
        </p:txBody>
      </p:sp>
      <p:sp>
        <p:nvSpPr>
          <p:cNvPr id="26" name="Google Shape;231;p20">
            <a:extLst>
              <a:ext uri="{FF2B5EF4-FFF2-40B4-BE49-F238E27FC236}">
                <a16:creationId xmlns:a16="http://schemas.microsoft.com/office/drawing/2014/main" id="{73EE41F8-0941-5514-311D-7B96654DF96D}"/>
              </a:ext>
            </a:extLst>
          </p:cNvPr>
          <p:cNvSpPr/>
          <p:nvPr/>
        </p:nvSpPr>
        <p:spPr>
          <a:xfrm>
            <a:off x="8957217" y="1602692"/>
            <a:ext cx="854442" cy="827992"/>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Rectangle 1">
            <a:extLst>
              <a:ext uri="{FF2B5EF4-FFF2-40B4-BE49-F238E27FC236}">
                <a16:creationId xmlns:a16="http://schemas.microsoft.com/office/drawing/2014/main" id="{606AEBEA-3FFB-4AE1-B5A5-98970F964CC2}"/>
              </a:ext>
            </a:extLst>
          </p:cNvPr>
          <p:cNvSpPr/>
          <p:nvPr/>
        </p:nvSpPr>
        <p:spPr>
          <a:xfrm>
            <a:off x="6186822" y="2825693"/>
            <a:ext cx="5082363" cy="11412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4800" dirty="0">
                <a:latin typeface="Calibri" panose="020F0502020204030204" pitchFamily="34" charset="0"/>
                <a:cs typeface="Calibri" panose="020F0502020204030204" pitchFamily="34" charset="0"/>
              </a:rPr>
              <a:t>Steganography</a:t>
            </a:r>
          </a:p>
        </p:txBody>
      </p:sp>
      <p:sp>
        <p:nvSpPr>
          <p:cNvPr id="4" name="Rectangle 3">
            <a:extLst>
              <a:ext uri="{FF2B5EF4-FFF2-40B4-BE49-F238E27FC236}">
                <a16:creationId xmlns:a16="http://schemas.microsoft.com/office/drawing/2014/main" id="{295EB88A-DC20-E48F-37D3-097C1A7F02C6}"/>
              </a:ext>
            </a:extLst>
          </p:cNvPr>
          <p:cNvSpPr/>
          <p:nvPr/>
        </p:nvSpPr>
        <p:spPr>
          <a:xfrm>
            <a:off x="337845" y="6792995"/>
            <a:ext cx="2445489" cy="659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3200" dirty="0">
                <a:latin typeface="Calibri" panose="020F0502020204030204" pitchFamily="34" charset="0"/>
                <a:cs typeface="Calibri" panose="020F0502020204030204" pitchFamily="34" charset="0"/>
              </a:rPr>
              <a:t>TEXT</a:t>
            </a:r>
          </a:p>
        </p:txBody>
      </p:sp>
      <p:sp>
        <p:nvSpPr>
          <p:cNvPr id="25" name="Rectangle 24">
            <a:extLst>
              <a:ext uri="{FF2B5EF4-FFF2-40B4-BE49-F238E27FC236}">
                <a16:creationId xmlns:a16="http://schemas.microsoft.com/office/drawing/2014/main" id="{197EB754-9B92-106B-37F8-054FD3F7EC15}"/>
              </a:ext>
            </a:extLst>
          </p:cNvPr>
          <p:cNvSpPr/>
          <p:nvPr/>
        </p:nvSpPr>
        <p:spPr>
          <a:xfrm>
            <a:off x="3933602" y="6771551"/>
            <a:ext cx="2445489" cy="659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3200" dirty="0">
                <a:latin typeface="Calibri" panose="020F0502020204030204" pitchFamily="34" charset="0"/>
                <a:cs typeface="Calibri" panose="020F0502020204030204" pitchFamily="34" charset="0"/>
              </a:rPr>
              <a:t>AUDIO</a:t>
            </a:r>
          </a:p>
        </p:txBody>
      </p:sp>
      <p:sp>
        <p:nvSpPr>
          <p:cNvPr id="27" name="Rectangle 26">
            <a:extLst>
              <a:ext uri="{FF2B5EF4-FFF2-40B4-BE49-F238E27FC236}">
                <a16:creationId xmlns:a16="http://schemas.microsoft.com/office/drawing/2014/main" id="{B67D924D-9F4C-CD43-B5AF-D977D19C0F28}"/>
              </a:ext>
            </a:extLst>
          </p:cNvPr>
          <p:cNvSpPr/>
          <p:nvPr/>
        </p:nvSpPr>
        <p:spPr>
          <a:xfrm>
            <a:off x="7567136" y="6726468"/>
            <a:ext cx="2445489" cy="659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3200" dirty="0">
                <a:latin typeface="Calibri" panose="020F0502020204030204" pitchFamily="34" charset="0"/>
                <a:cs typeface="Calibri" panose="020F0502020204030204" pitchFamily="34" charset="0"/>
              </a:rPr>
              <a:t>VIDEO</a:t>
            </a:r>
          </a:p>
        </p:txBody>
      </p:sp>
      <p:sp>
        <p:nvSpPr>
          <p:cNvPr id="28" name="Rectangle 27">
            <a:extLst>
              <a:ext uri="{FF2B5EF4-FFF2-40B4-BE49-F238E27FC236}">
                <a16:creationId xmlns:a16="http://schemas.microsoft.com/office/drawing/2014/main" id="{277AF3D4-9DD9-3354-37E9-F21B4C7ACDCD}"/>
              </a:ext>
            </a:extLst>
          </p:cNvPr>
          <p:cNvSpPr/>
          <p:nvPr/>
        </p:nvSpPr>
        <p:spPr>
          <a:xfrm>
            <a:off x="11061783" y="6776663"/>
            <a:ext cx="2445489" cy="659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3200" dirty="0">
                <a:latin typeface="Calibri" panose="020F0502020204030204" pitchFamily="34" charset="0"/>
                <a:cs typeface="Calibri" panose="020F0502020204030204" pitchFamily="34" charset="0"/>
              </a:rPr>
              <a:t>NETWORK</a:t>
            </a:r>
          </a:p>
        </p:txBody>
      </p:sp>
      <p:sp>
        <p:nvSpPr>
          <p:cNvPr id="29" name="Rectangle 28">
            <a:extLst>
              <a:ext uri="{FF2B5EF4-FFF2-40B4-BE49-F238E27FC236}">
                <a16:creationId xmlns:a16="http://schemas.microsoft.com/office/drawing/2014/main" id="{B9005832-B0DB-B8CD-06DB-0C80103EEA64}"/>
              </a:ext>
            </a:extLst>
          </p:cNvPr>
          <p:cNvSpPr/>
          <p:nvPr/>
        </p:nvSpPr>
        <p:spPr>
          <a:xfrm>
            <a:off x="14695520" y="6792995"/>
            <a:ext cx="2445489" cy="659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3200" dirty="0">
                <a:latin typeface="Calibri" panose="020F0502020204030204" pitchFamily="34" charset="0"/>
                <a:cs typeface="Calibri" panose="020F0502020204030204" pitchFamily="34" charset="0"/>
              </a:rPr>
              <a:t>IMAGE</a:t>
            </a:r>
          </a:p>
        </p:txBody>
      </p:sp>
      <p:cxnSp>
        <p:nvCxnSpPr>
          <p:cNvPr id="12" name="Straight Arrow Connector 11">
            <a:extLst>
              <a:ext uri="{FF2B5EF4-FFF2-40B4-BE49-F238E27FC236}">
                <a16:creationId xmlns:a16="http://schemas.microsoft.com/office/drawing/2014/main" id="{4349759D-985F-6B7F-10DE-ED98B570F397}"/>
              </a:ext>
            </a:extLst>
          </p:cNvPr>
          <p:cNvCxnSpPr>
            <a:stCxn id="2" idx="2"/>
            <a:endCxn id="27" idx="0"/>
          </p:cNvCxnSpPr>
          <p:nvPr/>
        </p:nvCxnSpPr>
        <p:spPr>
          <a:xfrm>
            <a:off x="8728004" y="3966933"/>
            <a:ext cx="61877" cy="27595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96423CAC-D2AB-015D-2394-169895667877}"/>
              </a:ext>
            </a:extLst>
          </p:cNvPr>
          <p:cNvCxnSpPr>
            <a:endCxn id="4" idx="0"/>
          </p:cNvCxnSpPr>
          <p:nvPr/>
        </p:nvCxnSpPr>
        <p:spPr>
          <a:xfrm flipH="1">
            <a:off x="1560590" y="3999597"/>
            <a:ext cx="4649081" cy="27933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4" name="Straight Arrow Connector 223">
            <a:extLst>
              <a:ext uri="{FF2B5EF4-FFF2-40B4-BE49-F238E27FC236}">
                <a16:creationId xmlns:a16="http://schemas.microsoft.com/office/drawing/2014/main" id="{D17E3136-6819-6642-5499-9A6F0B7A2A0C}"/>
              </a:ext>
            </a:extLst>
          </p:cNvPr>
          <p:cNvCxnSpPr>
            <a:endCxn id="25" idx="0"/>
          </p:cNvCxnSpPr>
          <p:nvPr/>
        </p:nvCxnSpPr>
        <p:spPr>
          <a:xfrm flipH="1">
            <a:off x="5156347" y="3978153"/>
            <a:ext cx="2224122" cy="27933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6" name="Straight Arrow Connector 225">
            <a:extLst>
              <a:ext uri="{FF2B5EF4-FFF2-40B4-BE49-F238E27FC236}">
                <a16:creationId xmlns:a16="http://schemas.microsoft.com/office/drawing/2014/main" id="{4F0E0AE0-024B-BC28-D661-4FB8427BC181}"/>
              </a:ext>
            </a:extLst>
          </p:cNvPr>
          <p:cNvCxnSpPr>
            <a:endCxn id="28" idx="0"/>
          </p:cNvCxnSpPr>
          <p:nvPr/>
        </p:nvCxnSpPr>
        <p:spPr>
          <a:xfrm>
            <a:off x="9941847" y="4006904"/>
            <a:ext cx="2342681" cy="27697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8" name="Straight Arrow Connector 227">
            <a:extLst>
              <a:ext uri="{FF2B5EF4-FFF2-40B4-BE49-F238E27FC236}">
                <a16:creationId xmlns:a16="http://schemas.microsoft.com/office/drawing/2014/main" id="{E0E6D198-80B7-7682-7FF7-29F355356222}"/>
              </a:ext>
            </a:extLst>
          </p:cNvPr>
          <p:cNvCxnSpPr>
            <a:endCxn id="29" idx="0"/>
          </p:cNvCxnSpPr>
          <p:nvPr/>
        </p:nvCxnSpPr>
        <p:spPr>
          <a:xfrm>
            <a:off x="11269185" y="3999597"/>
            <a:ext cx="4649080" cy="27933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16" name="Google Shape;103;p13">
            <a:extLst>
              <a:ext uri="{FF2B5EF4-FFF2-40B4-BE49-F238E27FC236}">
                <a16:creationId xmlns:a16="http://schemas.microsoft.com/office/drawing/2014/main" id="{AF0E3E7D-4A2B-B1F8-03DE-060C1188ECF4}"/>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741690BF-5993-913B-CF9F-CF3EFBBDEE34}"/>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DE4022CF-2D16-5A8E-D2AB-D348353234E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67B2D853-8B0D-D9CD-FFDE-B24B352E44E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652C99CA-3264-E870-0448-9E2D88827195}"/>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66C8B4AD-A875-AA49-D5E4-76E8EFDECD36}"/>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B7461D74-960A-18CA-6C50-03A0FD792AB8}"/>
              </a:ext>
            </a:extLst>
          </p:cNvPr>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8</a:t>
            </a:fld>
            <a:endParaRPr sz="187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10B6B7F2-0B08-0D05-26A9-DC901EB90686}"/>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5" name="TextBox 24">
            <a:extLst>
              <a:ext uri="{FF2B5EF4-FFF2-40B4-BE49-F238E27FC236}">
                <a16:creationId xmlns:a16="http://schemas.microsoft.com/office/drawing/2014/main" id="{597EB65B-B92B-5335-2884-128534A03C94}"/>
              </a:ext>
            </a:extLst>
          </p:cNvPr>
          <p:cNvSpPr txBox="1"/>
          <p:nvPr/>
        </p:nvSpPr>
        <p:spPr>
          <a:xfrm>
            <a:off x="248444" y="253547"/>
            <a:ext cx="17867312" cy="3257174"/>
          </a:xfrm>
          <a:prstGeom prst="rect">
            <a:avLst/>
          </a:prstGeom>
          <a:noFill/>
        </p:spPr>
        <p:txBody>
          <a:bodyPr wrap="square" rtlCol="0">
            <a:spAutoFit/>
          </a:bodyPr>
          <a:lstStyle/>
          <a:p>
            <a:pPr>
              <a:lnSpc>
                <a:spcPct val="150000"/>
              </a:lnSpc>
            </a:pPr>
            <a:r>
              <a:rPr lang="en-IN" sz="2800" b="1" u="sng" dirty="0">
                <a:latin typeface="Calibri" panose="020F0502020204030204" pitchFamily="34" charset="0"/>
                <a:cs typeface="Calibri" panose="020F0502020204030204" pitchFamily="34" charset="0"/>
              </a:rPr>
              <a:t>TEXT STEGANOGRAPHY</a:t>
            </a:r>
            <a:r>
              <a:rPr lang="en-IN" sz="2800" b="1" dirty="0">
                <a:latin typeface="Calibri" panose="020F0502020204030204" pitchFamily="34" charset="0"/>
                <a:cs typeface="Calibri" panose="020F0502020204030204" pitchFamily="34" charset="0"/>
              </a:rPr>
              <a:t>:</a:t>
            </a:r>
          </a:p>
          <a:p>
            <a:pPr marL="457200" indent="-4572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Hiding information inside the text files.</a:t>
            </a:r>
          </a:p>
          <a:p>
            <a:pPr marL="457200" indent="-4572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Achieved by altering the text formatting.</a:t>
            </a:r>
          </a:p>
          <a:p>
            <a:pPr marL="457200" indent="-4572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Speediest form of steganography.</a:t>
            </a:r>
          </a:p>
          <a:p>
            <a:pPr marL="457200" indent="-457200">
              <a:lnSpc>
                <a:spcPct val="150000"/>
              </a:lnSpc>
              <a:buFont typeface="Wingdings" panose="05000000000000000000" pitchFamily="2" charset="2"/>
              <a:buChar char="ü"/>
            </a:pPr>
            <a:endParaRPr lang="en-GB" sz="28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3BE606EA-0128-14CA-C086-AB20594D3F64}"/>
              </a:ext>
            </a:extLst>
          </p:cNvPr>
          <p:cNvPicPr>
            <a:picLocks noChangeAspect="1"/>
          </p:cNvPicPr>
          <p:nvPr/>
        </p:nvPicPr>
        <p:blipFill>
          <a:blip r:embed="rId3"/>
          <a:stretch>
            <a:fillRect/>
          </a:stretch>
        </p:blipFill>
        <p:spPr>
          <a:xfrm>
            <a:off x="894557" y="4878131"/>
            <a:ext cx="8020050" cy="3467100"/>
          </a:xfrm>
          <a:prstGeom prst="rect">
            <a:avLst/>
          </a:prstGeom>
        </p:spPr>
      </p:pic>
      <p:sp>
        <p:nvSpPr>
          <p:cNvPr id="8" name="TextBox 7">
            <a:extLst>
              <a:ext uri="{FF2B5EF4-FFF2-40B4-BE49-F238E27FC236}">
                <a16:creationId xmlns:a16="http://schemas.microsoft.com/office/drawing/2014/main" id="{51383171-CEE3-C2F6-4678-5770BAADD7DE}"/>
              </a:ext>
            </a:extLst>
          </p:cNvPr>
          <p:cNvSpPr txBox="1"/>
          <p:nvPr/>
        </p:nvSpPr>
        <p:spPr>
          <a:xfrm>
            <a:off x="1485106" y="8419681"/>
            <a:ext cx="8020050" cy="523220"/>
          </a:xfrm>
          <a:prstGeom prst="rect">
            <a:avLst/>
          </a:prstGeom>
          <a:noFill/>
        </p:spPr>
        <p:txBody>
          <a:bodyPr wrap="square" rtlCol="0">
            <a:spAutoFit/>
          </a:bodyPr>
          <a:lstStyle/>
          <a:p>
            <a:r>
              <a:rPr lang="en-IN" sz="2800" dirty="0">
                <a:latin typeface="Calibri" panose="020F0502020204030204" pitchFamily="34" charset="0"/>
                <a:cs typeface="Calibri" panose="020F0502020204030204" pitchFamily="34" charset="0"/>
              </a:rPr>
              <a:t>Fig: Methods to implement text steganography</a:t>
            </a:r>
          </a:p>
        </p:txBody>
      </p:sp>
      <p:sp>
        <p:nvSpPr>
          <p:cNvPr id="4" name="TextBox 3">
            <a:extLst>
              <a:ext uri="{FF2B5EF4-FFF2-40B4-BE49-F238E27FC236}">
                <a16:creationId xmlns:a16="http://schemas.microsoft.com/office/drawing/2014/main" id="{2C3F2019-5D83-F599-A974-28C9A2A2A8C8}"/>
              </a:ext>
            </a:extLst>
          </p:cNvPr>
          <p:cNvSpPr txBox="1"/>
          <p:nvPr/>
        </p:nvSpPr>
        <p:spPr>
          <a:xfrm>
            <a:off x="11015930" y="8410337"/>
            <a:ext cx="6784625" cy="523220"/>
          </a:xfrm>
          <a:prstGeom prst="rect">
            <a:avLst/>
          </a:prstGeom>
          <a:noFill/>
        </p:spPr>
        <p:txBody>
          <a:bodyPr wrap="square" rtlCol="0">
            <a:spAutoFit/>
          </a:bodyPr>
          <a:lstStyle/>
          <a:p>
            <a:r>
              <a:rPr lang="en-IN" sz="2800" dirty="0">
                <a:latin typeface="Calibri" panose="020F0502020204030204" pitchFamily="34" charset="0"/>
                <a:cs typeface="Calibri" panose="020F0502020204030204" pitchFamily="34" charset="0"/>
              </a:rPr>
              <a:t>Fig: Implementation of text steganography</a:t>
            </a:r>
          </a:p>
        </p:txBody>
      </p:sp>
      <p:sp>
        <p:nvSpPr>
          <p:cNvPr id="5" name="Rectangle 4">
            <a:extLst>
              <a:ext uri="{FF2B5EF4-FFF2-40B4-BE49-F238E27FC236}">
                <a16:creationId xmlns:a16="http://schemas.microsoft.com/office/drawing/2014/main" id="{BB67BB20-F072-A8E8-D20E-BDB53916247D}"/>
              </a:ext>
            </a:extLst>
          </p:cNvPr>
          <p:cNvSpPr/>
          <p:nvPr/>
        </p:nvSpPr>
        <p:spPr>
          <a:xfrm>
            <a:off x="10745800" y="4878131"/>
            <a:ext cx="7121512" cy="3467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F78144F-1CC7-6AC2-CDD4-8472D317A270}"/>
              </a:ext>
            </a:extLst>
          </p:cNvPr>
          <p:cNvSpPr/>
          <p:nvPr/>
        </p:nvSpPr>
        <p:spPr>
          <a:xfrm>
            <a:off x="13290953" y="5046872"/>
            <a:ext cx="1610436" cy="382137"/>
          </a:xfrm>
          <a:prstGeom prst="rect">
            <a:avLst/>
          </a:prstGeom>
          <a:solidFill>
            <a:srgbClr val="F57D05">
              <a:alpha val="49804"/>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Cover Text</a:t>
            </a:r>
          </a:p>
        </p:txBody>
      </p:sp>
      <p:sp>
        <p:nvSpPr>
          <p:cNvPr id="9" name="Rectangle 8">
            <a:extLst>
              <a:ext uri="{FF2B5EF4-FFF2-40B4-BE49-F238E27FC236}">
                <a16:creationId xmlns:a16="http://schemas.microsoft.com/office/drawing/2014/main" id="{EEE9AFD2-6945-FE55-E5D0-71836D34DE5C}"/>
              </a:ext>
            </a:extLst>
          </p:cNvPr>
          <p:cNvSpPr/>
          <p:nvPr/>
        </p:nvSpPr>
        <p:spPr>
          <a:xfrm>
            <a:off x="10854511" y="5925584"/>
            <a:ext cx="1610436" cy="382137"/>
          </a:xfrm>
          <a:prstGeom prst="rect">
            <a:avLst/>
          </a:prstGeom>
          <a:solidFill>
            <a:srgbClr val="F57D05">
              <a:alpha val="49804"/>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Secret message</a:t>
            </a:r>
          </a:p>
        </p:txBody>
      </p:sp>
      <p:sp>
        <p:nvSpPr>
          <p:cNvPr id="10" name="Rectangle 9">
            <a:extLst>
              <a:ext uri="{FF2B5EF4-FFF2-40B4-BE49-F238E27FC236}">
                <a16:creationId xmlns:a16="http://schemas.microsoft.com/office/drawing/2014/main" id="{3D0654C9-13D6-2F03-A0FC-54A8B46CA2CA}"/>
              </a:ext>
            </a:extLst>
          </p:cNvPr>
          <p:cNvSpPr/>
          <p:nvPr/>
        </p:nvSpPr>
        <p:spPr>
          <a:xfrm>
            <a:off x="10854511" y="7355174"/>
            <a:ext cx="1610436" cy="382137"/>
          </a:xfrm>
          <a:prstGeom prst="rect">
            <a:avLst/>
          </a:prstGeom>
          <a:solidFill>
            <a:srgbClr val="F57D05">
              <a:alpha val="49804"/>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Secret message</a:t>
            </a:r>
          </a:p>
        </p:txBody>
      </p:sp>
      <p:sp>
        <p:nvSpPr>
          <p:cNvPr id="11" name="Rectangle 10">
            <a:extLst>
              <a:ext uri="{FF2B5EF4-FFF2-40B4-BE49-F238E27FC236}">
                <a16:creationId xmlns:a16="http://schemas.microsoft.com/office/drawing/2014/main" id="{042C1265-E096-1B55-2E70-BFDCBD2F90A6}"/>
              </a:ext>
            </a:extLst>
          </p:cNvPr>
          <p:cNvSpPr/>
          <p:nvPr/>
        </p:nvSpPr>
        <p:spPr>
          <a:xfrm>
            <a:off x="13026213" y="5925585"/>
            <a:ext cx="2139916" cy="382136"/>
          </a:xfrm>
          <a:prstGeom prst="rect">
            <a:avLst/>
          </a:prstGeom>
          <a:solidFill>
            <a:srgbClr val="F57D05">
              <a:alpha val="49804"/>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Embedding Algorithm</a:t>
            </a:r>
          </a:p>
        </p:txBody>
      </p:sp>
      <p:sp>
        <p:nvSpPr>
          <p:cNvPr id="12" name="Rectangle 11">
            <a:extLst>
              <a:ext uri="{FF2B5EF4-FFF2-40B4-BE49-F238E27FC236}">
                <a16:creationId xmlns:a16="http://schemas.microsoft.com/office/drawing/2014/main" id="{3BF5BEFA-29CA-1FBC-69D1-08D2B63E78C9}"/>
              </a:ext>
            </a:extLst>
          </p:cNvPr>
          <p:cNvSpPr/>
          <p:nvPr/>
        </p:nvSpPr>
        <p:spPr>
          <a:xfrm>
            <a:off x="13026213" y="7352702"/>
            <a:ext cx="2139916" cy="382136"/>
          </a:xfrm>
          <a:prstGeom prst="rect">
            <a:avLst/>
          </a:prstGeom>
          <a:solidFill>
            <a:srgbClr val="F57D05">
              <a:alpha val="49804"/>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Extracting Algorithm</a:t>
            </a:r>
          </a:p>
        </p:txBody>
      </p:sp>
      <p:sp>
        <p:nvSpPr>
          <p:cNvPr id="13" name="Rectangle 12">
            <a:extLst>
              <a:ext uri="{FF2B5EF4-FFF2-40B4-BE49-F238E27FC236}">
                <a16:creationId xmlns:a16="http://schemas.microsoft.com/office/drawing/2014/main" id="{3336552A-157F-0E8F-6074-1661107B2AB3}"/>
              </a:ext>
            </a:extLst>
          </p:cNvPr>
          <p:cNvSpPr/>
          <p:nvPr/>
        </p:nvSpPr>
        <p:spPr>
          <a:xfrm>
            <a:off x="13459584" y="6629876"/>
            <a:ext cx="1273174" cy="389658"/>
          </a:xfrm>
          <a:prstGeom prst="rect">
            <a:avLst/>
          </a:prstGeom>
          <a:solidFill>
            <a:srgbClr val="F57D05">
              <a:alpha val="49804"/>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Secret key</a:t>
            </a:r>
          </a:p>
        </p:txBody>
      </p:sp>
      <p:sp>
        <p:nvSpPr>
          <p:cNvPr id="14" name="Rectangle 13">
            <a:extLst>
              <a:ext uri="{FF2B5EF4-FFF2-40B4-BE49-F238E27FC236}">
                <a16:creationId xmlns:a16="http://schemas.microsoft.com/office/drawing/2014/main" id="{E3ADDA4E-1BE8-7397-7A96-CA57FB7DEACD}"/>
              </a:ext>
            </a:extLst>
          </p:cNvPr>
          <p:cNvSpPr/>
          <p:nvPr/>
        </p:nvSpPr>
        <p:spPr>
          <a:xfrm>
            <a:off x="15580620" y="6610249"/>
            <a:ext cx="2139916" cy="382136"/>
          </a:xfrm>
          <a:prstGeom prst="rect">
            <a:avLst/>
          </a:prstGeom>
          <a:solidFill>
            <a:srgbClr val="F57D05">
              <a:alpha val="49804"/>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Communication Channel</a:t>
            </a:r>
          </a:p>
        </p:txBody>
      </p:sp>
      <p:cxnSp>
        <p:nvCxnSpPr>
          <p:cNvPr id="24" name="Straight Arrow Connector 23">
            <a:extLst>
              <a:ext uri="{FF2B5EF4-FFF2-40B4-BE49-F238E27FC236}">
                <a16:creationId xmlns:a16="http://schemas.microsoft.com/office/drawing/2014/main" id="{3CA21AD0-70FA-EE64-CA3C-87A5F83B1C36}"/>
              </a:ext>
            </a:extLst>
          </p:cNvPr>
          <p:cNvCxnSpPr>
            <a:stCxn id="9" idx="3"/>
            <a:endCxn id="11" idx="1"/>
          </p:cNvCxnSpPr>
          <p:nvPr/>
        </p:nvCxnSpPr>
        <p:spPr>
          <a:xfrm>
            <a:off x="12464947" y="6116653"/>
            <a:ext cx="56126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CA251A7-C991-23F2-1C90-A29000F17393}"/>
              </a:ext>
            </a:extLst>
          </p:cNvPr>
          <p:cNvCxnSpPr>
            <a:stCxn id="6" idx="2"/>
            <a:endCxn id="11" idx="0"/>
          </p:cNvCxnSpPr>
          <p:nvPr/>
        </p:nvCxnSpPr>
        <p:spPr>
          <a:xfrm>
            <a:off x="14096171" y="5429009"/>
            <a:ext cx="0" cy="4965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32BB466-98E1-9FF9-299D-54CDFA20A57C}"/>
              </a:ext>
            </a:extLst>
          </p:cNvPr>
          <p:cNvCxnSpPr>
            <a:stCxn id="13" idx="2"/>
            <a:endCxn id="12" idx="0"/>
          </p:cNvCxnSpPr>
          <p:nvPr/>
        </p:nvCxnSpPr>
        <p:spPr>
          <a:xfrm>
            <a:off x="14096171" y="7019534"/>
            <a:ext cx="0" cy="3331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BB31BBA0-7430-A8B2-1EA8-13D1A32928BC}"/>
              </a:ext>
            </a:extLst>
          </p:cNvPr>
          <p:cNvCxnSpPr>
            <a:stCxn id="13" idx="0"/>
            <a:endCxn id="11" idx="2"/>
          </p:cNvCxnSpPr>
          <p:nvPr/>
        </p:nvCxnSpPr>
        <p:spPr>
          <a:xfrm flipV="1">
            <a:off x="14096171" y="6307721"/>
            <a:ext cx="0" cy="3221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CC256AA5-8337-6F3B-B7FD-82D6CC1B0AC7}"/>
              </a:ext>
            </a:extLst>
          </p:cNvPr>
          <p:cNvCxnSpPr>
            <a:stCxn id="12" idx="1"/>
            <a:endCxn id="10" idx="3"/>
          </p:cNvCxnSpPr>
          <p:nvPr/>
        </p:nvCxnSpPr>
        <p:spPr>
          <a:xfrm flipH="1">
            <a:off x="12464947" y="7543770"/>
            <a:ext cx="561266" cy="24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CFA9A422-1D48-1F9C-6074-97E313610EA4}"/>
              </a:ext>
            </a:extLst>
          </p:cNvPr>
          <p:cNvCxnSpPr>
            <a:cxnSpLocks/>
            <a:stCxn id="11" idx="3"/>
          </p:cNvCxnSpPr>
          <p:nvPr/>
        </p:nvCxnSpPr>
        <p:spPr>
          <a:xfrm>
            <a:off x="15166129" y="6116653"/>
            <a:ext cx="1484449"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FD39AD2-A32A-5E6C-0B08-42D14D812EC3}"/>
              </a:ext>
            </a:extLst>
          </p:cNvPr>
          <p:cNvCxnSpPr>
            <a:cxnSpLocks/>
            <a:endCxn id="14" idx="0"/>
          </p:cNvCxnSpPr>
          <p:nvPr/>
        </p:nvCxnSpPr>
        <p:spPr>
          <a:xfrm>
            <a:off x="16650578" y="6116652"/>
            <a:ext cx="0" cy="4935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F5C10DF3-F7FC-0255-4428-8DA1318D5ED9}"/>
              </a:ext>
            </a:extLst>
          </p:cNvPr>
          <p:cNvCxnSpPr>
            <a:cxnSpLocks/>
            <a:stCxn id="14" idx="2"/>
          </p:cNvCxnSpPr>
          <p:nvPr/>
        </p:nvCxnSpPr>
        <p:spPr>
          <a:xfrm>
            <a:off x="16650578" y="6992385"/>
            <a:ext cx="0" cy="551385"/>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C3E51E80-F0BA-4DCD-5318-B879983CD897}"/>
              </a:ext>
            </a:extLst>
          </p:cNvPr>
          <p:cNvCxnSpPr>
            <a:cxnSpLocks/>
          </p:cNvCxnSpPr>
          <p:nvPr/>
        </p:nvCxnSpPr>
        <p:spPr>
          <a:xfrm flipH="1">
            <a:off x="15166128" y="7543770"/>
            <a:ext cx="14844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3930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16" name="Google Shape;103;p13">
            <a:extLst>
              <a:ext uri="{FF2B5EF4-FFF2-40B4-BE49-F238E27FC236}">
                <a16:creationId xmlns:a16="http://schemas.microsoft.com/office/drawing/2014/main" id="{AF0E3E7D-4A2B-B1F8-03DE-060C1188ECF4}"/>
              </a:ext>
            </a:extLst>
          </p:cNvPr>
          <p:cNvGrpSpPr/>
          <p:nvPr/>
        </p:nvGrpSpPr>
        <p:grpSpPr>
          <a:xfrm>
            <a:off x="-19844" y="9581281"/>
            <a:ext cx="19030155" cy="1112119"/>
            <a:chOff x="-2" y="9568581"/>
            <a:chExt cx="19030155" cy="1112119"/>
          </a:xfrm>
          <a:solidFill>
            <a:srgbClr val="FFC000"/>
          </a:solidFill>
        </p:grpSpPr>
        <p:grpSp>
          <p:nvGrpSpPr>
            <p:cNvPr id="17" name="Google Shape;104;p13">
              <a:extLst>
                <a:ext uri="{FF2B5EF4-FFF2-40B4-BE49-F238E27FC236}">
                  <a16:creationId xmlns:a16="http://schemas.microsoft.com/office/drawing/2014/main" id="{741690BF-5993-913B-CF9F-CF3EFBBDEE34}"/>
                </a:ext>
              </a:extLst>
            </p:cNvPr>
            <p:cNvGrpSpPr/>
            <p:nvPr/>
          </p:nvGrpSpPr>
          <p:grpSpPr>
            <a:xfrm>
              <a:off x="-2" y="9568581"/>
              <a:ext cx="19030155" cy="1112119"/>
              <a:chOff x="-324645" y="2222500"/>
              <a:chExt cx="22284921" cy="1302327"/>
            </a:xfrm>
            <a:grpFill/>
          </p:grpSpPr>
          <p:sp>
            <p:nvSpPr>
              <p:cNvPr id="19" name="Google Shape;105;p13">
                <a:extLst>
                  <a:ext uri="{FF2B5EF4-FFF2-40B4-BE49-F238E27FC236}">
                    <a16:creationId xmlns:a16="http://schemas.microsoft.com/office/drawing/2014/main" id="{DE4022CF-2D16-5A8E-D2AB-D348353234E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sp>
            <p:nvSpPr>
              <p:cNvPr id="20" name="Google Shape;106;p13">
                <a:extLst>
                  <a:ext uri="{FF2B5EF4-FFF2-40B4-BE49-F238E27FC236}">
                    <a16:creationId xmlns:a16="http://schemas.microsoft.com/office/drawing/2014/main" id="{67B2D853-8B0D-D9CD-FFDE-B24B352E44EE}"/>
                  </a:ext>
                </a:extLst>
              </p:cNvPr>
              <p:cNvSpPr/>
              <p:nvPr/>
            </p:nvSpPr>
            <p:spPr>
              <a:xfrm>
                <a:off x="20621788" y="2222500"/>
                <a:ext cx="1338488"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pitchFamily="34" charset="0"/>
                  <a:ea typeface="Calibri"/>
                  <a:cs typeface="Calibri" panose="020F0502020204030204" pitchFamily="34" charset="0"/>
                  <a:sym typeface="Calibri"/>
                </a:endParaRPr>
              </a:p>
            </p:txBody>
          </p:sp>
        </p:grpSp>
        <p:sp>
          <p:nvSpPr>
            <p:cNvPr id="18" name="Google Shape;107;p13">
              <a:extLst>
                <a:ext uri="{FF2B5EF4-FFF2-40B4-BE49-F238E27FC236}">
                  <a16:creationId xmlns:a16="http://schemas.microsoft.com/office/drawing/2014/main" id="{652C99CA-3264-E870-0448-9E2D88827195}"/>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accent3">
                    <a:lumMod val="60000"/>
                    <a:lumOff val="40000"/>
                  </a:schemeClr>
                </a:solidFill>
                <a:highlight>
                  <a:srgbClr val="FF0000"/>
                </a:highlight>
                <a:latin typeface="Calibri" panose="020F0502020204030204" pitchFamily="34" charset="0"/>
                <a:ea typeface="Calibri"/>
                <a:cs typeface="Calibri" panose="020F0502020204030204" pitchFamily="34" charset="0"/>
                <a:sym typeface="Calibri"/>
              </a:endParaRPr>
            </a:p>
          </p:txBody>
        </p:sp>
      </p:grpSp>
      <p:sp>
        <p:nvSpPr>
          <p:cNvPr id="21" name="Google Shape;139;p15">
            <a:extLst>
              <a:ext uri="{FF2B5EF4-FFF2-40B4-BE49-F238E27FC236}">
                <a16:creationId xmlns:a16="http://schemas.microsoft.com/office/drawing/2014/main" id="{66C8B4AD-A875-AA49-D5E4-76E8EFDECD36}"/>
              </a:ext>
            </a:extLst>
          </p:cNvPr>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Calibri" panose="020F0502020204030204" pitchFamily="34" charset="0"/>
                <a:cs typeface="Calibri" panose="020F0502020204030204" pitchFamily="34" charset="0"/>
                <a:sym typeface="Times New Roman"/>
              </a:rPr>
              <a:t>Image Steganography</a:t>
            </a:r>
            <a:endParaRPr dirty="0">
              <a:latin typeface="Calibri" panose="020F0502020204030204" pitchFamily="34" charset="0"/>
              <a:cs typeface="Calibri" panose="020F0502020204030204" pitchFamily="34" charset="0"/>
            </a:endParaRPr>
          </a:p>
        </p:txBody>
      </p:sp>
      <p:sp>
        <p:nvSpPr>
          <p:cNvPr id="22" name="Google Shape;141;p15">
            <a:extLst>
              <a:ext uri="{FF2B5EF4-FFF2-40B4-BE49-F238E27FC236}">
                <a16:creationId xmlns:a16="http://schemas.microsoft.com/office/drawing/2014/main" id="{B7461D74-960A-18CA-6C50-03A0FD792AB8}"/>
              </a:ext>
            </a:extLst>
          </p:cNvPr>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panose="020F0502020204030204" pitchFamily="34" charset="0"/>
                <a:ea typeface="Calibri"/>
                <a:cs typeface="Calibri" panose="020F0502020204030204" pitchFamily="34" charset="0"/>
                <a:sym typeface="Calibri"/>
              </a:rPr>
              <a:t>9</a:t>
            </a:fld>
            <a:endParaRPr sz="1870">
              <a:solidFill>
                <a:schemeClr val="lt1"/>
              </a:solidFill>
              <a:latin typeface="Calibri" panose="020F0502020204030204" pitchFamily="34" charset="0"/>
              <a:ea typeface="Calibri"/>
              <a:cs typeface="Calibri" panose="020F0502020204030204" pitchFamily="34" charset="0"/>
              <a:sym typeface="Calibri"/>
            </a:endParaRPr>
          </a:p>
        </p:txBody>
      </p:sp>
      <p:sp>
        <p:nvSpPr>
          <p:cNvPr id="23" name="Google Shape;108;p13">
            <a:extLst>
              <a:ext uri="{FF2B5EF4-FFF2-40B4-BE49-F238E27FC236}">
                <a16:creationId xmlns:a16="http://schemas.microsoft.com/office/drawing/2014/main" id="{10B6B7F2-0B08-0D05-26A9-DC901EB90686}"/>
              </a:ext>
            </a:extLst>
          </p:cNvPr>
          <p:cNvSpPr txBox="1"/>
          <p:nvPr/>
        </p:nvSpPr>
        <p:spPr>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720" dirty="0">
                <a:solidFill>
                  <a:schemeClr val="dk1"/>
                </a:solidFill>
                <a:latin typeface="Calibri" panose="020F0502020204030204" pitchFamily="34" charset="0"/>
                <a:ea typeface="Times New Roman"/>
                <a:cs typeface="Calibri" panose="020F0502020204030204" pitchFamily="34" charset="0"/>
                <a:sym typeface="Times New Roman"/>
              </a:rPr>
              <a:t>Nov - 2022</a:t>
            </a:r>
            <a:endParaRPr sz="272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5" name="TextBox 24">
            <a:extLst>
              <a:ext uri="{FF2B5EF4-FFF2-40B4-BE49-F238E27FC236}">
                <a16:creationId xmlns:a16="http://schemas.microsoft.com/office/drawing/2014/main" id="{597EB65B-B92B-5335-2884-128534A03C94}"/>
              </a:ext>
            </a:extLst>
          </p:cNvPr>
          <p:cNvSpPr txBox="1"/>
          <p:nvPr/>
        </p:nvSpPr>
        <p:spPr>
          <a:xfrm>
            <a:off x="248444" y="253547"/>
            <a:ext cx="17867312" cy="3257174"/>
          </a:xfrm>
          <a:prstGeom prst="rect">
            <a:avLst/>
          </a:prstGeom>
          <a:noFill/>
        </p:spPr>
        <p:txBody>
          <a:bodyPr wrap="square" rtlCol="0">
            <a:spAutoFit/>
          </a:bodyPr>
          <a:lstStyle/>
          <a:p>
            <a:pPr>
              <a:lnSpc>
                <a:spcPct val="150000"/>
              </a:lnSpc>
            </a:pPr>
            <a:r>
              <a:rPr lang="en-IN" sz="2800" b="1" u="sng" dirty="0">
                <a:latin typeface="Calibri" panose="020F0502020204030204" pitchFamily="34" charset="0"/>
                <a:cs typeface="Calibri" panose="020F0502020204030204" pitchFamily="34" charset="0"/>
              </a:rPr>
              <a:t>AUDIO STEGANOGRAPHY</a:t>
            </a:r>
            <a:r>
              <a:rPr lang="en-IN" sz="2800" b="1" dirty="0">
                <a:latin typeface="Calibri" panose="020F0502020204030204" pitchFamily="34" charset="0"/>
                <a:cs typeface="Calibri" panose="020F0502020204030204" pitchFamily="34" charset="0"/>
              </a:rPr>
              <a:t>:</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Approach of hiding data within audio signal. </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Secret message is embedded into digitized audio signal.</a:t>
            </a:r>
          </a:p>
          <a:p>
            <a:pPr marL="571500" indent="-571500">
              <a:lnSpc>
                <a:spcPct val="150000"/>
              </a:lnSpc>
              <a:buFont typeface="Wingdings" panose="05000000000000000000" pitchFamily="2" charset="2"/>
              <a:buChar char="ü"/>
            </a:pPr>
            <a:r>
              <a:rPr lang="en-GB" sz="2800" dirty="0">
                <a:latin typeface="Calibri" panose="020F0502020204030204" pitchFamily="34" charset="0"/>
                <a:cs typeface="Calibri" panose="020F0502020204030204" pitchFamily="34" charset="0"/>
              </a:rPr>
              <a:t>Hides the data in WAV, AU and MP3 sound files.</a:t>
            </a:r>
          </a:p>
          <a:p>
            <a:pPr marL="571500" indent="-571500">
              <a:lnSpc>
                <a:spcPct val="150000"/>
              </a:lnSpc>
              <a:buFont typeface="Wingdings" panose="05000000000000000000" pitchFamily="2" charset="2"/>
              <a:buChar char="ü"/>
            </a:pPr>
            <a:endParaRPr lang="en-GB" sz="28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270AAC5-DC4B-5AC0-7DDA-FB1C13B4A5E5}"/>
              </a:ext>
            </a:extLst>
          </p:cNvPr>
          <p:cNvPicPr>
            <a:picLocks noChangeAspect="1"/>
          </p:cNvPicPr>
          <p:nvPr/>
        </p:nvPicPr>
        <p:blipFill>
          <a:blip r:embed="rId3"/>
          <a:stretch>
            <a:fillRect/>
          </a:stretch>
        </p:blipFill>
        <p:spPr>
          <a:xfrm>
            <a:off x="4371235" y="3807753"/>
            <a:ext cx="10267842" cy="4661750"/>
          </a:xfrm>
          <a:prstGeom prst="rect">
            <a:avLst/>
          </a:prstGeom>
        </p:spPr>
      </p:pic>
      <p:sp>
        <p:nvSpPr>
          <p:cNvPr id="4" name="TextBox 3">
            <a:extLst>
              <a:ext uri="{FF2B5EF4-FFF2-40B4-BE49-F238E27FC236}">
                <a16:creationId xmlns:a16="http://schemas.microsoft.com/office/drawing/2014/main" id="{739E3129-D979-A701-2146-1ADCC54F1A24}"/>
              </a:ext>
            </a:extLst>
          </p:cNvPr>
          <p:cNvSpPr txBox="1"/>
          <p:nvPr/>
        </p:nvSpPr>
        <p:spPr>
          <a:xfrm>
            <a:off x="6806863" y="8510456"/>
            <a:ext cx="10922481" cy="707886"/>
          </a:xfrm>
          <a:prstGeom prst="rect">
            <a:avLst/>
          </a:prstGeom>
          <a:noFill/>
        </p:spPr>
        <p:txBody>
          <a:bodyPr wrap="square" rtlCol="0">
            <a:spAutoFit/>
          </a:bodyPr>
          <a:lstStyle/>
          <a:p>
            <a:r>
              <a:rPr lang="en-IN" sz="4000" dirty="0">
                <a:latin typeface="Calibri" panose="020F0502020204030204" pitchFamily="34" charset="0"/>
                <a:cs typeface="Calibri" panose="020F0502020204030204" pitchFamily="34" charset="0"/>
              </a:rPr>
              <a:t>Fig: Audio Steganography</a:t>
            </a:r>
          </a:p>
        </p:txBody>
      </p:sp>
    </p:spTree>
    <p:extLst>
      <p:ext uri="{BB962C8B-B14F-4D97-AF65-F5344CB8AC3E}">
        <p14:creationId xmlns:p14="http://schemas.microsoft.com/office/powerpoint/2010/main" val="25199271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19210</TotalTime>
  <Words>2280</Words>
  <Application>Microsoft Office PowerPoint</Application>
  <PresentationFormat>Custom</PresentationFormat>
  <Paragraphs>366</Paragraphs>
  <Slides>27</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Brush Script MT</vt:lpstr>
      <vt:lpstr>Calibri</vt:lpstr>
      <vt:lpstr>Noto Sans Symbols</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gptsdpt189@gmail.com</cp:lastModifiedBy>
  <cp:revision>36</cp:revision>
  <dcterms:modified xsi:type="dcterms:W3CDTF">2022-11-21T10:35:18Z</dcterms:modified>
</cp:coreProperties>
</file>