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7" r:id="rId3"/>
    <p:sldId id="263" r:id="rId4"/>
    <p:sldId id="268" r:id="rId5"/>
    <p:sldId id="266" r:id="rId6"/>
    <p:sldId id="269" r:id="rId7"/>
    <p:sldId id="270" r:id="rId8"/>
    <p:sldId id="264" r:id="rId9"/>
    <p:sldId id="271" r:id="rId10"/>
    <p:sldId id="272" r:id="rId1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F497D"/>
    <a:srgbClr val="2BB59C"/>
    <a:srgbClr val="5E7335"/>
    <a:srgbClr val="B92F2F"/>
    <a:srgbClr val="BD6607"/>
    <a:srgbClr val="565656"/>
    <a:srgbClr val="B1B1B1"/>
    <a:srgbClr val="54672F"/>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77" autoAdjust="0"/>
    <p:restoredTop sz="99667" autoAdjust="0"/>
  </p:normalViewPr>
  <p:slideViewPr>
    <p:cSldViewPr snapToObjects="1">
      <p:cViewPr>
        <p:scale>
          <a:sx n="80" d="100"/>
          <a:sy n="80" d="100"/>
        </p:scale>
        <p:origin x="-105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PROGETTO_DOMINO\GraficiEsempi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PROGETTO_DOMINO\GraficiEsempi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PROGETTO_DOMINO\GraficiEsempio.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PROGETTO_DOMINO\GraficiEsempio.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PROGETTO_DOMINO\GraficiEsempio.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PROGETTO_DOMINO\GraficiEsempio.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PROGETTO_DOMINO\GraficiEsempio.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PROGETTO_DOMINO\GraficiEsempi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smtClean="0">
                <a:latin typeface="Candara" pitchFamily="34" charset="0"/>
              </a:rPr>
              <a:t>f(t)</a:t>
            </a:r>
            <a:endParaRPr lang="en-US" dirty="0">
              <a:latin typeface="Candara" pitchFamily="34" charset="0"/>
            </a:endParaRPr>
          </a:p>
        </c:rich>
      </c:tx>
      <c:layout>
        <c:manualLayout>
          <c:xMode val="edge"/>
          <c:yMode val="edge"/>
          <c:x val="0.47304047497304563"/>
          <c:y val="0.11167932782566692"/>
        </c:manualLayout>
      </c:layout>
      <c:overlay val="0"/>
      <c:spPr>
        <a:ln w="38100">
          <a:solidFill>
            <a:schemeClr val="tx2">
              <a:lumMod val="75000"/>
            </a:schemeClr>
          </a:solidFill>
        </a:ln>
      </c:spPr>
    </c:title>
    <c:autoTitleDeleted val="0"/>
    <c:plotArea>
      <c:layout>
        <c:manualLayout>
          <c:layoutTarget val="inner"/>
          <c:xMode val="edge"/>
          <c:yMode val="edge"/>
          <c:x val="8.7623528386752483E-2"/>
          <c:y val="0.21795166229221344"/>
          <c:w val="0.88194770259526689"/>
          <c:h val="0.68921660834062404"/>
        </c:manualLayout>
      </c:layout>
      <c:lineChart>
        <c:grouping val="standard"/>
        <c:varyColors val="0"/>
        <c:ser>
          <c:idx val="0"/>
          <c:order val="0"/>
          <c:tx>
            <c:strRef>
              <c:f>funzioni!$H$1</c:f>
              <c:strCache>
                <c:ptCount val="1"/>
                <c:pt idx="0">
                  <c:v>f(t)</c:v>
                </c:pt>
              </c:strCache>
            </c:strRef>
          </c:tx>
          <c:spPr>
            <a:ln>
              <a:solidFill>
                <a:schemeClr val="bg1"/>
              </a:solidFill>
            </a:ln>
          </c:spPr>
          <c:marker>
            <c:symbol val="none"/>
          </c:marker>
          <c:val>
            <c:numRef>
              <c:f>funzioni!$H$2:$H$33</c:f>
              <c:numCache>
                <c:formatCode>General</c:formatCode>
                <c:ptCount val="32"/>
                <c:pt idx="0">
                  <c:v>191</c:v>
                </c:pt>
                <c:pt idx="1">
                  <c:v>260</c:v>
                </c:pt>
                <c:pt idx="2">
                  <c:v>312</c:v>
                </c:pt>
                <c:pt idx="3">
                  <c:v>222</c:v>
                </c:pt>
                <c:pt idx="4">
                  <c:v>234</c:v>
                </c:pt>
                <c:pt idx="5">
                  <c:v>250</c:v>
                </c:pt>
                <c:pt idx="6">
                  <c:v>342</c:v>
                </c:pt>
                <c:pt idx="7">
                  <c:v>227</c:v>
                </c:pt>
                <c:pt idx="8">
                  <c:v>248</c:v>
                </c:pt>
                <c:pt idx="9">
                  <c:v>283</c:v>
                </c:pt>
                <c:pt idx="10">
                  <c:v>354</c:v>
                </c:pt>
                <c:pt idx="11">
                  <c:v>275</c:v>
                </c:pt>
                <c:pt idx="12">
                  <c:v>291</c:v>
                </c:pt>
                <c:pt idx="13">
                  <c:v>336</c:v>
                </c:pt>
                <c:pt idx="14">
                  <c:v>369</c:v>
                </c:pt>
                <c:pt idx="15">
                  <c:v>306</c:v>
                </c:pt>
                <c:pt idx="16">
                  <c:v>294</c:v>
                </c:pt>
                <c:pt idx="17">
                  <c:v>303</c:v>
                </c:pt>
                <c:pt idx="18">
                  <c:v>428</c:v>
                </c:pt>
                <c:pt idx="19">
                  <c:v>310</c:v>
                </c:pt>
                <c:pt idx="20">
                  <c:v>326</c:v>
                </c:pt>
                <c:pt idx="21">
                  <c:v>349</c:v>
                </c:pt>
                <c:pt idx="22">
                  <c:v>411</c:v>
                </c:pt>
                <c:pt idx="23">
                  <c:v>362</c:v>
                </c:pt>
                <c:pt idx="24">
                  <c:v>316</c:v>
                </c:pt>
                <c:pt idx="25">
                  <c:v>387</c:v>
                </c:pt>
                <c:pt idx="26">
                  <c:v>448</c:v>
                </c:pt>
                <c:pt idx="27">
                  <c:v>366</c:v>
                </c:pt>
                <c:pt idx="28">
                  <c:v>348</c:v>
                </c:pt>
                <c:pt idx="29">
                  <c:v>356</c:v>
                </c:pt>
                <c:pt idx="30">
                  <c:v>457</c:v>
                </c:pt>
                <c:pt idx="31">
                  <c:v>374</c:v>
                </c:pt>
              </c:numCache>
            </c:numRef>
          </c:val>
          <c:smooth val="0"/>
        </c:ser>
        <c:dLbls>
          <c:showLegendKey val="0"/>
          <c:showVal val="0"/>
          <c:showCatName val="0"/>
          <c:showSerName val="0"/>
          <c:showPercent val="0"/>
          <c:showBubbleSize val="0"/>
        </c:dLbls>
        <c:upDownBars>
          <c:gapWidth val="75"/>
          <c:upBars/>
          <c:downBars/>
        </c:upDownBars>
        <c:marker val="1"/>
        <c:smooth val="0"/>
        <c:axId val="189495808"/>
        <c:axId val="183023808"/>
      </c:lineChart>
      <c:catAx>
        <c:axId val="189495808"/>
        <c:scaling>
          <c:orientation val="minMax"/>
        </c:scaling>
        <c:delete val="0"/>
        <c:axPos val="b"/>
        <c:majorTickMark val="out"/>
        <c:minorTickMark val="none"/>
        <c:tickLblPos val="nextTo"/>
        <c:spPr>
          <a:ln>
            <a:solidFill>
              <a:schemeClr val="bg1"/>
            </a:solidFill>
          </a:ln>
        </c:spPr>
        <c:crossAx val="183023808"/>
        <c:crosses val="autoZero"/>
        <c:auto val="1"/>
        <c:lblAlgn val="ctr"/>
        <c:lblOffset val="100"/>
        <c:noMultiLvlLbl val="0"/>
      </c:catAx>
      <c:valAx>
        <c:axId val="183023808"/>
        <c:scaling>
          <c:orientation val="minMax"/>
        </c:scaling>
        <c:delete val="0"/>
        <c:axPos val="l"/>
        <c:numFmt formatCode="General" sourceLinked="1"/>
        <c:majorTickMark val="none"/>
        <c:minorTickMark val="none"/>
        <c:tickLblPos val="nextTo"/>
        <c:spPr>
          <a:ln>
            <a:solidFill>
              <a:schemeClr val="bg1"/>
            </a:solidFill>
          </a:ln>
        </c:spPr>
        <c:crossAx val="189495808"/>
        <c:crosses val="autoZero"/>
        <c:crossBetween val="between"/>
      </c:valAx>
    </c:plotArea>
    <c:plotVisOnly val="1"/>
    <c:dispBlanksAs val="gap"/>
    <c:showDLblsOverMax val="0"/>
  </c:chart>
  <c:spPr>
    <a:ln>
      <a:noFill/>
    </a:ln>
  </c:spPr>
  <c:txPr>
    <a:bodyPr/>
    <a:lstStyle/>
    <a:p>
      <a:pPr>
        <a:defRPr sz="1800">
          <a:solidFill>
            <a:schemeClr val="bg1"/>
          </a:solidFill>
        </a:defRPr>
      </a:pPr>
      <a:endParaRPr lang="it-I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lt1"/>
                </a:solidFill>
                <a:latin typeface="+mn-lt"/>
                <a:ea typeface="+mn-ea"/>
                <a:cs typeface="+mn-cs"/>
              </a:defRPr>
            </a:pPr>
            <a:r>
              <a:rPr lang="en-US" dirty="0">
                <a:solidFill>
                  <a:schemeClr val="lt1"/>
                </a:solidFill>
                <a:latin typeface="+mn-lt"/>
                <a:ea typeface="+mn-ea"/>
                <a:cs typeface="+mn-cs"/>
              </a:rPr>
              <a:t>S(t)</a:t>
            </a:r>
            <a:endParaRPr lang="en-US" dirty="0">
              <a:solidFill>
                <a:schemeClr val="accent4"/>
              </a:solidFill>
            </a:endParaRPr>
          </a:p>
        </c:rich>
      </c:tx>
      <c:layout>
        <c:manualLayout>
          <c:xMode val="edge"/>
          <c:yMode val="edge"/>
          <c:x val="0.43760936284857244"/>
          <c:y val="5.8789764100285156E-2"/>
        </c:manualLayout>
      </c:layout>
      <c:overlay val="0"/>
      <c:spPr>
        <a:solidFill>
          <a:schemeClr val="accent4"/>
        </a:solidFill>
        <a:ln w="25400" cap="flat" cmpd="sng" algn="ctr">
          <a:solidFill>
            <a:schemeClr val="accent4">
              <a:shade val="50000"/>
            </a:schemeClr>
          </a:solidFill>
          <a:prstDash val="solid"/>
        </a:ln>
        <a:effectLst/>
      </c:spPr>
    </c:title>
    <c:autoTitleDeleted val="0"/>
    <c:plotArea>
      <c:layout>
        <c:manualLayout>
          <c:layoutTarget val="inner"/>
          <c:xMode val="edge"/>
          <c:yMode val="edge"/>
          <c:x val="0.10650436988482762"/>
          <c:y val="8.3665472354923512E-2"/>
          <c:w val="0.84215064066955525"/>
          <c:h val="0.67112411892505774"/>
        </c:manualLayout>
      </c:layout>
      <c:lineChart>
        <c:grouping val="standard"/>
        <c:varyColors val="0"/>
        <c:ser>
          <c:idx val="0"/>
          <c:order val="0"/>
          <c:tx>
            <c:strRef>
              <c:f>funzioni!$F$1</c:f>
              <c:strCache>
                <c:ptCount val="1"/>
                <c:pt idx="0">
                  <c:v>S(t)</c:v>
                </c:pt>
              </c:strCache>
            </c:strRef>
          </c:tx>
          <c:spPr>
            <a:ln>
              <a:solidFill>
                <a:schemeClr val="accent4"/>
              </a:solidFill>
            </a:ln>
          </c:spPr>
          <c:marker>
            <c:symbol val="none"/>
          </c:marker>
          <c:val>
            <c:numRef>
              <c:f>funzioni!$F$2:$F$33</c:f>
              <c:numCache>
                <c:formatCode>General</c:formatCode>
                <c:ptCount val="32"/>
                <c:pt idx="0">
                  <c:v>0</c:v>
                </c:pt>
                <c:pt idx="1">
                  <c:v>40</c:v>
                </c:pt>
                <c:pt idx="2">
                  <c:v>100</c:v>
                </c:pt>
                <c:pt idx="3">
                  <c:v>30</c:v>
                </c:pt>
                <c:pt idx="4">
                  <c:v>0</c:v>
                </c:pt>
                <c:pt idx="5">
                  <c:v>40</c:v>
                </c:pt>
                <c:pt idx="6">
                  <c:v>100</c:v>
                </c:pt>
                <c:pt idx="7">
                  <c:v>30</c:v>
                </c:pt>
                <c:pt idx="8">
                  <c:v>0</c:v>
                </c:pt>
                <c:pt idx="9">
                  <c:v>40</c:v>
                </c:pt>
                <c:pt idx="10">
                  <c:v>100</c:v>
                </c:pt>
                <c:pt idx="11">
                  <c:v>30</c:v>
                </c:pt>
                <c:pt idx="12">
                  <c:v>0</c:v>
                </c:pt>
                <c:pt idx="13">
                  <c:v>40</c:v>
                </c:pt>
                <c:pt idx="14">
                  <c:v>100</c:v>
                </c:pt>
                <c:pt idx="15">
                  <c:v>30</c:v>
                </c:pt>
                <c:pt idx="16">
                  <c:v>0</c:v>
                </c:pt>
                <c:pt idx="17">
                  <c:v>40</c:v>
                </c:pt>
                <c:pt idx="18">
                  <c:v>100</c:v>
                </c:pt>
                <c:pt idx="19">
                  <c:v>30</c:v>
                </c:pt>
                <c:pt idx="20">
                  <c:v>0</c:v>
                </c:pt>
                <c:pt idx="21">
                  <c:v>40</c:v>
                </c:pt>
                <c:pt idx="22">
                  <c:v>100</c:v>
                </c:pt>
                <c:pt idx="23">
                  <c:v>30</c:v>
                </c:pt>
                <c:pt idx="24">
                  <c:v>0</c:v>
                </c:pt>
                <c:pt idx="25">
                  <c:v>40</c:v>
                </c:pt>
                <c:pt idx="26">
                  <c:v>100</c:v>
                </c:pt>
                <c:pt idx="27">
                  <c:v>30</c:v>
                </c:pt>
                <c:pt idx="28">
                  <c:v>0</c:v>
                </c:pt>
                <c:pt idx="29">
                  <c:v>40</c:v>
                </c:pt>
                <c:pt idx="30">
                  <c:v>100</c:v>
                </c:pt>
                <c:pt idx="31">
                  <c:v>30</c:v>
                </c:pt>
              </c:numCache>
            </c:numRef>
          </c:val>
          <c:smooth val="0"/>
        </c:ser>
        <c:dLbls>
          <c:showLegendKey val="0"/>
          <c:showVal val="0"/>
          <c:showCatName val="0"/>
          <c:showSerName val="0"/>
          <c:showPercent val="0"/>
          <c:showBubbleSize val="0"/>
        </c:dLbls>
        <c:marker val="1"/>
        <c:smooth val="0"/>
        <c:axId val="189493248"/>
        <c:axId val="190513152"/>
      </c:lineChart>
      <c:catAx>
        <c:axId val="189493248"/>
        <c:scaling>
          <c:orientation val="minMax"/>
        </c:scaling>
        <c:delete val="0"/>
        <c:axPos val="b"/>
        <c:majorTickMark val="out"/>
        <c:minorTickMark val="none"/>
        <c:tickLblPos val="nextTo"/>
        <c:spPr>
          <a:ln>
            <a:solidFill>
              <a:schemeClr val="bg1"/>
            </a:solidFill>
          </a:ln>
        </c:spPr>
        <c:txPr>
          <a:bodyPr/>
          <a:lstStyle/>
          <a:p>
            <a:pPr>
              <a:defRPr>
                <a:solidFill>
                  <a:schemeClr val="bg1"/>
                </a:solidFill>
              </a:defRPr>
            </a:pPr>
            <a:endParaRPr lang="it-IT"/>
          </a:p>
        </c:txPr>
        <c:crossAx val="190513152"/>
        <c:crosses val="autoZero"/>
        <c:auto val="1"/>
        <c:lblAlgn val="ctr"/>
        <c:lblOffset val="100"/>
        <c:noMultiLvlLbl val="0"/>
      </c:catAx>
      <c:valAx>
        <c:axId val="190513152"/>
        <c:scaling>
          <c:orientation val="minMax"/>
        </c:scaling>
        <c:delete val="0"/>
        <c:axPos val="l"/>
        <c:numFmt formatCode="General" sourceLinked="1"/>
        <c:majorTickMark val="out"/>
        <c:minorTickMark val="none"/>
        <c:tickLblPos val="nextTo"/>
        <c:spPr>
          <a:ln>
            <a:solidFill>
              <a:schemeClr val="bg1"/>
            </a:solidFill>
          </a:ln>
        </c:spPr>
        <c:txPr>
          <a:bodyPr/>
          <a:lstStyle/>
          <a:p>
            <a:pPr>
              <a:defRPr>
                <a:solidFill>
                  <a:schemeClr val="bg1"/>
                </a:solidFill>
              </a:defRPr>
            </a:pPr>
            <a:endParaRPr lang="it-IT"/>
          </a:p>
        </c:txPr>
        <c:crossAx val="18949324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935999613139587"/>
          <c:y val="0.11238142432394167"/>
        </c:manualLayout>
      </c:layout>
      <c:overlay val="0"/>
      <c:spPr>
        <a:solidFill>
          <a:schemeClr val="accent1"/>
        </a:solidFill>
        <a:ln w="25400" cap="flat" cmpd="sng" algn="ctr">
          <a:solidFill>
            <a:schemeClr val="accent1">
              <a:shade val="50000"/>
            </a:schemeClr>
          </a:solidFill>
          <a:prstDash val="solid"/>
        </a:ln>
        <a:effectLst/>
      </c:spPr>
      <c:txPr>
        <a:bodyPr/>
        <a:lstStyle/>
        <a:p>
          <a:pPr>
            <a:defRPr>
              <a:solidFill>
                <a:schemeClr val="lt1"/>
              </a:solidFill>
              <a:latin typeface="+mn-lt"/>
              <a:ea typeface="+mn-ea"/>
              <a:cs typeface="+mn-cs"/>
            </a:defRPr>
          </a:pPr>
          <a:endParaRPr lang="it-IT"/>
        </a:p>
      </c:txPr>
    </c:title>
    <c:autoTitleDeleted val="0"/>
    <c:plotArea>
      <c:layout>
        <c:manualLayout>
          <c:layoutTarget val="inner"/>
          <c:xMode val="edge"/>
          <c:yMode val="edge"/>
          <c:x val="9.524770322469836E-2"/>
          <c:y val="8.3443496112626109E-2"/>
          <c:w val="0.87319553123850147"/>
          <c:h val="0.67199667280192554"/>
        </c:manualLayout>
      </c:layout>
      <c:lineChart>
        <c:grouping val="standard"/>
        <c:varyColors val="0"/>
        <c:ser>
          <c:idx val="0"/>
          <c:order val="0"/>
          <c:tx>
            <c:strRef>
              <c:f>funzioni!$D$1</c:f>
              <c:strCache>
                <c:ptCount val="1"/>
                <c:pt idx="0">
                  <c:v>T(t)</c:v>
                </c:pt>
              </c:strCache>
            </c:strRef>
          </c:tx>
          <c:marker>
            <c:symbol val="none"/>
          </c:marker>
          <c:val>
            <c:numRef>
              <c:f>funzioni!$D$2:$D$33</c:f>
              <c:numCache>
                <c:formatCode>General</c:formatCode>
                <c:ptCount val="32"/>
                <c:pt idx="0">
                  <c:v>205</c:v>
                </c:pt>
                <c:pt idx="1">
                  <c:v>210</c:v>
                </c:pt>
                <c:pt idx="2">
                  <c:v>215</c:v>
                </c:pt>
                <c:pt idx="3">
                  <c:v>220</c:v>
                </c:pt>
                <c:pt idx="4">
                  <c:v>225</c:v>
                </c:pt>
                <c:pt idx="5">
                  <c:v>230</c:v>
                </c:pt>
                <c:pt idx="6">
                  <c:v>235</c:v>
                </c:pt>
                <c:pt idx="7">
                  <c:v>240</c:v>
                </c:pt>
                <c:pt idx="8">
                  <c:v>245</c:v>
                </c:pt>
                <c:pt idx="9">
                  <c:v>250</c:v>
                </c:pt>
                <c:pt idx="10">
                  <c:v>255</c:v>
                </c:pt>
                <c:pt idx="11">
                  <c:v>260</c:v>
                </c:pt>
                <c:pt idx="12">
                  <c:v>265</c:v>
                </c:pt>
                <c:pt idx="13">
                  <c:v>270</c:v>
                </c:pt>
                <c:pt idx="14">
                  <c:v>275</c:v>
                </c:pt>
                <c:pt idx="15">
                  <c:v>280</c:v>
                </c:pt>
                <c:pt idx="16">
                  <c:v>285</c:v>
                </c:pt>
                <c:pt idx="17">
                  <c:v>290</c:v>
                </c:pt>
                <c:pt idx="18">
                  <c:v>295</c:v>
                </c:pt>
                <c:pt idx="19">
                  <c:v>300</c:v>
                </c:pt>
                <c:pt idx="20">
                  <c:v>305</c:v>
                </c:pt>
                <c:pt idx="21">
                  <c:v>310</c:v>
                </c:pt>
                <c:pt idx="22">
                  <c:v>315</c:v>
                </c:pt>
                <c:pt idx="23">
                  <c:v>320</c:v>
                </c:pt>
                <c:pt idx="24">
                  <c:v>325</c:v>
                </c:pt>
                <c:pt idx="25">
                  <c:v>330</c:v>
                </c:pt>
                <c:pt idx="26">
                  <c:v>335</c:v>
                </c:pt>
                <c:pt idx="27">
                  <c:v>340</c:v>
                </c:pt>
                <c:pt idx="28">
                  <c:v>345</c:v>
                </c:pt>
                <c:pt idx="29">
                  <c:v>350</c:v>
                </c:pt>
                <c:pt idx="30">
                  <c:v>355</c:v>
                </c:pt>
                <c:pt idx="31">
                  <c:v>360</c:v>
                </c:pt>
              </c:numCache>
            </c:numRef>
          </c:val>
          <c:smooth val="0"/>
        </c:ser>
        <c:dLbls>
          <c:showLegendKey val="0"/>
          <c:showVal val="0"/>
          <c:showCatName val="0"/>
          <c:showSerName val="0"/>
          <c:showPercent val="0"/>
          <c:showBubbleSize val="0"/>
        </c:dLbls>
        <c:marker val="1"/>
        <c:smooth val="0"/>
        <c:axId val="189496832"/>
        <c:axId val="190514880"/>
      </c:lineChart>
      <c:catAx>
        <c:axId val="189496832"/>
        <c:scaling>
          <c:orientation val="minMax"/>
        </c:scaling>
        <c:delete val="0"/>
        <c:axPos val="b"/>
        <c:majorTickMark val="out"/>
        <c:minorTickMark val="none"/>
        <c:tickLblPos val="nextTo"/>
        <c:spPr>
          <a:ln>
            <a:solidFill>
              <a:schemeClr val="bg1"/>
            </a:solidFill>
          </a:ln>
        </c:spPr>
        <c:txPr>
          <a:bodyPr/>
          <a:lstStyle/>
          <a:p>
            <a:pPr>
              <a:defRPr>
                <a:solidFill>
                  <a:schemeClr val="bg1"/>
                </a:solidFill>
              </a:defRPr>
            </a:pPr>
            <a:endParaRPr lang="it-IT"/>
          </a:p>
        </c:txPr>
        <c:crossAx val="190514880"/>
        <c:crosses val="autoZero"/>
        <c:auto val="1"/>
        <c:lblAlgn val="ctr"/>
        <c:lblOffset val="100"/>
        <c:noMultiLvlLbl val="0"/>
      </c:catAx>
      <c:valAx>
        <c:axId val="190514880"/>
        <c:scaling>
          <c:orientation val="minMax"/>
        </c:scaling>
        <c:delete val="0"/>
        <c:axPos val="l"/>
        <c:numFmt formatCode="General" sourceLinked="1"/>
        <c:majorTickMark val="out"/>
        <c:minorTickMark val="none"/>
        <c:tickLblPos val="nextTo"/>
        <c:spPr>
          <a:ln>
            <a:solidFill>
              <a:schemeClr val="bg1"/>
            </a:solidFill>
          </a:ln>
        </c:spPr>
        <c:txPr>
          <a:bodyPr/>
          <a:lstStyle/>
          <a:p>
            <a:pPr>
              <a:defRPr>
                <a:solidFill>
                  <a:schemeClr val="bg1"/>
                </a:solidFill>
              </a:defRPr>
            </a:pPr>
            <a:endParaRPr lang="it-IT"/>
          </a:p>
        </c:txPr>
        <c:crossAx val="18949683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lt1"/>
                </a:solidFill>
                <a:latin typeface="+mn-lt"/>
                <a:ea typeface="+mn-ea"/>
                <a:cs typeface="+mn-cs"/>
              </a:defRPr>
            </a:pPr>
            <a:r>
              <a:rPr lang="it-IT" b="0" cap="none" spc="0" dirty="0" smtClean="0">
                <a:ln w="17780" cmpd="sng">
                  <a:solidFill>
                    <a:schemeClr val="accent1">
                      <a:tint val="3000"/>
                    </a:schemeClr>
                  </a:solidFill>
                  <a:prstDash val="solid"/>
                  <a:miter lim="800000"/>
                </a:ln>
                <a:solidFill>
                  <a:schemeClr val="lt1"/>
                </a:solidFill>
                <a:effectLst/>
                <a:latin typeface="+mn-lt"/>
                <a:ea typeface="+mn-ea"/>
                <a:cs typeface="+mn-cs"/>
              </a:rPr>
              <a:t>C(t)</a:t>
            </a:r>
            <a:endParaRPr lang="it-IT" b="0" cap="none" spc="0" dirty="0">
              <a:ln w="17780" cmpd="sng">
                <a:solidFill>
                  <a:schemeClr val="accent1">
                    <a:tint val="3000"/>
                  </a:schemeClr>
                </a:solidFill>
                <a:prstDash val="solid"/>
                <a:miter lim="800000"/>
              </a:ln>
              <a:solidFill>
                <a:schemeClr val="accent5"/>
              </a:solidFill>
              <a:effectLst/>
            </a:endParaRPr>
          </a:p>
        </c:rich>
      </c:tx>
      <c:layout/>
      <c:overlay val="0"/>
      <c:spPr>
        <a:solidFill>
          <a:schemeClr val="accent5"/>
        </a:solidFill>
        <a:ln w="25400" cap="flat" cmpd="sng" algn="ctr">
          <a:solidFill>
            <a:schemeClr val="accent5">
              <a:shade val="50000"/>
            </a:schemeClr>
          </a:solidFill>
          <a:prstDash val="solid"/>
        </a:ln>
        <a:effectLst/>
      </c:spPr>
    </c:title>
    <c:autoTitleDeleted val="0"/>
    <c:plotArea>
      <c:layout>
        <c:manualLayout>
          <c:layoutTarget val="inner"/>
          <c:xMode val="edge"/>
          <c:yMode val="edge"/>
          <c:x val="0.13059051511664332"/>
          <c:y val="3.1566882592148481E-2"/>
          <c:w val="0.83060468601888349"/>
          <c:h val="0.88513861373233926"/>
        </c:manualLayout>
      </c:layout>
      <c:lineChart>
        <c:grouping val="standard"/>
        <c:varyColors val="0"/>
        <c:ser>
          <c:idx val="0"/>
          <c:order val="0"/>
          <c:spPr>
            <a:ln w="38100">
              <a:solidFill>
                <a:schemeClr val="tx2">
                  <a:lumMod val="40000"/>
                  <a:lumOff val="60000"/>
                </a:schemeClr>
              </a:solidFill>
            </a:ln>
            <a:effectLst/>
          </c:spPr>
          <c:marker>
            <c:symbol val="none"/>
          </c:marker>
          <c:val>
            <c:numRef>
              <c:f>funzioni!$E$2:$E$33</c:f>
              <c:numCache>
                <c:formatCode>General</c:formatCode>
                <c:ptCount val="32"/>
                <c:pt idx="0">
                  <c:v>-20</c:v>
                </c:pt>
                <c:pt idx="1">
                  <c:v>-10</c:v>
                </c:pt>
                <c:pt idx="2">
                  <c:v>-5</c:v>
                </c:pt>
                <c:pt idx="3">
                  <c:v>0</c:v>
                </c:pt>
                <c:pt idx="4">
                  <c:v>5</c:v>
                </c:pt>
                <c:pt idx="5">
                  <c:v>10</c:v>
                </c:pt>
                <c:pt idx="6">
                  <c:v>20</c:v>
                </c:pt>
                <c:pt idx="7">
                  <c:v>-20</c:v>
                </c:pt>
                <c:pt idx="8">
                  <c:v>-10</c:v>
                </c:pt>
                <c:pt idx="9">
                  <c:v>-5</c:v>
                </c:pt>
                <c:pt idx="10">
                  <c:v>0</c:v>
                </c:pt>
                <c:pt idx="11">
                  <c:v>5</c:v>
                </c:pt>
                <c:pt idx="12">
                  <c:v>10</c:v>
                </c:pt>
                <c:pt idx="13">
                  <c:v>20</c:v>
                </c:pt>
                <c:pt idx="14">
                  <c:v>-20</c:v>
                </c:pt>
                <c:pt idx="15">
                  <c:v>-10</c:v>
                </c:pt>
                <c:pt idx="16">
                  <c:v>-5</c:v>
                </c:pt>
                <c:pt idx="17">
                  <c:v>0</c:v>
                </c:pt>
                <c:pt idx="18">
                  <c:v>5</c:v>
                </c:pt>
                <c:pt idx="19">
                  <c:v>10</c:v>
                </c:pt>
                <c:pt idx="20">
                  <c:v>20</c:v>
                </c:pt>
                <c:pt idx="21">
                  <c:v>-20</c:v>
                </c:pt>
                <c:pt idx="22">
                  <c:v>-10</c:v>
                </c:pt>
                <c:pt idx="23">
                  <c:v>-5</c:v>
                </c:pt>
                <c:pt idx="24">
                  <c:v>0</c:v>
                </c:pt>
                <c:pt idx="25">
                  <c:v>5</c:v>
                </c:pt>
                <c:pt idx="26">
                  <c:v>10</c:v>
                </c:pt>
                <c:pt idx="27">
                  <c:v>20</c:v>
                </c:pt>
                <c:pt idx="28">
                  <c:v>-20</c:v>
                </c:pt>
                <c:pt idx="29">
                  <c:v>-10</c:v>
                </c:pt>
                <c:pt idx="30">
                  <c:v>-5</c:v>
                </c:pt>
                <c:pt idx="31">
                  <c:v>0</c:v>
                </c:pt>
              </c:numCache>
            </c:numRef>
          </c:val>
          <c:smooth val="0"/>
        </c:ser>
        <c:dLbls>
          <c:showLegendKey val="0"/>
          <c:showVal val="0"/>
          <c:showCatName val="0"/>
          <c:showSerName val="0"/>
          <c:showPercent val="0"/>
          <c:showBubbleSize val="0"/>
        </c:dLbls>
        <c:marker val="1"/>
        <c:smooth val="0"/>
        <c:axId val="190509056"/>
        <c:axId val="190516608"/>
      </c:lineChart>
      <c:catAx>
        <c:axId val="190509056"/>
        <c:scaling>
          <c:orientation val="minMax"/>
        </c:scaling>
        <c:delete val="0"/>
        <c:axPos val="b"/>
        <c:majorTickMark val="none"/>
        <c:minorTickMark val="none"/>
        <c:tickLblPos val="nextTo"/>
        <c:spPr>
          <a:ln>
            <a:solidFill>
              <a:schemeClr val="bg1"/>
            </a:solidFill>
          </a:ln>
        </c:spPr>
        <c:txPr>
          <a:bodyPr/>
          <a:lstStyle/>
          <a:p>
            <a:pPr>
              <a:defRPr>
                <a:solidFill>
                  <a:schemeClr val="bg1"/>
                </a:solidFill>
              </a:defRPr>
            </a:pPr>
            <a:endParaRPr lang="it-IT"/>
          </a:p>
        </c:txPr>
        <c:crossAx val="190516608"/>
        <c:crosses val="autoZero"/>
        <c:auto val="1"/>
        <c:lblAlgn val="ctr"/>
        <c:lblOffset val="100"/>
        <c:noMultiLvlLbl val="0"/>
      </c:catAx>
      <c:valAx>
        <c:axId val="190516608"/>
        <c:scaling>
          <c:orientation val="minMax"/>
          <c:max val="100"/>
          <c:min val="-100"/>
        </c:scaling>
        <c:delete val="0"/>
        <c:axPos val="l"/>
        <c:numFmt formatCode="General" sourceLinked="1"/>
        <c:majorTickMark val="none"/>
        <c:minorTickMark val="none"/>
        <c:tickLblPos val="nextTo"/>
        <c:spPr>
          <a:ln>
            <a:solidFill>
              <a:schemeClr val="bg1"/>
            </a:solidFill>
          </a:ln>
        </c:spPr>
        <c:txPr>
          <a:bodyPr/>
          <a:lstStyle/>
          <a:p>
            <a:pPr>
              <a:defRPr>
                <a:solidFill>
                  <a:schemeClr val="bg1"/>
                </a:solidFill>
              </a:defRPr>
            </a:pPr>
            <a:endParaRPr lang="it-IT"/>
          </a:p>
        </c:txPr>
        <c:crossAx val="19050905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solidFill>
                  <a:schemeClr val="bg1"/>
                </a:solidFill>
              </a:defRPr>
            </a:pPr>
            <a:r>
              <a:rPr lang="el-GR" dirty="0">
                <a:solidFill>
                  <a:schemeClr val="bg1"/>
                </a:solidFill>
              </a:rPr>
              <a:t>ε</a:t>
            </a:r>
            <a:r>
              <a:rPr lang="it-IT" dirty="0">
                <a:solidFill>
                  <a:schemeClr val="bg1"/>
                </a:solidFill>
              </a:rPr>
              <a:t> = </a:t>
            </a:r>
            <a:r>
              <a:rPr lang="it-IT" dirty="0" err="1">
                <a:solidFill>
                  <a:schemeClr val="bg1"/>
                </a:solidFill>
              </a:rPr>
              <a:t>ActualValue</a:t>
            </a:r>
            <a:r>
              <a:rPr lang="it-IT" dirty="0">
                <a:solidFill>
                  <a:schemeClr val="bg1"/>
                </a:solidFill>
              </a:rPr>
              <a:t> </a:t>
            </a:r>
            <a:r>
              <a:rPr lang="it-IT" dirty="0" smtClean="0">
                <a:solidFill>
                  <a:schemeClr val="bg1"/>
                </a:solidFill>
              </a:rPr>
              <a:t>– </a:t>
            </a:r>
            <a:r>
              <a:rPr lang="it-IT" dirty="0" err="1" smtClean="0">
                <a:solidFill>
                  <a:schemeClr val="bg1"/>
                </a:solidFill>
              </a:rPr>
              <a:t>ForecastValue</a:t>
            </a:r>
            <a:r>
              <a:rPr lang="it-IT" dirty="0" smtClean="0">
                <a:solidFill>
                  <a:schemeClr val="bg1"/>
                </a:solidFill>
              </a:rPr>
              <a:t> on </a:t>
            </a:r>
            <a:r>
              <a:rPr lang="it-IT" dirty="0" err="1" smtClean="0">
                <a:solidFill>
                  <a:schemeClr val="bg1"/>
                </a:solidFill>
              </a:rPr>
              <a:t>known</a:t>
            </a:r>
            <a:r>
              <a:rPr lang="it-IT" dirty="0" smtClean="0">
                <a:solidFill>
                  <a:schemeClr val="bg1"/>
                </a:solidFill>
              </a:rPr>
              <a:t> data</a:t>
            </a:r>
            <a:endParaRPr lang="it-IT" dirty="0">
              <a:solidFill>
                <a:schemeClr val="bg1"/>
              </a:solidFill>
            </a:endParaRPr>
          </a:p>
        </c:rich>
      </c:tx>
      <c:layout/>
      <c:overlay val="0"/>
    </c:title>
    <c:autoTitleDeleted val="0"/>
    <c:plotArea>
      <c:layout>
        <c:manualLayout>
          <c:layoutTarget val="inner"/>
          <c:xMode val="edge"/>
          <c:yMode val="edge"/>
          <c:x val="0"/>
          <c:y val="2.5019047651759418E-3"/>
          <c:w val="0.96487025948103788"/>
          <c:h val="0.86406856225233253"/>
        </c:manualLayout>
      </c:layout>
      <c:lineChart>
        <c:grouping val="standard"/>
        <c:varyColors val="0"/>
        <c:ser>
          <c:idx val="0"/>
          <c:order val="0"/>
          <c:marker>
            <c:symbol val="none"/>
          </c:marker>
          <c:dLbls>
            <c:txPr>
              <a:bodyPr/>
              <a:lstStyle/>
              <a:p>
                <a:pPr>
                  <a:defRPr>
                    <a:solidFill>
                      <a:schemeClr val="bg1"/>
                    </a:solidFill>
                  </a:defRPr>
                </a:pPr>
                <a:endParaRPr lang="it-IT"/>
              </a:p>
            </c:txPr>
            <c:dLblPos val="b"/>
            <c:showLegendKey val="0"/>
            <c:showVal val="1"/>
            <c:showCatName val="0"/>
            <c:showSerName val="0"/>
            <c:showPercent val="0"/>
            <c:showBubbleSize val="0"/>
            <c:showLeaderLines val="0"/>
          </c:dLbls>
          <c:cat>
            <c:strRef>
              <c:f>scenario1!$B$2:$B$41</c:f>
              <c:strCache>
                <c:ptCount val="40"/>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pt idx="12">
                  <c:v>MONTH 13</c:v>
                </c:pt>
                <c:pt idx="13">
                  <c:v>MONTH 14</c:v>
                </c:pt>
                <c:pt idx="14">
                  <c:v>MONTH 15</c:v>
                </c:pt>
                <c:pt idx="15">
                  <c:v>MONTH 16</c:v>
                </c:pt>
                <c:pt idx="16">
                  <c:v>MONTH 17</c:v>
                </c:pt>
                <c:pt idx="17">
                  <c:v>MONTH 18</c:v>
                </c:pt>
                <c:pt idx="18">
                  <c:v>MONTH 19</c:v>
                </c:pt>
                <c:pt idx="19">
                  <c:v>MONTH 20</c:v>
                </c:pt>
                <c:pt idx="20">
                  <c:v>MONTH 21</c:v>
                </c:pt>
                <c:pt idx="21">
                  <c:v>MONTH 22</c:v>
                </c:pt>
                <c:pt idx="22">
                  <c:v>MONTH 23</c:v>
                </c:pt>
                <c:pt idx="23">
                  <c:v>MONTH 24</c:v>
                </c:pt>
                <c:pt idx="24">
                  <c:v>MONTH 25</c:v>
                </c:pt>
                <c:pt idx="25">
                  <c:v>MONTH 26</c:v>
                </c:pt>
                <c:pt idx="26">
                  <c:v>MONTH 27</c:v>
                </c:pt>
                <c:pt idx="27">
                  <c:v>MONTH 28</c:v>
                </c:pt>
                <c:pt idx="28">
                  <c:v>MONTH 29</c:v>
                </c:pt>
                <c:pt idx="29">
                  <c:v>MONTH 30</c:v>
                </c:pt>
                <c:pt idx="30">
                  <c:v>MONTH 31</c:v>
                </c:pt>
                <c:pt idx="31">
                  <c:v>MONTH 32</c:v>
                </c:pt>
                <c:pt idx="32">
                  <c:v>MONTH 33</c:v>
                </c:pt>
                <c:pt idx="33">
                  <c:v>MONTH 34</c:v>
                </c:pt>
                <c:pt idx="34">
                  <c:v>MONTH 35</c:v>
                </c:pt>
                <c:pt idx="35">
                  <c:v>MONTH 36</c:v>
                </c:pt>
                <c:pt idx="36">
                  <c:v>MONTH 37</c:v>
                </c:pt>
                <c:pt idx="37">
                  <c:v>MONTH 38</c:v>
                </c:pt>
                <c:pt idx="38">
                  <c:v>MONTH 39</c:v>
                </c:pt>
                <c:pt idx="39">
                  <c:v>MONTH 40</c:v>
                </c:pt>
              </c:strCache>
            </c:strRef>
          </c:cat>
          <c:val>
            <c:numRef>
              <c:f>scenario1!$F$2:$F$41</c:f>
              <c:numCache>
                <c:formatCode>0.00</c:formatCode>
                <c:ptCount val="40"/>
                <c:pt idx="0">
                  <c:v>27.599522513167418</c:v>
                </c:pt>
                <c:pt idx="1">
                  <c:v>10.207963766831824</c:v>
                </c:pt>
                <c:pt idx="2">
                  <c:v>5.3508404163882801</c:v>
                </c:pt>
                <c:pt idx="3">
                  <c:v>0.63651481180959857</c:v>
                </c:pt>
                <c:pt idx="4">
                  <c:v>-5.1352373479801994</c:v>
                </c:pt>
                <c:pt idx="5">
                  <c:v>-9.8624807822803433</c:v>
                </c:pt>
                <c:pt idx="6">
                  <c:v>-10.218226341174221</c:v>
                </c:pt>
                <c:pt idx="7">
                  <c:v>-8.2102866780565495</c:v>
                </c:pt>
                <c:pt idx="8">
                  <c:v>-19.22283709924702</c:v>
                </c:pt>
                <c:pt idx="9">
                  <c:v>-24.403550598281505</c:v>
                </c:pt>
                <c:pt idx="10">
                  <c:v>-19.050319383535651</c:v>
                </c:pt>
                <c:pt idx="11">
                  <c:v>7.3421040797940931</c:v>
                </c:pt>
                <c:pt idx="12">
                  <c:v>25.396060640598176</c:v>
                </c:pt>
                <c:pt idx="13">
                  <c:v>9.1133918465996864</c:v>
                </c:pt>
                <c:pt idx="14">
                  <c:v>7.9259667122841435</c:v>
                </c:pt>
                <c:pt idx="15">
                  <c:v>2.5113548449542966</c:v>
                </c:pt>
                <c:pt idx="16">
                  <c:v>-3.7259747111842967</c:v>
                </c:pt>
                <c:pt idx="17">
                  <c:v>-4.0000146145820743</c:v>
                </c:pt>
                <c:pt idx="18">
                  <c:v>-9.5292103785830928</c:v>
                </c:pt>
                <c:pt idx="19">
                  <c:v>-24.346512071283474</c:v>
                </c:pt>
                <c:pt idx="20">
                  <c:v>-5.7058544991185007</c:v>
                </c:pt>
                <c:pt idx="21">
                  <c:v>-13.368169585856833</c:v>
                </c:pt>
                <c:pt idx="22">
                  <c:v>-19.317544731303972</c:v>
                </c:pt>
                <c:pt idx="23">
                  <c:v>-9.1974097074893475</c:v>
                </c:pt>
                <c:pt idx="24">
                  <c:v>20.100839319630797</c:v>
                </c:pt>
                <c:pt idx="25">
                  <c:v>12.832517311603336</c:v>
                </c:pt>
                <c:pt idx="26">
                  <c:v>7.9842767965215256</c:v>
                </c:pt>
                <c:pt idx="27">
                  <c:v>3.4200525305993796</c:v>
                </c:pt>
                <c:pt idx="28">
                  <c:v>2.5475137562266164</c:v>
                </c:pt>
                <c:pt idx="29">
                  <c:v>-4.7482310973468573</c:v>
                </c:pt>
                <c:pt idx="30">
                  <c:v>-11.027548978326493</c:v>
                </c:pt>
                <c:pt idx="31">
                  <c:v>-13.928694634142925</c:v>
                </c:pt>
                <c:pt idx="32">
                  <c:v>-18.985026078970968</c:v>
                </c:pt>
                <c:pt idx="33">
                  <c:v>-29.735522092149139</c:v>
                </c:pt>
                <c:pt idx="34">
                  <c:v>-19.983439705505891</c:v>
                </c:pt>
                <c:pt idx="35">
                  <c:v>-6.5388055538160161</c:v>
                </c:pt>
                <c:pt idx="36">
                  <c:v>21.269685799497413</c:v>
                </c:pt>
                <c:pt idx="37">
                  <c:v>15.517277651110847</c:v>
                </c:pt>
                <c:pt idx="38">
                  <c:v>5.7236151069037753</c:v>
                </c:pt>
                <c:pt idx="39">
                  <c:v>0.18157599133747404</c:v>
                </c:pt>
              </c:numCache>
            </c:numRef>
          </c:val>
          <c:smooth val="0"/>
        </c:ser>
        <c:dLbls>
          <c:dLblPos val="b"/>
          <c:showLegendKey val="0"/>
          <c:showVal val="1"/>
          <c:showCatName val="0"/>
          <c:showSerName val="0"/>
          <c:showPercent val="0"/>
          <c:showBubbleSize val="0"/>
        </c:dLbls>
        <c:marker val="1"/>
        <c:smooth val="0"/>
        <c:axId val="190724096"/>
        <c:axId val="191294848"/>
      </c:lineChart>
      <c:dateAx>
        <c:axId val="190724096"/>
        <c:scaling>
          <c:orientation val="minMax"/>
        </c:scaling>
        <c:delete val="0"/>
        <c:axPos val="b"/>
        <c:numFmt formatCode="@" sourceLinked="0"/>
        <c:majorTickMark val="out"/>
        <c:minorTickMark val="none"/>
        <c:tickLblPos val="nextTo"/>
        <c:spPr>
          <a:ln>
            <a:solidFill>
              <a:schemeClr val="bg1"/>
            </a:solidFill>
          </a:ln>
        </c:spPr>
        <c:txPr>
          <a:bodyPr/>
          <a:lstStyle/>
          <a:p>
            <a:pPr>
              <a:defRPr>
                <a:solidFill>
                  <a:schemeClr val="bg1"/>
                </a:solidFill>
              </a:defRPr>
            </a:pPr>
            <a:endParaRPr lang="it-IT"/>
          </a:p>
        </c:txPr>
        <c:crossAx val="191294848"/>
        <c:crosses val="autoZero"/>
        <c:auto val="0"/>
        <c:lblOffset val="100"/>
        <c:baseTimeUnit val="days"/>
        <c:majorUnit val="3"/>
        <c:minorUnit val="12"/>
      </c:dateAx>
      <c:valAx>
        <c:axId val="191294848"/>
        <c:scaling>
          <c:orientation val="minMax"/>
        </c:scaling>
        <c:delete val="0"/>
        <c:axPos val="l"/>
        <c:majorGridlines>
          <c:spPr>
            <a:ln>
              <a:solidFill>
                <a:schemeClr val="bg1"/>
              </a:solidFill>
            </a:ln>
          </c:spPr>
        </c:majorGridlines>
        <c:numFmt formatCode="0.00" sourceLinked="1"/>
        <c:majorTickMark val="out"/>
        <c:minorTickMark val="none"/>
        <c:tickLblPos val="nextTo"/>
        <c:spPr>
          <a:noFill/>
          <a:ln>
            <a:solidFill>
              <a:schemeClr val="bg1"/>
            </a:solidFill>
          </a:ln>
        </c:spPr>
        <c:txPr>
          <a:bodyPr/>
          <a:lstStyle/>
          <a:p>
            <a:pPr>
              <a:defRPr>
                <a:solidFill>
                  <a:schemeClr val="bg1"/>
                </a:solidFill>
              </a:defRPr>
            </a:pPr>
            <a:endParaRPr lang="it-IT"/>
          </a:p>
        </c:txPr>
        <c:crossAx val="190724096"/>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solidFill>
                  <a:schemeClr val="bg1"/>
                </a:solidFill>
              </a:defRPr>
            </a:pPr>
            <a:r>
              <a:rPr lang="el-GR" dirty="0">
                <a:solidFill>
                  <a:schemeClr val="bg1"/>
                </a:solidFill>
              </a:rPr>
              <a:t>ε</a:t>
            </a:r>
            <a:r>
              <a:rPr lang="it-IT" dirty="0">
                <a:solidFill>
                  <a:schemeClr val="bg1"/>
                </a:solidFill>
              </a:rPr>
              <a:t> </a:t>
            </a:r>
            <a:r>
              <a:rPr lang="it-IT" baseline="0" dirty="0" smtClean="0">
                <a:solidFill>
                  <a:schemeClr val="bg1"/>
                </a:solidFill>
              </a:rPr>
              <a:t> </a:t>
            </a:r>
            <a:r>
              <a:rPr lang="it-IT" baseline="0" dirty="0" err="1" smtClean="0">
                <a:solidFill>
                  <a:schemeClr val="bg1"/>
                </a:solidFill>
              </a:rPr>
              <a:t>after</a:t>
            </a:r>
            <a:r>
              <a:rPr lang="it-IT" baseline="0" dirty="0" smtClean="0">
                <a:solidFill>
                  <a:schemeClr val="bg1"/>
                </a:solidFill>
              </a:rPr>
              <a:t> the last training</a:t>
            </a:r>
            <a:endParaRPr lang="en-US" dirty="0">
              <a:solidFill>
                <a:schemeClr val="bg1"/>
              </a:solidFill>
            </a:endParaRPr>
          </a:p>
        </c:rich>
      </c:tx>
      <c:layout/>
      <c:overlay val="0"/>
    </c:title>
    <c:autoTitleDeleted val="0"/>
    <c:plotArea>
      <c:layout/>
      <c:lineChart>
        <c:grouping val="standard"/>
        <c:varyColors val="0"/>
        <c:ser>
          <c:idx val="0"/>
          <c:order val="0"/>
          <c:tx>
            <c:strRef>
              <c:f>'scenario 2 - vecchi dati'!$E$1</c:f>
              <c:strCache>
                <c:ptCount val="1"/>
                <c:pt idx="0">
                  <c:v>ERRORE PREVISIONE</c:v>
                </c:pt>
              </c:strCache>
            </c:strRef>
          </c:tx>
          <c:marker>
            <c:symbol val="none"/>
          </c:marker>
          <c:cat>
            <c:strRef>
              <c:f>'scenario 2 - vecchi dati'!$A$2:$A$37</c:f>
              <c:strCache>
                <c:ptCount val="25"/>
                <c:pt idx="0">
                  <c:v>YEAR 1</c:v>
                </c:pt>
                <c:pt idx="12">
                  <c:v>YEAR 2</c:v>
                </c:pt>
                <c:pt idx="24">
                  <c:v>YEAR 3</c:v>
                </c:pt>
              </c:strCache>
            </c:strRef>
          </c:cat>
          <c:val>
            <c:numRef>
              <c:f>'scenario 2 - vecchi dati'!$E$2:$E$30</c:f>
              <c:numCache>
                <c:formatCode>0.00</c:formatCode>
                <c:ptCount val="29"/>
                <c:pt idx="0">
                  <c:v>4.0060612659701933</c:v>
                </c:pt>
                <c:pt idx="1">
                  <c:v>0.78413077330571246</c:v>
                </c:pt>
                <c:pt idx="2">
                  <c:v>4.2620195772261757</c:v>
                </c:pt>
                <c:pt idx="3">
                  <c:v>-1.0576215255429362</c:v>
                </c:pt>
                <c:pt idx="4">
                  <c:v>-3.9306432068161814</c:v>
                </c:pt>
                <c:pt idx="5">
                  <c:v>-1.8840318852550271</c:v>
                </c:pt>
                <c:pt idx="6">
                  <c:v>2.9666735359841514</c:v>
                </c:pt>
                <c:pt idx="7">
                  <c:v>3.0533510494385872</c:v>
                </c:pt>
                <c:pt idx="8">
                  <c:v>-1.0229653211327498</c:v>
                </c:pt>
                <c:pt idx="9">
                  <c:v>3.6394945822017921</c:v>
                </c:pt>
                <c:pt idx="10">
                  <c:v>6.3833173848859319</c:v>
                </c:pt>
                <c:pt idx="11">
                  <c:v>0.73004198933561659</c:v>
                </c:pt>
                <c:pt idx="12">
                  <c:v>-2.4633578124699449</c:v>
                </c:pt>
                <c:pt idx="13">
                  <c:v>2.0293075627799744</c:v>
                </c:pt>
                <c:pt idx="14">
                  <c:v>2.8492664496269193</c:v>
                </c:pt>
                <c:pt idx="15">
                  <c:v>4.3646341536439399</c:v>
                </c:pt>
                <c:pt idx="16">
                  <c:v>0.25524474518221063</c:v>
                </c:pt>
                <c:pt idx="17">
                  <c:v>-3.5679708502900089</c:v>
                </c:pt>
                <c:pt idx="18">
                  <c:v>-5.4743980955775324</c:v>
                </c:pt>
                <c:pt idx="19">
                  <c:v>-4.0166053220471865</c:v>
                </c:pt>
                <c:pt idx="20">
                  <c:v>5.5296301134475589</c:v>
                </c:pt>
                <c:pt idx="21">
                  <c:v>-2.5320126941384422</c:v>
                </c:pt>
                <c:pt idx="22">
                  <c:v>4.752937630713169</c:v>
                </c:pt>
                <c:pt idx="23">
                  <c:v>-4.8082962635144622</c:v>
                </c:pt>
                <c:pt idx="24">
                  <c:v>2.8991820992245403</c:v>
                </c:pt>
                <c:pt idx="25">
                  <c:v>6.2156733043635279</c:v>
                </c:pt>
                <c:pt idx="26">
                  <c:v>-1.0136125548992958</c:v>
                </c:pt>
                <c:pt idx="27">
                  <c:v>-4.6459866523870526</c:v>
                </c:pt>
                <c:pt idx="28">
                  <c:v>-4.7916248072033731</c:v>
                </c:pt>
              </c:numCache>
            </c:numRef>
          </c:val>
          <c:smooth val="0"/>
        </c:ser>
        <c:dLbls>
          <c:showLegendKey val="0"/>
          <c:showVal val="0"/>
          <c:showCatName val="0"/>
          <c:showSerName val="0"/>
          <c:showPercent val="0"/>
          <c:showBubbleSize val="0"/>
        </c:dLbls>
        <c:marker val="1"/>
        <c:smooth val="0"/>
        <c:axId val="189621760"/>
        <c:axId val="191297152"/>
      </c:lineChart>
      <c:catAx>
        <c:axId val="189621760"/>
        <c:scaling>
          <c:orientation val="minMax"/>
        </c:scaling>
        <c:delete val="0"/>
        <c:axPos val="b"/>
        <c:majorTickMark val="out"/>
        <c:minorTickMark val="none"/>
        <c:tickLblPos val="nextTo"/>
        <c:spPr>
          <a:ln>
            <a:solidFill>
              <a:schemeClr val="bg1"/>
            </a:solidFill>
          </a:ln>
        </c:spPr>
        <c:txPr>
          <a:bodyPr/>
          <a:lstStyle/>
          <a:p>
            <a:pPr>
              <a:defRPr>
                <a:solidFill>
                  <a:schemeClr val="bg1"/>
                </a:solidFill>
              </a:defRPr>
            </a:pPr>
            <a:endParaRPr lang="it-IT"/>
          </a:p>
        </c:txPr>
        <c:crossAx val="191297152"/>
        <c:crosses val="autoZero"/>
        <c:auto val="1"/>
        <c:lblAlgn val="ctr"/>
        <c:lblOffset val="100"/>
        <c:noMultiLvlLbl val="0"/>
      </c:catAx>
      <c:valAx>
        <c:axId val="191297152"/>
        <c:scaling>
          <c:orientation val="minMax"/>
        </c:scaling>
        <c:delete val="0"/>
        <c:axPos val="l"/>
        <c:majorGridlines>
          <c:spPr>
            <a:ln>
              <a:solidFill>
                <a:schemeClr val="bg1"/>
              </a:solidFill>
            </a:ln>
          </c:spPr>
        </c:majorGridlines>
        <c:numFmt formatCode="0.00" sourceLinked="1"/>
        <c:majorTickMark val="out"/>
        <c:minorTickMark val="none"/>
        <c:tickLblPos val="nextTo"/>
        <c:txPr>
          <a:bodyPr/>
          <a:lstStyle/>
          <a:p>
            <a:pPr>
              <a:defRPr>
                <a:solidFill>
                  <a:schemeClr val="bg1"/>
                </a:solidFill>
              </a:defRPr>
            </a:pPr>
            <a:endParaRPr lang="it-IT"/>
          </a:p>
        </c:txPr>
        <c:crossAx val="189621760"/>
        <c:crosses val="autoZero"/>
        <c:crossBetween val="between"/>
      </c:valAx>
      <c:spPr>
        <a:ln>
          <a:solidFill>
            <a:schemeClr val="bg1"/>
          </a:solidFill>
        </a:ln>
      </c:spPr>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'scenario 2 - nuovi dati'!$D$2:$D$99</c:f>
              <c:numCache>
                <c:formatCode>General</c:formatCode>
                <c:ptCount val="98"/>
                <c:pt idx="0">
                  <c:v>205</c:v>
                </c:pt>
                <c:pt idx="1">
                  <c:v>220</c:v>
                </c:pt>
                <c:pt idx="2">
                  <c:v>235</c:v>
                </c:pt>
                <c:pt idx="3">
                  <c:v>250</c:v>
                </c:pt>
                <c:pt idx="4">
                  <c:v>265</c:v>
                </c:pt>
                <c:pt idx="5">
                  <c:v>280</c:v>
                </c:pt>
                <c:pt idx="6">
                  <c:v>335</c:v>
                </c:pt>
                <c:pt idx="7">
                  <c:v>390</c:v>
                </c:pt>
                <c:pt idx="8">
                  <c:v>335</c:v>
                </c:pt>
                <c:pt idx="9">
                  <c:v>280</c:v>
                </c:pt>
                <c:pt idx="10">
                  <c:v>275</c:v>
                </c:pt>
                <c:pt idx="11">
                  <c:v>260</c:v>
                </c:pt>
                <c:pt idx="12">
                  <c:v>275</c:v>
                </c:pt>
                <c:pt idx="13">
                  <c:v>290</c:v>
                </c:pt>
                <c:pt idx="14">
                  <c:v>305</c:v>
                </c:pt>
                <c:pt idx="15">
                  <c:v>320</c:v>
                </c:pt>
                <c:pt idx="16">
                  <c:v>335</c:v>
                </c:pt>
                <c:pt idx="17">
                  <c:v>390</c:v>
                </c:pt>
                <c:pt idx="18">
                  <c:v>445</c:v>
                </c:pt>
                <c:pt idx="19">
                  <c:v>390</c:v>
                </c:pt>
                <c:pt idx="20">
                  <c:v>335</c:v>
                </c:pt>
                <c:pt idx="21">
                  <c:v>330</c:v>
                </c:pt>
                <c:pt idx="22">
                  <c:v>315</c:v>
                </c:pt>
                <c:pt idx="23">
                  <c:v>330</c:v>
                </c:pt>
                <c:pt idx="24">
                  <c:v>345</c:v>
                </c:pt>
                <c:pt idx="25">
                  <c:v>360</c:v>
                </c:pt>
                <c:pt idx="26">
                  <c:v>375</c:v>
                </c:pt>
                <c:pt idx="27">
                  <c:v>390</c:v>
                </c:pt>
                <c:pt idx="28">
                  <c:v>445</c:v>
                </c:pt>
                <c:pt idx="29">
                  <c:v>500</c:v>
                </c:pt>
                <c:pt idx="30">
                  <c:v>445</c:v>
                </c:pt>
                <c:pt idx="31">
                  <c:v>390</c:v>
                </c:pt>
                <c:pt idx="32">
                  <c:v>385</c:v>
                </c:pt>
                <c:pt idx="33">
                  <c:v>370</c:v>
                </c:pt>
                <c:pt idx="34">
                  <c:v>385</c:v>
                </c:pt>
                <c:pt idx="35">
                  <c:v>400</c:v>
                </c:pt>
                <c:pt idx="36">
                  <c:v>415</c:v>
                </c:pt>
                <c:pt idx="37">
                  <c:v>430</c:v>
                </c:pt>
                <c:pt idx="38">
                  <c:v>445</c:v>
                </c:pt>
                <c:pt idx="39">
                  <c:v>500</c:v>
                </c:pt>
                <c:pt idx="40">
                  <c:v>555</c:v>
                </c:pt>
                <c:pt idx="41">
                  <c:v>500</c:v>
                </c:pt>
                <c:pt idx="42">
                  <c:v>445</c:v>
                </c:pt>
                <c:pt idx="43">
                  <c:v>440</c:v>
                </c:pt>
                <c:pt idx="44">
                  <c:v>425</c:v>
                </c:pt>
                <c:pt idx="45">
                  <c:v>440</c:v>
                </c:pt>
                <c:pt idx="46">
                  <c:v>455</c:v>
                </c:pt>
                <c:pt idx="47">
                  <c:v>470</c:v>
                </c:pt>
                <c:pt idx="48">
                  <c:v>485</c:v>
                </c:pt>
                <c:pt idx="49">
                  <c:v>500</c:v>
                </c:pt>
                <c:pt idx="50">
                  <c:v>555</c:v>
                </c:pt>
                <c:pt idx="51">
                  <c:v>610</c:v>
                </c:pt>
                <c:pt idx="52">
                  <c:v>555</c:v>
                </c:pt>
                <c:pt idx="53">
                  <c:v>500</c:v>
                </c:pt>
                <c:pt idx="54">
                  <c:v>495</c:v>
                </c:pt>
                <c:pt idx="55">
                  <c:v>480</c:v>
                </c:pt>
                <c:pt idx="56">
                  <c:v>495</c:v>
                </c:pt>
                <c:pt idx="57">
                  <c:v>510</c:v>
                </c:pt>
                <c:pt idx="58">
                  <c:v>525</c:v>
                </c:pt>
                <c:pt idx="59">
                  <c:v>540</c:v>
                </c:pt>
                <c:pt idx="60">
                  <c:v>555</c:v>
                </c:pt>
                <c:pt idx="61">
                  <c:v>610</c:v>
                </c:pt>
                <c:pt idx="62">
                  <c:v>665</c:v>
                </c:pt>
                <c:pt idx="63">
                  <c:v>610</c:v>
                </c:pt>
                <c:pt idx="64">
                  <c:v>555</c:v>
                </c:pt>
                <c:pt idx="65">
                  <c:v>550</c:v>
                </c:pt>
                <c:pt idx="66">
                  <c:v>535</c:v>
                </c:pt>
                <c:pt idx="67">
                  <c:v>550</c:v>
                </c:pt>
                <c:pt idx="68">
                  <c:v>565</c:v>
                </c:pt>
                <c:pt idx="69">
                  <c:v>580</c:v>
                </c:pt>
                <c:pt idx="70">
                  <c:v>595</c:v>
                </c:pt>
                <c:pt idx="71">
                  <c:v>610</c:v>
                </c:pt>
                <c:pt idx="72">
                  <c:v>665</c:v>
                </c:pt>
                <c:pt idx="73">
                  <c:v>720</c:v>
                </c:pt>
                <c:pt idx="74">
                  <c:v>665</c:v>
                </c:pt>
                <c:pt idx="75">
                  <c:v>610</c:v>
                </c:pt>
                <c:pt idx="76">
                  <c:v>605</c:v>
                </c:pt>
                <c:pt idx="77">
                  <c:v>590</c:v>
                </c:pt>
                <c:pt idx="78">
                  <c:v>605</c:v>
                </c:pt>
                <c:pt idx="79">
                  <c:v>620</c:v>
                </c:pt>
                <c:pt idx="80">
                  <c:v>635</c:v>
                </c:pt>
                <c:pt idx="81">
                  <c:v>650</c:v>
                </c:pt>
                <c:pt idx="82">
                  <c:v>665</c:v>
                </c:pt>
                <c:pt idx="83">
                  <c:v>720</c:v>
                </c:pt>
                <c:pt idx="84">
                  <c:v>775</c:v>
                </c:pt>
                <c:pt idx="85">
                  <c:v>720</c:v>
                </c:pt>
                <c:pt idx="86">
                  <c:v>665</c:v>
                </c:pt>
                <c:pt idx="87">
                  <c:v>660</c:v>
                </c:pt>
                <c:pt idx="88">
                  <c:v>645</c:v>
                </c:pt>
                <c:pt idx="89">
                  <c:v>660</c:v>
                </c:pt>
                <c:pt idx="90">
                  <c:v>675</c:v>
                </c:pt>
                <c:pt idx="91">
                  <c:v>690</c:v>
                </c:pt>
                <c:pt idx="92">
                  <c:v>705</c:v>
                </c:pt>
                <c:pt idx="93">
                  <c:v>720</c:v>
                </c:pt>
                <c:pt idx="94">
                  <c:v>775</c:v>
                </c:pt>
                <c:pt idx="95">
                  <c:v>830</c:v>
                </c:pt>
                <c:pt idx="96">
                  <c:v>775</c:v>
                </c:pt>
                <c:pt idx="97">
                  <c:v>720</c:v>
                </c:pt>
              </c:numCache>
            </c:numRef>
          </c:val>
          <c:smooth val="0"/>
        </c:ser>
        <c:ser>
          <c:idx val="1"/>
          <c:order val="1"/>
          <c:marker>
            <c:symbol val="none"/>
          </c:marker>
          <c:val>
            <c:numRef>
              <c:f>'scenario 2 - nuovi dati'!$F$2:$F$99</c:f>
              <c:numCache>
                <c:formatCode>0.00</c:formatCode>
                <c:ptCount val="98"/>
                <c:pt idx="0">
                  <c:v>208.2260612659702</c:v>
                </c:pt>
                <c:pt idx="1">
                  <c:v>219.22413077330572</c:v>
                </c:pt>
                <c:pt idx="2">
                  <c:v>236.92201957722617</c:v>
                </c:pt>
                <c:pt idx="3">
                  <c:v>245.82237847445705</c:v>
                </c:pt>
                <c:pt idx="4">
                  <c:v>257.16935679318385</c:v>
                </c:pt>
                <c:pt idx="5">
                  <c:v>273.43596811474492</c:v>
                </c:pt>
                <c:pt idx="6">
                  <c:v>332.50667353598413</c:v>
                </c:pt>
                <c:pt idx="7">
                  <c:v>386.81335104943855</c:v>
                </c:pt>
                <c:pt idx="8">
                  <c:v>326.95703467886722</c:v>
                </c:pt>
                <c:pt idx="9">
                  <c:v>275.83949458220178</c:v>
                </c:pt>
                <c:pt idx="10">
                  <c:v>272.80331738488593</c:v>
                </c:pt>
                <c:pt idx="11">
                  <c:v>251.37004198933559</c:v>
                </c:pt>
                <c:pt idx="12">
                  <c:v>262.39664218753006</c:v>
                </c:pt>
                <c:pt idx="13">
                  <c:v>281.10930756277997</c:v>
                </c:pt>
                <c:pt idx="14">
                  <c:v>296.14926644962691</c:v>
                </c:pt>
                <c:pt idx="15">
                  <c:v>311.8846341536439</c:v>
                </c:pt>
                <c:pt idx="16">
                  <c:v>321.99524474518222</c:v>
                </c:pt>
                <c:pt idx="17">
                  <c:v>372.39202914970997</c:v>
                </c:pt>
                <c:pt idx="18">
                  <c:v>424.70560190442245</c:v>
                </c:pt>
                <c:pt idx="19">
                  <c:v>370.38339467795277</c:v>
                </c:pt>
                <c:pt idx="20">
                  <c:v>324.14963011344759</c:v>
                </c:pt>
                <c:pt idx="21">
                  <c:v>310.30798730586156</c:v>
                </c:pt>
                <c:pt idx="22">
                  <c:v>301.81293763071318</c:v>
                </c:pt>
                <c:pt idx="23">
                  <c:v>306.47170373648549</c:v>
                </c:pt>
                <c:pt idx="24">
                  <c:v>328.39918209922456</c:v>
                </c:pt>
                <c:pt idx="25">
                  <c:v>345.93567330436355</c:v>
                </c:pt>
                <c:pt idx="26">
                  <c:v>352.92638744510072</c:v>
                </c:pt>
                <c:pt idx="27">
                  <c:v>363.51401334761289</c:v>
                </c:pt>
                <c:pt idx="28">
                  <c:v>417.5883751927966</c:v>
                </c:pt>
                <c:pt idx="29">
                  <c:v>471.55063352161937</c:v>
                </c:pt>
                <c:pt idx="30">
                  <c:v>415.61130592969005</c:v>
                </c:pt>
                <c:pt idx="31">
                  <c:v>358.92519265280464</c:v>
                </c:pt>
                <c:pt idx="32">
                  <c:v>353.88552739888479</c:v>
                </c:pt>
                <c:pt idx="33">
                  <c:v>343.41636826015963</c:v>
                </c:pt>
                <c:pt idx="34">
                  <c:v>359.20710826737587</c:v>
                </c:pt>
                <c:pt idx="35">
                  <c:v>366.85410659458188</c:v>
                </c:pt>
                <c:pt idx="36">
                  <c:v>391.88567230573784</c:v>
                </c:pt>
                <c:pt idx="37">
                  <c:v>404.36606126597019</c:v>
                </c:pt>
                <c:pt idx="38">
                  <c:v>415.3641307733057</c:v>
                </c:pt>
                <c:pt idx="39">
                  <c:v>473.06201957722612</c:v>
                </c:pt>
                <c:pt idx="40">
                  <c:v>521.96237847445707</c:v>
                </c:pt>
                <c:pt idx="41">
                  <c:v>463.30935679318384</c:v>
                </c:pt>
                <c:pt idx="42">
                  <c:v>409.57596811474497</c:v>
                </c:pt>
                <c:pt idx="43">
                  <c:v>408.64667353598412</c:v>
                </c:pt>
                <c:pt idx="44">
                  <c:v>392.95335104943854</c:v>
                </c:pt>
                <c:pt idx="45">
                  <c:v>403.09703467886726</c:v>
                </c:pt>
                <c:pt idx="46">
                  <c:v>421.97949458220177</c:v>
                </c:pt>
                <c:pt idx="47">
                  <c:v>438.94331738488592</c:v>
                </c:pt>
                <c:pt idx="48">
                  <c:v>447.5100419893356</c:v>
                </c:pt>
                <c:pt idx="49">
                  <c:v>458.53664218753005</c:v>
                </c:pt>
                <c:pt idx="50">
                  <c:v>517.24930756278002</c:v>
                </c:pt>
                <c:pt idx="51">
                  <c:v>572.28926644962689</c:v>
                </c:pt>
                <c:pt idx="52">
                  <c:v>518.02463415364389</c:v>
                </c:pt>
                <c:pt idx="53">
                  <c:v>458.13524474518221</c:v>
                </c:pt>
                <c:pt idx="54">
                  <c:v>448.53202914971001</c:v>
                </c:pt>
                <c:pt idx="55">
                  <c:v>430.84560190442244</c:v>
                </c:pt>
                <c:pt idx="56">
                  <c:v>446.52339467795275</c:v>
                </c:pt>
                <c:pt idx="57">
                  <c:v>470.28963011344757</c:v>
                </c:pt>
                <c:pt idx="58">
                  <c:v>476.4479873058616</c:v>
                </c:pt>
                <c:pt idx="59">
                  <c:v>497.95293763071317</c:v>
                </c:pt>
                <c:pt idx="60">
                  <c:v>502.61170373648548</c:v>
                </c:pt>
                <c:pt idx="61">
                  <c:v>564.53918209922449</c:v>
                </c:pt>
                <c:pt idx="62">
                  <c:v>622.07567330436348</c:v>
                </c:pt>
                <c:pt idx="63">
                  <c:v>559.06638744510064</c:v>
                </c:pt>
                <c:pt idx="64">
                  <c:v>499.65401334761293</c:v>
                </c:pt>
                <c:pt idx="65">
                  <c:v>493.72837519279659</c:v>
                </c:pt>
                <c:pt idx="66">
                  <c:v>477.69063352161936</c:v>
                </c:pt>
                <c:pt idx="67">
                  <c:v>491.75130592969003</c:v>
                </c:pt>
                <c:pt idx="68">
                  <c:v>505.06519265280468</c:v>
                </c:pt>
                <c:pt idx="69">
                  <c:v>520.02552739888483</c:v>
                </c:pt>
                <c:pt idx="70">
                  <c:v>539.55636826015962</c:v>
                </c:pt>
                <c:pt idx="71">
                  <c:v>555.34710826737592</c:v>
                </c:pt>
                <c:pt idx="72">
                  <c:v>602.99410659458192</c:v>
                </c:pt>
                <c:pt idx="73">
                  <c:v>668.02567230573777</c:v>
                </c:pt>
                <c:pt idx="74">
                  <c:v>610.50606126597017</c:v>
                </c:pt>
                <c:pt idx="75">
                  <c:v>551.50413077330575</c:v>
                </c:pt>
                <c:pt idx="76">
                  <c:v>549.20201957722622</c:v>
                </c:pt>
                <c:pt idx="77">
                  <c:v>528.10237847445705</c:v>
                </c:pt>
                <c:pt idx="78">
                  <c:v>539.44935679318382</c:v>
                </c:pt>
                <c:pt idx="79">
                  <c:v>555.7159681147449</c:v>
                </c:pt>
                <c:pt idx="80">
                  <c:v>574.78667353598405</c:v>
                </c:pt>
                <c:pt idx="81">
                  <c:v>589.09335104943852</c:v>
                </c:pt>
                <c:pt idx="82">
                  <c:v>599.23703467886719</c:v>
                </c:pt>
                <c:pt idx="83">
                  <c:v>658.11949458220181</c:v>
                </c:pt>
                <c:pt idx="84">
                  <c:v>715.08331738488596</c:v>
                </c:pt>
                <c:pt idx="85">
                  <c:v>653.65004198933559</c:v>
                </c:pt>
                <c:pt idx="86">
                  <c:v>594.67664218753009</c:v>
                </c:pt>
                <c:pt idx="87">
                  <c:v>593.38930756277989</c:v>
                </c:pt>
                <c:pt idx="88">
                  <c:v>578.42926644962688</c:v>
                </c:pt>
                <c:pt idx="89">
                  <c:v>594.16463415364387</c:v>
                </c:pt>
                <c:pt idx="90">
                  <c:v>604.27524474518225</c:v>
                </c:pt>
                <c:pt idx="91">
                  <c:v>614.67202914971006</c:v>
                </c:pt>
                <c:pt idx="92">
                  <c:v>626.98560190442254</c:v>
                </c:pt>
                <c:pt idx="93">
                  <c:v>642.66339467795274</c:v>
                </c:pt>
                <c:pt idx="94">
                  <c:v>706.4296301134475</c:v>
                </c:pt>
                <c:pt idx="95">
                  <c:v>752.58798730586159</c:v>
                </c:pt>
                <c:pt idx="96">
                  <c:v>704.0929376307131</c:v>
                </c:pt>
                <c:pt idx="97">
                  <c:v>638.75170373648552</c:v>
                </c:pt>
              </c:numCache>
            </c:numRef>
          </c:val>
          <c:smooth val="0"/>
        </c:ser>
        <c:dLbls>
          <c:showLegendKey val="0"/>
          <c:showVal val="0"/>
          <c:showCatName val="0"/>
          <c:showSerName val="0"/>
          <c:showPercent val="0"/>
          <c:showBubbleSize val="0"/>
        </c:dLbls>
        <c:marker val="1"/>
        <c:smooth val="0"/>
        <c:axId val="189622272"/>
        <c:axId val="191298880"/>
      </c:lineChart>
      <c:catAx>
        <c:axId val="189622272"/>
        <c:scaling>
          <c:orientation val="minMax"/>
        </c:scaling>
        <c:delete val="0"/>
        <c:axPos val="b"/>
        <c:majorTickMark val="out"/>
        <c:minorTickMark val="none"/>
        <c:tickLblPos val="nextTo"/>
        <c:spPr>
          <a:ln>
            <a:solidFill>
              <a:schemeClr val="bg1"/>
            </a:solidFill>
          </a:ln>
        </c:spPr>
        <c:txPr>
          <a:bodyPr/>
          <a:lstStyle/>
          <a:p>
            <a:pPr>
              <a:defRPr>
                <a:solidFill>
                  <a:schemeClr val="bg1"/>
                </a:solidFill>
              </a:defRPr>
            </a:pPr>
            <a:endParaRPr lang="it-IT"/>
          </a:p>
        </c:txPr>
        <c:crossAx val="191298880"/>
        <c:crosses val="autoZero"/>
        <c:auto val="1"/>
        <c:lblAlgn val="ctr"/>
        <c:lblOffset val="100"/>
        <c:noMultiLvlLbl val="0"/>
      </c:catAx>
      <c:valAx>
        <c:axId val="191298880"/>
        <c:scaling>
          <c:orientation val="minMax"/>
        </c:scaling>
        <c:delete val="0"/>
        <c:axPos val="l"/>
        <c:majorGridlines>
          <c:spPr>
            <a:ln>
              <a:solidFill>
                <a:schemeClr val="bg1"/>
              </a:solidFill>
            </a:ln>
          </c:spPr>
        </c:majorGridlines>
        <c:numFmt formatCode="General" sourceLinked="1"/>
        <c:majorTickMark val="out"/>
        <c:minorTickMark val="none"/>
        <c:tickLblPos val="nextTo"/>
        <c:spPr>
          <a:ln>
            <a:solidFill>
              <a:schemeClr val="bg1"/>
            </a:solidFill>
          </a:ln>
        </c:spPr>
        <c:txPr>
          <a:bodyPr/>
          <a:lstStyle/>
          <a:p>
            <a:pPr>
              <a:defRPr>
                <a:solidFill>
                  <a:schemeClr val="bg1"/>
                </a:solidFill>
              </a:defRPr>
            </a:pPr>
            <a:endParaRPr lang="it-IT"/>
          </a:p>
        </c:txPr>
        <c:crossAx val="189622272"/>
        <c:crosses val="autoZero"/>
        <c:crossBetween val="between"/>
      </c:valAx>
      <c:spPr>
        <a:ln>
          <a:solidFill>
            <a:schemeClr val="bg1"/>
          </a:solidFill>
        </a:ln>
      </c:spPr>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dna!$D$2:$D$99</c:f>
              <c:numCache>
                <c:formatCode>General</c:formatCode>
                <c:ptCount val="98"/>
                <c:pt idx="0">
                  <c:v>205</c:v>
                </c:pt>
                <c:pt idx="1">
                  <c:v>220</c:v>
                </c:pt>
                <c:pt idx="2">
                  <c:v>235</c:v>
                </c:pt>
                <c:pt idx="3">
                  <c:v>250</c:v>
                </c:pt>
                <c:pt idx="4">
                  <c:v>265</c:v>
                </c:pt>
                <c:pt idx="5">
                  <c:v>280</c:v>
                </c:pt>
                <c:pt idx="6">
                  <c:v>335</c:v>
                </c:pt>
                <c:pt idx="7">
                  <c:v>390</c:v>
                </c:pt>
                <c:pt idx="8">
                  <c:v>335</c:v>
                </c:pt>
                <c:pt idx="9">
                  <c:v>280</c:v>
                </c:pt>
                <c:pt idx="10">
                  <c:v>275</c:v>
                </c:pt>
                <c:pt idx="11">
                  <c:v>260</c:v>
                </c:pt>
                <c:pt idx="12">
                  <c:v>275</c:v>
                </c:pt>
                <c:pt idx="13">
                  <c:v>290</c:v>
                </c:pt>
                <c:pt idx="14">
                  <c:v>305</c:v>
                </c:pt>
                <c:pt idx="15">
                  <c:v>320</c:v>
                </c:pt>
                <c:pt idx="16">
                  <c:v>335</c:v>
                </c:pt>
                <c:pt idx="17">
                  <c:v>390</c:v>
                </c:pt>
                <c:pt idx="18">
                  <c:v>445</c:v>
                </c:pt>
                <c:pt idx="19">
                  <c:v>390</c:v>
                </c:pt>
                <c:pt idx="20">
                  <c:v>335</c:v>
                </c:pt>
                <c:pt idx="21">
                  <c:v>330</c:v>
                </c:pt>
                <c:pt idx="22">
                  <c:v>315</c:v>
                </c:pt>
                <c:pt idx="23">
                  <c:v>330</c:v>
                </c:pt>
                <c:pt idx="24">
                  <c:v>345</c:v>
                </c:pt>
                <c:pt idx="25">
                  <c:v>360</c:v>
                </c:pt>
                <c:pt idx="26">
                  <c:v>375</c:v>
                </c:pt>
                <c:pt idx="27">
                  <c:v>390</c:v>
                </c:pt>
                <c:pt idx="28">
                  <c:v>445</c:v>
                </c:pt>
                <c:pt idx="29">
                  <c:v>500</c:v>
                </c:pt>
                <c:pt idx="30">
                  <c:v>445</c:v>
                </c:pt>
                <c:pt idx="31">
                  <c:v>390</c:v>
                </c:pt>
                <c:pt idx="32">
                  <c:v>385</c:v>
                </c:pt>
                <c:pt idx="33">
                  <c:v>370</c:v>
                </c:pt>
                <c:pt idx="34">
                  <c:v>385</c:v>
                </c:pt>
                <c:pt idx="35">
                  <c:v>400</c:v>
                </c:pt>
                <c:pt idx="36">
                  <c:v>415</c:v>
                </c:pt>
                <c:pt idx="37">
                  <c:v>430</c:v>
                </c:pt>
                <c:pt idx="38">
                  <c:v>445</c:v>
                </c:pt>
                <c:pt idx="39">
                  <c:v>500</c:v>
                </c:pt>
                <c:pt idx="40">
                  <c:v>555</c:v>
                </c:pt>
                <c:pt idx="41">
                  <c:v>500</c:v>
                </c:pt>
                <c:pt idx="42">
                  <c:v>445</c:v>
                </c:pt>
                <c:pt idx="43">
                  <c:v>440</c:v>
                </c:pt>
                <c:pt idx="44">
                  <c:v>425</c:v>
                </c:pt>
                <c:pt idx="45">
                  <c:v>440</c:v>
                </c:pt>
                <c:pt idx="46">
                  <c:v>455</c:v>
                </c:pt>
                <c:pt idx="47">
                  <c:v>470</c:v>
                </c:pt>
                <c:pt idx="48">
                  <c:v>485</c:v>
                </c:pt>
                <c:pt idx="49">
                  <c:v>500</c:v>
                </c:pt>
                <c:pt idx="50">
                  <c:v>555</c:v>
                </c:pt>
                <c:pt idx="51">
                  <c:v>610</c:v>
                </c:pt>
                <c:pt idx="52">
                  <c:v>555</c:v>
                </c:pt>
                <c:pt idx="53">
                  <c:v>500</c:v>
                </c:pt>
                <c:pt idx="54">
                  <c:v>495</c:v>
                </c:pt>
                <c:pt idx="55">
                  <c:v>480</c:v>
                </c:pt>
                <c:pt idx="56">
                  <c:v>495</c:v>
                </c:pt>
                <c:pt idx="57">
                  <c:v>510</c:v>
                </c:pt>
                <c:pt idx="58">
                  <c:v>525</c:v>
                </c:pt>
                <c:pt idx="59">
                  <c:v>540</c:v>
                </c:pt>
                <c:pt idx="60">
                  <c:v>555</c:v>
                </c:pt>
                <c:pt idx="61">
                  <c:v>610</c:v>
                </c:pt>
                <c:pt idx="62">
                  <c:v>665</c:v>
                </c:pt>
                <c:pt idx="63">
                  <c:v>610</c:v>
                </c:pt>
                <c:pt idx="64">
                  <c:v>555</c:v>
                </c:pt>
                <c:pt idx="65">
                  <c:v>550</c:v>
                </c:pt>
                <c:pt idx="66">
                  <c:v>535</c:v>
                </c:pt>
                <c:pt idx="67">
                  <c:v>550</c:v>
                </c:pt>
                <c:pt idx="68">
                  <c:v>565</c:v>
                </c:pt>
                <c:pt idx="69">
                  <c:v>580</c:v>
                </c:pt>
                <c:pt idx="70">
                  <c:v>595</c:v>
                </c:pt>
                <c:pt idx="71">
                  <c:v>610</c:v>
                </c:pt>
                <c:pt idx="72">
                  <c:v>665</c:v>
                </c:pt>
                <c:pt idx="73">
                  <c:v>720</c:v>
                </c:pt>
                <c:pt idx="74">
                  <c:v>665</c:v>
                </c:pt>
                <c:pt idx="75">
                  <c:v>610</c:v>
                </c:pt>
                <c:pt idx="76">
                  <c:v>605</c:v>
                </c:pt>
                <c:pt idx="77">
                  <c:v>590</c:v>
                </c:pt>
                <c:pt idx="78">
                  <c:v>605</c:v>
                </c:pt>
                <c:pt idx="79">
                  <c:v>620</c:v>
                </c:pt>
                <c:pt idx="80">
                  <c:v>635</c:v>
                </c:pt>
                <c:pt idx="81">
                  <c:v>650</c:v>
                </c:pt>
                <c:pt idx="82">
                  <c:v>665</c:v>
                </c:pt>
                <c:pt idx="83">
                  <c:v>720</c:v>
                </c:pt>
                <c:pt idx="84">
                  <c:v>775</c:v>
                </c:pt>
                <c:pt idx="85">
                  <c:v>720</c:v>
                </c:pt>
                <c:pt idx="86">
                  <c:v>665</c:v>
                </c:pt>
                <c:pt idx="87">
                  <c:v>660</c:v>
                </c:pt>
                <c:pt idx="88">
                  <c:v>645</c:v>
                </c:pt>
                <c:pt idx="89">
                  <c:v>660</c:v>
                </c:pt>
                <c:pt idx="90">
                  <c:v>675</c:v>
                </c:pt>
                <c:pt idx="91">
                  <c:v>690</c:v>
                </c:pt>
                <c:pt idx="92">
                  <c:v>705</c:v>
                </c:pt>
                <c:pt idx="93">
                  <c:v>720</c:v>
                </c:pt>
                <c:pt idx="94">
                  <c:v>775</c:v>
                </c:pt>
                <c:pt idx="95">
                  <c:v>830</c:v>
                </c:pt>
                <c:pt idx="96">
                  <c:v>775</c:v>
                </c:pt>
                <c:pt idx="97">
                  <c:v>720</c:v>
                </c:pt>
              </c:numCache>
            </c:numRef>
          </c:val>
          <c:smooth val="0"/>
        </c:ser>
        <c:ser>
          <c:idx val="1"/>
          <c:order val="1"/>
          <c:marker>
            <c:symbol val="none"/>
          </c:marker>
          <c:val>
            <c:numRef>
              <c:f>dna!$G$2:$G$99</c:f>
              <c:numCache>
                <c:formatCode>0.00</c:formatCode>
                <c:ptCount val="98"/>
                <c:pt idx="0">
                  <c:v>208.22634600657253</c:v>
                </c:pt>
                <c:pt idx="1">
                  <c:v>219.93251475529235</c:v>
                </c:pt>
                <c:pt idx="2">
                  <c:v>238.9286542325068</c:v>
                </c:pt>
                <c:pt idx="3">
                  <c:v>248.35918357500293</c:v>
                </c:pt>
                <c:pt idx="4">
                  <c:v>260.10478966093081</c:v>
                </c:pt>
                <c:pt idx="5">
                  <c:v>276.81933062902169</c:v>
                </c:pt>
                <c:pt idx="6">
                  <c:v>335.11743451403049</c:v>
                </c:pt>
                <c:pt idx="7">
                  <c:v>390.6888736167798</c:v>
                </c:pt>
                <c:pt idx="8">
                  <c:v>333.15299606062035</c:v>
                </c:pt>
                <c:pt idx="9">
                  <c:v>282.78429569218861</c:v>
                </c:pt>
                <c:pt idx="10">
                  <c:v>280.13464247890147</c:v>
                </c:pt>
                <c:pt idx="11">
                  <c:v>256.48686658932337</c:v>
                </c:pt>
                <c:pt idx="12">
                  <c:v>270.94827843908882</c:v>
                </c:pt>
                <c:pt idx="13">
                  <c:v>289.25872789267163</c:v>
                </c:pt>
                <c:pt idx="14">
                  <c:v>302.36202422860708</c:v>
                </c:pt>
                <c:pt idx="15">
                  <c:v>318.64424707545356</c:v>
                </c:pt>
                <c:pt idx="16">
                  <c:v>327.26802186942035</c:v>
                </c:pt>
                <c:pt idx="17">
                  <c:v>381.94400553555448</c:v>
                </c:pt>
                <c:pt idx="18">
                  <c:v>431.40940995673373</c:v>
                </c:pt>
                <c:pt idx="19">
                  <c:v>377.4675796690604</c:v>
                </c:pt>
                <c:pt idx="20">
                  <c:v>331.45289930608044</c:v>
                </c:pt>
                <c:pt idx="21">
                  <c:v>317.60292190143741</c:v>
                </c:pt>
                <c:pt idx="22">
                  <c:v>310.7181715356005</c:v>
                </c:pt>
                <c:pt idx="23">
                  <c:v>320.95298290161395</c:v>
                </c:pt>
                <c:pt idx="24">
                  <c:v>341.56926006674382</c:v>
                </c:pt>
                <c:pt idx="25">
                  <c:v>364.05534220240082</c:v>
                </c:pt>
                <c:pt idx="26">
                  <c:v>370.41693603918173</c:v>
                </c:pt>
                <c:pt idx="27">
                  <c:v>379.47704946425188</c:v>
                </c:pt>
                <c:pt idx="28">
                  <c:v>430.54928725531863</c:v>
                </c:pt>
                <c:pt idx="29">
                  <c:v>487.90094001526069</c:v>
                </c:pt>
                <c:pt idx="30">
                  <c:v>429.33480569489029</c:v>
                </c:pt>
                <c:pt idx="31">
                  <c:v>373.84413846867483</c:v>
                </c:pt>
                <c:pt idx="32">
                  <c:v>374.54367152547553</c:v>
                </c:pt>
                <c:pt idx="33">
                  <c:v>356.78398907145584</c:v>
                </c:pt>
                <c:pt idx="34">
                  <c:v>380.70794387761873</c:v>
                </c:pt>
                <c:pt idx="35">
                  <c:v>386.09919973552002</c:v>
                </c:pt>
                <c:pt idx="36">
                  <c:v>416.35290336717111</c:v>
                </c:pt>
                <c:pt idx="37">
                  <c:v>427.99745622595816</c:v>
                </c:pt>
                <c:pt idx="38">
                  <c:v>429.21535586883567</c:v>
                </c:pt>
                <c:pt idx="39">
                  <c:v>494.48637561243282</c:v>
                </c:pt>
                <c:pt idx="40">
                  <c:v>544.94325757107049</c:v>
                </c:pt>
                <c:pt idx="41">
                  <c:v>479.2565238121262</c:v>
                </c:pt>
                <c:pt idx="42">
                  <c:v>436.93807358752815</c:v>
                </c:pt>
                <c:pt idx="43">
                  <c:v>431.78729024813265</c:v>
                </c:pt>
                <c:pt idx="44">
                  <c:v>409.24889957118523</c:v>
                </c:pt>
                <c:pt idx="45">
                  <c:v>432.20550061580985</c:v>
                </c:pt>
                <c:pt idx="46">
                  <c:v>447.62676814029447</c:v>
                </c:pt>
                <c:pt idx="47">
                  <c:v>469.41703167870759</c:v>
                </c:pt>
                <c:pt idx="48">
                  <c:v>476.89410499904335</c:v>
                </c:pt>
                <c:pt idx="49">
                  <c:v>486.54964166616344</c:v>
                </c:pt>
                <c:pt idx="50">
                  <c:v>540.69359207652224</c:v>
                </c:pt>
                <c:pt idx="51">
                  <c:v>593.57132257860314</c:v>
                </c:pt>
                <c:pt idx="52">
                  <c:v>552.04601285933632</c:v>
                </c:pt>
                <c:pt idx="53">
                  <c:v>493.35566626404022</c:v>
                </c:pt>
                <c:pt idx="54">
                  <c:v>467.21543053932538</c:v>
                </c:pt>
                <c:pt idx="55">
                  <c:v>457.01476903339005</c:v>
                </c:pt>
                <c:pt idx="56">
                  <c:v>484.84042002268313</c:v>
                </c:pt>
                <c:pt idx="57">
                  <c:v>506.938820840034</c:v>
                </c:pt>
                <c:pt idx="58">
                  <c:v>495.0934622045387</c:v>
                </c:pt>
                <c:pt idx="59">
                  <c:v>530.96969701941941</c:v>
                </c:pt>
                <c:pt idx="60">
                  <c:v>530.40854274981291</c:v>
                </c:pt>
                <c:pt idx="61">
                  <c:v>605.49924795285165</c:v>
                </c:pt>
                <c:pt idx="62">
                  <c:v>645.00052690728944</c:v>
                </c:pt>
                <c:pt idx="63">
                  <c:v>588.48780536788593</c:v>
                </c:pt>
                <c:pt idx="64">
                  <c:v>543.2317997789014</c:v>
                </c:pt>
                <c:pt idx="65">
                  <c:v>526.53198221473235</c:v>
                </c:pt>
                <c:pt idx="66">
                  <c:v>525.03618686968605</c:v>
                </c:pt>
                <c:pt idx="67">
                  <c:v>533.86123716202735</c:v>
                </c:pt>
                <c:pt idx="68">
                  <c:v>530.72729939604699</c:v>
                </c:pt>
                <c:pt idx="69">
                  <c:v>552.52814816590956</c:v>
                </c:pt>
                <c:pt idx="70">
                  <c:v>572.45155463230151</c:v>
                </c:pt>
                <c:pt idx="71">
                  <c:v>601.66939273864818</c:v>
                </c:pt>
                <c:pt idx="72">
                  <c:v>643.46202727256787</c:v>
                </c:pt>
                <c:pt idx="73">
                  <c:v>714.16344887713831</c:v>
                </c:pt>
                <c:pt idx="74">
                  <c:v>657.79938865514021</c:v>
                </c:pt>
                <c:pt idx="75">
                  <c:v>588.40947204667145</c:v>
                </c:pt>
                <c:pt idx="76">
                  <c:v>594.9545968207849</c:v>
                </c:pt>
                <c:pt idx="77">
                  <c:v>553.2454752009462</c:v>
                </c:pt>
                <c:pt idx="78">
                  <c:v>573.35411051931851</c:v>
                </c:pt>
                <c:pt idx="79">
                  <c:v>596.82351424360024</c:v>
                </c:pt>
                <c:pt idx="80">
                  <c:v>610.34352751306051</c:v>
                </c:pt>
                <c:pt idx="81">
                  <c:v>621.11613402537023</c:v>
                </c:pt>
                <c:pt idx="82">
                  <c:v>624.27816284045718</c:v>
                </c:pt>
                <c:pt idx="83">
                  <c:v>689.24072953582413</c:v>
                </c:pt>
                <c:pt idx="84">
                  <c:v>744.43696312333134</c:v>
                </c:pt>
                <c:pt idx="85">
                  <c:v>702.96981227832998</c:v>
                </c:pt>
                <c:pt idx="86">
                  <c:v>630.36113107309768</c:v>
                </c:pt>
                <c:pt idx="87">
                  <c:v>632.63303816983648</c:v>
                </c:pt>
                <c:pt idx="88">
                  <c:v>629.9285659476011</c:v>
                </c:pt>
                <c:pt idx="89">
                  <c:v>623.27647453891359</c:v>
                </c:pt>
                <c:pt idx="90">
                  <c:v>637.69186282850558</c:v>
                </c:pt>
                <c:pt idx="91">
                  <c:v>663.62333053207055</c:v>
                </c:pt>
                <c:pt idx="92">
                  <c:v>661.792885264407</c:v>
                </c:pt>
                <c:pt idx="93">
                  <c:v>677.77956231987434</c:v>
                </c:pt>
                <c:pt idx="94">
                  <c:v>758.64655412336151</c:v>
                </c:pt>
                <c:pt idx="95">
                  <c:v>785.99754027894187</c:v>
                </c:pt>
                <c:pt idx="96">
                  <c:v>739.69829021929127</c:v>
                </c:pt>
                <c:pt idx="97">
                  <c:v>681.58304202473096</c:v>
                </c:pt>
              </c:numCache>
            </c:numRef>
          </c:val>
          <c:smooth val="0"/>
        </c:ser>
        <c:dLbls>
          <c:showLegendKey val="0"/>
          <c:showVal val="0"/>
          <c:showCatName val="0"/>
          <c:showSerName val="0"/>
          <c:showPercent val="0"/>
          <c:showBubbleSize val="0"/>
        </c:dLbls>
        <c:marker val="1"/>
        <c:smooth val="0"/>
        <c:axId val="191604736"/>
        <c:axId val="192088896"/>
      </c:lineChart>
      <c:catAx>
        <c:axId val="191604736"/>
        <c:scaling>
          <c:orientation val="minMax"/>
        </c:scaling>
        <c:delete val="0"/>
        <c:axPos val="b"/>
        <c:majorTickMark val="out"/>
        <c:minorTickMark val="none"/>
        <c:tickLblPos val="nextTo"/>
        <c:spPr>
          <a:ln>
            <a:solidFill>
              <a:schemeClr val="bg1"/>
            </a:solidFill>
          </a:ln>
        </c:spPr>
        <c:txPr>
          <a:bodyPr/>
          <a:lstStyle/>
          <a:p>
            <a:pPr>
              <a:defRPr>
                <a:solidFill>
                  <a:schemeClr val="bg1"/>
                </a:solidFill>
              </a:defRPr>
            </a:pPr>
            <a:endParaRPr lang="it-IT"/>
          </a:p>
        </c:txPr>
        <c:crossAx val="192088896"/>
        <c:crosses val="autoZero"/>
        <c:auto val="1"/>
        <c:lblAlgn val="ctr"/>
        <c:lblOffset val="100"/>
        <c:noMultiLvlLbl val="0"/>
      </c:catAx>
      <c:valAx>
        <c:axId val="192088896"/>
        <c:scaling>
          <c:orientation val="minMax"/>
        </c:scaling>
        <c:delete val="0"/>
        <c:axPos val="l"/>
        <c:majorGridlines>
          <c:spPr>
            <a:ln>
              <a:solidFill>
                <a:schemeClr val="bg1"/>
              </a:solidFill>
            </a:ln>
          </c:spPr>
        </c:majorGridlines>
        <c:numFmt formatCode="General" sourceLinked="1"/>
        <c:majorTickMark val="out"/>
        <c:minorTickMark val="none"/>
        <c:tickLblPos val="nextTo"/>
        <c:spPr>
          <a:ln>
            <a:solidFill>
              <a:schemeClr val="bg1"/>
            </a:solidFill>
          </a:ln>
        </c:spPr>
        <c:txPr>
          <a:bodyPr/>
          <a:lstStyle/>
          <a:p>
            <a:pPr>
              <a:defRPr>
                <a:solidFill>
                  <a:schemeClr val="bg1"/>
                </a:solidFill>
              </a:defRPr>
            </a:pPr>
            <a:endParaRPr lang="it-IT"/>
          </a:p>
        </c:txPr>
        <c:crossAx val="191604736"/>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FFBFE4-957B-4DBA-A465-5D3296B4EF6B}" type="datetimeFigureOut">
              <a:rPr lang="it-IT" smtClean="0"/>
              <a:t>31/08/2017</a:t>
            </a:fld>
            <a:endParaRPr lang="it-I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E5C16-68C3-48AB-A3BA-0606F0647F21}" type="slidenum">
              <a:rPr lang="it-IT" smtClean="0"/>
              <a:t>‹#›</a:t>
            </a:fld>
            <a:endParaRPr lang="it-IT"/>
          </a:p>
        </p:txBody>
      </p:sp>
    </p:spTree>
    <p:extLst>
      <p:ext uri="{BB962C8B-B14F-4D97-AF65-F5344CB8AC3E}">
        <p14:creationId xmlns:p14="http://schemas.microsoft.com/office/powerpoint/2010/main" val="272147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Nel 2014 il mio migliore amico si è laureato, ha</a:t>
            </a:r>
            <a:r>
              <a:rPr lang="it-IT" baseline="0" dirty="0" smtClean="0"/>
              <a:t> cercato la sua fortuna in giro pe </a:t>
            </a:r>
            <a:r>
              <a:rPr lang="it-IT" baseline="0" dirty="0" err="1" smtClean="0"/>
              <a:t>l’europa</a:t>
            </a:r>
            <a:r>
              <a:rPr lang="it-IT" baseline="0" dirty="0" smtClean="0"/>
              <a:t> e è finito ad aprire un negozio di gelati a </a:t>
            </a:r>
            <a:r>
              <a:rPr lang="it-IT" baseline="0" dirty="0" err="1" smtClean="0"/>
              <a:t>tallin</a:t>
            </a:r>
            <a:r>
              <a:rPr lang="it-IT" baseline="0" dirty="0" smtClean="0"/>
              <a:t>.</a:t>
            </a:r>
          </a:p>
          <a:p>
            <a:r>
              <a:rPr lang="it-IT" baseline="0" dirty="0" smtClean="0"/>
              <a:t>Io ero affascinato da quello che aveva studiato. E così mi sfidò a creare un programma per predire le vendite di un prodotto, ad esempio gelati.</a:t>
            </a:r>
          </a:p>
          <a:p>
            <a:r>
              <a:rPr lang="it-IT" baseline="0" dirty="0" smtClean="0"/>
              <a:t>La domanda è: se conosco le vendite degli ultimi 52 mesi, posso prevedere quelle dei prossimi 12 mesi?</a:t>
            </a:r>
          </a:p>
          <a:p>
            <a:endParaRPr lang="it-IT" dirty="0"/>
          </a:p>
        </p:txBody>
      </p:sp>
      <p:sp>
        <p:nvSpPr>
          <p:cNvPr id="4" name="Slide Number Placeholder 3"/>
          <p:cNvSpPr>
            <a:spLocks noGrp="1"/>
          </p:cNvSpPr>
          <p:nvPr>
            <p:ph type="sldNum" sz="quarter" idx="10"/>
          </p:nvPr>
        </p:nvSpPr>
        <p:spPr/>
        <p:txBody>
          <a:bodyPr/>
          <a:lstStyle/>
          <a:p>
            <a:fld id="{A0DE5C16-68C3-48AB-A3BA-0606F0647F21}" type="slidenum">
              <a:rPr lang="it-IT" smtClean="0"/>
              <a:t>2</a:t>
            </a:fld>
            <a:endParaRPr lang="it-IT"/>
          </a:p>
        </p:txBody>
      </p:sp>
    </p:spTree>
    <p:extLst>
      <p:ext uri="{BB962C8B-B14F-4D97-AF65-F5344CB8AC3E}">
        <p14:creationId xmlns:p14="http://schemas.microsoft.com/office/powerpoint/2010/main" val="115219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Ho bisogno di un modello</a:t>
            </a:r>
            <a:r>
              <a:rPr lang="it-IT" baseline="0" dirty="0" smtClean="0"/>
              <a:t> matematico. Assumiamo che nel futuro, le vendite obbediscano </a:t>
            </a:r>
            <a:r>
              <a:rPr lang="it-IT" baseline="0" dirty="0" err="1" smtClean="0"/>
              <a:t>all</a:t>
            </a:r>
            <a:r>
              <a:rPr lang="it-IT" baseline="0" dirty="0" smtClean="0"/>
              <a:t> stessa legge che ha governato le vendite del passato.</a:t>
            </a:r>
          </a:p>
          <a:p>
            <a:r>
              <a:rPr lang="it-IT" baseline="0" dirty="0" smtClean="0"/>
              <a:t>In generale ho una funzione che è una combinazione lineare di più componenti. Queste possono essere stagionalità, ciclicità, </a:t>
            </a:r>
            <a:r>
              <a:rPr lang="it-IT" baseline="0" dirty="0" err="1" smtClean="0"/>
              <a:t>stagionlità</a:t>
            </a:r>
            <a:r>
              <a:rPr lang="it-IT" baseline="0" dirty="0" smtClean="0"/>
              <a:t>, errore</a:t>
            </a:r>
          </a:p>
          <a:p>
            <a:r>
              <a:rPr lang="it-IT" baseline="0" dirty="0" smtClean="0"/>
              <a:t>Ma il modello che io preferisco è quello della serie </a:t>
            </a:r>
            <a:r>
              <a:rPr lang="it-IT" baseline="0" dirty="0" err="1" smtClean="0"/>
              <a:t>autoregressiva</a:t>
            </a:r>
            <a:r>
              <a:rPr lang="it-IT" baseline="0" dirty="0" smtClean="0"/>
              <a:t>. La serie </a:t>
            </a:r>
            <a:r>
              <a:rPr lang="it-IT" baseline="0" dirty="0" err="1" smtClean="0"/>
              <a:t>autoregressiva</a:t>
            </a:r>
            <a:r>
              <a:rPr lang="it-IT" baseline="0" dirty="0" smtClean="0"/>
              <a:t> dice: le vendite nel futuro dipendono da una combinazione lineare delle vendite passate, moltiplicate per un coefficiente. Perché il coefficiente? Perché il </a:t>
            </a:r>
            <a:r>
              <a:rPr lang="it-IT" baseline="0" dirty="0" err="1" smtClean="0"/>
              <a:t>coefficient</a:t>
            </a:r>
            <a:r>
              <a:rPr lang="it-IT" baseline="0" dirty="0" smtClean="0"/>
              <a:t> è un modo per dare importanza al componente, dice quanto peso a.</a:t>
            </a:r>
          </a:p>
          <a:p>
            <a:r>
              <a:rPr lang="it-IT" baseline="0" dirty="0" smtClean="0"/>
              <a:t>Ok, scelgo questo metodo. Ho bisogno di qualcosa che sappia quanti risultati passati osservare, e quali coefficienti usare. E che lo faccia in automatico.</a:t>
            </a:r>
          </a:p>
          <a:p>
            <a:r>
              <a:rPr lang="it-IT" baseline="0" dirty="0" smtClean="0"/>
              <a:t>Uso le reti neurali.</a:t>
            </a:r>
          </a:p>
        </p:txBody>
      </p:sp>
      <p:sp>
        <p:nvSpPr>
          <p:cNvPr id="4" name="Slide Number Placeholder 3"/>
          <p:cNvSpPr>
            <a:spLocks noGrp="1"/>
          </p:cNvSpPr>
          <p:nvPr>
            <p:ph type="sldNum" sz="quarter" idx="10"/>
          </p:nvPr>
        </p:nvSpPr>
        <p:spPr/>
        <p:txBody>
          <a:bodyPr/>
          <a:lstStyle/>
          <a:p>
            <a:fld id="{A0DE5C16-68C3-48AB-A3BA-0606F0647F21}" type="slidenum">
              <a:rPr lang="it-IT" smtClean="0"/>
              <a:t>3</a:t>
            </a:fld>
            <a:endParaRPr lang="it-IT"/>
          </a:p>
        </p:txBody>
      </p:sp>
    </p:spTree>
    <p:extLst>
      <p:ext uri="{BB962C8B-B14F-4D97-AF65-F5344CB8AC3E}">
        <p14:creationId xmlns:p14="http://schemas.microsoft.com/office/powerpoint/2010/main" val="47413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We</a:t>
            </a:r>
            <a:r>
              <a:rPr lang="it-IT" dirty="0" smtClean="0"/>
              <a:t> </a:t>
            </a:r>
            <a:r>
              <a:rPr lang="it-IT" dirty="0" err="1" smtClean="0"/>
              <a:t>have</a:t>
            </a:r>
            <a:r>
              <a:rPr lang="it-IT" dirty="0" smtClean="0"/>
              <a:t> a</a:t>
            </a:r>
            <a:r>
              <a:rPr lang="it-IT" baseline="0" dirty="0" smtClean="0"/>
              <a:t> </a:t>
            </a:r>
            <a:r>
              <a:rPr lang="it-IT" baseline="0" dirty="0" err="1" smtClean="0"/>
              <a:t>bunch</a:t>
            </a:r>
            <a:r>
              <a:rPr lang="it-IT" baseline="0" dirty="0" smtClean="0"/>
              <a:t> of linear </a:t>
            </a:r>
            <a:r>
              <a:rPr lang="it-IT" baseline="0" dirty="0" err="1" smtClean="0"/>
              <a:t>combinations</a:t>
            </a:r>
            <a:r>
              <a:rPr lang="it-IT" baseline="0" dirty="0" smtClean="0"/>
              <a:t> of </a:t>
            </a:r>
            <a:r>
              <a:rPr lang="it-IT" baseline="0" dirty="0" err="1" smtClean="0"/>
              <a:t>inputs</a:t>
            </a:r>
            <a:r>
              <a:rPr lang="it-IT" baseline="0" dirty="0" smtClean="0"/>
              <a:t> </a:t>
            </a:r>
            <a:r>
              <a:rPr lang="it-IT" baseline="0" dirty="0" err="1" smtClean="0"/>
              <a:t>multiplied</a:t>
            </a:r>
            <a:r>
              <a:rPr lang="it-IT" baseline="0" dirty="0" smtClean="0"/>
              <a:t> by a </a:t>
            </a:r>
            <a:r>
              <a:rPr lang="it-IT" baseline="0" dirty="0" err="1" smtClean="0"/>
              <a:t>coefficient</a:t>
            </a:r>
            <a:r>
              <a:rPr lang="it-IT" baseline="0" dirty="0" smtClean="0"/>
              <a:t>. </a:t>
            </a:r>
            <a:r>
              <a:rPr lang="it-IT" baseline="0" dirty="0" err="1" smtClean="0"/>
              <a:t>We</a:t>
            </a:r>
            <a:r>
              <a:rPr lang="it-IT" baseline="0" dirty="0" smtClean="0"/>
              <a:t> </a:t>
            </a:r>
            <a:r>
              <a:rPr lang="it-IT" baseline="0" dirty="0" err="1" smtClean="0"/>
              <a:t>have</a:t>
            </a:r>
            <a:r>
              <a:rPr lang="it-IT" baseline="0" dirty="0" smtClean="0"/>
              <a:t> a linear </a:t>
            </a:r>
            <a:r>
              <a:rPr lang="it-IT" baseline="0" dirty="0" err="1" smtClean="0"/>
              <a:t>combination</a:t>
            </a:r>
            <a:r>
              <a:rPr lang="it-IT" baseline="0" dirty="0" smtClean="0"/>
              <a:t> for </a:t>
            </a:r>
            <a:r>
              <a:rPr lang="it-IT" baseline="0" dirty="0" err="1" smtClean="0"/>
              <a:t>each</a:t>
            </a:r>
            <a:r>
              <a:rPr lang="it-IT" baseline="0" dirty="0" smtClean="0"/>
              <a:t> </a:t>
            </a:r>
            <a:r>
              <a:rPr lang="it-IT" baseline="0" dirty="0" err="1" smtClean="0"/>
              <a:t>neuron</a:t>
            </a:r>
            <a:r>
              <a:rPr lang="it-IT" baseline="0" dirty="0" smtClean="0"/>
              <a:t> and </a:t>
            </a:r>
            <a:r>
              <a:rPr lang="it-IT" baseline="0" dirty="0" err="1" smtClean="0"/>
              <a:t>we</a:t>
            </a:r>
            <a:r>
              <a:rPr lang="it-IT" baseline="0" dirty="0" smtClean="0"/>
              <a:t> </a:t>
            </a:r>
            <a:r>
              <a:rPr lang="it-IT" baseline="0" dirty="0" err="1" smtClean="0"/>
              <a:t>have</a:t>
            </a:r>
            <a:r>
              <a:rPr lang="it-IT" baseline="0" dirty="0" smtClean="0"/>
              <a:t> a </a:t>
            </a:r>
            <a:r>
              <a:rPr lang="it-IT" baseline="0" dirty="0" err="1" smtClean="0"/>
              <a:t>coefficient</a:t>
            </a:r>
            <a:r>
              <a:rPr lang="it-IT" baseline="0" dirty="0" smtClean="0"/>
              <a:t> for </a:t>
            </a:r>
            <a:r>
              <a:rPr lang="it-IT" baseline="0" dirty="0" err="1" smtClean="0"/>
              <a:t>each</a:t>
            </a:r>
            <a:r>
              <a:rPr lang="it-IT" baseline="0" dirty="0" smtClean="0"/>
              <a:t> </a:t>
            </a:r>
            <a:r>
              <a:rPr lang="it-IT" baseline="0" dirty="0" err="1" smtClean="0"/>
              <a:t>couple</a:t>
            </a:r>
            <a:r>
              <a:rPr lang="it-IT" baseline="0" dirty="0" smtClean="0"/>
              <a:t> input-</a:t>
            </a:r>
            <a:r>
              <a:rPr lang="it-IT" baseline="0" dirty="0" err="1" smtClean="0"/>
              <a:t>neuron</a:t>
            </a:r>
            <a:r>
              <a:rPr lang="it-IT" baseline="0" dirty="0" smtClean="0"/>
              <a:t>. </a:t>
            </a:r>
            <a:r>
              <a:rPr lang="it-IT" baseline="0" dirty="0" err="1" smtClean="0"/>
              <a:t>Each</a:t>
            </a:r>
            <a:r>
              <a:rPr lang="it-IT" baseline="0" dirty="0" smtClean="0"/>
              <a:t> </a:t>
            </a:r>
            <a:r>
              <a:rPr lang="it-IT" baseline="0" dirty="0" err="1" smtClean="0"/>
              <a:t>neuron</a:t>
            </a:r>
            <a:r>
              <a:rPr lang="it-IT" baseline="0" dirty="0" smtClean="0"/>
              <a:t> processa la combinazione lineare attraverso una funzione chiamata funzione di attivazione. La funzione di attivazione restituisce un valore.</a:t>
            </a:r>
          </a:p>
          <a:p>
            <a:r>
              <a:rPr lang="it-IT" baseline="0" dirty="0" smtClean="0"/>
              <a:t>Quindi cosa facciamo? Conosciamo le vendite di 40 settimane. Bene, gli diamo le prime 40 settimane come input. Lui inventa i coefficienti, inventa combinazioni lineari. Poi usa le combinazioni lineari per produrre dei risultati. Guardiamo questi risultati? Sono simili alle vendite degli ultimi 12 mesi? No? Allora il nostro modello non funziona. Deve cambiare i coefficienti. Sì, allora il nostro modello è pronto. Possiamo usare il modello generato dalla rete neurale per calcolare quello che davvero ci interessa. E cioè le vendite sconosciute dei prossimi 12 mesi.</a:t>
            </a:r>
          </a:p>
          <a:p>
            <a:r>
              <a:rPr lang="it-IT" baseline="0" dirty="0" smtClean="0"/>
              <a:t>Possiamo riassumere dicendo che la rete neurale è una collezione di coefficienti insieme all’algoritmo usato per calcolarli.</a:t>
            </a:r>
            <a:endParaRPr lang="it-IT" dirty="0"/>
          </a:p>
        </p:txBody>
      </p:sp>
      <p:sp>
        <p:nvSpPr>
          <p:cNvPr id="4" name="Slide Number Placeholder 3"/>
          <p:cNvSpPr>
            <a:spLocks noGrp="1"/>
          </p:cNvSpPr>
          <p:nvPr>
            <p:ph type="sldNum" sz="quarter" idx="10"/>
          </p:nvPr>
        </p:nvSpPr>
        <p:spPr/>
        <p:txBody>
          <a:bodyPr/>
          <a:lstStyle/>
          <a:p>
            <a:fld id="{A0DE5C16-68C3-48AB-A3BA-0606F0647F21}" type="slidenum">
              <a:rPr lang="it-IT" smtClean="0"/>
              <a:t>4</a:t>
            </a:fld>
            <a:endParaRPr lang="it-IT"/>
          </a:p>
        </p:txBody>
      </p:sp>
    </p:spTree>
    <p:extLst>
      <p:ext uri="{BB962C8B-B14F-4D97-AF65-F5344CB8AC3E}">
        <p14:creationId xmlns:p14="http://schemas.microsoft.com/office/powerpoint/2010/main" val="23327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438F792A-2E4C-4541-A43F-A492A5B667D3}" type="datetimeFigureOut">
              <a:rPr lang="it-IT" smtClean="0"/>
              <a:t>31/08/2017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382307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8F792A-2E4C-4541-A43F-A492A5B667D3}" type="datetimeFigureOut">
              <a:rPr lang="it-IT" smtClean="0"/>
              <a:t>31/08/2017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316585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8F792A-2E4C-4541-A43F-A492A5B667D3}" type="datetimeFigureOut">
              <a:rPr lang="it-IT" smtClean="0"/>
              <a:t>31/08/2017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364369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8F792A-2E4C-4541-A43F-A492A5B667D3}" type="datetimeFigureOut">
              <a:rPr lang="it-IT" smtClean="0"/>
              <a:t>31/08/2017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65914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792A-2E4C-4541-A43F-A492A5B667D3}" type="datetimeFigureOut">
              <a:rPr lang="it-IT" smtClean="0"/>
              <a:t>31/08/2017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47903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38F792A-2E4C-4541-A43F-A492A5B667D3}" type="datetimeFigureOut">
              <a:rPr lang="it-IT" smtClean="0"/>
              <a:t>31/08/2017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41648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438F792A-2E4C-4541-A43F-A492A5B667D3}" type="datetimeFigureOut">
              <a:rPr lang="it-IT" smtClean="0"/>
              <a:t>31/08/2017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5648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438F792A-2E4C-4541-A43F-A492A5B667D3}" type="datetimeFigureOut">
              <a:rPr lang="it-IT" smtClean="0"/>
              <a:t>31/08/2017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226070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792A-2E4C-4541-A43F-A492A5B667D3}" type="datetimeFigureOut">
              <a:rPr lang="it-IT" smtClean="0"/>
              <a:t>31/08/2017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267455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F792A-2E4C-4541-A43F-A492A5B667D3}" type="datetimeFigureOut">
              <a:rPr lang="it-IT" smtClean="0"/>
              <a:t>31/08/2017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324427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F792A-2E4C-4541-A43F-A492A5B667D3}" type="datetimeFigureOut">
              <a:rPr lang="it-IT" smtClean="0"/>
              <a:t>31/08/2017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477CA75-3B03-4AC6-B8C1-0B10D0F31830}" type="slidenum">
              <a:rPr lang="it-IT" smtClean="0"/>
              <a:t>‹#›</a:t>
            </a:fld>
            <a:endParaRPr lang="it-IT"/>
          </a:p>
        </p:txBody>
      </p:sp>
    </p:spTree>
    <p:extLst>
      <p:ext uri="{BB962C8B-B14F-4D97-AF65-F5344CB8AC3E}">
        <p14:creationId xmlns:p14="http://schemas.microsoft.com/office/powerpoint/2010/main" val="187236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B59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F792A-2E4C-4541-A43F-A492A5B667D3}" type="datetimeFigureOut">
              <a:rPr lang="it-IT" smtClean="0"/>
              <a:t>31/08/2017</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7CA75-3B03-4AC6-B8C1-0B10D0F31830}" type="slidenum">
              <a:rPr lang="it-IT" smtClean="0"/>
              <a:t>‹#›</a:t>
            </a:fld>
            <a:endParaRPr lang="it-IT"/>
          </a:p>
        </p:txBody>
      </p:sp>
    </p:spTree>
    <p:extLst>
      <p:ext uri="{BB962C8B-B14F-4D97-AF65-F5344CB8AC3E}">
        <p14:creationId xmlns:p14="http://schemas.microsoft.com/office/powerpoint/2010/main" val="114344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9.png"/><Relationship Id="rId5" Type="http://schemas.openxmlformats.org/officeDocument/2006/relationships/chart" Target="../charts/chart3.xml"/><Relationship Id="rId10" Type="http://schemas.openxmlformats.org/officeDocument/2006/relationships/image" Target="../media/image10.png"/><Relationship Id="rId4" Type="http://schemas.openxmlformats.org/officeDocument/2006/relationships/chart" Target="../charts/chart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1" name="Group 840"/>
          <p:cNvGrpSpPr/>
          <p:nvPr/>
        </p:nvGrpSpPr>
        <p:grpSpPr>
          <a:xfrm>
            <a:off x="-163774" y="-387424"/>
            <a:ext cx="9632318" cy="7344816"/>
            <a:chOff x="-163774" y="-387424"/>
            <a:chExt cx="9632318" cy="7344816"/>
          </a:xfrm>
          <a:effectLst>
            <a:outerShdw blurRad="50800" dist="38100" dir="2700000" algn="tl" rotWithShape="0">
              <a:prstClr val="black">
                <a:alpha val="40000"/>
              </a:prstClr>
            </a:outerShdw>
          </a:effectLst>
        </p:grpSpPr>
        <p:cxnSp>
          <p:nvCxnSpPr>
            <p:cNvPr id="659" name="Straight Connector 658"/>
            <p:cNvCxnSpPr>
              <a:stCxn id="565" idx="2"/>
              <a:endCxn id="554" idx="5"/>
            </p:cNvCxnSpPr>
            <p:nvPr/>
          </p:nvCxnSpPr>
          <p:spPr>
            <a:xfrm>
              <a:off x="1719618" y="3212976"/>
              <a:ext cx="1034587" cy="10781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30" name="Group 529"/>
            <p:cNvGrpSpPr/>
            <p:nvPr/>
          </p:nvGrpSpPr>
          <p:grpSpPr>
            <a:xfrm>
              <a:off x="-163774" y="-122830"/>
              <a:ext cx="9389661" cy="7080222"/>
              <a:chOff x="-163774" y="-122830"/>
              <a:chExt cx="9389661" cy="7080222"/>
            </a:xfrm>
          </p:grpSpPr>
          <p:grpSp>
            <p:nvGrpSpPr>
              <p:cNvPr id="529" name="Group 528"/>
              <p:cNvGrpSpPr/>
              <p:nvPr/>
            </p:nvGrpSpPr>
            <p:grpSpPr>
              <a:xfrm>
                <a:off x="-163774" y="-122830"/>
                <a:ext cx="7533565" cy="5117911"/>
                <a:chOff x="-163774" y="-122830"/>
                <a:chExt cx="7533565" cy="5117911"/>
              </a:xfrm>
            </p:grpSpPr>
            <p:sp>
              <p:nvSpPr>
                <p:cNvPr id="524" name="Freeform 523"/>
                <p:cNvSpPr/>
                <p:nvPr/>
              </p:nvSpPr>
              <p:spPr>
                <a:xfrm>
                  <a:off x="-122830" y="-40943"/>
                  <a:ext cx="7492621" cy="5036024"/>
                </a:xfrm>
                <a:custGeom>
                  <a:avLst/>
                  <a:gdLst>
                    <a:gd name="connsiteX0" fmla="*/ 0 w 7492621"/>
                    <a:gd name="connsiteY0" fmla="*/ 5036024 h 5036024"/>
                    <a:gd name="connsiteX1" fmla="*/ 1787857 w 7492621"/>
                    <a:gd name="connsiteY1" fmla="*/ 4135271 h 5036024"/>
                    <a:gd name="connsiteX2" fmla="*/ 5568287 w 7492621"/>
                    <a:gd name="connsiteY2" fmla="*/ 4462818 h 5036024"/>
                    <a:gd name="connsiteX3" fmla="*/ 7492621 w 7492621"/>
                    <a:gd name="connsiteY3" fmla="*/ 0 h 5036024"/>
                    <a:gd name="connsiteX4" fmla="*/ 7492621 w 7492621"/>
                    <a:gd name="connsiteY4" fmla="*/ 0 h 5036024"/>
                    <a:gd name="connsiteX0" fmla="*/ 0 w 7492621"/>
                    <a:gd name="connsiteY0" fmla="*/ 5036024 h 5036024"/>
                    <a:gd name="connsiteX1" fmla="*/ 2060812 w 7492621"/>
                    <a:gd name="connsiteY1" fmla="*/ 4162566 h 5036024"/>
                    <a:gd name="connsiteX2" fmla="*/ 5568287 w 7492621"/>
                    <a:gd name="connsiteY2" fmla="*/ 4462818 h 5036024"/>
                    <a:gd name="connsiteX3" fmla="*/ 7492621 w 7492621"/>
                    <a:gd name="connsiteY3" fmla="*/ 0 h 5036024"/>
                    <a:gd name="connsiteX4" fmla="*/ 7492621 w 7492621"/>
                    <a:gd name="connsiteY4" fmla="*/ 0 h 5036024"/>
                    <a:gd name="connsiteX0" fmla="*/ 0 w 7492621"/>
                    <a:gd name="connsiteY0" fmla="*/ 5036024 h 5036024"/>
                    <a:gd name="connsiteX1" fmla="*/ 2060812 w 7492621"/>
                    <a:gd name="connsiteY1" fmla="*/ 4162566 h 5036024"/>
                    <a:gd name="connsiteX2" fmla="*/ 5732060 w 7492621"/>
                    <a:gd name="connsiteY2" fmla="*/ 4244454 h 5036024"/>
                    <a:gd name="connsiteX3" fmla="*/ 7492621 w 7492621"/>
                    <a:gd name="connsiteY3" fmla="*/ 0 h 5036024"/>
                    <a:gd name="connsiteX4" fmla="*/ 7492621 w 7492621"/>
                    <a:gd name="connsiteY4" fmla="*/ 0 h 503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2621" h="5036024">
                      <a:moveTo>
                        <a:pt x="0" y="5036024"/>
                      </a:moveTo>
                      <a:cubicBezTo>
                        <a:pt x="429904" y="4633414"/>
                        <a:pt x="1105469" y="4294494"/>
                        <a:pt x="2060812" y="4162566"/>
                      </a:cubicBezTo>
                      <a:cubicBezTo>
                        <a:pt x="3016155" y="4030638"/>
                        <a:pt x="4826759" y="4938215"/>
                        <a:pt x="5732060" y="4244454"/>
                      </a:cubicBezTo>
                      <a:cubicBezTo>
                        <a:pt x="6637362" y="3550693"/>
                        <a:pt x="7199194" y="707409"/>
                        <a:pt x="7492621" y="0"/>
                      </a:cubicBezTo>
                      <a:lnTo>
                        <a:pt x="7492621" y="0"/>
                      </a:lnTo>
                    </a:path>
                  </a:pathLst>
                </a:custGeom>
                <a:ln>
                  <a:solidFill>
                    <a:schemeClr val="bg1"/>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526" name="Freeform 525"/>
                <p:cNvSpPr/>
                <p:nvPr/>
              </p:nvSpPr>
              <p:spPr>
                <a:xfrm>
                  <a:off x="-163774" y="-122830"/>
                  <a:ext cx="6537277" cy="4148920"/>
                </a:xfrm>
                <a:custGeom>
                  <a:avLst/>
                  <a:gdLst>
                    <a:gd name="connsiteX0" fmla="*/ 0 w 6605516"/>
                    <a:gd name="connsiteY0" fmla="*/ 4135272 h 4135272"/>
                    <a:gd name="connsiteX1" fmla="*/ 1910686 w 6605516"/>
                    <a:gd name="connsiteY1" fmla="*/ 3302758 h 4135272"/>
                    <a:gd name="connsiteX2" fmla="*/ 5240740 w 6605516"/>
                    <a:gd name="connsiteY2" fmla="*/ 3657600 h 4135272"/>
                    <a:gd name="connsiteX3" fmla="*/ 6605516 w 6605516"/>
                    <a:gd name="connsiteY3" fmla="*/ 0 h 4135272"/>
                    <a:gd name="connsiteX0" fmla="*/ 0 w 6605516"/>
                    <a:gd name="connsiteY0" fmla="*/ 4135272 h 4135272"/>
                    <a:gd name="connsiteX1" fmla="*/ 1978924 w 6605516"/>
                    <a:gd name="connsiteY1" fmla="*/ 3330053 h 4135272"/>
                    <a:gd name="connsiteX2" fmla="*/ 5240740 w 6605516"/>
                    <a:gd name="connsiteY2" fmla="*/ 3657600 h 4135272"/>
                    <a:gd name="connsiteX3" fmla="*/ 6605516 w 6605516"/>
                    <a:gd name="connsiteY3" fmla="*/ 0 h 4135272"/>
                    <a:gd name="connsiteX0" fmla="*/ 0 w 6605516"/>
                    <a:gd name="connsiteY0" fmla="*/ 4135272 h 4135272"/>
                    <a:gd name="connsiteX1" fmla="*/ 1978924 w 6605516"/>
                    <a:gd name="connsiteY1" fmla="*/ 3330053 h 4135272"/>
                    <a:gd name="connsiteX2" fmla="*/ 5472752 w 6605516"/>
                    <a:gd name="connsiteY2" fmla="*/ 3493827 h 4135272"/>
                    <a:gd name="connsiteX3" fmla="*/ 6605516 w 6605516"/>
                    <a:gd name="connsiteY3" fmla="*/ 0 h 4135272"/>
                    <a:gd name="connsiteX0" fmla="*/ 0 w 6605516"/>
                    <a:gd name="connsiteY0" fmla="*/ 4135272 h 4135272"/>
                    <a:gd name="connsiteX1" fmla="*/ 1978924 w 6605516"/>
                    <a:gd name="connsiteY1" fmla="*/ 3330053 h 4135272"/>
                    <a:gd name="connsiteX2" fmla="*/ 5322626 w 6605516"/>
                    <a:gd name="connsiteY2" fmla="*/ 3452883 h 4135272"/>
                    <a:gd name="connsiteX3" fmla="*/ 6605516 w 6605516"/>
                    <a:gd name="connsiteY3" fmla="*/ 0 h 4135272"/>
                    <a:gd name="connsiteX0" fmla="*/ 0 w 6537277"/>
                    <a:gd name="connsiteY0" fmla="*/ 4148920 h 4148920"/>
                    <a:gd name="connsiteX1" fmla="*/ 1978924 w 6537277"/>
                    <a:gd name="connsiteY1" fmla="*/ 3343701 h 4148920"/>
                    <a:gd name="connsiteX2" fmla="*/ 5322626 w 6537277"/>
                    <a:gd name="connsiteY2" fmla="*/ 3466531 h 4148920"/>
                    <a:gd name="connsiteX3" fmla="*/ 6537277 w 6537277"/>
                    <a:gd name="connsiteY3" fmla="*/ 0 h 4148920"/>
                  </a:gdLst>
                  <a:ahLst/>
                  <a:cxnLst>
                    <a:cxn ang="0">
                      <a:pos x="connsiteX0" y="connsiteY0"/>
                    </a:cxn>
                    <a:cxn ang="0">
                      <a:pos x="connsiteX1" y="connsiteY1"/>
                    </a:cxn>
                    <a:cxn ang="0">
                      <a:pos x="connsiteX2" y="connsiteY2"/>
                    </a:cxn>
                    <a:cxn ang="0">
                      <a:pos x="connsiteX3" y="connsiteY3"/>
                    </a:cxn>
                  </a:cxnLst>
                  <a:rect l="l" t="t" r="r" b="b"/>
                  <a:pathLst>
                    <a:path w="6537277" h="4148920">
                      <a:moveTo>
                        <a:pt x="0" y="4148920"/>
                      </a:moveTo>
                      <a:cubicBezTo>
                        <a:pt x="518614" y="3772469"/>
                        <a:pt x="1091820" y="3457432"/>
                        <a:pt x="1978924" y="3343701"/>
                      </a:cubicBezTo>
                      <a:cubicBezTo>
                        <a:pt x="2866028" y="3229970"/>
                        <a:pt x="4562901" y="4023815"/>
                        <a:pt x="5322626" y="3466531"/>
                      </a:cubicBezTo>
                      <a:cubicBezTo>
                        <a:pt x="6082352" y="2909248"/>
                        <a:pt x="6246125" y="1553570"/>
                        <a:pt x="6537277" y="0"/>
                      </a:cubicBezTo>
                    </a:path>
                  </a:pathLst>
                </a:custGeom>
                <a:ln>
                  <a:solidFill>
                    <a:schemeClr val="bg1"/>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grpSp>
          <p:grpSp>
            <p:nvGrpSpPr>
              <p:cNvPr id="521" name="Group 520"/>
              <p:cNvGrpSpPr/>
              <p:nvPr/>
            </p:nvGrpSpPr>
            <p:grpSpPr>
              <a:xfrm>
                <a:off x="518615" y="289746"/>
                <a:ext cx="8707272" cy="6667646"/>
                <a:chOff x="518615" y="289746"/>
                <a:chExt cx="8707272" cy="6667646"/>
              </a:xfrm>
            </p:grpSpPr>
            <p:grpSp>
              <p:nvGrpSpPr>
                <p:cNvPr id="520" name="Group 519"/>
                <p:cNvGrpSpPr/>
                <p:nvPr/>
              </p:nvGrpSpPr>
              <p:grpSpPr>
                <a:xfrm>
                  <a:off x="518615" y="289746"/>
                  <a:ext cx="8707272" cy="6616021"/>
                  <a:chOff x="518615" y="289746"/>
                  <a:chExt cx="8707272" cy="6616021"/>
                </a:xfrm>
              </p:grpSpPr>
              <p:grpSp>
                <p:nvGrpSpPr>
                  <p:cNvPr id="518" name="Group 517"/>
                  <p:cNvGrpSpPr/>
                  <p:nvPr/>
                </p:nvGrpSpPr>
                <p:grpSpPr>
                  <a:xfrm>
                    <a:off x="518615" y="289746"/>
                    <a:ext cx="5759355" cy="6616021"/>
                    <a:chOff x="518615" y="289746"/>
                    <a:chExt cx="5759355" cy="6616021"/>
                  </a:xfrm>
                </p:grpSpPr>
                <p:sp>
                  <p:nvSpPr>
                    <p:cNvPr id="516" name="Freeform 515"/>
                    <p:cNvSpPr/>
                    <p:nvPr/>
                  </p:nvSpPr>
                  <p:spPr>
                    <a:xfrm>
                      <a:off x="518615" y="4121624"/>
                      <a:ext cx="1173707" cy="2784143"/>
                    </a:xfrm>
                    <a:custGeom>
                      <a:avLst/>
                      <a:gdLst>
                        <a:gd name="connsiteX0" fmla="*/ 0 w 1173707"/>
                        <a:gd name="connsiteY0" fmla="*/ 2784143 h 2784143"/>
                        <a:gd name="connsiteX1" fmla="*/ 928048 w 1173707"/>
                        <a:gd name="connsiteY1" fmla="*/ 1405719 h 2784143"/>
                        <a:gd name="connsiteX2" fmla="*/ 1173707 w 1173707"/>
                        <a:gd name="connsiteY2" fmla="*/ 0 h 2784143"/>
                      </a:gdLst>
                      <a:ahLst/>
                      <a:cxnLst>
                        <a:cxn ang="0">
                          <a:pos x="connsiteX0" y="connsiteY0"/>
                        </a:cxn>
                        <a:cxn ang="0">
                          <a:pos x="connsiteX1" y="connsiteY1"/>
                        </a:cxn>
                        <a:cxn ang="0">
                          <a:pos x="connsiteX2" y="connsiteY2"/>
                        </a:cxn>
                      </a:cxnLst>
                      <a:rect l="l" t="t" r="r" b="b"/>
                      <a:pathLst>
                        <a:path w="1173707" h="2784143">
                          <a:moveTo>
                            <a:pt x="0" y="2784143"/>
                          </a:moveTo>
                          <a:cubicBezTo>
                            <a:pt x="366215" y="2326943"/>
                            <a:pt x="732430" y="1869743"/>
                            <a:pt x="928048" y="1405719"/>
                          </a:cubicBezTo>
                          <a:cubicBezTo>
                            <a:pt x="1123666" y="941695"/>
                            <a:pt x="1148686" y="470847"/>
                            <a:pt x="1173707" y="0"/>
                          </a:cubicBezTo>
                        </a:path>
                      </a:pathLst>
                    </a:custGeom>
                    <a:ln>
                      <a:solidFill>
                        <a:schemeClr val="bg1"/>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517" name="Freeform 516"/>
                    <p:cNvSpPr/>
                    <p:nvPr/>
                  </p:nvSpPr>
                  <p:spPr>
                    <a:xfrm>
                      <a:off x="1733266" y="289746"/>
                      <a:ext cx="4544704" cy="2923230"/>
                    </a:xfrm>
                    <a:custGeom>
                      <a:avLst/>
                      <a:gdLst>
                        <a:gd name="connsiteX0" fmla="*/ 0 w 4544704"/>
                        <a:gd name="connsiteY0" fmla="*/ 3040308 h 3040308"/>
                        <a:gd name="connsiteX1" fmla="*/ 655092 w 4544704"/>
                        <a:gd name="connsiteY1" fmla="*/ 1211508 h 3040308"/>
                        <a:gd name="connsiteX2" fmla="*/ 2306471 w 4544704"/>
                        <a:gd name="connsiteY2" fmla="*/ 65096 h 3040308"/>
                        <a:gd name="connsiteX3" fmla="*/ 4544704 w 4544704"/>
                        <a:gd name="connsiteY3" fmla="*/ 242517 h 3040308"/>
                      </a:gdLst>
                      <a:ahLst/>
                      <a:cxnLst>
                        <a:cxn ang="0">
                          <a:pos x="connsiteX0" y="connsiteY0"/>
                        </a:cxn>
                        <a:cxn ang="0">
                          <a:pos x="connsiteX1" y="connsiteY1"/>
                        </a:cxn>
                        <a:cxn ang="0">
                          <a:pos x="connsiteX2" y="connsiteY2"/>
                        </a:cxn>
                        <a:cxn ang="0">
                          <a:pos x="connsiteX3" y="connsiteY3"/>
                        </a:cxn>
                      </a:cxnLst>
                      <a:rect l="l" t="t" r="r" b="b"/>
                      <a:pathLst>
                        <a:path w="4544704" h="3040308">
                          <a:moveTo>
                            <a:pt x="0" y="3040308"/>
                          </a:moveTo>
                          <a:cubicBezTo>
                            <a:pt x="135340" y="2373842"/>
                            <a:pt x="270680" y="1707377"/>
                            <a:pt x="655092" y="1211508"/>
                          </a:cubicBezTo>
                          <a:cubicBezTo>
                            <a:pt x="1039504" y="715639"/>
                            <a:pt x="1658202" y="226594"/>
                            <a:pt x="2306471" y="65096"/>
                          </a:cubicBezTo>
                          <a:cubicBezTo>
                            <a:pt x="2954740" y="-96403"/>
                            <a:pt x="3749722" y="73057"/>
                            <a:pt x="4544704" y="242517"/>
                          </a:cubicBezTo>
                        </a:path>
                      </a:pathLst>
                    </a:custGeom>
                    <a:ln>
                      <a:solidFill>
                        <a:schemeClr val="bg1"/>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grpSp>
              <p:sp>
                <p:nvSpPr>
                  <p:cNvPr id="519" name="Freeform 518"/>
                  <p:cNvSpPr/>
                  <p:nvPr/>
                </p:nvSpPr>
                <p:spPr>
                  <a:xfrm>
                    <a:off x="7137779" y="655093"/>
                    <a:ext cx="2088108" cy="343498"/>
                  </a:xfrm>
                  <a:custGeom>
                    <a:avLst/>
                    <a:gdLst>
                      <a:gd name="connsiteX0" fmla="*/ 0 w 2088108"/>
                      <a:gd name="connsiteY0" fmla="*/ 122829 h 343498"/>
                      <a:gd name="connsiteX1" fmla="*/ 1378424 w 2088108"/>
                      <a:gd name="connsiteY1" fmla="*/ 341194 h 343498"/>
                      <a:gd name="connsiteX2" fmla="*/ 2088108 w 2088108"/>
                      <a:gd name="connsiteY2" fmla="*/ 0 h 343498"/>
                    </a:gdLst>
                    <a:ahLst/>
                    <a:cxnLst>
                      <a:cxn ang="0">
                        <a:pos x="connsiteX0" y="connsiteY0"/>
                      </a:cxn>
                      <a:cxn ang="0">
                        <a:pos x="connsiteX1" y="connsiteY1"/>
                      </a:cxn>
                      <a:cxn ang="0">
                        <a:pos x="connsiteX2" y="connsiteY2"/>
                      </a:cxn>
                    </a:cxnLst>
                    <a:rect l="l" t="t" r="r" b="b"/>
                    <a:pathLst>
                      <a:path w="2088108" h="343498">
                        <a:moveTo>
                          <a:pt x="0" y="122829"/>
                        </a:moveTo>
                        <a:cubicBezTo>
                          <a:pt x="515203" y="242247"/>
                          <a:pt x="1030406" y="361666"/>
                          <a:pt x="1378424" y="341194"/>
                        </a:cubicBezTo>
                        <a:cubicBezTo>
                          <a:pt x="1726442" y="320722"/>
                          <a:pt x="1907275" y="160361"/>
                          <a:pt x="2088108" y="0"/>
                        </a:cubicBezTo>
                      </a:path>
                    </a:pathLst>
                  </a:custGeom>
                  <a:ln>
                    <a:solidFill>
                      <a:schemeClr val="bg1"/>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grpSp>
            <p:grpSp>
              <p:nvGrpSpPr>
                <p:cNvPr id="515" name="Group 514"/>
                <p:cNvGrpSpPr/>
                <p:nvPr/>
              </p:nvGrpSpPr>
              <p:grpSpPr>
                <a:xfrm>
                  <a:off x="1719618" y="1251007"/>
                  <a:ext cx="7478973" cy="5706385"/>
                  <a:chOff x="1719618" y="1251007"/>
                  <a:chExt cx="7478973" cy="5706385"/>
                </a:xfrm>
              </p:grpSpPr>
              <p:grpSp>
                <p:nvGrpSpPr>
                  <p:cNvPr id="512" name="Group 511"/>
                  <p:cNvGrpSpPr/>
                  <p:nvPr/>
                </p:nvGrpSpPr>
                <p:grpSpPr>
                  <a:xfrm>
                    <a:off x="2661313" y="1251007"/>
                    <a:ext cx="6537278" cy="2051751"/>
                    <a:chOff x="2661313" y="1251007"/>
                    <a:chExt cx="6537278" cy="2051751"/>
                  </a:xfrm>
                </p:grpSpPr>
                <p:sp>
                  <p:nvSpPr>
                    <p:cNvPr id="510" name="Freeform 509"/>
                    <p:cNvSpPr/>
                    <p:nvPr/>
                  </p:nvSpPr>
                  <p:spPr>
                    <a:xfrm>
                      <a:off x="2661313" y="1251007"/>
                      <a:ext cx="3425588" cy="2051751"/>
                    </a:xfrm>
                    <a:custGeom>
                      <a:avLst/>
                      <a:gdLst>
                        <a:gd name="connsiteX0" fmla="*/ 0 w 3425588"/>
                        <a:gd name="connsiteY0" fmla="*/ 2051751 h 2051751"/>
                        <a:gd name="connsiteX1" fmla="*/ 1173708 w 3425588"/>
                        <a:gd name="connsiteY1" fmla="*/ 168360 h 2051751"/>
                        <a:gd name="connsiteX2" fmla="*/ 3425588 w 3425588"/>
                        <a:gd name="connsiteY2" fmla="*/ 209303 h 2051751"/>
                      </a:gdLst>
                      <a:ahLst/>
                      <a:cxnLst>
                        <a:cxn ang="0">
                          <a:pos x="connsiteX0" y="connsiteY0"/>
                        </a:cxn>
                        <a:cxn ang="0">
                          <a:pos x="connsiteX1" y="connsiteY1"/>
                        </a:cxn>
                        <a:cxn ang="0">
                          <a:pos x="connsiteX2" y="connsiteY2"/>
                        </a:cxn>
                      </a:cxnLst>
                      <a:rect l="l" t="t" r="r" b="b"/>
                      <a:pathLst>
                        <a:path w="3425588" h="2051751">
                          <a:moveTo>
                            <a:pt x="0" y="2051751"/>
                          </a:moveTo>
                          <a:cubicBezTo>
                            <a:pt x="301388" y="1263593"/>
                            <a:pt x="602777" y="475435"/>
                            <a:pt x="1173708" y="168360"/>
                          </a:cubicBezTo>
                          <a:cubicBezTo>
                            <a:pt x="1744639" y="-138715"/>
                            <a:pt x="2585113" y="35294"/>
                            <a:pt x="3425588" y="209303"/>
                          </a:cubicBezTo>
                        </a:path>
                      </a:pathLst>
                    </a:custGeom>
                    <a:ln>
                      <a:solidFill>
                        <a:schemeClr val="bg1"/>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511" name="Freeform 510"/>
                    <p:cNvSpPr/>
                    <p:nvPr/>
                  </p:nvSpPr>
                  <p:spPr>
                    <a:xfrm>
                      <a:off x="6876256" y="1596788"/>
                      <a:ext cx="2322335" cy="245973"/>
                    </a:xfrm>
                    <a:custGeom>
                      <a:avLst/>
                      <a:gdLst>
                        <a:gd name="connsiteX0" fmla="*/ 0 w 2224585"/>
                        <a:gd name="connsiteY0" fmla="*/ 40943 h 245973"/>
                        <a:gd name="connsiteX1" fmla="*/ 1433015 w 2224585"/>
                        <a:gd name="connsiteY1" fmla="*/ 245660 h 245973"/>
                        <a:gd name="connsiteX2" fmla="*/ 2224585 w 2224585"/>
                        <a:gd name="connsiteY2" fmla="*/ 0 h 245973"/>
                      </a:gdLst>
                      <a:ahLst/>
                      <a:cxnLst>
                        <a:cxn ang="0">
                          <a:pos x="connsiteX0" y="connsiteY0"/>
                        </a:cxn>
                        <a:cxn ang="0">
                          <a:pos x="connsiteX1" y="connsiteY1"/>
                        </a:cxn>
                        <a:cxn ang="0">
                          <a:pos x="connsiteX2" y="connsiteY2"/>
                        </a:cxn>
                      </a:cxnLst>
                      <a:rect l="l" t="t" r="r" b="b"/>
                      <a:pathLst>
                        <a:path w="2224585" h="245973">
                          <a:moveTo>
                            <a:pt x="0" y="40943"/>
                          </a:moveTo>
                          <a:cubicBezTo>
                            <a:pt x="531125" y="146713"/>
                            <a:pt x="1062251" y="252484"/>
                            <a:pt x="1433015" y="245660"/>
                          </a:cubicBezTo>
                          <a:cubicBezTo>
                            <a:pt x="1803779" y="238836"/>
                            <a:pt x="2014182" y="119418"/>
                            <a:pt x="2224585" y="0"/>
                          </a:cubicBezTo>
                        </a:path>
                      </a:pathLst>
                    </a:custGeom>
                    <a:ln>
                      <a:solidFill>
                        <a:schemeClr val="bg1"/>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grpSp>
              <p:sp>
                <p:nvSpPr>
                  <p:cNvPr id="514" name="Freeform 513"/>
                  <p:cNvSpPr/>
                  <p:nvPr/>
                </p:nvSpPr>
                <p:spPr>
                  <a:xfrm>
                    <a:off x="1719618" y="4145953"/>
                    <a:ext cx="887104" cy="2811439"/>
                  </a:xfrm>
                  <a:custGeom>
                    <a:avLst/>
                    <a:gdLst>
                      <a:gd name="connsiteX0" fmla="*/ 887104 w 887104"/>
                      <a:gd name="connsiteY0" fmla="*/ 0 h 2811439"/>
                      <a:gd name="connsiteX1" fmla="*/ 723331 w 887104"/>
                      <a:gd name="connsiteY1" fmla="*/ 914400 h 2811439"/>
                      <a:gd name="connsiteX2" fmla="*/ 491319 w 887104"/>
                      <a:gd name="connsiteY2" fmla="*/ 1897039 h 2811439"/>
                      <a:gd name="connsiteX3" fmla="*/ 0 w 887104"/>
                      <a:gd name="connsiteY3" fmla="*/ 2811439 h 2811439"/>
                    </a:gdLst>
                    <a:ahLst/>
                    <a:cxnLst>
                      <a:cxn ang="0">
                        <a:pos x="connsiteX0" y="connsiteY0"/>
                      </a:cxn>
                      <a:cxn ang="0">
                        <a:pos x="connsiteX1" y="connsiteY1"/>
                      </a:cxn>
                      <a:cxn ang="0">
                        <a:pos x="connsiteX2" y="connsiteY2"/>
                      </a:cxn>
                      <a:cxn ang="0">
                        <a:pos x="connsiteX3" y="connsiteY3"/>
                      </a:cxn>
                    </a:cxnLst>
                    <a:rect l="l" t="t" r="r" b="b"/>
                    <a:pathLst>
                      <a:path w="887104" h="2811439">
                        <a:moveTo>
                          <a:pt x="887104" y="0"/>
                        </a:moveTo>
                        <a:cubicBezTo>
                          <a:pt x="838199" y="299113"/>
                          <a:pt x="789295" y="598227"/>
                          <a:pt x="723331" y="914400"/>
                        </a:cubicBezTo>
                        <a:cubicBezTo>
                          <a:pt x="657367" y="1230573"/>
                          <a:pt x="611874" y="1580866"/>
                          <a:pt x="491319" y="1897039"/>
                        </a:cubicBezTo>
                        <a:cubicBezTo>
                          <a:pt x="370764" y="2213212"/>
                          <a:pt x="185382" y="2512325"/>
                          <a:pt x="0" y="2811439"/>
                        </a:cubicBezTo>
                      </a:path>
                    </a:pathLst>
                  </a:custGeom>
                  <a:ln>
                    <a:solidFill>
                      <a:schemeClr val="bg1"/>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grpSp>
          </p:grpSp>
        </p:grpSp>
        <p:sp>
          <p:nvSpPr>
            <p:cNvPr id="537" name="Oval 536"/>
            <p:cNvSpPr/>
            <p:nvPr/>
          </p:nvSpPr>
          <p:spPr>
            <a:xfrm>
              <a:off x="2508382" y="4045302"/>
              <a:ext cx="288000" cy="288000"/>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nvGrpSpPr>
            <p:cNvPr id="560" name="Group 559"/>
            <p:cNvGrpSpPr/>
            <p:nvPr/>
          </p:nvGrpSpPr>
          <p:grpSpPr>
            <a:xfrm>
              <a:off x="518615" y="145746"/>
              <a:ext cx="7971690" cy="6693496"/>
              <a:chOff x="518615" y="145746"/>
              <a:chExt cx="7971690" cy="6693496"/>
            </a:xfrm>
            <a:solidFill>
              <a:schemeClr val="bg1"/>
            </a:solidFill>
          </p:grpSpPr>
          <p:sp>
            <p:nvSpPr>
              <p:cNvPr id="531" name="Oval 530"/>
              <p:cNvSpPr/>
              <p:nvPr/>
            </p:nvSpPr>
            <p:spPr>
              <a:xfrm>
                <a:off x="4097154" y="145746"/>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32" name="Oval 531"/>
              <p:cNvSpPr/>
              <p:nvPr/>
            </p:nvSpPr>
            <p:spPr>
              <a:xfrm>
                <a:off x="7524328" y="1680545"/>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33" name="Oval 532"/>
              <p:cNvSpPr/>
              <p:nvPr/>
            </p:nvSpPr>
            <p:spPr>
              <a:xfrm>
                <a:off x="5436096" y="289746"/>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34" name="Oval 533"/>
              <p:cNvSpPr/>
              <p:nvPr/>
            </p:nvSpPr>
            <p:spPr>
              <a:xfrm>
                <a:off x="3343169" y="1586329"/>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35" name="Oval 534"/>
              <p:cNvSpPr/>
              <p:nvPr/>
            </p:nvSpPr>
            <p:spPr>
              <a:xfrm>
                <a:off x="8202305" y="843540"/>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36" name="Oval 535"/>
              <p:cNvSpPr/>
              <p:nvPr/>
            </p:nvSpPr>
            <p:spPr>
              <a:xfrm>
                <a:off x="2829982" y="2333069"/>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0" name="Oval 539"/>
              <p:cNvSpPr/>
              <p:nvPr/>
            </p:nvSpPr>
            <p:spPr>
              <a:xfrm>
                <a:off x="1076943" y="3833624"/>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1" name="Oval 540"/>
              <p:cNvSpPr/>
              <p:nvPr/>
            </p:nvSpPr>
            <p:spPr>
              <a:xfrm>
                <a:off x="1760197" y="6551242"/>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2" name="Oval 541"/>
              <p:cNvSpPr/>
              <p:nvPr/>
            </p:nvSpPr>
            <p:spPr>
              <a:xfrm>
                <a:off x="3595652" y="887361"/>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3" name="Oval 542"/>
              <p:cNvSpPr/>
              <p:nvPr/>
            </p:nvSpPr>
            <p:spPr>
              <a:xfrm>
                <a:off x="6516200" y="963007"/>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4" name="Oval 543"/>
              <p:cNvSpPr/>
              <p:nvPr/>
            </p:nvSpPr>
            <p:spPr>
              <a:xfrm>
                <a:off x="518615" y="3446758"/>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5" name="Oval 544"/>
              <p:cNvSpPr/>
              <p:nvPr/>
            </p:nvSpPr>
            <p:spPr>
              <a:xfrm>
                <a:off x="2544424" y="3158758"/>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6" name="Oval 545"/>
              <p:cNvSpPr/>
              <p:nvPr/>
            </p:nvSpPr>
            <p:spPr>
              <a:xfrm>
                <a:off x="4657656" y="3330054"/>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7" name="Oval 546"/>
              <p:cNvSpPr/>
              <p:nvPr/>
            </p:nvSpPr>
            <p:spPr>
              <a:xfrm>
                <a:off x="5292096" y="4189302"/>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8" name="Oval 547"/>
              <p:cNvSpPr/>
              <p:nvPr/>
            </p:nvSpPr>
            <p:spPr>
              <a:xfrm>
                <a:off x="2163170" y="1463361"/>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49" name="Oval 548"/>
              <p:cNvSpPr/>
              <p:nvPr/>
            </p:nvSpPr>
            <p:spPr>
              <a:xfrm>
                <a:off x="1746382" y="2333069"/>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0" name="Oval 549"/>
              <p:cNvSpPr/>
              <p:nvPr/>
            </p:nvSpPr>
            <p:spPr>
              <a:xfrm>
                <a:off x="1458382" y="4851081"/>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1" name="Oval 550"/>
              <p:cNvSpPr/>
              <p:nvPr/>
            </p:nvSpPr>
            <p:spPr>
              <a:xfrm>
                <a:off x="4716048" y="1124744"/>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2" name="Oval 551"/>
              <p:cNvSpPr/>
              <p:nvPr/>
            </p:nvSpPr>
            <p:spPr>
              <a:xfrm>
                <a:off x="961468" y="6093296"/>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3" name="Oval 552"/>
              <p:cNvSpPr/>
              <p:nvPr/>
            </p:nvSpPr>
            <p:spPr>
              <a:xfrm>
                <a:off x="3631169" y="4214502"/>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4" name="Oval 553"/>
              <p:cNvSpPr/>
              <p:nvPr/>
            </p:nvSpPr>
            <p:spPr>
              <a:xfrm>
                <a:off x="2508382" y="4045302"/>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5" name="Oval 554"/>
              <p:cNvSpPr/>
              <p:nvPr/>
            </p:nvSpPr>
            <p:spPr>
              <a:xfrm>
                <a:off x="6372200" y="2473535"/>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7" name="Oval 556"/>
              <p:cNvSpPr/>
              <p:nvPr/>
            </p:nvSpPr>
            <p:spPr>
              <a:xfrm>
                <a:off x="4356008" y="3857953"/>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8" name="Oval 557"/>
              <p:cNvSpPr/>
              <p:nvPr/>
            </p:nvSpPr>
            <p:spPr>
              <a:xfrm>
                <a:off x="5793820" y="1845173"/>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59" name="Oval 558"/>
              <p:cNvSpPr/>
              <p:nvPr/>
            </p:nvSpPr>
            <p:spPr>
              <a:xfrm>
                <a:off x="2163170" y="5566150"/>
                <a:ext cx="288000" cy="288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grpSp>
        <p:sp>
          <p:nvSpPr>
            <p:cNvPr id="561" name="Oval 560"/>
            <p:cNvSpPr/>
            <p:nvPr/>
          </p:nvSpPr>
          <p:spPr>
            <a:xfrm>
              <a:off x="5940152" y="3645040"/>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62" name="Oval 561"/>
            <p:cNvSpPr/>
            <p:nvPr/>
          </p:nvSpPr>
          <p:spPr>
            <a:xfrm>
              <a:off x="6189482" y="440696"/>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63" name="Oval 562"/>
            <p:cNvSpPr/>
            <p:nvPr/>
          </p:nvSpPr>
          <p:spPr>
            <a:xfrm>
              <a:off x="4788008" y="217746"/>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64" name="Oval 563"/>
            <p:cNvSpPr/>
            <p:nvPr/>
          </p:nvSpPr>
          <p:spPr>
            <a:xfrm>
              <a:off x="2987824" y="764720"/>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65" name="Oval 564"/>
            <p:cNvSpPr/>
            <p:nvPr/>
          </p:nvSpPr>
          <p:spPr>
            <a:xfrm>
              <a:off x="1719618" y="3140976"/>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66" name="Oval 565"/>
            <p:cNvSpPr/>
            <p:nvPr/>
          </p:nvSpPr>
          <p:spPr>
            <a:xfrm>
              <a:off x="518615" y="4430502"/>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67" name="Oval 566"/>
            <p:cNvSpPr/>
            <p:nvPr/>
          </p:nvSpPr>
          <p:spPr>
            <a:xfrm>
              <a:off x="1292943" y="5626240"/>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68" name="Oval 567"/>
            <p:cNvSpPr/>
            <p:nvPr/>
          </p:nvSpPr>
          <p:spPr>
            <a:xfrm>
              <a:off x="1620322" y="4073953"/>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69" name="Oval 568"/>
            <p:cNvSpPr/>
            <p:nvPr/>
          </p:nvSpPr>
          <p:spPr>
            <a:xfrm>
              <a:off x="7065779" y="692720"/>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0" name="Oval 569"/>
            <p:cNvSpPr/>
            <p:nvPr/>
          </p:nvSpPr>
          <p:spPr>
            <a:xfrm>
              <a:off x="5806352" y="2996976"/>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1" name="Oval 570"/>
            <p:cNvSpPr/>
            <p:nvPr/>
          </p:nvSpPr>
          <p:spPr>
            <a:xfrm>
              <a:off x="3595652" y="3429016"/>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2" name="Oval 571"/>
            <p:cNvSpPr/>
            <p:nvPr/>
          </p:nvSpPr>
          <p:spPr>
            <a:xfrm>
              <a:off x="4005618" y="1253581"/>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3" name="Oval 572"/>
            <p:cNvSpPr/>
            <p:nvPr/>
          </p:nvSpPr>
          <p:spPr>
            <a:xfrm>
              <a:off x="8496114" y="1773173"/>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4" name="Oval 573"/>
            <p:cNvSpPr/>
            <p:nvPr/>
          </p:nvSpPr>
          <p:spPr>
            <a:xfrm>
              <a:off x="2400424" y="4779081"/>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5" name="Oval 574"/>
            <p:cNvSpPr/>
            <p:nvPr/>
          </p:nvSpPr>
          <p:spPr>
            <a:xfrm>
              <a:off x="5241264" y="745407"/>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6" name="Oval 575"/>
            <p:cNvSpPr/>
            <p:nvPr/>
          </p:nvSpPr>
          <p:spPr>
            <a:xfrm>
              <a:off x="2135198" y="3620756"/>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7" name="Oval 576"/>
            <p:cNvSpPr/>
            <p:nvPr/>
          </p:nvSpPr>
          <p:spPr>
            <a:xfrm>
              <a:off x="1694943" y="5300116"/>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79" name="Oval 578"/>
            <p:cNvSpPr/>
            <p:nvPr/>
          </p:nvSpPr>
          <p:spPr>
            <a:xfrm>
              <a:off x="7297791" y="1107007"/>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80" name="Oval 579"/>
            <p:cNvSpPr/>
            <p:nvPr/>
          </p:nvSpPr>
          <p:spPr>
            <a:xfrm>
              <a:off x="7965423" y="1390883"/>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81" name="Oval 580"/>
            <p:cNvSpPr/>
            <p:nvPr/>
          </p:nvSpPr>
          <p:spPr>
            <a:xfrm>
              <a:off x="8663557" y="1325581"/>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82" name="Oval 581"/>
            <p:cNvSpPr/>
            <p:nvPr/>
          </p:nvSpPr>
          <p:spPr>
            <a:xfrm>
              <a:off x="2364382" y="2133173"/>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84" name="Oval 583"/>
            <p:cNvSpPr/>
            <p:nvPr/>
          </p:nvSpPr>
          <p:spPr>
            <a:xfrm>
              <a:off x="6678303" y="1891129"/>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86" name="Oval 585"/>
            <p:cNvSpPr/>
            <p:nvPr/>
          </p:nvSpPr>
          <p:spPr>
            <a:xfrm>
              <a:off x="4468928" y="648016"/>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87" name="Oval 586"/>
            <p:cNvSpPr/>
            <p:nvPr/>
          </p:nvSpPr>
          <p:spPr>
            <a:xfrm>
              <a:off x="5350448" y="3676890"/>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88" name="Oval 587"/>
            <p:cNvSpPr/>
            <p:nvPr/>
          </p:nvSpPr>
          <p:spPr>
            <a:xfrm>
              <a:off x="5674320" y="1298857"/>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89" name="Oval 588"/>
            <p:cNvSpPr/>
            <p:nvPr/>
          </p:nvSpPr>
          <p:spPr>
            <a:xfrm>
              <a:off x="2606722" y="1059540"/>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590" name="Oval 589"/>
            <p:cNvSpPr/>
            <p:nvPr/>
          </p:nvSpPr>
          <p:spPr>
            <a:xfrm>
              <a:off x="179512" y="3676890"/>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cxnSp>
          <p:nvCxnSpPr>
            <p:cNvPr id="598" name="Straight Connector 597"/>
            <p:cNvCxnSpPr>
              <a:endCxn id="541" idx="5"/>
            </p:cNvCxnSpPr>
            <p:nvPr/>
          </p:nvCxnSpPr>
          <p:spPr>
            <a:xfrm>
              <a:off x="1105468" y="6237296"/>
              <a:ext cx="900552" cy="5597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a:stCxn id="541" idx="5"/>
            </p:cNvCxnSpPr>
            <p:nvPr/>
          </p:nvCxnSpPr>
          <p:spPr>
            <a:xfrm flipH="1" flipV="1">
              <a:off x="1674382" y="5139081"/>
              <a:ext cx="331638" cy="16579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a:endCxn id="534" idx="2"/>
            </p:cNvCxnSpPr>
            <p:nvPr/>
          </p:nvCxnSpPr>
          <p:spPr>
            <a:xfrm flipV="1">
              <a:off x="1895715" y="1730329"/>
              <a:ext cx="1447454" cy="743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2307170" y="1586329"/>
              <a:ext cx="1179999" cy="144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flipV="1">
              <a:off x="3411542" y="273940"/>
              <a:ext cx="753985" cy="1430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p:cNvCxnSpPr>
              <a:stCxn id="552" idx="6"/>
            </p:cNvCxnSpPr>
            <p:nvPr/>
          </p:nvCxnSpPr>
          <p:spPr>
            <a:xfrm flipV="1">
              <a:off x="1249468" y="5710150"/>
              <a:ext cx="1083158" cy="5271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8" name="Straight Connector 627"/>
            <p:cNvCxnSpPr/>
            <p:nvPr/>
          </p:nvCxnSpPr>
          <p:spPr>
            <a:xfrm>
              <a:off x="261480" y="3772506"/>
              <a:ext cx="332895" cy="716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2" name="Straight Connector 631"/>
            <p:cNvCxnSpPr>
              <a:stCxn id="566" idx="0"/>
            </p:cNvCxnSpPr>
            <p:nvPr/>
          </p:nvCxnSpPr>
          <p:spPr>
            <a:xfrm flipV="1">
              <a:off x="590615" y="3618054"/>
              <a:ext cx="72000" cy="812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4" name="Straight Connector 633"/>
            <p:cNvCxnSpPr/>
            <p:nvPr/>
          </p:nvCxnSpPr>
          <p:spPr>
            <a:xfrm>
              <a:off x="637743" y="3588581"/>
              <a:ext cx="583200" cy="389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1" name="Straight Connector 650"/>
            <p:cNvCxnSpPr>
              <a:endCxn id="565" idx="3"/>
            </p:cNvCxnSpPr>
            <p:nvPr/>
          </p:nvCxnSpPr>
          <p:spPr>
            <a:xfrm flipV="1">
              <a:off x="1220943" y="3263888"/>
              <a:ext cx="519763" cy="713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3" name="Straight Connector 652"/>
            <p:cNvCxnSpPr>
              <a:stCxn id="566" idx="0"/>
            </p:cNvCxnSpPr>
            <p:nvPr/>
          </p:nvCxnSpPr>
          <p:spPr>
            <a:xfrm flipV="1">
              <a:off x="590615" y="3977624"/>
              <a:ext cx="630328" cy="452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5" name="Straight Connector 654"/>
            <p:cNvCxnSpPr>
              <a:endCxn id="568" idx="2"/>
            </p:cNvCxnSpPr>
            <p:nvPr/>
          </p:nvCxnSpPr>
          <p:spPr>
            <a:xfrm>
              <a:off x="1220943" y="4001953"/>
              <a:ext cx="399379" cy="144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7" name="Straight Connector 656"/>
            <p:cNvCxnSpPr>
              <a:stCxn id="568" idx="3"/>
              <a:endCxn id="565" idx="0"/>
            </p:cNvCxnSpPr>
            <p:nvPr/>
          </p:nvCxnSpPr>
          <p:spPr>
            <a:xfrm flipV="1">
              <a:off x="1641410" y="3140976"/>
              <a:ext cx="150208" cy="10558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p:cNvCxnSpPr/>
            <p:nvPr/>
          </p:nvCxnSpPr>
          <p:spPr>
            <a:xfrm flipV="1">
              <a:off x="2661313" y="3284984"/>
              <a:ext cx="0" cy="860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a:endCxn id="571" idx="5"/>
            </p:cNvCxnSpPr>
            <p:nvPr/>
          </p:nvCxnSpPr>
          <p:spPr>
            <a:xfrm flipV="1">
              <a:off x="2661313" y="3551928"/>
              <a:ext cx="1057251" cy="637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5957398" y="2035129"/>
              <a:ext cx="510140" cy="5874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p:cNvCxnSpPr>
              <a:endCxn id="570" idx="5"/>
            </p:cNvCxnSpPr>
            <p:nvPr/>
          </p:nvCxnSpPr>
          <p:spPr>
            <a:xfrm flipH="1">
              <a:off x="5929264" y="2622547"/>
              <a:ext cx="586936" cy="497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8" name="Straight Connector 677"/>
            <p:cNvCxnSpPr>
              <a:stCxn id="570" idx="0"/>
              <a:endCxn id="561" idx="5"/>
            </p:cNvCxnSpPr>
            <p:nvPr/>
          </p:nvCxnSpPr>
          <p:spPr>
            <a:xfrm>
              <a:off x="5878352" y="2996976"/>
              <a:ext cx="184712" cy="7709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0" name="Straight Connector 679"/>
            <p:cNvCxnSpPr/>
            <p:nvPr/>
          </p:nvCxnSpPr>
          <p:spPr>
            <a:xfrm flipH="1">
              <a:off x="4500008" y="3474054"/>
              <a:ext cx="301648" cy="5278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2" name="Straight Connector 681"/>
            <p:cNvCxnSpPr>
              <a:stCxn id="571" idx="0"/>
              <a:endCxn id="553" idx="4"/>
            </p:cNvCxnSpPr>
            <p:nvPr/>
          </p:nvCxnSpPr>
          <p:spPr>
            <a:xfrm>
              <a:off x="3667652" y="3429016"/>
              <a:ext cx="107517" cy="1073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4" name="Straight Connector 683"/>
            <p:cNvCxnSpPr>
              <a:endCxn id="553" idx="4"/>
            </p:cNvCxnSpPr>
            <p:nvPr/>
          </p:nvCxnSpPr>
          <p:spPr>
            <a:xfrm flipH="1">
              <a:off x="3775169" y="4001953"/>
              <a:ext cx="724839" cy="5005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6" name="Straight Connector 685"/>
            <p:cNvCxnSpPr>
              <a:stCxn id="571" idx="0"/>
              <a:endCxn id="557" idx="2"/>
            </p:cNvCxnSpPr>
            <p:nvPr/>
          </p:nvCxnSpPr>
          <p:spPr>
            <a:xfrm>
              <a:off x="3667652" y="3429016"/>
              <a:ext cx="688356" cy="572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a:endCxn id="587" idx="1"/>
            </p:cNvCxnSpPr>
            <p:nvPr/>
          </p:nvCxnSpPr>
          <p:spPr>
            <a:xfrm>
              <a:off x="4801656" y="3501016"/>
              <a:ext cx="569880" cy="196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2" name="Straight Connector 691"/>
            <p:cNvCxnSpPr/>
            <p:nvPr/>
          </p:nvCxnSpPr>
          <p:spPr>
            <a:xfrm>
              <a:off x="4500008" y="4026090"/>
              <a:ext cx="936088" cy="3072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a:stCxn id="547" idx="4"/>
              <a:endCxn id="587" idx="3"/>
            </p:cNvCxnSpPr>
            <p:nvPr/>
          </p:nvCxnSpPr>
          <p:spPr>
            <a:xfrm flipH="1" flipV="1">
              <a:off x="5371536" y="3799802"/>
              <a:ext cx="64560" cy="6775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7" name="Straight Connector 696"/>
            <p:cNvCxnSpPr>
              <a:stCxn id="587" idx="1"/>
              <a:endCxn id="561" idx="2"/>
            </p:cNvCxnSpPr>
            <p:nvPr/>
          </p:nvCxnSpPr>
          <p:spPr>
            <a:xfrm>
              <a:off x="5371536" y="3697978"/>
              <a:ext cx="568616" cy="190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9" name="Straight Connector 708"/>
            <p:cNvCxnSpPr>
              <a:stCxn id="548" idx="5"/>
            </p:cNvCxnSpPr>
            <p:nvPr/>
          </p:nvCxnSpPr>
          <p:spPr>
            <a:xfrm>
              <a:off x="2408993" y="1709184"/>
              <a:ext cx="564989" cy="7643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a:stCxn id="589" idx="2"/>
            </p:cNvCxnSpPr>
            <p:nvPr/>
          </p:nvCxnSpPr>
          <p:spPr>
            <a:xfrm>
              <a:off x="2606722" y="1131540"/>
              <a:ext cx="880447" cy="6198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a:stCxn id="564" idx="4"/>
            </p:cNvCxnSpPr>
            <p:nvPr/>
          </p:nvCxnSpPr>
          <p:spPr>
            <a:xfrm>
              <a:off x="3059824" y="908720"/>
              <a:ext cx="427345" cy="8216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a:endCxn id="532" idx="3"/>
            </p:cNvCxnSpPr>
            <p:nvPr/>
          </p:nvCxnSpPr>
          <p:spPr>
            <a:xfrm flipH="1">
              <a:off x="7566505" y="963007"/>
              <a:ext cx="779800" cy="963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1" name="Straight Connector 720"/>
            <p:cNvCxnSpPr>
              <a:endCxn id="581" idx="4"/>
            </p:cNvCxnSpPr>
            <p:nvPr/>
          </p:nvCxnSpPr>
          <p:spPr>
            <a:xfrm>
              <a:off x="8346305" y="987540"/>
              <a:ext cx="389252" cy="4820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a:stCxn id="581" idx="5"/>
              <a:endCxn id="580" idx="1"/>
            </p:cNvCxnSpPr>
            <p:nvPr/>
          </p:nvCxnSpPr>
          <p:spPr>
            <a:xfrm flipH="1" flipV="1">
              <a:off x="7986511" y="1411971"/>
              <a:ext cx="799958" cy="365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a:stCxn id="580" idx="1"/>
              <a:endCxn id="579" idx="6"/>
            </p:cNvCxnSpPr>
            <p:nvPr/>
          </p:nvCxnSpPr>
          <p:spPr>
            <a:xfrm flipH="1" flipV="1">
              <a:off x="7441791" y="1179007"/>
              <a:ext cx="544720" cy="2329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2281797" y="1570323"/>
              <a:ext cx="381254" cy="1677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a:stCxn id="567" idx="2"/>
              <a:endCxn id="574" idx="3"/>
            </p:cNvCxnSpPr>
            <p:nvPr/>
          </p:nvCxnSpPr>
          <p:spPr>
            <a:xfrm flipV="1">
              <a:off x="1292943" y="4901993"/>
              <a:ext cx="1128569" cy="7962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a:stCxn id="558" idx="5"/>
              <a:endCxn id="570" idx="4"/>
            </p:cNvCxnSpPr>
            <p:nvPr/>
          </p:nvCxnSpPr>
          <p:spPr>
            <a:xfrm flipH="1">
              <a:off x="5878352" y="2090996"/>
              <a:ext cx="161291" cy="1049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4241154" y="323293"/>
              <a:ext cx="618854" cy="9721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4" name="Straight Connector 743"/>
            <p:cNvCxnSpPr>
              <a:stCxn id="551" idx="4"/>
            </p:cNvCxnSpPr>
            <p:nvPr/>
          </p:nvCxnSpPr>
          <p:spPr>
            <a:xfrm flipV="1">
              <a:off x="4860048" y="440696"/>
              <a:ext cx="720048" cy="9720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6" name="Straight Connector 745"/>
            <p:cNvCxnSpPr>
              <a:stCxn id="563" idx="0"/>
              <a:endCxn id="588" idx="4"/>
            </p:cNvCxnSpPr>
            <p:nvPr/>
          </p:nvCxnSpPr>
          <p:spPr>
            <a:xfrm>
              <a:off x="4860008" y="217746"/>
              <a:ext cx="886312" cy="12251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8" name="Straight Connector 747"/>
            <p:cNvCxnSpPr>
              <a:stCxn id="572" idx="5"/>
              <a:endCxn id="564" idx="1"/>
            </p:cNvCxnSpPr>
            <p:nvPr/>
          </p:nvCxnSpPr>
          <p:spPr>
            <a:xfrm flipH="1" flipV="1">
              <a:off x="3008912" y="785808"/>
              <a:ext cx="1119618" cy="590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0" name="Straight Connector 749"/>
            <p:cNvCxnSpPr>
              <a:stCxn id="563" idx="0"/>
              <a:endCxn id="572" idx="6"/>
            </p:cNvCxnSpPr>
            <p:nvPr/>
          </p:nvCxnSpPr>
          <p:spPr>
            <a:xfrm flipH="1">
              <a:off x="4149618" y="217746"/>
              <a:ext cx="710390" cy="11078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p:cNvCxnSpPr>
              <a:stCxn id="569" idx="4"/>
              <a:endCxn id="532" idx="5"/>
            </p:cNvCxnSpPr>
            <p:nvPr/>
          </p:nvCxnSpPr>
          <p:spPr>
            <a:xfrm>
              <a:off x="7137779" y="836720"/>
              <a:ext cx="632372" cy="10896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a:stCxn id="573" idx="4"/>
              <a:endCxn id="581" idx="3"/>
            </p:cNvCxnSpPr>
            <p:nvPr/>
          </p:nvCxnSpPr>
          <p:spPr>
            <a:xfrm flipV="1">
              <a:off x="8568114" y="1448493"/>
              <a:ext cx="116531" cy="4686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7" name="Oval 756"/>
            <p:cNvSpPr/>
            <p:nvPr/>
          </p:nvSpPr>
          <p:spPr>
            <a:xfrm>
              <a:off x="3188100" y="3763459"/>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sp>
          <p:nvSpPr>
            <p:cNvPr id="761" name="Oval 760"/>
            <p:cNvSpPr/>
            <p:nvPr/>
          </p:nvSpPr>
          <p:spPr>
            <a:xfrm>
              <a:off x="1791047" y="5854968"/>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grpSp>
          <p:nvGrpSpPr>
            <p:cNvPr id="775" name="Group 774"/>
            <p:cNvGrpSpPr/>
            <p:nvPr/>
          </p:nvGrpSpPr>
          <p:grpSpPr>
            <a:xfrm>
              <a:off x="1602382" y="3302758"/>
              <a:ext cx="2070964" cy="1692323"/>
              <a:chOff x="1602382" y="3302758"/>
              <a:chExt cx="2070964" cy="1692323"/>
            </a:xfrm>
          </p:grpSpPr>
          <p:cxnSp>
            <p:nvCxnSpPr>
              <p:cNvPr id="759" name="Straight Connector 758"/>
              <p:cNvCxnSpPr>
                <a:endCxn id="553" idx="1"/>
              </p:cNvCxnSpPr>
              <p:nvPr/>
            </p:nvCxnSpPr>
            <p:spPr>
              <a:xfrm>
                <a:off x="2661313" y="3302758"/>
                <a:ext cx="1012033" cy="9539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8" name="Straight Connector 767"/>
              <p:cNvCxnSpPr/>
              <p:nvPr/>
            </p:nvCxnSpPr>
            <p:spPr>
              <a:xfrm flipV="1">
                <a:off x="1602382" y="4189302"/>
                <a:ext cx="1058931" cy="8057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0" name="Straight Connector 769"/>
              <p:cNvCxnSpPr>
                <a:stCxn id="574" idx="2"/>
                <a:endCxn id="568" idx="4"/>
              </p:cNvCxnSpPr>
              <p:nvPr/>
            </p:nvCxnSpPr>
            <p:spPr>
              <a:xfrm flipH="1" flipV="1">
                <a:off x="1692322" y="4217953"/>
                <a:ext cx="708102" cy="6331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77" name="Straight Connector 776"/>
            <p:cNvCxnSpPr>
              <a:stCxn id="546" idx="6"/>
              <a:endCxn id="570" idx="4"/>
            </p:cNvCxnSpPr>
            <p:nvPr/>
          </p:nvCxnSpPr>
          <p:spPr>
            <a:xfrm flipV="1">
              <a:off x="4945656" y="3140976"/>
              <a:ext cx="932696" cy="3330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a:stCxn id="562" idx="2"/>
            </p:cNvCxnSpPr>
            <p:nvPr/>
          </p:nvCxnSpPr>
          <p:spPr>
            <a:xfrm>
              <a:off x="6189482" y="512696"/>
              <a:ext cx="488821" cy="5943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4" name="Straight Connector 783"/>
            <p:cNvCxnSpPr>
              <a:endCxn id="584" idx="5"/>
            </p:cNvCxnSpPr>
            <p:nvPr/>
          </p:nvCxnSpPr>
          <p:spPr>
            <a:xfrm>
              <a:off x="6671952" y="1162541"/>
              <a:ext cx="129263" cy="8515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9" name="Straight Connector 788"/>
            <p:cNvCxnSpPr/>
            <p:nvPr/>
          </p:nvCxnSpPr>
          <p:spPr>
            <a:xfrm flipH="1">
              <a:off x="5937820" y="1131540"/>
              <a:ext cx="722380" cy="857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3" name="Straight Connector 792"/>
            <p:cNvCxnSpPr/>
            <p:nvPr/>
          </p:nvCxnSpPr>
          <p:spPr>
            <a:xfrm>
              <a:off x="5985051" y="1955590"/>
              <a:ext cx="761572" cy="24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10" name="Group 809"/>
            <p:cNvGrpSpPr/>
            <p:nvPr/>
          </p:nvGrpSpPr>
          <p:grpSpPr>
            <a:xfrm>
              <a:off x="-122830" y="655093"/>
              <a:ext cx="9591374" cy="4264228"/>
              <a:chOff x="-122830" y="655093"/>
              <a:chExt cx="9591374" cy="4264228"/>
            </a:xfrm>
          </p:grpSpPr>
          <p:cxnSp>
            <p:nvCxnSpPr>
              <p:cNvPr id="797" name="Straight Connector 796"/>
              <p:cNvCxnSpPr/>
              <p:nvPr/>
            </p:nvCxnSpPr>
            <p:spPr>
              <a:xfrm flipH="1">
                <a:off x="-122830" y="3745130"/>
                <a:ext cx="374342" cy="11741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9" name="Straight Connector 798"/>
              <p:cNvCxnSpPr>
                <a:stCxn id="581" idx="4"/>
              </p:cNvCxnSpPr>
              <p:nvPr/>
            </p:nvCxnSpPr>
            <p:spPr>
              <a:xfrm flipV="1">
                <a:off x="8735557" y="655093"/>
                <a:ext cx="732987" cy="8144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1" name="Straight Connector 800"/>
              <p:cNvCxnSpPr>
                <a:stCxn id="581" idx="2"/>
              </p:cNvCxnSpPr>
              <p:nvPr/>
            </p:nvCxnSpPr>
            <p:spPr>
              <a:xfrm>
                <a:off x="8663557" y="1397581"/>
                <a:ext cx="804987" cy="260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3" name="Straight Connector 802"/>
              <p:cNvCxnSpPr/>
              <p:nvPr/>
            </p:nvCxnSpPr>
            <p:spPr>
              <a:xfrm>
                <a:off x="4571984" y="733664"/>
                <a:ext cx="741280" cy="66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6" name="Straight Connector 805"/>
              <p:cNvCxnSpPr>
                <a:endCxn id="586" idx="6"/>
              </p:cNvCxnSpPr>
              <p:nvPr/>
            </p:nvCxnSpPr>
            <p:spPr>
              <a:xfrm flipV="1">
                <a:off x="3721410" y="720016"/>
                <a:ext cx="891518" cy="3113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12" name="Straight Connector 811"/>
            <p:cNvCxnSpPr/>
            <p:nvPr/>
          </p:nvCxnSpPr>
          <p:spPr>
            <a:xfrm>
              <a:off x="1105468" y="6237296"/>
              <a:ext cx="331475" cy="720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p:cNvCxnSpPr>
              <a:endCxn id="568" idx="3"/>
            </p:cNvCxnSpPr>
            <p:nvPr/>
          </p:nvCxnSpPr>
          <p:spPr>
            <a:xfrm flipH="1">
              <a:off x="1641410" y="3307515"/>
              <a:ext cx="1021641" cy="889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p:cNvCxnSpPr>
              <a:endCxn id="569" idx="0"/>
            </p:cNvCxnSpPr>
            <p:nvPr/>
          </p:nvCxnSpPr>
          <p:spPr>
            <a:xfrm flipV="1">
              <a:off x="6671952" y="692720"/>
              <a:ext cx="465827" cy="4320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0" name="Group 829"/>
            <p:cNvGrpSpPr/>
            <p:nvPr/>
          </p:nvGrpSpPr>
          <p:grpSpPr>
            <a:xfrm>
              <a:off x="6333482" y="-387424"/>
              <a:ext cx="1120483" cy="1224144"/>
              <a:chOff x="6333482" y="-387424"/>
              <a:chExt cx="1120483" cy="1224144"/>
            </a:xfrm>
          </p:grpSpPr>
          <p:cxnSp>
            <p:nvCxnSpPr>
              <p:cNvPr id="827" name="Straight Connector 826"/>
              <p:cNvCxnSpPr>
                <a:stCxn id="562" idx="6"/>
              </p:cNvCxnSpPr>
              <p:nvPr/>
            </p:nvCxnSpPr>
            <p:spPr>
              <a:xfrm flipV="1">
                <a:off x="6333482" y="-122830"/>
                <a:ext cx="1120483" cy="6355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p:cNvCxnSpPr>
                <a:stCxn id="569" idx="4"/>
              </p:cNvCxnSpPr>
              <p:nvPr/>
            </p:nvCxnSpPr>
            <p:spPr>
              <a:xfrm flipH="1" flipV="1">
                <a:off x="6660200" y="-387424"/>
                <a:ext cx="477579" cy="12241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1" name="Oval 830"/>
            <p:cNvSpPr/>
            <p:nvPr/>
          </p:nvSpPr>
          <p:spPr>
            <a:xfrm>
              <a:off x="6800842" y="122933"/>
              <a:ext cx="144000" cy="144000"/>
            </a:xfrm>
            <a:prstGeom prst="ellipse">
              <a:avLst/>
            </a:prstGeom>
            <a:solidFill>
              <a:schemeClr val="bg1"/>
            </a:solidFill>
            <a:ln>
              <a:solidFill>
                <a:schemeClr val="bg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t-IT"/>
            </a:p>
          </p:txBody>
        </p:sp>
        <p:cxnSp>
          <p:nvCxnSpPr>
            <p:cNvPr id="834" name="Straight Connector 833"/>
            <p:cNvCxnSpPr>
              <a:stCxn id="575" idx="3"/>
              <a:endCxn id="562" idx="2"/>
            </p:cNvCxnSpPr>
            <p:nvPr/>
          </p:nvCxnSpPr>
          <p:spPr>
            <a:xfrm flipV="1">
              <a:off x="5262352" y="512696"/>
              <a:ext cx="927130" cy="355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p:cNvCxnSpPr>
              <a:stCxn id="588" idx="1"/>
              <a:endCxn id="562" idx="4"/>
            </p:cNvCxnSpPr>
            <p:nvPr/>
          </p:nvCxnSpPr>
          <p:spPr>
            <a:xfrm flipV="1">
              <a:off x="5695408" y="584696"/>
              <a:ext cx="566074" cy="7352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3592" y="5619414"/>
            <a:ext cx="9211151" cy="1323439"/>
          </a:xfrm>
          <a:prstGeom prst="rect">
            <a:avLst/>
          </a:prstGeom>
          <a:solidFill>
            <a:schemeClr val="bg1"/>
          </a:solidFill>
        </p:spPr>
        <p:txBody>
          <a:bodyPr wrap="square" rtlCol="0">
            <a:spAutoFit/>
          </a:bodyPr>
          <a:lstStyle/>
          <a:p>
            <a:pPr algn="ctr"/>
            <a:r>
              <a:rPr lang="it-IT" sz="4000" spc="300" dirty="0" err="1" smtClean="0">
                <a:ln w="18415" cmpd="sng">
                  <a:noFill/>
                  <a:prstDash val="solid"/>
                </a:ln>
                <a:solidFill>
                  <a:schemeClr val="tx2"/>
                </a:solidFill>
                <a:effectLst/>
                <a:latin typeface="Candara" pitchFamily="34" charset="0"/>
              </a:rPr>
              <a:t>Evolutionary</a:t>
            </a:r>
            <a:r>
              <a:rPr lang="it-IT" sz="4000" spc="300" dirty="0" smtClean="0">
                <a:ln w="18415" cmpd="sng">
                  <a:noFill/>
                  <a:prstDash val="solid"/>
                </a:ln>
                <a:solidFill>
                  <a:schemeClr val="tx2"/>
                </a:solidFill>
                <a:effectLst/>
                <a:latin typeface="Candara" pitchFamily="34" charset="0"/>
              </a:rPr>
              <a:t> </a:t>
            </a:r>
            <a:r>
              <a:rPr lang="it-IT" sz="4000" spc="300" dirty="0" err="1" smtClean="0">
                <a:ln w="18415" cmpd="sng">
                  <a:noFill/>
                  <a:prstDash val="solid"/>
                </a:ln>
                <a:solidFill>
                  <a:schemeClr val="tx2"/>
                </a:solidFill>
                <a:effectLst/>
                <a:latin typeface="Candara" pitchFamily="34" charset="0"/>
              </a:rPr>
              <a:t>neural</a:t>
            </a:r>
            <a:r>
              <a:rPr lang="it-IT" sz="4000" spc="300" dirty="0" smtClean="0">
                <a:ln w="18415" cmpd="sng">
                  <a:noFill/>
                  <a:prstDash val="solid"/>
                </a:ln>
                <a:solidFill>
                  <a:schemeClr val="tx2"/>
                </a:solidFill>
                <a:effectLst/>
                <a:latin typeface="Candara" pitchFamily="34" charset="0"/>
              </a:rPr>
              <a:t> network </a:t>
            </a:r>
            <a:r>
              <a:rPr lang="it-IT" sz="4000" spc="300" dirty="0" smtClean="0">
                <a:ln w="18415" cmpd="sng">
                  <a:noFill/>
                  <a:prstDash val="solid"/>
                </a:ln>
                <a:solidFill>
                  <a:schemeClr val="tx2"/>
                </a:solidFill>
                <a:latin typeface="Candara" pitchFamily="34" charset="0"/>
              </a:rPr>
              <a:t>for</a:t>
            </a:r>
          </a:p>
          <a:p>
            <a:pPr algn="ctr"/>
            <a:r>
              <a:rPr lang="it-IT" sz="4000" spc="300" dirty="0" err="1" smtClean="0">
                <a:ln w="18415" cmpd="sng">
                  <a:noFill/>
                  <a:prstDash val="solid"/>
                </a:ln>
                <a:solidFill>
                  <a:schemeClr val="tx2"/>
                </a:solidFill>
                <a:latin typeface="Candara" pitchFamily="34" charset="0"/>
              </a:rPr>
              <a:t>autoregressive</a:t>
            </a:r>
            <a:r>
              <a:rPr lang="it-IT" sz="4000" spc="300" dirty="0" smtClean="0">
                <a:ln w="18415" cmpd="sng">
                  <a:noFill/>
                  <a:prstDash val="solid"/>
                </a:ln>
                <a:solidFill>
                  <a:schemeClr val="tx2"/>
                </a:solidFill>
                <a:latin typeface="Candara" pitchFamily="34" charset="0"/>
              </a:rPr>
              <a:t> </a:t>
            </a:r>
            <a:r>
              <a:rPr lang="it-IT" sz="4000" spc="300" dirty="0" err="1" smtClean="0">
                <a:ln w="18415" cmpd="sng">
                  <a:noFill/>
                  <a:prstDash val="solid"/>
                </a:ln>
                <a:solidFill>
                  <a:schemeClr val="tx2"/>
                </a:solidFill>
                <a:latin typeface="Candara" pitchFamily="34" charset="0"/>
              </a:rPr>
              <a:t>forecasting</a:t>
            </a:r>
            <a:endParaRPr lang="it-IT" sz="4000" spc="300" dirty="0">
              <a:ln w="18415" cmpd="sng">
                <a:noFill/>
                <a:prstDash val="solid"/>
              </a:ln>
              <a:solidFill>
                <a:schemeClr val="tx2"/>
              </a:solidFill>
              <a:effectLst/>
              <a:latin typeface="Candara"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1" y="165681"/>
            <a:ext cx="2225675"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7504" y="1231592"/>
            <a:ext cx="2261850" cy="1754326"/>
          </a:xfrm>
          <a:prstGeom prst="rect">
            <a:avLst/>
          </a:prstGeom>
          <a:noFill/>
        </p:spPr>
        <p:txBody>
          <a:bodyPr wrap="square" rtlCol="0">
            <a:spAutoFit/>
          </a:bodyPr>
          <a:lstStyle/>
          <a:p>
            <a:r>
              <a:rPr lang="it-IT" dirty="0" err="1" smtClean="0">
                <a:solidFill>
                  <a:schemeClr val="bg1"/>
                </a:solidFill>
                <a:latin typeface="Candara" pitchFamily="34" charset="0"/>
              </a:rPr>
              <a:t>Predictive</a:t>
            </a:r>
            <a:endParaRPr lang="it-IT" dirty="0" smtClean="0">
              <a:solidFill>
                <a:schemeClr val="bg1"/>
              </a:solidFill>
              <a:latin typeface="Candara" pitchFamily="34" charset="0"/>
            </a:endParaRPr>
          </a:p>
          <a:p>
            <a:r>
              <a:rPr lang="it-IT" dirty="0" smtClean="0">
                <a:solidFill>
                  <a:schemeClr val="bg1"/>
                </a:solidFill>
                <a:latin typeface="Candara" pitchFamily="34" charset="0"/>
              </a:rPr>
              <a:t>Auto</a:t>
            </a:r>
          </a:p>
          <a:p>
            <a:r>
              <a:rPr lang="it-IT" dirty="0" smtClean="0">
                <a:solidFill>
                  <a:schemeClr val="bg1"/>
                </a:solidFill>
                <a:latin typeface="Candara" pitchFamily="34" charset="0"/>
              </a:rPr>
              <a:t>Regressive</a:t>
            </a:r>
          </a:p>
          <a:p>
            <a:r>
              <a:rPr lang="it-IT" dirty="0" err="1" smtClean="0">
                <a:solidFill>
                  <a:schemeClr val="bg1"/>
                </a:solidFill>
                <a:latin typeface="Candara" pitchFamily="34" charset="0"/>
              </a:rPr>
              <a:t>Rather</a:t>
            </a:r>
            <a:endParaRPr lang="it-IT" dirty="0" smtClean="0">
              <a:solidFill>
                <a:schemeClr val="bg1"/>
              </a:solidFill>
              <a:latin typeface="Candara" pitchFamily="34" charset="0"/>
            </a:endParaRPr>
          </a:p>
          <a:p>
            <a:r>
              <a:rPr lang="it-IT" dirty="0" err="1" smtClean="0">
                <a:solidFill>
                  <a:schemeClr val="bg1"/>
                </a:solidFill>
                <a:latin typeface="Candara" pitchFamily="34" charset="0"/>
              </a:rPr>
              <a:t>Ordinary</a:t>
            </a:r>
            <a:endParaRPr lang="it-IT" dirty="0" smtClean="0">
              <a:solidFill>
                <a:schemeClr val="bg1"/>
              </a:solidFill>
              <a:latin typeface="Candara" pitchFamily="34" charset="0"/>
            </a:endParaRPr>
          </a:p>
          <a:p>
            <a:r>
              <a:rPr lang="it-IT" dirty="0" err="1" smtClean="0">
                <a:solidFill>
                  <a:schemeClr val="bg1"/>
                </a:solidFill>
                <a:latin typeface="Candara" pitchFamily="34" charset="0"/>
              </a:rPr>
              <a:t>Techniques</a:t>
            </a:r>
            <a:endParaRPr lang="it-IT" dirty="0">
              <a:solidFill>
                <a:schemeClr val="bg1"/>
              </a:solidFill>
              <a:latin typeface="Candara" pitchFamily="34" charset="0"/>
            </a:endParaRPr>
          </a:p>
        </p:txBody>
      </p:sp>
      <p:grpSp>
        <p:nvGrpSpPr>
          <p:cNvPr id="9" name="Group 8"/>
          <p:cNvGrpSpPr/>
          <p:nvPr/>
        </p:nvGrpSpPr>
        <p:grpSpPr>
          <a:xfrm>
            <a:off x="6866291" y="4166849"/>
            <a:ext cx="2458237" cy="1422391"/>
            <a:chOff x="6002195" y="4166849"/>
            <a:chExt cx="2458237" cy="1422391"/>
          </a:xfrm>
        </p:grpSpPr>
        <p:pic>
          <p:nvPicPr>
            <p:cNvPr id="7" name="Picture 6"/>
            <p:cNvPicPr>
              <a:picLocks noChangeAspect="1"/>
            </p:cNvPicPr>
            <p:nvPr/>
          </p:nvPicPr>
          <p:blipFill rotWithShape="1">
            <a:blip r:embed="rId3" cstate="print">
              <a:duotone>
                <a:prstClr val="black"/>
                <a:schemeClr val="tx2">
                  <a:lumMod val="40000"/>
                  <a:lumOff val="60000"/>
                  <a:tint val="45000"/>
                  <a:satMod val="400000"/>
                </a:schemeClr>
              </a:duotone>
              <a:extLst>
                <a:ext uri="{28A0092B-C50C-407E-A947-70E740481C1C}">
                  <a14:useLocalDpi xmlns:a14="http://schemas.microsoft.com/office/drawing/2010/main" val="0"/>
                </a:ext>
              </a:extLst>
            </a:blip>
            <a:srcRect r="66156"/>
            <a:stretch/>
          </p:blipFill>
          <p:spPr>
            <a:xfrm>
              <a:off x="7232258" y="4166849"/>
              <a:ext cx="949575" cy="887895"/>
            </a:xfrm>
            <a:prstGeom prst="rect">
              <a:avLst/>
            </a:prstGeom>
            <a:effectLst>
              <a:outerShdw blurRad="63500" sx="102000" sy="102000" algn="ctr" rotWithShape="0">
                <a:prstClr val="black">
                  <a:alpha val="40000"/>
                </a:prstClr>
              </a:outerShdw>
            </a:effectLst>
          </p:spPr>
        </p:pic>
        <p:sp>
          <p:nvSpPr>
            <p:cNvPr id="8" name="TextBox 7"/>
            <p:cNvSpPr txBox="1"/>
            <p:nvPr/>
          </p:nvSpPr>
          <p:spPr>
            <a:xfrm>
              <a:off x="6002195" y="4388911"/>
              <a:ext cx="2458237" cy="1200329"/>
            </a:xfrm>
            <a:prstGeom prst="rect">
              <a:avLst/>
            </a:prstGeom>
            <a:noFill/>
          </p:spPr>
          <p:txBody>
            <a:bodyPr wrap="square" rtlCol="0">
              <a:spAutoFit/>
            </a:bodyPr>
            <a:lstStyle/>
            <a:p>
              <a:r>
                <a:rPr lang="it-IT" sz="2400" b="1" dirty="0" smtClean="0">
                  <a:solidFill>
                    <a:schemeClr val="bg1"/>
                  </a:solidFill>
                  <a:effectLst>
                    <a:outerShdw blurRad="38100" dist="38100" dir="2700000" algn="tl">
                      <a:srgbClr val="000000">
                        <a:alpha val="43137"/>
                      </a:srgbClr>
                    </a:outerShdw>
                  </a:effectLst>
                  <a:latin typeface="Candara" pitchFamily="34" charset="0"/>
                </a:rPr>
                <a:t>DOMINO</a:t>
              </a:r>
            </a:p>
            <a:p>
              <a:r>
                <a:rPr lang="it-IT" sz="2400" b="1" dirty="0" err="1" smtClean="0">
                  <a:solidFill>
                    <a:schemeClr val="bg1"/>
                  </a:solidFill>
                  <a:effectLst>
                    <a:outerShdw blurRad="38100" dist="38100" dir="2700000" algn="tl">
                      <a:srgbClr val="000000">
                        <a:alpha val="43137"/>
                      </a:srgbClr>
                    </a:outerShdw>
                  </a:effectLst>
                  <a:latin typeface="Candara" pitchFamily="34" charset="0"/>
                </a:rPr>
                <a:t>assessment</a:t>
              </a:r>
              <a:r>
                <a:rPr lang="it-IT" sz="2400" b="1" dirty="0" smtClean="0">
                  <a:solidFill>
                    <a:schemeClr val="bg1"/>
                  </a:solidFill>
                  <a:effectLst>
                    <a:outerShdw blurRad="38100" dist="38100" dir="2700000" algn="tl">
                      <a:srgbClr val="000000">
                        <a:alpha val="43137"/>
                      </a:srgbClr>
                    </a:outerShdw>
                  </a:effectLst>
                  <a:latin typeface="Candara" pitchFamily="34" charset="0"/>
                </a:rPr>
                <a:t> </a:t>
              </a:r>
              <a:r>
                <a:rPr lang="it-IT" sz="2400" b="1" dirty="0" err="1" smtClean="0">
                  <a:solidFill>
                    <a:schemeClr val="bg1"/>
                  </a:solidFill>
                  <a:effectLst>
                    <a:outerShdw blurRad="38100" dist="38100" dir="2700000" algn="tl">
                      <a:srgbClr val="000000">
                        <a:alpha val="43137"/>
                      </a:srgbClr>
                    </a:outerShdw>
                  </a:effectLst>
                  <a:latin typeface="Candara" pitchFamily="34" charset="0"/>
                </a:rPr>
                <a:t>day</a:t>
              </a:r>
              <a:endParaRPr lang="it-IT" sz="2400" b="1" dirty="0" smtClean="0">
                <a:solidFill>
                  <a:schemeClr val="bg1"/>
                </a:solidFill>
                <a:effectLst>
                  <a:outerShdw blurRad="38100" dist="38100" dir="2700000" algn="tl">
                    <a:srgbClr val="000000">
                      <a:alpha val="43137"/>
                    </a:srgbClr>
                  </a:outerShdw>
                </a:effectLst>
                <a:latin typeface="Candara" pitchFamily="34" charset="0"/>
              </a:endParaRPr>
            </a:p>
            <a:p>
              <a:r>
                <a:rPr lang="it-IT" sz="2400" b="1" dirty="0" smtClean="0">
                  <a:solidFill>
                    <a:schemeClr val="bg1"/>
                  </a:solidFill>
                  <a:effectLst>
                    <a:outerShdw blurRad="38100" dist="38100" dir="2700000" algn="tl">
                      <a:srgbClr val="000000">
                        <a:alpha val="43137"/>
                      </a:srgbClr>
                    </a:outerShdw>
                  </a:effectLst>
                  <a:latin typeface="Candara" pitchFamily="34" charset="0"/>
                </a:rPr>
                <a:t>31/08/2017</a:t>
              </a:r>
              <a:endParaRPr lang="it-IT" sz="2400" b="1" dirty="0">
                <a:solidFill>
                  <a:schemeClr val="bg1"/>
                </a:solidFill>
                <a:effectLst>
                  <a:outerShdw blurRad="38100" dist="38100" dir="2700000" algn="tl">
                    <a:srgbClr val="000000">
                      <a:alpha val="43137"/>
                    </a:srgbClr>
                  </a:outerShdw>
                </a:effectLst>
                <a:latin typeface="Candara" pitchFamily="34" charset="0"/>
              </a:endParaRPr>
            </a:p>
          </p:txBody>
        </p:sp>
      </p:grpSp>
    </p:spTree>
    <p:extLst>
      <p:ext uri="{BB962C8B-B14F-4D97-AF65-F5344CB8AC3E}">
        <p14:creationId xmlns:p14="http://schemas.microsoft.com/office/powerpoint/2010/main" val="2840825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1610" y="116632"/>
            <a:ext cx="8220780"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it-IT" sz="2400" dirty="0" smtClean="0"/>
              <a:t>FURTHER DEVELOPMENTS</a:t>
            </a:r>
            <a:endParaRPr lang="it-IT" sz="2400" dirty="0"/>
          </a:p>
        </p:txBody>
      </p:sp>
      <p:sp>
        <p:nvSpPr>
          <p:cNvPr id="6" name="Rectangle 5"/>
          <p:cNvSpPr/>
          <p:nvPr/>
        </p:nvSpPr>
        <p:spPr>
          <a:xfrm>
            <a:off x="461610" y="687160"/>
            <a:ext cx="4435339" cy="13667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smtClean="0"/>
              <a:t>RE-WRITING THE APPLICATION IN PYTHON</a:t>
            </a:r>
          </a:p>
          <a:p>
            <a:pPr algn="ctr"/>
            <a:r>
              <a:rPr lang="it-IT" dirty="0" smtClean="0"/>
              <a:t>RUNNING THE NEW CODE ON THE GPU</a:t>
            </a:r>
            <a:endParaRPr lang="it-IT" dirty="0"/>
          </a:p>
        </p:txBody>
      </p:sp>
      <p:sp>
        <p:nvSpPr>
          <p:cNvPr id="7" name="Rectangle 6"/>
          <p:cNvSpPr/>
          <p:nvPr/>
        </p:nvSpPr>
        <p:spPr>
          <a:xfrm>
            <a:off x="463138" y="2398621"/>
            <a:ext cx="464218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EXPERIMENTING ATIVACTION FUNCTONS</a:t>
            </a:r>
            <a:endParaRPr lang="it-IT" dirty="0"/>
          </a:p>
        </p:txBody>
      </p:sp>
      <p:sp>
        <p:nvSpPr>
          <p:cNvPr id="8" name="Rectangle 7"/>
          <p:cNvSpPr/>
          <p:nvPr/>
        </p:nvSpPr>
        <p:spPr>
          <a:xfrm>
            <a:off x="463139" y="4860205"/>
            <a:ext cx="8219252" cy="5040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b="1" dirty="0" smtClean="0"/>
              <a:t>IMPROVING  THE GENETIC ALGORITHM IN ORDER TO ENCOURAGE DIVERSITY</a:t>
            </a:r>
            <a:endParaRPr lang="it-IT" b="1" dirty="0"/>
          </a:p>
        </p:txBody>
      </p:sp>
      <p:sp>
        <p:nvSpPr>
          <p:cNvPr id="9" name="Rectangle 8"/>
          <p:cNvSpPr/>
          <p:nvPr/>
        </p:nvSpPr>
        <p:spPr>
          <a:xfrm>
            <a:off x="5328477" y="2388907"/>
            <a:ext cx="3353914" cy="75206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smtClean="0"/>
              <a:t>ADOPTING OPEN SOURCE NEURAL NETWORK LIBRARIES</a:t>
            </a:r>
            <a:endParaRPr lang="it-IT" dirty="0"/>
          </a:p>
        </p:txBody>
      </p:sp>
      <p:grpSp>
        <p:nvGrpSpPr>
          <p:cNvPr id="28" name="Group 27"/>
          <p:cNvGrpSpPr/>
          <p:nvPr/>
        </p:nvGrpSpPr>
        <p:grpSpPr>
          <a:xfrm>
            <a:off x="5105321" y="687160"/>
            <a:ext cx="3493033" cy="1432922"/>
            <a:chOff x="5040052" y="1089591"/>
            <a:chExt cx="3493033" cy="1432922"/>
          </a:xfrm>
        </p:grpSpPr>
        <p:grpSp>
          <p:nvGrpSpPr>
            <p:cNvPr id="4" name="Group 3"/>
            <p:cNvGrpSpPr/>
            <p:nvPr/>
          </p:nvGrpSpPr>
          <p:grpSpPr>
            <a:xfrm>
              <a:off x="7308949" y="1092490"/>
              <a:ext cx="1224136" cy="1430023"/>
              <a:chOff x="6804248" y="1359327"/>
              <a:chExt cx="1224136" cy="1430023"/>
            </a:xfrm>
          </p:grpSpPr>
          <p:sp>
            <p:nvSpPr>
              <p:cNvPr id="2" name="Rectangle 1"/>
              <p:cNvSpPr/>
              <p:nvPr/>
            </p:nvSpPr>
            <p:spPr>
              <a:xfrm>
                <a:off x="6804248" y="1376772"/>
                <a:ext cx="1224136" cy="14125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028" name="Picture 4" descr="C:\Users\Nixie\Desktop\eagle.png"/>
              <p:cNvPicPr>
                <a:picLocks noChangeAspect="1" noChangeArrowheads="1"/>
              </p:cNvPicPr>
              <p:nvPr/>
            </p:nvPicPr>
            <p:blipFill rotWithShape="1">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l="9684" t="9920" r="7858" b="6237"/>
              <a:stretch/>
            </p:blipFill>
            <p:spPr bwMode="auto">
              <a:xfrm>
                <a:off x="6906100" y="1359327"/>
                <a:ext cx="1009402" cy="10946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11615" y="2327685"/>
                <a:ext cx="1009402" cy="461665"/>
              </a:xfrm>
              <a:prstGeom prst="rect">
                <a:avLst/>
              </a:prstGeom>
              <a:noFill/>
            </p:spPr>
            <p:txBody>
              <a:bodyPr wrap="square" rtlCol="0">
                <a:spAutoFit/>
              </a:bodyPr>
              <a:lstStyle/>
              <a:p>
                <a:pPr algn="ctr"/>
                <a:r>
                  <a:rPr lang="it-IT" sz="2400" b="1" dirty="0" smtClean="0">
                    <a:solidFill>
                      <a:schemeClr val="bg1"/>
                    </a:solidFill>
                  </a:rPr>
                  <a:t>GPU</a:t>
                </a:r>
                <a:endParaRPr lang="it-IT" sz="2400" b="1" dirty="0">
                  <a:solidFill>
                    <a:schemeClr val="bg1"/>
                  </a:solidFill>
                </a:endParaRPr>
              </a:p>
            </p:txBody>
          </p:sp>
        </p:grpSp>
        <p:grpSp>
          <p:nvGrpSpPr>
            <p:cNvPr id="10" name="Group 9"/>
            <p:cNvGrpSpPr/>
            <p:nvPr/>
          </p:nvGrpSpPr>
          <p:grpSpPr>
            <a:xfrm>
              <a:off x="5040052" y="1089591"/>
              <a:ext cx="1224136" cy="1432922"/>
              <a:chOff x="1234140" y="1529266"/>
              <a:chExt cx="1224136" cy="1432922"/>
            </a:xfrm>
          </p:grpSpPr>
          <p:grpSp>
            <p:nvGrpSpPr>
              <p:cNvPr id="13" name="Group 12"/>
              <p:cNvGrpSpPr/>
              <p:nvPr/>
            </p:nvGrpSpPr>
            <p:grpSpPr>
              <a:xfrm>
                <a:off x="1234140" y="1529266"/>
                <a:ext cx="1224136" cy="1432922"/>
                <a:chOff x="6804248" y="1356428"/>
                <a:chExt cx="1224136" cy="1432922"/>
              </a:xfrm>
            </p:grpSpPr>
            <p:sp>
              <p:nvSpPr>
                <p:cNvPr id="14" name="Rectangle 13"/>
                <p:cNvSpPr/>
                <p:nvPr/>
              </p:nvSpPr>
              <p:spPr>
                <a:xfrm>
                  <a:off x="6804248" y="1356428"/>
                  <a:ext cx="1224136" cy="1366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6" name="TextBox 15"/>
                <p:cNvSpPr txBox="1"/>
                <p:nvPr/>
              </p:nvSpPr>
              <p:spPr>
                <a:xfrm>
                  <a:off x="6911615" y="2327685"/>
                  <a:ext cx="1009402" cy="461665"/>
                </a:xfrm>
                <a:prstGeom prst="rect">
                  <a:avLst/>
                </a:prstGeom>
                <a:noFill/>
              </p:spPr>
              <p:txBody>
                <a:bodyPr wrap="square" rtlCol="0">
                  <a:spAutoFit/>
                </a:bodyPr>
                <a:lstStyle/>
                <a:p>
                  <a:pPr algn="ctr"/>
                  <a:r>
                    <a:rPr lang="it-IT" sz="2400" b="1" dirty="0" smtClean="0">
                      <a:solidFill>
                        <a:schemeClr val="bg1"/>
                      </a:solidFill>
                    </a:rPr>
                    <a:t>CPU</a:t>
                  </a:r>
                  <a:endParaRPr lang="it-IT" sz="2400" b="1" dirty="0">
                    <a:solidFill>
                      <a:schemeClr val="bg1"/>
                    </a:solidFill>
                  </a:endParaRPr>
                </a:p>
              </p:txBody>
            </p:sp>
          </p:grpSp>
          <p:pic>
            <p:nvPicPr>
              <p:cNvPr id="1030" name="Picture 6" descr="Related image"/>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1457295" y="1636427"/>
                <a:ext cx="820961" cy="8209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Striped Right Arrow 10"/>
            <p:cNvSpPr/>
            <p:nvPr/>
          </p:nvSpPr>
          <p:spPr>
            <a:xfrm>
              <a:off x="6372200" y="1556792"/>
              <a:ext cx="792088" cy="554844"/>
            </a:xfrm>
            <a:prstGeom prst="striped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7" name="Group 16"/>
          <p:cNvGrpSpPr/>
          <p:nvPr/>
        </p:nvGrpSpPr>
        <p:grpSpPr>
          <a:xfrm>
            <a:off x="5397860" y="3208622"/>
            <a:ext cx="3316844" cy="1179954"/>
            <a:chOff x="5331019" y="5013176"/>
            <a:chExt cx="3316844" cy="1179954"/>
          </a:xfrm>
        </p:grpSpPr>
        <p:pic>
          <p:nvPicPr>
            <p:cNvPr id="1027" name="Picture 3" descr="C:\Users\Nixie\Desktop\ico tensorflo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1019" y="5013176"/>
              <a:ext cx="1121924" cy="11799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521383" y="5310765"/>
              <a:ext cx="2126480" cy="584775"/>
            </a:xfrm>
            <a:prstGeom prst="rect">
              <a:avLst/>
            </a:prstGeom>
            <a:noFill/>
          </p:spPr>
          <p:txBody>
            <a:bodyPr wrap="none" rtlCol="0">
              <a:spAutoFit/>
            </a:bodyPr>
            <a:lstStyle/>
            <a:p>
              <a:r>
                <a:rPr lang="it-IT" sz="3200" b="1" dirty="0" err="1" smtClean="0">
                  <a:solidFill>
                    <a:schemeClr val="accent6">
                      <a:lumMod val="75000"/>
                    </a:schemeClr>
                  </a:solidFill>
                </a:rPr>
                <a:t>Tensor</a:t>
              </a:r>
              <a:r>
                <a:rPr lang="it-IT" sz="3200" b="1" dirty="0" err="1" smtClean="0">
                  <a:solidFill>
                    <a:schemeClr val="bg1"/>
                  </a:solidFill>
                </a:rPr>
                <a:t>Flow</a:t>
              </a:r>
              <a:endParaRPr lang="it-IT" sz="3200" b="1" dirty="0">
                <a:solidFill>
                  <a:schemeClr val="bg1"/>
                </a:solidFill>
              </a:endParaRPr>
            </a:p>
          </p:txBody>
        </p:sp>
      </p:gr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609" y="2860812"/>
            <a:ext cx="4677623"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3" descr="C:\Users\Nixie\Desktop\ev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5301208"/>
            <a:ext cx="3864596" cy="15468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75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38487" y="591071"/>
            <a:ext cx="6037818" cy="4133441"/>
            <a:chOff x="1691680" y="1527491"/>
            <a:chExt cx="6037818" cy="4133441"/>
          </a:xfrm>
        </p:grpSpPr>
        <p:grpSp>
          <p:nvGrpSpPr>
            <p:cNvPr id="34" name="Group 33"/>
            <p:cNvGrpSpPr/>
            <p:nvPr/>
          </p:nvGrpSpPr>
          <p:grpSpPr>
            <a:xfrm>
              <a:off x="1855410" y="1527491"/>
              <a:ext cx="5433180" cy="4133441"/>
              <a:chOff x="1198445" y="1492393"/>
              <a:chExt cx="5433180" cy="4133441"/>
            </a:xfrm>
          </p:grpSpPr>
          <p:grpSp>
            <p:nvGrpSpPr>
              <p:cNvPr id="35" name="Group 34"/>
              <p:cNvGrpSpPr/>
              <p:nvPr/>
            </p:nvGrpSpPr>
            <p:grpSpPr>
              <a:xfrm>
                <a:off x="1198445" y="1492393"/>
                <a:ext cx="5433180" cy="4133441"/>
                <a:chOff x="1198445" y="1492393"/>
                <a:chExt cx="5433180" cy="4133441"/>
              </a:xfrm>
            </p:grpSpPr>
            <p:grpSp>
              <p:nvGrpSpPr>
                <p:cNvPr id="37" name="Group 36"/>
                <p:cNvGrpSpPr/>
                <p:nvPr/>
              </p:nvGrpSpPr>
              <p:grpSpPr>
                <a:xfrm>
                  <a:off x="1198445" y="1492393"/>
                  <a:ext cx="1876492" cy="4133441"/>
                  <a:chOff x="465534" y="456979"/>
                  <a:chExt cx="1876492" cy="4133441"/>
                </a:xfrm>
              </p:grpSpPr>
              <p:sp>
                <p:nvSpPr>
                  <p:cNvPr id="42" name="TextBox 41"/>
                  <p:cNvSpPr txBox="1"/>
                  <p:nvPr/>
                </p:nvSpPr>
                <p:spPr>
                  <a:xfrm>
                    <a:off x="755576" y="4221088"/>
                    <a:ext cx="1586450" cy="369332"/>
                  </a:xfrm>
                  <a:prstGeom prst="rect">
                    <a:avLst/>
                  </a:prstGeom>
                  <a:noFill/>
                </p:spPr>
                <p:txBody>
                  <a:bodyPr wrap="square" rtlCol="0">
                    <a:spAutoFit/>
                  </a:bodyPr>
                  <a:lstStyle/>
                  <a:p>
                    <a:endParaRPr lang="it-IT" dirty="0"/>
                  </a:p>
                </p:txBody>
              </p:sp>
              <p:grpSp>
                <p:nvGrpSpPr>
                  <p:cNvPr id="43" name="Group 42"/>
                  <p:cNvGrpSpPr/>
                  <p:nvPr/>
                </p:nvGrpSpPr>
                <p:grpSpPr>
                  <a:xfrm>
                    <a:off x="755576" y="918644"/>
                    <a:ext cx="1584176" cy="2078308"/>
                    <a:chOff x="755576" y="910275"/>
                    <a:chExt cx="1584176" cy="2877657"/>
                  </a:xfrm>
                </p:grpSpPr>
                <p:sp>
                  <p:nvSpPr>
                    <p:cNvPr id="46" name="Rectangle 45"/>
                    <p:cNvSpPr/>
                    <p:nvPr/>
                  </p:nvSpPr>
                  <p:spPr>
                    <a:xfrm>
                      <a:off x="755576" y="910275"/>
                      <a:ext cx="1584176" cy="1437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b="1" dirty="0" smtClean="0"/>
                        <a:t>12 </a:t>
                      </a:r>
                      <a:r>
                        <a:rPr lang="it-IT" b="1" dirty="0" smtClean="0"/>
                        <a:t>MONTHS</a:t>
                      </a:r>
                      <a:endParaRPr lang="it-IT" b="1" dirty="0"/>
                    </a:p>
                  </p:txBody>
                </p:sp>
                <p:sp>
                  <p:nvSpPr>
                    <p:cNvPr id="47" name="Rectangle 46"/>
                    <p:cNvSpPr/>
                    <p:nvPr/>
                  </p:nvSpPr>
                  <p:spPr>
                    <a:xfrm>
                      <a:off x="755576" y="2347772"/>
                      <a:ext cx="158417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t>12 MONTHS</a:t>
                      </a:r>
                      <a:endParaRPr lang="it-IT" b="1" dirty="0"/>
                    </a:p>
                  </p:txBody>
                </p:sp>
              </p:grpSp>
              <p:sp>
                <p:nvSpPr>
                  <p:cNvPr id="44" name="TextBox 43"/>
                  <p:cNvSpPr txBox="1"/>
                  <p:nvPr/>
                </p:nvSpPr>
                <p:spPr>
                  <a:xfrm>
                    <a:off x="827584" y="456979"/>
                    <a:ext cx="1512168" cy="461665"/>
                  </a:xfrm>
                  <a:prstGeom prst="rect">
                    <a:avLst/>
                  </a:prstGeom>
                  <a:noFill/>
                </p:spPr>
                <p:txBody>
                  <a:bodyPr wrap="square" rtlCol="0">
                    <a:spAutoFit/>
                  </a:bodyPr>
                  <a:lstStyle/>
                  <a:p>
                    <a:r>
                      <a:rPr lang="it-IT" sz="2400" b="1" dirty="0" err="1">
                        <a:solidFill>
                          <a:schemeClr val="bg1"/>
                        </a:solidFill>
                      </a:rPr>
                      <a:t>p</a:t>
                    </a:r>
                    <a:r>
                      <a:rPr lang="it-IT" sz="2400" b="1" dirty="0" err="1" smtClean="0">
                        <a:solidFill>
                          <a:schemeClr val="bg1"/>
                        </a:solidFill>
                      </a:rPr>
                      <a:t>ast</a:t>
                    </a:r>
                    <a:r>
                      <a:rPr lang="it-IT" sz="2400" b="1" dirty="0" smtClean="0">
                        <a:solidFill>
                          <a:schemeClr val="bg1"/>
                        </a:solidFill>
                      </a:rPr>
                      <a:t> sales</a:t>
                    </a:r>
                    <a:endParaRPr lang="it-IT" sz="2400" b="1" dirty="0">
                      <a:solidFill>
                        <a:schemeClr val="bg1"/>
                      </a:solidFill>
                    </a:endParaRPr>
                  </a:p>
                </p:txBody>
              </p:sp>
              <p:pic>
                <p:nvPicPr>
                  <p:cNvPr id="45" name="Picture 3" descr="C:\PROGETTO_DOMINO\NuoveImmagini\usedIc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80297">
                    <a:off x="465534" y="1290620"/>
                    <a:ext cx="580083" cy="10483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4425119" y="1623635"/>
                  <a:ext cx="2206506" cy="1633621"/>
                  <a:chOff x="-283335" y="4377979"/>
                  <a:chExt cx="2206506" cy="1633621"/>
                </a:xfrm>
              </p:grpSpPr>
              <p:sp>
                <p:nvSpPr>
                  <p:cNvPr id="39" name="TextBox 38"/>
                  <p:cNvSpPr txBox="1"/>
                  <p:nvPr/>
                </p:nvSpPr>
                <p:spPr>
                  <a:xfrm>
                    <a:off x="-283335" y="4377979"/>
                    <a:ext cx="2206506" cy="461665"/>
                  </a:xfrm>
                  <a:prstGeom prst="rect">
                    <a:avLst/>
                  </a:prstGeom>
                  <a:noFill/>
                </p:spPr>
                <p:txBody>
                  <a:bodyPr wrap="square" rtlCol="0">
                    <a:spAutoFit/>
                  </a:bodyPr>
                  <a:lstStyle/>
                  <a:p>
                    <a:pPr algn="ctr"/>
                    <a:r>
                      <a:rPr lang="it-IT" sz="2400" b="1" dirty="0" smtClean="0">
                        <a:solidFill>
                          <a:schemeClr val="bg1"/>
                        </a:solidFill>
                      </a:rPr>
                      <a:t>future sales</a:t>
                    </a:r>
                    <a:endParaRPr lang="it-IT" sz="2400" b="1" dirty="0">
                      <a:solidFill>
                        <a:schemeClr val="bg1"/>
                      </a:solidFill>
                    </a:endParaRPr>
                  </a:p>
                </p:txBody>
              </p:sp>
              <p:sp>
                <p:nvSpPr>
                  <p:cNvPr id="40" name="Rectangle 39"/>
                  <p:cNvSpPr/>
                  <p:nvPr/>
                </p:nvSpPr>
                <p:spPr>
                  <a:xfrm>
                    <a:off x="28967" y="4877990"/>
                    <a:ext cx="1584176" cy="10401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b="1" dirty="0" smtClean="0"/>
                      <a:t>12 MONTHS</a:t>
                    </a:r>
                    <a:endParaRPr lang="it-IT" b="1" dirty="0"/>
                  </a:p>
                </p:txBody>
              </p:sp>
              <p:pic>
                <p:nvPicPr>
                  <p:cNvPr id="41" name="Picture 2" descr="C:\PROGETTO_DOMINO\NuoveImmagini\icream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85714">
                    <a:off x="1324866" y="4951150"/>
                    <a:ext cx="576553" cy="106045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6" name="Notched Right Arrow 35"/>
              <p:cNvSpPr/>
              <p:nvPr/>
            </p:nvSpPr>
            <p:spPr>
              <a:xfrm>
                <a:off x="3344672" y="2302131"/>
                <a:ext cx="1111519" cy="650072"/>
              </a:xfrm>
              <a:prstGeom prst="notchedRightArrow">
                <a:avLst/>
              </a:prstGeom>
              <a:solidFill>
                <a:schemeClr val="bg1"/>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sp>
          <p:nvSpPr>
            <p:cNvPr id="48" name="TextBox 47"/>
            <p:cNvSpPr txBox="1"/>
            <p:nvPr/>
          </p:nvSpPr>
          <p:spPr>
            <a:xfrm>
              <a:off x="1691680" y="4195735"/>
              <a:ext cx="6037818" cy="830997"/>
            </a:xfrm>
            <a:prstGeom prst="rect">
              <a:avLst/>
            </a:prstGeom>
            <a:noFill/>
          </p:spPr>
          <p:txBody>
            <a:bodyPr wrap="square" rtlCol="0">
              <a:spAutoFit/>
            </a:bodyPr>
            <a:lstStyle/>
            <a:p>
              <a:pPr algn="ctr"/>
              <a:r>
                <a:rPr lang="it-IT" sz="2400" b="1" dirty="0" smtClean="0">
                  <a:solidFill>
                    <a:schemeClr val="bg1"/>
                  </a:solidFill>
                </a:rPr>
                <a:t>Can I </a:t>
              </a:r>
              <a:r>
                <a:rPr lang="it-IT" sz="2400" b="1" dirty="0" err="1" smtClean="0">
                  <a:solidFill>
                    <a:schemeClr val="bg1"/>
                  </a:solidFill>
                </a:rPr>
                <a:t>foresee</a:t>
              </a:r>
              <a:r>
                <a:rPr lang="it-IT" sz="2400" b="1" dirty="0" smtClean="0">
                  <a:solidFill>
                    <a:schemeClr val="bg1"/>
                  </a:solidFill>
                </a:rPr>
                <a:t> </a:t>
              </a:r>
              <a:r>
                <a:rPr lang="it-IT" sz="2400" b="1" dirty="0">
                  <a:solidFill>
                    <a:schemeClr val="bg1"/>
                  </a:solidFill>
                </a:rPr>
                <a:t>the </a:t>
              </a:r>
              <a:r>
                <a:rPr lang="it-IT" sz="2400" b="1" dirty="0" smtClean="0">
                  <a:solidFill>
                    <a:schemeClr val="bg1"/>
                  </a:solidFill>
                </a:rPr>
                <a:t>sales in the </a:t>
              </a:r>
              <a:r>
                <a:rPr lang="it-IT" sz="2400" b="1" dirty="0" smtClean="0">
                  <a:solidFill>
                    <a:schemeClr val="bg1"/>
                  </a:solidFill>
                </a:rPr>
                <a:t>future</a:t>
              </a:r>
              <a:endParaRPr lang="it-IT" sz="2400" b="1" dirty="0" smtClean="0">
                <a:solidFill>
                  <a:schemeClr val="bg1"/>
                </a:solidFill>
              </a:endParaRPr>
            </a:p>
            <a:p>
              <a:pPr algn="ctr"/>
              <a:r>
                <a:rPr lang="it-IT" sz="2400" b="1" dirty="0" smtClean="0">
                  <a:solidFill>
                    <a:schemeClr val="bg1"/>
                  </a:solidFill>
                </a:rPr>
                <a:t>By </a:t>
              </a:r>
              <a:r>
                <a:rPr lang="it-IT" sz="2400" b="1" dirty="0" err="1" smtClean="0">
                  <a:solidFill>
                    <a:schemeClr val="bg1"/>
                  </a:solidFill>
                </a:rPr>
                <a:t>knowing</a:t>
              </a:r>
              <a:r>
                <a:rPr lang="it-IT" sz="2400" b="1" dirty="0" smtClean="0">
                  <a:solidFill>
                    <a:schemeClr val="bg1"/>
                  </a:solidFill>
                </a:rPr>
                <a:t> the sales in the </a:t>
              </a:r>
              <a:r>
                <a:rPr lang="it-IT" sz="2400" b="1" dirty="0" err="1" smtClean="0">
                  <a:solidFill>
                    <a:schemeClr val="bg1"/>
                  </a:solidFill>
                </a:rPr>
                <a:t>past</a:t>
              </a:r>
              <a:r>
                <a:rPr lang="it-IT" sz="2400" b="1" dirty="0" smtClean="0">
                  <a:solidFill>
                    <a:schemeClr val="bg1"/>
                  </a:solidFill>
                </a:rPr>
                <a:t>?</a:t>
              </a:r>
              <a:endParaRPr lang="it-IT" sz="2400" b="1" dirty="0">
                <a:solidFill>
                  <a:schemeClr val="bg1"/>
                </a:solidFill>
              </a:endParaRPr>
            </a:p>
          </p:txBody>
        </p:sp>
      </p:grpSp>
      <p:pic>
        <p:nvPicPr>
          <p:cNvPr id="19" name="Picture 2" descr="C:\PROGETTO_DOMINO\NuoveImmagini\best friend_vectoriz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2057" y="4365104"/>
            <a:ext cx="3684292" cy="2278334"/>
          </a:xfrm>
          <a:prstGeom prst="roundRect">
            <a:avLst>
              <a:gd name="adj" fmla="val 8594"/>
            </a:avLst>
          </a:prstGeom>
          <a:solidFill>
            <a:srgbClr val="FFFFFF">
              <a:shade val="85000"/>
            </a:srgbClr>
          </a:solidFill>
          <a:ln>
            <a:noFill/>
          </a:ln>
          <a:effectLst>
            <a:innerShdw blurRad="774700">
              <a:prstClr val="black"/>
            </a:innerShdw>
          </a:effectLst>
          <a:extLst/>
        </p:spPr>
      </p:pic>
    </p:spTree>
    <p:extLst>
      <p:ext uri="{BB962C8B-B14F-4D97-AF65-F5344CB8AC3E}">
        <p14:creationId xmlns:p14="http://schemas.microsoft.com/office/powerpoint/2010/main" val="2015800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43607" y="1340768"/>
            <a:ext cx="3048731" cy="1800200"/>
            <a:chOff x="1043607" y="1340768"/>
            <a:chExt cx="3048731" cy="1800200"/>
          </a:xfrm>
        </p:grpSpPr>
        <p:sp>
          <p:nvSpPr>
            <p:cNvPr id="3" name="Rectangle 2"/>
            <p:cNvSpPr/>
            <p:nvPr/>
          </p:nvSpPr>
          <p:spPr>
            <a:xfrm>
              <a:off x="1043607" y="1340768"/>
              <a:ext cx="1031331" cy="18002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ctangle 34"/>
            <p:cNvSpPr/>
            <p:nvPr/>
          </p:nvSpPr>
          <p:spPr>
            <a:xfrm>
              <a:off x="2074939" y="1340768"/>
              <a:ext cx="480837" cy="18002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ctangle 36"/>
            <p:cNvSpPr/>
            <p:nvPr/>
          </p:nvSpPr>
          <p:spPr>
            <a:xfrm>
              <a:off x="3611501" y="1340768"/>
              <a:ext cx="480837" cy="18002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aphicFrame>
        <p:nvGraphicFramePr>
          <p:cNvPr id="5" name="Chart 4"/>
          <p:cNvGraphicFramePr>
            <a:graphicFrameLocks/>
          </p:cNvGraphicFramePr>
          <p:nvPr>
            <p:extLst>
              <p:ext uri="{D42A27DB-BD31-4B8C-83A1-F6EECF244321}">
                <p14:modId xmlns:p14="http://schemas.microsoft.com/office/powerpoint/2010/main" val="3062866340"/>
              </p:ext>
            </p:extLst>
          </p:nvPr>
        </p:nvGraphicFramePr>
        <p:xfrm>
          <a:off x="395536" y="403911"/>
          <a:ext cx="4861918" cy="3212976"/>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5"/>
          <p:cNvGrpSpPr/>
          <p:nvPr/>
        </p:nvGrpSpPr>
        <p:grpSpPr>
          <a:xfrm>
            <a:off x="5511188" y="230490"/>
            <a:ext cx="3598197" cy="4579876"/>
            <a:chOff x="5511188" y="15219"/>
            <a:chExt cx="3598197" cy="4579876"/>
          </a:xfrm>
        </p:grpSpPr>
        <p:graphicFrame>
          <p:nvGraphicFramePr>
            <p:cNvPr id="8" name="Chart 7"/>
            <p:cNvGraphicFramePr>
              <a:graphicFrameLocks/>
            </p:cNvGraphicFramePr>
            <p:nvPr>
              <p:extLst>
                <p:ext uri="{D42A27DB-BD31-4B8C-83A1-F6EECF244321}">
                  <p14:modId xmlns:p14="http://schemas.microsoft.com/office/powerpoint/2010/main" val="2956961209"/>
                </p:ext>
              </p:extLst>
            </p:nvPr>
          </p:nvGraphicFramePr>
          <p:xfrm>
            <a:off x="5511188" y="2002807"/>
            <a:ext cx="3456384" cy="25922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1602179688"/>
                </p:ext>
              </p:extLst>
            </p:nvPr>
          </p:nvGraphicFramePr>
          <p:xfrm>
            <a:off x="5511188" y="15219"/>
            <a:ext cx="3598197" cy="2599184"/>
          </p:xfrm>
          <a:graphic>
            <a:graphicData uri="http://schemas.openxmlformats.org/drawingml/2006/chart">
              <c:chart xmlns:c="http://schemas.openxmlformats.org/drawingml/2006/chart" xmlns:r="http://schemas.openxmlformats.org/officeDocument/2006/relationships" r:id="rId5"/>
            </a:graphicData>
          </a:graphic>
        </p:graphicFrame>
      </p:grpSp>
      <p:graphicFrame>
        <p:nvGraphicFramePr>
          <p:cNvPr id="11" name="Chart 10"/>
          <p:cNvGraphicFramePr>
            <a:graphicFrameLocks/>
          </p:cNvGraphicFramePr>
          <p:nvPr>
            <p:extLst>
              <p:ext uri="{D42A27DB-BD31-4B8C-83A1-F6EECF244321}">
                <p14:modId xmlns:p14="http://schemas.microsoft.com/office/powerpoint/2010/main" val="3494812745"/>
              </p:ext>
            </p:extLst>
          </p:nvPr>
        </p:nvGraphicFramePr>
        <p:xfrm>
          <a:off x="5511188" y="4574232"/>
          <a:ext cx="3450733" cy="2455168"/>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2" name="Rectangle 1"/>
              <p:cNvSpPr/>
              <p:nvPr/>
            </p:nvSpPr>
            <p:spPr>
              <a:xfrm>
                <a:off x="0" y="3645024"/>
                <a:ext cx="551813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sz="2400" b="1" i="1" dirty="0" smtClean="0">
                          <a:solidFill>
                            <a:schemeClr val="bg1"/>
                          </a:solidFill>
                          <a:latin typeface="Cambria Math"/>
                        </a:rPr>
                        <m:t>𝒇</m:t>
                      </m:r>
                      <m:d>
                        <m:dPr>
                          <m:ctrlPr>
                            <a:rPr lang="it-IT" sz="2400" b="1" i="1" dirty="0" smtClean="0">
                              <a:solidFill>
                                <a:schemeClr val="bg1"/>
                              </a:solidFill>
                              <a:latin typeface="Cambria Math"/>
                            </a:rPr>
                          </m:ctrlPr>
                        </m:dPr>
                        <m:e>
                          <m:r>
                            <a:rPr lang="it-IT" sz="2400" b="1" i="1" dirty="0" smtClean="0">
                              <a:solidFill>
                                <a:schemeClr val="bg1"/>
                              </a:solidFill>
                              <a:latin typeface="Cambria Math"/>
                            </a:rPr>
                            <m:t>𝒕</m:t>
                          </m:r>
                        </m:e>
                      </m:d>
                      <m:r>
                        <a:rPr lang="en-US" sz="2400" b="1" i="1" dirty="0" smtClean="0">
                          <a:solidFill>
                            <a:schemeClr val="bg1"/>
                          </a:solidFill>
                          <a:latin typeface="Cambria Math"/>
                        </a:rPr>
                        <m:t>=</m:t>
                      </m:r>
                      <m:r>
                        <a:rPr lang="en-US" sz="2400" b="1" i="1" dirty="0">
                          <a:solidFill>
                            <a:schemeClr val="bg1"/>
                          </a:solidFill>
                          <a:latin typeface="Cambria Math"/>
                        </a:rPr>
                        <m:t>𝑻</m:t>
                      </m:r>
                      <m:d>
                        <m:dPr>
                          <m:ctrlPr>
                            <a:rPr lang="en-US" sz="2400" b="1" i="1" dirty="0">
                              <a:solidFill>
                                <a:schemeClr val="bg1"/>
                              </a:solidFill>
                              <a:latin typeface="Cambria Math"/>
                            </a:rPr>
                          </m:ctrlPr>
                        </m:dPr>
                        <m:e>
                          <m:r>
                            <a:rPr lang="en-US" sz="2400" b="1" i="1" dirty="0">
                              <a:solidFill>
                                <a:schemeClr val="bg1"/>
                              </a:solidFill>
                              <a:latin typeface="Cambria Math"/>
                            </a:rPr>
                            <m:t>𝒕</m:t>
                          </m:r>
                        </m:e>
                      </m:d>
                      <m:r>
                        <a:rPr lang="en-US" sz="2400" b="1" i="1" dirty="0">
                          <a:solidFill>
                            <a:schemeClr val="bg1"/>
                          </a:solidFill>
                          <a:latin typeface="Cambria Math"/>
                        </a:rPr>
                        <m:t>+</m:t>
                      </m:r>
                      <m:r>
                        <a:rPr lang="en-US" sz="2400" b="1" i="1" dirty="0">
                          <a:solidFill>
                            <a:schemeClr val="bg1"/>
                          </a:solidFill>
                          <a:latin typeface="Cambria Math"/>
                        </a:rPr>
                        <m:t>𝑺</m:t>
                      </m:r>
                      <m:d>
                        <m:dPr>
                          <m:ctrlPr>
                            <a:rPr lang="en-US" sz="2400" b="1" i="1" dirty="0">
                              <a:solidFill>
                                <a:schemeClr val="bg1"/>
                              </a:solidFill>
                              <a:latin typeface="Cambria Math"/>
                            </a:rPr>
                          </m:ctrlPr>
                        </m:dPr>
                        <m:e>
                          <m:r>
                            <a:rPr lang="en-US" sz="2400" b="1" i="1" dirty="0">
                              <a:solidFill>
                                <a:schemeClr val="bg1"/>
                              </a:solidFill>
                              <a:latin typeface="Cambria Math"/>
                            </a:rPr>
                            <m:t>𝒕</m:t>
                          </m:r>
                        </m:e>
                      </m:d>
                      <m:r>
                        <a:rPr lang="en-US" sz="2400" b="1" i="1" dirty="0">
                          <a:solidFill>
                            <a:schemeClr val="bg1"/>
                          </a:solidFill>
                          <a:latin typeface="Cambria Math"/>
                        </a:rPr>
                        <m:t>+</m:t>
                      </m:r>
                      <m:r>
                        <a:rPr lang="en-US" sz="2400" b="1" i="1" dirty="0">
                          <a:solidFill>
                            <a:schemeClr val="bg1"/>
                          </a:solidFill>
                          <a:latin typeface="Cambria Math"/>
                        </a:rPr>
                        <m:t>𝑪</m:t>
                      </m:r>
                      <m:d>
                        <m:dPr>
                          <m:ctrlPr>
                            <a:rPr lang="en-US" sz="2400" b="1" i="1" dirty="0">
                              <a:solidFill>
                                <a:schemeClr val="bg1"/>
                              </a:solidFill>
                              <a:latin typeface="Cambria Math"/>
                            </a:rPr>
                          </m:ctrlPr>
                        </m:dPr>
                        <m:e>
                          <m:r>
                            <a:rPr lang="en-US" sz="2400" b="1" i="1" dirty="0">
                              <a:solidFill>
                                <a:schemeClr val="bg1"/>
                              </a:solidFill>
                              <a:latin typeface="Cambria Math"/>
                            </a:rPr>
                            <m:t>𝒕</m:t>
                          </m:r>
                        </m:e>
                      </m:d>
                      <m:r>
                        <a:rPr lang="en-US" sz="2400" b="1" i="1" dirty="0">
                          <a:solidFill>
                            <a:schemeClr val="bg1"/>
                          </a:solidFill>
                          <a:latin typeface="Cambria Math"/>
                        </a:rPr>
                        <m:t>+</m:t>
                      </m:r>
                      <m:r>
                        <a:rPr lang="en-US" sz="2400" b="1" i="1" dirty="0">
                          <a:solidFill>
                            <a:schemeClr val="bg1"/>
                          </a:solidFill>
                          <a:latin typeface="Cambria Math"/>
                        </a:rPr>
                        <m:t>𝑬𝒓𝒓𝒐𝒓</m:t>
                      </m:r>
                    </m:oMath>
                  </m:oMathPara>
                </a14:m>
                <a:endParaRPr lang="it-IT" sz="2800" b="1" dirty="0">
                  <a:solidFill>
                    <a:schemeClr val="bg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0" y="3645024"/>
                <a:ext cx="5518138" cy="461665"/>
              </a:xfrm>
              <a:prstGeom prst="rect">
                <a:avLst/>
              </a:prstGeom>
              <a:blipFill rotWithShape="1">
                <a:blip r:embed="rId7"/>
                <a:stretch>
                  <a:fillRect b="-1710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0" y="4149080"/>
                <a:ext cx="5739713"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2800" b="0" i="1" smtClean="0">
                          <a:solidFill>
                            <a:schemeClr val="bg1"/>
                          </a:solidFill>
                          <a:latin typeface="Cambria Math"/>
                        </a:rPr>
                        <m:t>𝑓</m:t>
                      </m:r>
                      <m:d>
                        <m:dPr>
                          <m:ctrlPr>
                            <a:rPr lang="it-IT" sz="2800" b="0" i="1" smtClean="0">
                              <a:solidFill>
                                <a:schemeClr val="bg1"/>
                              </a:solidFill>
                              <a:latin typeface="Cambria Math"/>
                            </a:rPr>
                          </m:ctrlPr>
                        </m:dPr>
                        <m:e>
                          <m:r>
                            <a:rPr lang="it-IT" sz="2800" b="0" i="1" smtClean="0">
                              <a:solidFill>
                                <a:schemeClr val="bg1"/>
                              </a:solidFill>
                              <a:latin typeface="Cambria Math"/>
                            </a:rPr>
                            <m:t>𝑡</m:t>
                          </m:r>
                        </m:e>
                      </m:d>
                      <m:r>
                        <a:rPr lang="it-IT" sz="2800" b="0" i="1" smtClean="0">
                          <a:solidFill>
                            <a:schemeClr val="bg1"/>
                          </a:solidFill>
                          <a:latin typeface="Cambria Math"/>
                          <a:ea typeface="Cambria Math"/>
                        </a:rPr>
                        <m:t>=</m:t>
                      </m:r>
                      <m:sSub>
                        <m:sSubPr>
                          <m:ctrlPr>
                            <a:rPr lang="it-IT" sz="2800" b="0" i="1" smtClean="0">
                              <a:solidFill>
                                <a:schemeClr val="bg1"/>
                              </a:solidFill>
                              <a:latin typeface="Cambria Math"/>
                              <a:ea typeface="Cambria Math"/>
                            </a:rPr>
                          </m:ctrlPr>
                        </m:sSubPr>
                        <m:e>
                          <m:r>
                            <a:rPr lang="it-IT" sz="2800" b="0" i="1" smtClean="0">
                              <a:solidFill>
                                <a:schemeClr val="bg1"/>
                              </a:solidFill>
                              <a:latin typeface="Cambria Math"/>
                              <a:ea typeface="Cambria Math"/>
                            </a:rPr>
                            <m:t>𝑎</m:t>
                          </m:r>
                        </m:e>
                        <m:sub>
                          <m:r>
                            <a:rPr lang="it-IT" sz="2800" b="0" i="1" smtClean="0">
                              <a:solidFill>
                                <a:schemeClr val="bg1"/>
                              </a:solidFill>
                              <a:latin typeface="Cambria Math"/>
                              <a:ea typeface="Cambria Math"/>
                            </a:rPr>
                            <m:t>0</m:t>
                          </m:r>
                        </m:sub>
                      </m:sSub>
                      <m:r>
                        <a:rPr lang="it-IT" sz="2800" b="0" i="1" smtClean="0">
                          <a:solidFill>
                            <a:schemeClr val="bg1"/>
                          </a:solidFill>
                          <a:latin typeface="Cambria Math"/>
                          <a:ea typeface="Cambria Math"/>
                        </a:rPr>
                        <m:t>+</m:t>
                      </m:r>
                      <m:sSub>
                        <m:sSubPr>
                          <m:ctrlPr>
                            <a:rPr lang="it-IT" sz="2800" i="1">
                              <a:solidFill>
                                <a:schemeClr val="bg1"/>
                              </a:solidFill>
                              <a:latin typeface="Cambria Math"/>
                              <a:ea typeface="Cambria Math"/>
                            </a:rPr>
                          </m:ctrlPr>
                        </m:sSubPr>
                        <m:e>
                          <m:r>
                            <a:rPr lang="it-IT" sz="2800" i="1">
                              <a:solidFill>
                                <a:schemeClr val="bg1"/>
                              </a:solidFill>
                              <a:latin typeface="Cambria Math"/>
                              <a:ea typeface="Cambria Math"/>
                            </a:rPr>
                            <m:t>𝑎</m:t>
                          </m:r>
                        </m:e>
                        <m:sub>
                          <m:r>
                            <a:rPr lang="it-IT" sz="2800" b="0" i="1" smtClean="0">
                              <a:solidFill>
                                <a:schemeClr val="bg1"/>
                              </a:solidFill>
                              <a:latin typeface="Cambria Math"/>
                              <a:ea typeface="Cambria Math"/>
                            </a:rPr>
                            <m:t>1</m:t>
                          </m:r>
                        </m:sub>
                      </m:sSub>
                      <m:sSub>
                        <m:sSubPr>
                          <m:ctrlPr>
                            <a:rPr lang="it-IT" sz="2800" i="1">
                              <a:solidFill>
                                <a:schemeClr val="bg1"/>
                              </a:solidFill>
                              <a:latin typeface="Cambria Math"/>
                              <a:ea typeface="Cambria Math"/>
                            </a:rPr>
                          </m:ctrlPr>
                        </m:sSubPr>
                        <m:e>
                          <m:r>
                            <a:rPr lang="it-IT" sz="2800" b="0" i="1" smtClean="0">
                              <a:solidFill>
                                <a:schemeClr val="bg1"/>
                              </a:solidFill>
                              <a:latin typeface="Cambria Math"/>
                              <a:ea typeface="Cambria Math"/>
                            </a:rPr>
                            <m:t>𝑓</m:t>
                          </m:r>
                          <m:r>
                            <a:rPr lang="it-IT" sz="2800" b="0" i="1" smtClean="0">
                              <a:solidFill>
                                <a:schemeClr val="bg1"/>
                              </a:solidFill>
                              <a:latin typeface="Cambria Math"/>
                              <a:ea typeface="Cambria Math"/>
                            </a:rPr>
                            <m:t>(</m:t>
                          </m:r>
                          <m:r>
                            <a:rPr lang="it-IT" sz="2800" b="0" i="1" smtClean="0">
                              <a:solidFill>
                                <a:schemeClr val="bg1"/>
                              </a:solidFill>
                              <a:latin typeface="Cambria Math"/>
                              <a:ea typeface="Cambria Math"/>
                            </a:rPr>
                            <m:t>𝑡</m:t>
                          </m:r>
                        </m:e>
                        <m:sub>
                          <m:r>
                            <a:rPr lang="it-IT" sz="2800" b="0" i="1" smtClean="0">
                              <a:solidFill>
                                <a:schemeClr val="bg1"/>
                              </a:solidFill>
                              <a:latin typeface="Cambria Math"/>
                              <a:ea typeface="Cambria Math"/>
                            </a:rPr>
                            <m:t>−1</m:t>
                          </m:r>
                        </m:sub>
                      </m:sSub>
                      <m:r>
                        <a:rPr lang="it-IT" sz="2800" b="0" i="1" smtClean="0">
                          <a:solidFill>
                            <a:schemeClr val="bg1"/>
                          </a:solidFill>
                          <a:latin typeface="Cambria Math"/>
                          <a:ea typeface="Cambria Math"/>
                        </a:rPr>
                        <m:t>)+</m:t>
                      </m:r>
                      <m:sSub>
                        <m:sSubPr>
                          <m:ctrlPr>
                            <a:rPr lang="it-IT" sz="2800" i="1">
                              <a:solidFill>
                                <a:schemeClr val="bg1"/>
                              </a:solidFill>
                              <a:latin typeface="Cambria Math"/>
                              <a:ea typeface="Cambria Math"/>
                            </a:rPr>
                          </m:ctrlPr>
                        </m:sSubPr>
                        <m:e>
                          <m:r>
                            <a:rPr lang="it-IT" sz="2800" i="1">
                              <a:solidFill>
                                <a:schemeClr val="bg1"/>
                              </a:solidFill>
                              <a:latin typeface="Cambria Math"/>
                              <a:ea typeface="Cambria Math"/>
                            </a:rPr>
                            <m:t>𝑎</m:t>
                          </m:r>
                        </m:e>
                        <m:sub>
                          <m:r>
                            <a:rPr lang="it-IT" sz="2800" b="0" i="1" smtClean="0">
                              <a:solidFill>
                                <a:schemeClr val="bg1"/>
                              </a:solidFill>
                              <a:latin typeface="Cambria Math"/>
                              <a:ea typeface="Cambria Math"/>
                            </a:rPr>
                            <m:t>1</m:t>
                          </m:r>
                        </m:sub>
                      </m:sSub>
                      <m:r>
                        <a:rPr lang="it-IT" sz="2800" b="0" i="1" smtClean="0">
                          <a:solidFill>
                            <a:schemeClr val="bg1"/>
                          </a:solidFill>
                          <a:latin typeface="Cambria Math"/>
                          <a:ea typeface="Cambria Math"/>
                        </a:rPr>
                        <m:t>𝑓</m:t>
                      </m:r>
                      <m:d>
                        <m:dPr>
                          <m:ctrlPr>
                            <a:rPr lang="it-IT" sz="2800" b="0" i="1" smtClean="0">
                              <a:solidFill>
                                <a:schemeClr val="bg1"/>
                              </a:solidFill>
                              <a:latin typeface="Cambria Math"/>
                              <a:ea typeface="Cambria Math"/>
                            </a:rPr>
                          </m:ctrlPr>
                        </m:dPr>
                        <m:e>
                          <m:sSub>
                            <m:sSubPr>
                              <m:ctrlPr>
                                <a:rPr lang="it-IT" sz="2800" i="1" smtClean="0">
                                  <a:solidFill>
                                    <a:schemeClr val="bg1"/>
                                  </a:solidFill>
                                  <a:latin typeface="Cambria Math"/>
                                  <a:ea typeface="Cambria Math"/>
                                </a:rPr>
                              </m:ctrlPr>
                            </m:sSubPr>
                            <m:e>
                              <m:r>
                                <a:rPr lang="it-IT" sz="2800" b="0" i="1" smtClean="0">
                                  <a:solidFill>
                                    <a:schemeClr val="bg1"/>
                                  </a:solidFill>
                                  <a:latin typeface="Cambria Math"/>
                                  <a:ea typeface="Cambria Math"/>
                                </a:rPr>
                                <m:t>𝑡</m:t>
                              </m:r>
                            </m:e>
                            <m:sub>
                              <m:r>
                                <a:rPr lang="it-IT" sz="2800" b="0" i="1" smtClean="0">
                                  <a:solidFill>
                                    <a:schemeClr val="bg1"/>
                                  </a:solidFill>
                                  <a:latin typeface="Cambria Math"/>
                                  <a:ea typeface="Cambria Math"/>
                                </a:rPr>
                                <m:t>−2</m:t>
                              </m:r>
                            </m:sub>
                          </m:sSub>
                        </m:e>
                      </m:d>
                      <m:r>
                        <a:rPr lang="it-IT" sz="2800" b="0" i="0" smtClean="0">
                          <a:solidFill>
                            <a:schemeClr val="bg1"/>
                          </a:solidFill>
                          <a:latin typeface="Cambria Math"/>
                          <a:ea typeface="Cambria Math"/>
                        </a:rPr>
                        <m:t>+</m:t>
                      </m:r>
                    </m:oMath>
                  </m:oMathPara>
                </a14:m>
                <a:endParaRPr lang="it-IT" sz="2800" b="0" i="0" dirty="0" smtClean="0">
                  <a:solidFill>
                    <a:schemeClr val="bg1"/>
                  </a:solidFill>
                  <a:latin typeface="Cambria Math"/>
                  <a:ea typeface="Cambria Math"/>
                </a:endParaRPr>
              </a:p>
              <a:p>
                <a:r>
                  <a:rPr lang="it-IT" sz="2800" b="0" dirty="0" smtClean="0">
                    <a:solidFill>
                      <a:schemeClr val="bg1"/>
                    </a:solidFill>
                    <a:ea typeface="Cambria Math"/>
                  </a:rPr>
                  <a:t>	+</a:t>
                </a:r>
                <a14:m>
                  <m:oMath xmlns:m="http://schemas.openxmlformats.org/officeDocument/2006/math">
                    <m:r>
                      <a:rPr lang="it-IT" sz="2800" b="0" i="0" smtClean="0">
                        <a:solidFill>
                          <a:schemeClr val="bg1"/>
                        </a:solidFill>
                        <a:latin typeface="Cambria Math"/>
                        <a:ea typeface="Cambria Math"/>
                      </a:rPr>
                      <m:t>…+</m:t>
                    </m:r>
                    <m:sSub>
                      <m:sSubPr>
                        <m:ctrlPr>
                          <a:rPr lang="it-IT" sz="2800" b="0" i="1" smtClean="0">
                            <a:solidFill>
                              <a:schemeClr val="bg1"/>
                            </a:solidFill>
                            <a:latin typeface="Cambria Math"/>
                            <a:ea typeface="Cambria Math"/>
                          </a:rPr>
                        </m:ctrlPr>
                      </m:sSubPr>
                      <m:e>
                        <m:r>
                          <m:rPr>
                            <m:sty m:val="p"/>
                          </m:rPr>
                          <a:rPr lang="it-IT" sz="2800" b="0" i="0" smtClean="0">
                            <a:solidFill>
                              <a:schemeClr val="bg1"/>
                            </a:solidFill>
                            <a:latin typeface="Cambria Math"/>
                            <a:ea typeface="Cambria Math"/>
                          </a:rPr>
                          <m:t>a</m:t>
                        </m:r>
                      </m:e>
                      <m:sub>
                        <m:r>
                          <m:rPr>
                            <m:sty m:val="p"/>
                          </m:rPr>
                          <a:rPr lang="it-IT" sz="2800" b="0" i="0" smtClean="0">
                            <a:solidFill>
                              <a:schemeClr val="bg1"/>
                            </a:solidFill>
                            <a:latin typeface="Cambria Math"/>
                            <a:ea typeface="Cambria Math"/>
                          </a:rPr>
                          <m:t>n</m:t>
                        </m:r>
                      </m:sub>
                    </m:sSub>
                    <m:sSub>
                      <m:sSubPr>
                        <m:ctrlPr>
                          <a:rPr lang="it-IT" sz="2800" b="0" i="1" smtClean="0">
                            <a:solidFill>
                              <a:schemeClr val="bg1"/>
                            </a:solidFill>
                            <a:latin typeface="Cambria Math"/>
                            <a:ea typeface="Cambria Math"/>
                          </a:rPr>
                        </m:ctrlPr>
                      </m:sSubPr>
                      <m:e>
                        <m:r>
                          <m:rPr>
                            <m:sty m:val="p"/>
                          </m:rPr>
                          <a:rPr lang="it-IT" sz="2800" b="0" i="0" smtClean="0">
                            <a:solidFill>
                              <a:schemeClr val="bg1"/>
                            </a:solidFill>
                            <a:latin typeface="Cambria Math"/>
                            <a:ea typeface="Cambria Math"/>
                          </a:rPr>
                          <m:t>f</m:t>
                        </m:r>
                        <m:r>
                          <a:rPr lang="it-IT" sz="2800" b="0" i="0" smtClean="0">
                            <a:solidFill>
                              <a:schemeClr val="bg1"/>
                            </a:solidFill>
                            <a:latin typeface="Cambria Math"/>
                            <a:ea typeface="Cambria Math"/>
                          </a:rPr>
                          <m:t>(</m:t>
                        </m:r>
                        <m:r>
                          <m:rPr>
                            <m:sty m:val="p"/>
                          </m:rPr>
                          <a:rPr lang="it-IT" sz="2800" b="0" i="0" smtClean="0">
                            <a:solidFill>
                              <a:schemeClr val="bg1"/>
                            </a:solidFill>
                            <a:latin typeface="Cambria Math"/>
                            <a:ea typeface="Cambria Math"/>
                          </a:rPr>
                          <m:t>t</m:t>
                        </m:r>
                      </m:e>
                      <m:sub>
                        <m:r>
                          <a:rPr lang="it-IT" sz="2800" b="0" i="0" smtClean="0">
                            <a:solidFill>
                              <a:schemeClr val="bg1"/>
                            </a:solidFill>
                            <a:latin typeface="Cambria Math"/>
                            <a:ea typeface="Cambria Math"/>
                          </a:rPr>
                          <m:t>−</m:t>
                        </m:r>
                        <m:r>
                          <m:rPr>
                            <m:sty m:val="p"/>
                          </m:rPr>
                          <a:rPr lang="it-IT" sz="2800" b="0" i="0" smtClean="0">
                            <a:solidFill>
                              <a:schemeClr val="bg1"/>
                            </a:solidFill>
                            <a:latin typeface="Cambria Math"/>
                            <a:ea typeface="Cambria Math"/>
                          </a:rPr>
                          <m:t>n</m:t>
                        </m:r>
                      </m:sub>
                    </m:sSub>
                    <m:r>
                      <a:rPr lang="it-IT" sz="2800" b="0" i="0" smtClean="0">
                        <a:solidFill>
                          <a:schemeClr val="bg1"/>
                        </a:solidFill>
                        <a:latin typeface="Cambria Math"/>
                        <a:ea typeface="Cambria Math"/>
                      </a:rPr>
                      <m:t>)+</m:t>
                    </m:r>
                    <m:r>
                      <m:rPr>
                        <m:sty m:val="p"/>
                      </m:rPr>
                      <a:rPr lang="it-IT" sz="2800" b="0" i="0" smtClean="0">
                        <a:solidFill>
                          <a:schemeClr val="bg1"/>
                        </a:solidFill>
                        <a:latin typeface="Cambria Math"/>
                        <a:ea typeface="Cambria Math"/>
                      </a:rPr>
                      <m:t>error</m:t>
                    </m:r>
                  </m:oMath>
                </a14:m>
                <a:endParaRPr lang="it-IT" sz="2800" b="0" dirty="0" smtClean="0">
                  <a:solidFill>
                    <a:schemeClr val="bg1"/>
                  </a:solidFill>
                  <a:latin typeface="Candara" pitchFamily="34" charset="0"/>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0" y="4149080"/>
                <a:ext cx="5739713" cy="954107"/>
              </a:xfrm>
              <a:prstGeom prst="rect">
                <a:avLst/>
              </a:prstGeom>
              <a:blipFill rotWithShape="1">
                <a:blip r:embed="rId8"/>
                <a:stretch>
                  <a:fillRect b="-17949"/>
                </a:stretch>
              </a:blipFill>
            </p:spPr>
            <p:txBody>
              <a:bodyPr/>
              <a:lstStyle/>
              <a:p>
                <a:r>
                  <a:rPr lang="it-IT">
                    <a:noFill/>
                  </a:rPr>
                  <a:t> </a:t>
                </a:r>
              </a:p>
            </p:txBody>
          </p:sp>
        </mc:Fallback>
      </mc:AlternateContent>
      <p:grpSp>
        <p:nvGrpSpPr>
          <p:cNvPr id="24" name="Group 23"/>
          <p:cNvGrpSpPr/>
          <p:nvPr/>
        </p:nvGrpSpPr>
        <p:grpSpPr>
          <a:xfrm>
            <a:off x="375655" y="5359602"/>
            <a:ext cx="4855130" cy="1378865"/>
            <a:chOff x="375655" y="5144331"/>
            <a:chExt cx="4855130" cy="1378865"/>
          </a:xfrm>
        </p:grpSpPr>
        <p:grpSp>
          <p:nvGrpSpPr>
            <p:cNvPr id="20" name="Group 19"/>
            <p:cNvGrpSpPr/>
            <p:nvPr/>
          </p:nvGrpSpPr>
          <p:grpSpPr>
            <a:xfrm>
              <a:off x="375655" y="5476057"/>
              <a:ext cx="1434414" cy="883978"/>
              <a:chOff x="375655" y="5476057"/>
              <a:chExt cx="1434414" cy="883978"/>
            </a:xfrm>
          </p:grpSpPr>
          <p:pic>
            <p:nvPicPr>
              <p:cNvPr id="1028" name="Picture 4" descr="C:\PROGETTO_DOMINO\NuoveImmagini\scal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5655" y="5476057"/>
                <a:ext cx="883978" cy="8839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4" name="TextBox 33"/>
                  <p:cNvSpPr txBox="1"/>
                  <p:nvPr/>
                </p:nvSpPr>
                <p:spPr>
                  <a:xfrm>
                    <a:off x="1231321" y="5615492"/>
                    <a:ext cx="5787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2800" b="0" i="1" smtClean="0">
                                  <a:solidFill>
                                    <a:schemeClr val="bg1"/>
                                  </a:solidFill>
                                  <a:latin typeface="Cambria Math"/>
                                </a:rPr>
                              </m:ctrlPr>
                            </m:sSubPr>
                            <m:e>
                              <m:r>
                                <a:rPr lang="it-IT" sz="2800" b="0" i="1" smtClean="0">
                                  <a:solidFill>
                                    <a:schemeClr val="bg1"/>
                                  </a:solidFill>
                                  <a:latin typeface="Cambria Math"/>
                                </a:rPr>
                                <m:t>𝑎</m:t>
                              </m:r>
                            </m:e>
                            <m:sub>
                              <m:r>
                                <a:rPr lang="it-IT" sz="2800" b="0" i="1" smtClean="0">
                                  <a:solidFill>
                                    <a:schemeClr val="bg1"/>
                                  </a:solidFill>
                                  <a:latin typeface="Cambria Math"/>
                                </a:rPr>
                                <m:t>𝑖</m:t>
                              </m:r>
                            </m:sub>
                          </m:sSub>
                        </m:oMath>
                      </m:oMathPara>
                    </a14:m>
                    <a:endParaRPr lang="it-IT" sz="2800" b="0" dirty="0" smtClean="0">
                      <a:solidFill>
                        <a:schemeClr val="bg1"/>
                      </a:solidFill>
                      <a:latin typeface="Candara" pitchFamily="34" charset="0"/>
                      <a:ea typeface="Cambria Math"/>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231321" y="5615492"/>
                    <a:ext cx="578748" cy="523220"/>
                  </a:xfrm>
                  <a:prstGeom prst="rect">
                    <a:avLst/>
                  </a:prstGeom>
                  <a:blipFill rotWithShape="1">
                    <a:blip r:embed="rId10"/>
                    <a:stretch>
                      <a:fillRect/>
                    </a:stretch>
                  </a:blipFill>
                </p:spPr>
                <p:txBody>
                  <a:bodyPr/>
                  <a:lstStyle/>
                  <a:p>
                    <a:r>
                      <a:rPr lang="it-IT">
                        <a:noFill/>
                      </a:rPr>
                      <a:t> </a:t>
                    </a:r>
                  </a:p>
                </p:txBody>
              </p:sp>
            </mc:Fallback>
          </mc:AlternateContent>
        </p:grpSp>
        <p:grpSp>
          <p:nvGrpSpPr>
            <p:cNvPr id="15" name="Group 14"/>
            <p:cNvGrpSpPr/>
            <p:nvPr/>
          </p:nvGrpSpPr>
          <p:grpSpPr>
            <a:xfrm>
              <a:off x="1907704" y="5378046"/>
              <a:ext cx="1465935" cy="1080000"/>
              <a:chOff x="1553349" y="5378046"/>
              <a:chExt cx="1465935" cy="1080000"/>
            </a:xfrm>
          </p:grpSpPr>
          <p:sp>
            <p:nvSpPr>
              <p:cNvPr id="12" name="Flowchart: Decision 11"/>
              <p:cNvSpPr/>
              <p:nvPr/>
            </p:nvSpPr>
            <p:spPr>
              <a:xfrm>
                <a:off x="1553349" y="5378046"/>
                <a:ext cx="1080000" cy="1080000"/>
              </a:xfrm>
              <a:prstGeom prst="flowChartDecision">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6000" b="1" dirty="0" smtClean="0">
                    <a:solidFill>
                      <a:schemeClr val="tx2"/>
                    </a:solidFill>
                  </a:rPr>
                  <a:t>?</a:t>
                </a:r>
                <a:endParaRPr lang="it-IT" sz="6000" b="1" dirty="0">
                  <a:solidFill>
                    <a:schemeClr val="tx2"/>
                  </a:solidFill>
                </a:endParaRPr>
              </a:p>
            </p:txBody>
          </p:sp>
          <mc:AlternateContent xmlns:mc="http://schemas.openxmlformats.org/markup-compatibility/2006" xmlns:a14="http://schemas.microsoft.com/office/drawing/2010/main">
            <mc:Choice Requires="a14">
              <p:sp>
                <p:nvSpPr>
                  <p:cNvPr id="36" name="TextBox 35"/>
                  <p:cNvSpPr txBox="1"/>
                  <p:nvPr/>
                </p:nvSpPr>
                <p:spPr>
                  <a:xfrm>
                    <a:off x="2543128" y="5630184"/>
                    <a:ext cx="476156" cy="52322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it-IT" sz="2800" b="0" i="1" smtClean="0">
                              <a:solidFill>
                                <a:schemeClr val="bg1"/>
                              </a:solidFill>
                              <a:latin typeface="Cambria Math"/>
                              <a:ea typeface="Cambria Math"/>
                            </a:rPr>
                            <m:t>𝑛</m:t>
                          </m:r>
                        </m:oMath>
                      </m:oMathPara>
                    </a14:m>
                    <a:endParaRPr lang="it-IT" sz="2800" b="0" dirty="0" smtClean="0">
                      <a:solidFill>
                        <a:schemeClr val="bg1"/>
                      </a:solidFill>
                      <a:latin typeface="Candara" pitchFamily="34" charset="0"/>
                      <a:ea typeface="Cambria Math"/>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2543128" y="5630184"/>
                    <a:ext cx="476156" cy="523220"/>
                  </a:xfrm>
                  <a:prstGeom prst="rect">
                    <a:avLst/>
                  </a:prstGeom>
                  <a:blipFill rotWithShape="1">
                    <a:blip r:embed="rId11"/>
                    <a:stretch>
                      <a:fillRect/>
                    </a:stretch>
                  </a:blipFill>
                  <a:ln>
                    <a:noFill/>
                  </a:ln>
                </p:spPr>
                <p:txBody>
                  <a:bodyPr/>
                  <a:lstStyle/>
                  <a:p>
                    <a:r>
                      <a:rPr lang="it-IT">
                        <a:noFill/>
                      </a:rPr>
                      <a:t> </a:t>
                    </a:r>
                  </a:p>
                </p:txBody>
              </p:sp>
            </mc:Fallback>
          </mc:AlternateContent>
        </p:grpSp>
        <p:pic>
          <p:nvPicPr>
            <p:cNvPr id="1029" name="Picture 5" descr="C:\PROGETTO_DOMINO\NuoveImmagini\ment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3851920" y="5144331"/>
              <a:ext cx="1378865" cy="1378865"/>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grpSp>
      <p:sp>
        <p:nvSpPr>
          <p:cNvPr id="33" name="TextBox 32"/>
          <p:cNvSpPr txBox="1"/>
          <p:nvPr/>
        </p:nvSpPr>
        <p:spPr>
          <a:xfrm>
            <a:off x="101136" y="116631"/>
            <a:ext cx="5315879"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lang="it-IT" sz="2400" dirty="0" smtClean="0"/>
              <a:t>LINEAR COMBINATIONS IN FORECASTING</a:t>
            </a:r>
            <a:endParaRPr lang="it-IT" sz="2400" dirty="0"/>
          </a:p>
        </p:txBody>
      </p:sp>
      <p:sp>
        <p:nvSpPr>
          <p:cNvPr id="10" name="Rounded Rectangle 9"/>
          <p:cNvSpPr/>
          <p:nvPr/>
        </p:nvSpPr>
        <p:spPr>
          <a:xfrm>
            <a:off x="179512" y="5517233"/>
            <a:ext cx="3143642" cy="1221234"/>
          </a:xfrm>
          <a:prstGeom prst="roundRect">
            <a:avLst/>
          </a:prstGeom>
          <a:noFill/>
          <a:ln>
            <a:solidFill>
              <a:schemeClr val="bg2"/>
            </a:solidFill>
            <a:prstDash val="sys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cxnSp>
        <p:nvCxnSpPr>
          <p:cNvPr id="22" name="Curved Connector 21"/>
          <p:cNvCxnSpPr>
            <a:stCxn id="10" idx="3"/>
            <a:endCxn id="1029" idx="0"/>
          </p:cNvCxnSpPr>
          <p:nvPr/>
        </p:nvCxnSpPr>
        <p:spPr>
          <a:xfrm flipV="1">
            <a:off x="3323154" y="5359602"/>
            <a:ext cx="1218198" cy="768248"/>
          </a:xfrm>
          <a:prstGeom prst="curvedConnector4">
            <a:avLst>
              <a:gd name="adj1" fmla="val 21703"/>
              <a:gd name="adj2" fmla="val 129756"/>
            </a:avLst>
          </a:prstGeom>
          <a:ln w="38100">
            <a:solidFill>
              <a:schemeClr val="bg2"/>
            </a:solidFill>
            <a:prstDash val="sysDot"/>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32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269" y="4551511"/>
            <a:ext cx="3275856" cy="2259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4" name="Rectangle 3"/>
          <p:cNvSpPr/>
          <p:nvPr/>
        </p:nvSpPr>
        <p:spPr>
          <a:xfrm>
            <a:off x="179512" y="548680"/>
            <a:ext cx="1224136" cy="5962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INPUTS</a:t>
            </a:r>
            <a:endParaRPr lang="it-IT" dirty="0"/>
          </a:p>
        </p:txBody>
      </p:sp>
      <p:sp>
        <p:nvSpPr>
          <p:cNvPr id="5" name="Rectangle 4"/>
          <p:cNvSpPr/>
          <p:nvPr/>
        </p:nvSpPr>
        <p:spPr>
          <a:xfrm>
            <a:off x="5012652" y="926338"/>
            <a:ext cx="1212953"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OUTPUTS</a:t>
            </a:r>
            <a:endParaRPr lang="it-IT" dirty="0"/>
          </a:p>
        </p:txBody>
      </p:sp>
      <p:sp>
        <p:nvSpPr>
          <p:cNvPr id="6" name="Rectangle 5"/>
          <p:cNvSpPr/>
          <p:nvPr/>
        </p:nvSpPr>
        <p:spPr>
          <a:xfrm>
            <a:off x="3108924" y="926338"/>
            <a:ext cx="1224136" cy="936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b="1" dirty="0" smtClean="0"/>
              <a:t>NEURONS</a:t>
            </a:r>
            <a:endParaRPr lang="it-IT" b="1" dirty="0"/>
          </a:p>
        </p:txBody>
      </p:sp>
      <p:sp>
        <p:nvSpPr>
          <p:cNvPr id="10" name="Rectangle 9"/>
          <p:cNvSpPr/>
          <p:nvPr/>
        </p:nvSpPr>
        <p:spPr>
          <a:xfrm>
            <a:off x="179512" y="1605310"/>
            <a:ext cx="1224136" cy="599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WEIGTHS</a:t>
            </a:r>
            <a:endParaRPr lang="it-IT" dirty="0"/>
          </a:p>
        </p:txBody>
      </p:sp>
      <p:grpSp>
        <p:nvGrpSpPr>
          <p:cNvPr id="114" name="Group 113"/>
          <p:cNvGrpSpPr/>
          <p:nvPr/>
        </p:nvGrpSpPr>
        <p:grpSpPr>
          <a:xfrm>
            <a:off x="3392577" y="4922540"/>
            <a:ext cx="5806157" cy="1674812"/>
            <a:chOff x="3419873" y="4789250"/>
            <a:chExt cx="5806157" cy="1674812"/>
          </a:xfrm>
        </p:grpSpPr>
        <p:sp>
          <p:nvSpPr>
            <p:cNvPr id="97" name="Rectangle 96"/>
            <p:cNvSpPr/>
            <p:nvPr/>
          </p:nvSpPr>
          <p:spPr>
            <a:xfrm>
              <a:off x="3419873" y="4789250"/>
              <a:ext cx="5724127" cy="1674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nvGrpSpPr>
            <p:cNvPr id="111" name="Group 110"/>
            <p:cNvGrpSpPr/>
            <p:nvPr/>
          </p:nvGrpSpPr>
          <p:grpSpPr>
            <a:xfrm>
              <a:off x="3487845" y="4869160"/>
              <a:ext cx="5738185" cy="1453053"/>
              <a:chOff x="3457815" y="4869160"/>
              <a:chExt cx="5738185" cy="1453053"/>
            </a:xfrm>
          </p:grpSpPr>
          <p:grpSp>
            <p:nvGrpSpPr>
              <p:cNvPr id="34" name="Group 33"/>
              <p:cNvGrpSpPr/>
              <p:nvPr/>
            </p:nvGrpSpPr>
            <p:grpSpPr>
              <a:xfrm>
                <a:off x="3457815" y="4869160"/>
                <a:ext cx="5738185" cy="1117892"/>
                <a:chOff x="976073" y="5196255"/>
                <a:chExt cx="5738185" cy="1117892"/>
              </a:xfrm>
            </p:grpSpPr>
            <p:cxnSp>
              <p:nvCxnSpPr>
                <p:cNvPr id="36" name="Straight Arrow Connector 35"/>
                <p:cNvCxnSpPr/>
                <p:nvPr/>
              </p:nvCxnSpPr>
              <p:spPr>
                <a:xfrm>
                  <a:off x="998769" y="5446077"/>
                  <a:ext cx="942513" cy="0"/>
                </a:xfrm>
                <a:prstGeom prst="straightConnector1">
                  <a:avLst/>
                </a:pr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93682" y="5261411"/>
                  <a:ext cx="1164192" cy="369332"/>
                </a:xfrm>
                <a:prstGeom prst="rect">
                  <a:avLst/>
                </a:prstGeom>
                <a:solidFill>
                  <a:schemeClr val="tx2">
                    <a:lumMod val="75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r>
                    <a:rPr lang="it-IT" dirty="0" err="1" smtClean="0">
                      <a:latin typeface="Candara" pitchFamily="34" charset="0"/>
                    </a:rPr>
                    <a:t>activation</a:t>
                  </a:r>
                  <a:endParaRPr lang="it-IT" dirty="0">
                    <a:latin typeface="Candara" pitchFamily="34" charset="0"/>
                  </a:endParaRPr>
                </a:p>
              </p:txBody>
            </p:sp>
            <p:cxnSp>
              <p:nvCxnSpPr>
                <p:cNvPr id="38" name="Straight Arrow Connector 37"/>
                <p:cNvCxnSpPr/>
                <p:nvPr/>
              </p:nvCxnSpPr>
              <p:spPr>
                <a:xfrm flipH="1">
                  <a:off x="976073" y="6093296"/>
                  <a:ext cx="873974" cy="1"/>
                </a:xfrm>
                <a:prstGeom prst="straightConnector1">
                  <a:avLst/>
                </a:prstGeom>
                <a:ln w="76200">
                  <a:solidFill>
                    <a:schemeClr val="accent2"/>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982998" y="5944815"/>
                  <a:ext cx="183559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t-IT" dirty="0" err="1" smtClean="0">
                      <a:latin typeface="Candara" pitchFamily="34" charset="0"/>
                    </a:rPr>
                    <a:t>backpropagation</a:t>
                  </a:r>
                  <a:endParaRPr lang="it-IT" dirty="0">
                    <a:latin typeface="Candara" pitchFamily="34" charset="0"/>
                  </a:endParaRPr>
                </a:p>
              </p:txBody>
            </p:sp>
            <p:sp>
              <p:nvSpPr>
                <p:cNvPr id="40" name="TextBox 39"/>
                <p:cNvSpPr txBox="1"/>
                <p:nvPr/>
              </p:nvSpPr>
              <p:spPr>
                <a:xfrm>
                  <a:off x="3275856" y="5196255"/>
                  <a:ext cx="3438402" cy="400110"/>
                </a:xfrm>
                <a:prstGeom prst="rect">
                  <a:avLst/>
                </a:prstGeom>
                <a:noFill/>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it-IT" sz="2000" b="1" dirty="0" err="1" smtClean="0">
                      <a:latin typeface="Candara" pitchFamily="34" charset="0"/>
                    </a:rPr>
                    <a:t>function</a:t>
                  </a:r>
                  <a:r>
                    <a:rPr lang="it-IT" sz="2000" b="1" dirty="0" smtClean="0">
                      <a:latin typeface="Candara" pitchFamily="34" charset="0"/>
                    </a:rPr>
                    <a:t> of </a:t>
                  </a:r>
                  <a:r>
                    <a:rPr lang="it-IT" sz="2000" b="1" dirty="0" err="1" smtClean="0">
                      <a:latin typeface="Candara" pitchFamily="34" charset="0"/>
                    </a:rPr>
                    <a:t>weigthed</a:t>
                  </a:r>
                  <a:r>
                    <a:rPr lang="it-IT" sz="2000" b="1" dirty="0" smtClean="0">
                      <a:latin typeface="Candara" pitchFamily="34" charset="0"/>
                    </a:rPr>
                    <a:t> </a:t>
                  </a:r>
                  <a:r>
                    <a:rPr lang="it-IT" sz="2000" b="1" dirty="0" err="1" smtClean="0">
                      <a:latin typeface="Candara" pitchFamily="34" charset="0"/>
                    </a:rPr>
                    <a:t>inputs</a:t>
                  </a:r>
                  <a:endParaRPr lang="it-IT" sz="2000" b="1" dirty="0">
                    <a:latin typeface="Candara" pitchFamily="34" charset="0"/>
                  </a:endParaRPr>
                </a:p>
              </p:txBody>
            </p:sp>
          </p:grpSp>
          <p:sp>
            <p:nvSpPr>
              <p:cNvPr id="35" name="TextBox 34"/>
              <p:cNvSpPr txBox="1"/>
              <p:nvPr/>
            </p:nvSpPr>
            <p:spPr>
              <a:xfrm>
                <a:off x="6222871" y="5306550"/>
                <a:ext cx="2891099" cy="1015663"/>
              </a:xfrm>
              <a:prstGeom prst="rect">
                <a:avLst/>
              </a:prstGeom>
              <a:noFill/>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it-IT" sz="2000" b="1" dirty="0" err="1" smtClean="0">
                    <a:latin typeface="Candara" pitchFamily="34" charset="0"/>
                  </a:rPr>
                  <a:t>Propagating</a:t>
                </a:r>
                <a:r>
                  <a:rPr lang="it-IT" sz="2000" b="1" dirty="0" smtClean="0">
                    <a:latin typeface="Candara" pitchFamily="34" charset="0"/>
                  </a:rPr>
                  <a:t> </a:t>
                </a:r>
                <a:r>
                  <a:rPr lang="it-IT" sz="2000" b="1" dirty="0" err="1" smtClean="0">
                    <a:latin typeface="Candara" pitchFamily="34" charset="0"/>
                  </a:rPr>
                  <a:t>error</a:t>
                </a:r>
                <a:r>
                  <a:rPr lang="it-IT" sz="2000" b="1" dirty="0" smtClean="0">
                    <a:latin typeface="Candara" pitchFamily="34" charset="0"/>
                  </a:rPr>
                  <a:t> and</a:t>
                </a:r>
              </a:p>
              <a:p>
                <a:r>
                  <a:rPr lang="it-IT" sz="2000" b="1" dirty="0" err="1">
                    <a:latin typeface="Candara" pitchFamily="34" charset="0"/>
                  </a:rPr>
                  <a:t>a</a:t>
                </a:r>
                <a:r>
                  <a:rPr lang="it-IT" sz="2000" b="1" dirty="0" err="1" smtClean="0">
                    <a:latin typeface="Candara" pitchFamily="34" charset="0"/>
                  </a:rPr>
                  <a:t>djusting</a:t>
                </a:r>
                <a:r>
                  <a:rPr lang="it-IT" sz="2000" b="1" dirty="0" smtClean="0">
                    <a:latin typeface="Candara" pitchFamily="34" charset="0"/>
                  </a:rPr>
                  <a:t> </a:t>
                </a:r>
                <a:r>
                  <a:rPr lang="it-IT" sz="2000" b="1" dirty="0" err="1" smtClean="0">
                    <a:latin typeface="Candara" pitchFamily="34" charset="0"/>
                  </a:rPr>
                  <a:t>weigths</a:t>
                </a:r>
                <a:r>
                  <a:rPr lang="it-IT" sz="2000" b="1" dirty="0" smtClean="0">
                    <a:latin typeface="Candara" pitchFamily="34" charset="0"/>
                  </a:rPr>
                  <a:t> </a:t>
                </a:r>
                <a:r>
                  <a:rPr lang="it-IT" sz="2000" b="1" dirty="0" err="1" smtClean="0">
                    <a:latin typeface="Candara" pitchFamily="34" charset="0"/>
                  </a:rPr>
                  <a:t>using</a:t>
                </a:r>
                <a:endParaRPr lang="it-IT" sz="2000" b="1" dirty="0">
                  <a:latin typeface="Candara" pitchFamily="34" charset="0"/>
                </a:endParaRPr>
              </a:p>
              <a:p>
                <a:r>
                  <a:rPr lang="it-IT" sz="2000" b="1" dirty="0" smtClean="0">
                    <a:latin typeface="Candara" pitchFamily="34" charset="0"/>
                  </a:rPr>
                  <a:t>(</a:t>
                </a:r>
                <a:r>
                  <a:rPr lang="it-IT" sz="2000" b="1" dirty="0" err="1" smtClean="0">
                    <a:latin typeface="Candara" pitchFamily="34" charset="0"/>
                  </a:rPr>
                  <a:t>Actual</a:t>
                </a:r>
                <a:r>
                  <a:rPr lang="it-IT" sz="2000" b="1" dirty="0" smtClean="0">
                    <a:latin typeface="Candara" pitchFamily="34" charset="0"/>
                  </a:rPr>
                  <a:t> </a:t>
                </a:r>
                <a:r>
                  <a:rPr lang="it-IT" sz="2000" b="1" dirty="0" smtClean="0">
                    <a:effectLst>
                      <a:outerShdw blurRad="38100" dist="38100" dir="2700000" algn="tl">
                        <a:srgbClr val="000000">
                          <a:alpha val="43137"/>
                        </a:srgbClr>
                      </a:outerShdw>
                    </a:effectLst>
                  </a:rPr>
                  <a:t>—</a:t>
                </a:r>
                <a:r>
                  <a:rPr lang="it-IT" sz="2000" dirty="0" smtClean="0">
                    <a:effectLst>
                      <a:outerShdw blurRad="38100" dist="38100" dir="2700000" algn="tl">
                        <a:srgbClr val="000000">
                          <a:alpha val="43137"/>
                        </a:srgbClr>
                      </a:outerShdw>
                    </a:effectLst>
                  </a:rPr>
                  <a:t> </a:t>
                </a:r>
                <a:r>
                  <a:rPr lang="it-IT" sz="2000" b="1" dirty="0" err="1" smtClean="0">
                    <a:latin typeface="Candara" pitchFamily="34" charset="0"/>
                  </a:rPr>
                  <a:t>Forecast</a:t>
                </a:r>
                <a:r>
                  <a:rPr lang="it-IT" sz="2000" b="1" dirty="0" smtClean="0">
                    <a:latin typeface="Candara" pitchFamily="34" charset="0"/>
                  </a:rPr>
                  <a:t>)</a:t>
                </a:r>
                <a:endParaRPr lang="it-IT" sz="2000" b="1" dirty="0">
                  <a:latin typeface="Candara" pitchFamily="34" charset="0"/>
                </a:endParaRPr>
              </a:p>
            </p:txBody>
          </p:sp>
        </p:grpSp>
      </p:grpSp>
      <p:sp>
        <p:nvSpPr>
          <p:cNvPr id="41" name="TextBox 40"/>
          <p:cNvSpPr txBox="1"/>
          <p:nvPr/>
        </p:nvSpPr>
        <p:spPr>
          <a:xfrm>
            <a:off x="2285188" y="116632"/>
            <a:ext cx="4525599"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lang="it-IT" sz="2400" smtClean="0"/>
              <a:t>NEURAL NETWORK IN A NUTSHELL</a:t>
            </a:r>
            <a:endParaRPr lang="it-IT" sz="2400" dirty="0"/>
          </a:p>
        </p:txBody>
      </p:sp>
      <p:sp>
        <p:nvSpPr>
          <p:cNvPr id="12" name="Flowchart: Connector 11"/>
          <p:cNvSpPr/>
          <p:nvPr/>
        </p:nvSpPr>
        <p:spPr>
          <a:xfrm>
            <a:off x="2061594" y="1198831"/>
            <a:ext cx="447188" cy="402673"/>
          </a:xfrm>
          <a:prstGeom prst="flowChartConnector">
            <a:avLst/>
          </a:prstGeom>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it-IT" sz="2800" b="1" dirty="0" smtClean="0"/>
              <a:t>x</a:t>
            </a:r>
            <a:endParaRPr lang="it-IT" sz="2800" b="1" dirty="0"/>
          </a:p>
        </p:txBody>
      </p:sp>
      <p:cxnSp>
        <p:nvCxnSpPr>
          <p:cNvPr id="46" name="Straight Arrow Connector 45"/>
          <p:cNvCxnSpPr>
            <a:stCxn id="12" idx="6"/>
            <a:endCxn id="6" idx="1"/>
          </p:cNvCxnSpPr>
          <p:nvPr/>
        </p:nvCxnSpPr>
        <p:spPr>
          <a:xfrm flipV="1">
            <a:off x="2508782" y="1394390"/>
            <a:ext cx="600142" cy="5778"/>
          </a:xfrm>
          <a:prstGeom prst="straightConnector1">
            <a:avLst/>
          </a:prstGeom>
          <a:ln w="28575">
            <a:solidFill>
              <a:schemeClr val="bg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 idx="3"/>
            <a:endCxn id="12" idx="0"/>
          </p:cNvCxnSpPr>
          <p:nvPr/>
        </p:nvCxnSpPr>
        <p:spPr>
          <a:xfrm>
            <a:off x="1403648" y="846820"/>
            <a:ext cx="881540" cy="352011"/>
          </a:xfrm>
          <a:prstGeom prst="bentConnector2">
            <a:avLst/>
          </a:prstGeom>
          <a:ln w="28575">
            <a:solidFill>
              <a:schemeClr val="bg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0" idx="3"/>
            <a:endCxn id="12" idx="4"/>
          </p:cNvCxnSpPr>
          <p:nvPr/>
        </p:nvCxnSpPr>
        <p:spPr>
          <a:xfrm flipV="1">
            <a:off x="1403648" y="1601504"/>
            <a:ext cx="881540" cy="303583"/>
          </a:xfrm>
          <a:prstGeom prst="bentConnector2">
            <a:avLst/>
          </a:prstGeom>
          <a:ln w="28575">
            <a:solidFill>
              <a:schemeClr val="bg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 idx="3"/>
            <a:endCxn id="5" idx="1"/>
          </p:cNvCxnSpPr>
          <p:nvPr/>
        </p:nvCxnSpPr>
        <p:spPr>
          <a:xfrm>
            <a:off x="4333060" y="1394390"/>
            <a:ext cx="679592" cy="0"/>
          </a:xfrm>
          <a:prstGeom prst="straightConnector1">
            <a:avLst/>
          </a:prstGeom>
          <a:ln w="28575">
            <a:solidFill>
              <a:schemeClr val="bg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63" name="Flowchart: Decision 62"/>
          <p:cNvSpPr/>
          <p:nvPr/>
        </p:nvSpPr>
        <p:spPr>
          <a:xfrm>
            <a:off x="6533690" y="620688"/>
            <a:ext cx="2305363" cy="1547403"/>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600" b="1" dirty="0" err="1" smtClean="0">
                <a:effectLst>
                  <a:outerShdw blurRad="38100" dist="38100" dir="2700000" algn="tl">
                    <a:srgbClr val="000000">
                      <a:alpha val="43137"/>
                    </a:srgbClr>
                  </a:outerShdw>
                </a:effectLst>
              </a:rPr>
              <a:t>ActualValues</a:t>
            </a:r>
            <a:endParaRPr lang="it-IT" sz="1600" b="1" dirty="0" smtClean="0">
              <a:effectLst>
                <a:outerShdw blurRad="38100" dist="38100" dir="2700000" algn="tl">
                  <a:srgbClr val="000000">
                    <a:alpha val="43137"/>
                  </a:srgbClr>
                </a:outerShdw>
              </a:effectLst>
            </a:endParaRPr>
          </a:p>
          <a:p>
            <a:pPr algn="ctr"/>
            <a:r>
              <a:rPr lang="it-IT" sz="1600" b="1" dirty="0">
                <a:effectLst>
                  <a:outerShdw blurRad="38100" dist="38100" dir="2700000" algn="tl">
                    <a:srgbClr val="000000">
                      <a:alpha val="43137"/>
                    </a:srgbClr>
                  </a:outerShdw>
                </a:effectLst>
              </a:rPr>
              <a:t>—</a:t>
            </a:r>
            <a:endParaRPr lang="it-IT" sz="1600" b="1" dirty="0" smtClean="0">
              <a:effectLst>
                <a:outerShdw blurRad="38100" dist="38100" dir="2700000" algn="tl">
                  <a:srgbClr val="000000">
                    <a:alpha val="43137"/>
                  </a:srgbClr>
                </a:outerShdw>
              </a:effectLst>
            </a:endParaRPr>
          </a:p>
          <a:p>
            <a:pPr algn="ctr"/>
            <a:r>
              <a:rPr lang="it-IT" sz="1600" b="1" dirty="0" err="1" smtClean="0">
                <a:effectLst>
                  <a:outerShdw blurRad="38100" dist="38100" dir="2700000" algn="tl">
                    <a:srgbClr val="000000">
                      <a:alpha val="43137"/>
                    </a:srgbClr>
                  </a:outerShdw>
                </a:effectLst>
              </a:rPr>
              <a:t>Forecast</a:t>
            </a:r>
            <a:endParaRPr lang="it-IT" sz="1600" b="1" dirty="0">
              <a:effectLst>
                <a:outerShdw blurRad="38100" dist="38100" dir="2700000" algn="tl">
                  <a:srgbClr val="000000">
                    <a:alpha val="43137"/>
                  </a:srgbClr>
                </a:outerShdw>
              </a:effectLst>
            </a:endParaRPr>
          </a:p>
        </p:txBody>
      </p:sp>
      <p:cxnSp>
        <p:nvCxnSpPr>
          <p:cNvPr id="72" name="Straight Arrow Connector 71"/>
          <p:cNvCxnSpPr>
            <a:endCxn id="63" idx="1"/>
          </p:cNvCxnSpPr>
          <p:nvPr/>
        </p:nvCxnSpPr>
        <p:spPr>
          <a:xfrm>
            <a:off x="6225605" y="1394389"/>
            <a:ext cx="308085" cy="1"/>
          </a:xfrm>
          <a:prstGeom prst="straightConnector1">
            <a:avLst/>
          </a:prstGeom>
          <a:ln w="28575">
            <a:solidFill>
              <a:schemeClr val="bg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3" idx="2"/>
            <a:endCxn id="10" idx="2"/>
          </p:cNvCxnSpPr>
          <p:nvPr/>
        </p:nvCxnSpPr>
        <p:spPr>
          <a:xfrm rot="5400000">
            <a:off x="4220590" y="-1260919"/>
            <a:ext cx="36773" cy="6894792"/>
          </a:xfrm>
          <a:prstGeom prst="bentConnector3">
            <a:avLst>
              <a:gd name="adj1" fmla="val 1241242"/>
            </a:avLst>
          </a:prstGeom>
          <a:ln w="38100">
            <a:headEnd type="none" w="med" len="med"/>
            <a:tailEnd type="stealth" w="lg" len="lg"/>
          </a:ln>
        </p:spPr>
        <p:style>
          <a:lnRef idx="1">
            <a:schemeClr val="accent2"/>
          </a:lnRef>
          <a:fillRef idx="0">
            <a:schemeClr val="accent2"/>
          </a:fillRef>
          <a:effectRef idx="0">
            <a:schemeClr val="accent2"/>
          </a:effectRef>
          <a:fontRef idx="minor">
            <a:schemeClr val="tx1"/>
          </a:fontRef>
        </p:style>
      </p:cxnSp>
      <p:sp>
        <p:nvSpPr>
          <p:cNvPr id="82" name="TextBox 81"/>
          <p:cNvSpPr txBox="1"/>
          <p:nvPr/>
        </p:nvSpPr>
        <p:spPr>
          <a:xfrm>
            <a:off x="6839728" y="2143958"/>
            <a:ext cx="699827" cy="40011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2000" b="1" dirty="0" smtClean="0">
                <a:latin typeface="Candara" pitchFamily="34" charset="0"/>
              </a:rPr>
              <a:t>!= 0</a:t>
            </a:r>
            <a:endParaRPr lang="it-IT" sz="2000" b="1" dirty="0">
              <a:latin typeface="Candara" pitchFamily="34" charset="0"/>
            </a:endParaRPr>
          </a:p>
        </p:txBody>
      </p:sp>
      <p:sp>
        <p:nvSpPr>
          <p:cNvPr id="83" name="TextBox 82"/>
          <p:cNvSpPr txBox="1"/>
          <p:nvPr/>
        </p:nvSpPr>
        <p:spPr>
          <a:xfrm>
            <a:off x="8370187" y="1695973"/>
            <a:ext cx="552022" cy="400110"/>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it-IT" sz="2000" b="1" dirty="0" smtClean="0">
                <a:latin typeface="Candara" pitchFamily="34" charset="0"/>
              </a:rPr>
              <a:t>~0</a:t>
            </a:r>
            <a:endParaRPr lang="it-IT" sz="2000" b="1" dirty="0">
              <a:latin typeface="Candara" pitchFamily="34" charset="0"/>
            </a:endParaRPr>
          </a:p>
        </p:txBody>
      </p:sp>
      <p:cxnSp>
        <p:nvCxnSpPr>
          <p:cNvPr id="84" name="Elbow Connector 83"/>
          <p:cNvCxnSpPr>
            <a:stCxn id="63" idx="3"/>
          </p:cNvCxnSpPr>
          <p:nvPr/>
        </p:nvCxnSpPr>
        <p:spPr>
          <a:xfrm flipH="1">
            <a:off x="4672856" y="1394390"/>
            <a:ext cx="4166197" cy="1895234"/>
          </a:xfrm>
          <a:prstGeom prst="bentConnector3">
            <a:avLst>
              <a:gd name="adj1" fmla="val -5487"/>
            </a:avLst>
          </a:prstGeom>
          <a:ln w="38100">
            <a:solidFill>
              <a:schemeClr val="accent4"/>
            </a:solidFill>
            <a:headEnd type="none" w="med" len="med"/>
            <a:tailEnd type="stealth" w="lg" len="lg"/>
          </a:ln>
        </p:spPr>
        <p:style>
          <a:lnRef idx="1">
            <a:schemeClr val="accent2"/>
          </a:lnRef>
          <a:fillRef idx="0">
            <a:schemeClr val="accent2"/>
          </a:fillRef>
          <a:effectRef idx="0">
            <a:schemeClr val="accent2"/>
          </a:effectRef>
          <a:fontRef idx="minor">
            <a:schemeClr val="tx1"/>
          </a:fontRef>
        </p:style>
      </p:cxnSp>
      <p:sp>
        <p:nvSpPr>
          <p:cNvPr id="87" name="Rectangle 86"/>
          <p:cNvSpPr/>
          <p:nvPr/>
        </p:nvSpPr>
        <p:spPr>
          <a:xfrm>
            <a:off x="3036119" y="2939798"/>
            <a:ext cx="1584176" cy="6996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b="1" dirty="0" smtClean="0"/>
              <a:t>12 MONTHS</a:t>
            </a:r>
            <a:endParaRPr lang="it-IT" b="1" dirty="0"/>
          </a:p>
        </p:txBody>
      </p:sp>
      <p:sp>
        <p:nvSpPr>
          <p:cNvPr id="91" name="TextBox 90"/>
          <p:cNvSpPr txBox="1"/>
          <p:nvPr/>
        </p:nvSpPr>
        <p:spPr>
          <a:xfrm>
            <a:off x="4754497" y="3356992"/>
            <a:ext cx="4167712" cy="1015663"/>
          </a:xfrm>
          <a:prstGeom prst="rect">
            <a:avLst/>
          </a:prstGeom>
          <a:noFill/>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it-IT" sz="2000" b="1" dirty="0" smtClean="0">
                <a:latin typeface="Candara" pitchFamily="34" charset="0"/>
              </a:rPr>
              <a:t>Last </a:t>
            </a:r>
            <a:r>
              <a:rPr lang="it-IT" sz="2000" b="1" dirty="0" err="1" smtClean="0">
                <a:latin typeface="Candara" pitchFamily="34" charset="0"/>
              </a:rPr>
              <a:t>iteration</a:t>
            </a:r>
            <a:r>
              <a:rPr lang="it-IT" sz="2000" b="1" dirty="0" smtClean="0">
                <a:latin typeface="Candara" pitchFamily="34" charset="0"/>
              </a:rPr>
              <a:t> to </a:t>
            </a:r>
            <a:r>
              <a:rPr lang="it-IT" sz="2000" b="1" dirty="0" err="1" smtClean="0">
                <a:latin typeface="Candara" pitchFamily="34" charset="0"/>
              </a:rPr>
              <a:t>calculate</a:t>
            </a:r>
            <a:r>
              <a:rPr lang="it-IT" sz="2000" b="1" dirty="0" smtClean="0">
                <a:latin typeface="Candara" pitchFamily="34" charset="0"/>
              </a:rPr>
              <a:t> the </a:t>
            </a:r>
            <a:r>
              <a:rPr lang="it-IT" sz="2000" b="1" dirty="0" err="1" smtClean="0">
                <a:latin typeface="Candara" pitchFamily="34" charset="0"/>
              </a:rPr>
              <a:t>unknown</a:t>
            </a:r>
            <a:r>
              <a:rPr lang="it-IT" sz="2000" b="1" dirty="0" smtClean="0">
                <a:latin typeface="Candara" pitchFamily="34" charset="0"/>
              </a:rPr>
              <a:t> sales in the </a:t>
            </a:r>
            <a:r>
              <a:rPr lang="it-IT" sz="2000" b="1" dirty="0" err="1" smtClean="0">
                <a:latin typeface="Candara" pitchFamily="34" charset="0"/>
              </a:rPr>
              <a:t>next</a:t>
            </a:r>
            <a:r>
              <a:rPr lang="it-IT" sz="2000" b="1" dirty="0" smtClean="0">
                <a:latin typeface="Candara" pitchFamily="34" charset="0"/>
              </a:rPr>
              <a:t> 12 </a:t>
            </a:r>
            <a:r>
              <a:rPr lang="it-IT" sz="2000" b="1" dirty="0" err="1" smtClean="0">
                <a:latin typeface="Candara" pitchFamily="34" charset="0"/>
              </a:rPr>
              <a:t>months</a:t>
            </a:r>
            <a:r>
              <a:rPr lang="it-IT" sz="2000" b="1" dirty="0" smtClean="0">
                <a:latin typeface="Candara" pitchFamily="34" charset="0"/>
              </a:rPr>
              <a:t> </a:t>
            </a:r>
            <a:r>
              <a:rPr lang="it-IT" sz="2000" b="1" dirty="0" err="1" smtClean="0">
                <a:latin typeface="Candara" pitchFamily="34" charset="0"/>
              </a:rPr>
              <a:t>which</a:t>
            </a:r>
            <a:r>
              <a:rPr lang="it-IT" sz="2000" b="1" dirty="0" smtClean="0">
                <a:latin typeface="Candara" pitchFamily="34" charset="0"/>
              </a:rPr>
              <a:t> </a:t>
            </a:r>
            <a:r>
              <a:rPr lang="it-IT" sz="2000" b="1" dirty="0" err="1" smtClean="0">
                <a:latin typeface="Candara" pitchFamily="34" charset="0"/>
              </a:rPr>
              <a:t>obey</a:t>
            </a:r>
            <a:r>
              <a:rPr lang="it-IT" sz="2000" b="1" dirty="0" smtClean="0">
                <a:latin typeface="Candara" pitchFamily="34" charset="0"/>
              </a:rPr>
              <a:t> to f(t) </a:t>
            </a:r>
            <a:r>
              <a:rPr lang="it-IT" sz="2000" b="1" dirty="0" err="1" smtClean="0">
                <a:latin typeface="Candara" pitchFamily="34" charset="0"/>
              </a:rPr>
              <a:t>too</a:t>
            </a:r>
            <a:endParaRPr lang="it-IT" sz="2000" b="1" dirty="0">
              <a:latin typeface="Candara" pitchFamily="34" charset="0"/>
            </a:endParaRPr>
          </a:p>
        </p:txBody>
      </p:sp>
      <p:sp>
        <p:nvSpPr>
          <p:cNvPr id="92" name="TextBox 91"/>
          <p:cNvSpPr txBox="1"/>
          <p:nvPr/>
        </p:nvSpPr>
        <p:spPr>
          <a:xfrm>
            <a:off x="2789782" y="2276872"/>
            <a:ext cx="3870450" cy="400110"/>
          </a:xfrm>
          <a:prstGeom prst="rect">
            <a:avLst/>
          </a:prstGeom>
          <a:noFill/>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it-IT" sz="2000" b="1" dirty="0" err="1" smtClean="0">
                <a:latin typeface="Candara" pitchFamily="34" charset="0"/>
              </a:rPr>
              <a:t>Adjusting</a:t>
            </a:r>
            <a:r>
              <a:rPr lang="it-IT" sz="2000" b="1" dirty="0" smtClean="0">
                <a:latin typeface="Candara" pitchFamily="34" charset="0"/>
              </a:rPr>
              <a:t> </a:t>
            </a:r>
            <a:r>
              <a:rPr lang="it-IT" sz="2000" b="1" dirty="0" err="1" smtClean="0">
                <a:latin typeface="Candara" pitchFamily="34" charset="0"/>
              </a:rPr>
              <a:t>weigths</a:t>
            </a:r>
            <a:r>
              <a:rPr lang="it-IT" sz="2000" b="1" dirty="0" smtClean="0">
                <a:latin typeface="Candara" pitchFamily="34" charset="0"/>
              </a:rPr>
              <a:t> («Training»)</a:t>
            </a:r>
            <a:endParaRPr lang="it-IT" sz="2000" b="1" dirty="0">
              <a:latin typeface="Candara" pitchFamily="34" charset="0"/>
            </a:endParaRPr>
          </a:p>
        </p:txBody>
      </p:sp>
      <p:sp>
        <p:nvSpPr>
          <p:cNvPr id="112" name="TextBox 111"/>
          <p:cNvSpPr txBox="1"/>
          <p:nvPr/>
        </p:nvSpPr>
        <p:spPr>
          <a:xfrm>
            <a:off x="4452566" y="960293"/>
            <a:ext cx="479474" cy="276999"/>
          </a:xfrm>
          <a:prstGeom prst="rect">
            <a:avLst/>
          </a:prstGeom>
          <a:solidFill>
            <a:schemeClr val="tx2">
              <a:lumMod val="75000"/>
            </a:schemeClr>
          </a:solidFill>
        </p:spPr>
        <p:style>
          <a:lnRef idx="3">
            <a:schemeClr val="lt1"/>
          </a:lnRef>
          <a:fillRef idx="1">
            <a:schemeClr val="dk1"/>
          </a:fillRef>
          <a:effectRef idx="1">
            <a:schemeClr val="dk1"/>
          </a:effectRef>
          <a:fontRef idx="minor">
            <a:schemeClr val="lt1"/>
          </a:fontRef>
        </p:style>
        <p:txBody>
          <a:bodyPr wrap="square" lIns="0" tIns="0" rIns="0" bIns="0" rtlCol="0">
            <a:spAutoFit/>
          </a:bodyPr>
          <a:lstStyle/>
          <a:p>
            <a:pPr algn="ctr"/>
            <a:r>
              <a:rPr lang="it-IT" b="1" dirty="0" err="1" smtClean="0">
                <a:latin typeface="Candara" pitchFamily="34" charset="0"/>
              </a:rPr>
              <a:t>Act</a:t>
            </a:r>
            <a:r>
              <a:rPr lang="it-IT" b="1" dirty="0" smtClean="0">
                <a:latin typeface="Candara" pitchFamily="34" charset="0"/>
              </a:rPr>
              <a:t>.</a:t>
            </a:r>
            <a:endParaRPr lang="it-IT" b="1" dirty="0">
              <a:latin typeface="Candara" pitchFamily="34" charset="0"/>
            </a:endParaRPr>
          </a:p>
        </p:txBody>
      </p:sp>
      <p:sp>
        <p:nvSpPr>
          <p:cNvPr id="44" name="TextBox 43"/>
          <p:cNvSpPr txBox="1"/>
          <p:nvPr/>
        </p:nvSpPr>
        <p:spPr>
          <a:xfrm>
            <a:off x="971600" y="4551511"/>
            <a:ext cx="1512168" cy="461665"/>
          </a:xfrm>
          <a:prstGeom prst="rect">
            <a:avLst/>
          </a:prstGeom>
          <a:noFill/>
        </p:spPr>
        <p:txBody>
          <a:bodyPr wrap="square" rtlCol="0">
            <a:spAutoFit/>
          </a:bodyPr>
          <a:lstStyle/>
          <a:p>
            <a:r>
              <a:rPr lang="it-IT" sz="2400" b="1" dirty="0" err="1">
                <a:solidFill>
                  <a:schemeClr val="bg1"/>
                </a:solidFill>
              </a:rPr>
              <a:t>p</a:t>
            </a:r>
            <a:r>
              <a:rPr lang="it-IT" sz="2400" b="1" dirty="0" err="1" smtClean="0">
                <a:solidFill>
                  <a:schemeClr val="bg1"/>
                </a:solidFill>
              </a:rPr>
              <a:t>ast</a:t>
            </a:r>
            <a:r>
              <a:rPr lang="it-IT" sz="2400" b="1" dirty="0" smtClean="0">
                <a:solidFill>
                  <a:schemeClr val="bg1"/>
                </a:solidFill>
              </a:rPr>
              <a:t> sales</a:t>
            </a:r>
            <a:endParaRPr lang="it-IT" sz="2400" b="1" dirty="0">
              <a:solidFill>
                <a:schemeClr val="bg1"/>
              </a:solidFill>
            </a:endParaRPr>
          </a:p>
        </p:txBody>
      </p:sp>
      <p:grpSp>
        <p:nvGrpSpPr>
          <p:cNvPr id="2" name="Group 1"/>
          <p:cNvGrpSpPr/>
          <p:nvPr/>
        </p:nvGrpSpPr>
        <p:grpSpPr>
          <a:xfrm>
            <a:off x="459300" y="5059082"/>
            <a:ext cx="2096476" cy="1610278"/>
            <a:chOff x="188712" y="5002450"/>
            <a:chExt cx="2096476" cy="1610278"/>
          </a:xfrm>
        </p:grpSpPr>
        <p:sp>
          <p:nvSpPr>
            <p:cNvPr id="42" name="Rectangle 41"/>
            <p:cNvSpPr/>
            <p:nvPr/>
          </p:nvSpPr>
          <p:spPr>
            <a:xfrm>
              <a:off x="701012" y="5002450"/>
              <a:ext cx="1584176" cy="5701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b="1" dirty="0" smtClean="0"/>
                <a:t>INPUT: </a:t>
              </a:r>
            </a:p>
            <a:p>
              <a:pPr algn="ctr"/>
              <a:r>
                <a:rPr lang="it-IT" b="1" dirty="0" smtClean="0"/>
                <a:t>12 MONTHS</a:t>
              </a:r>
              <a:endParaRPr lang="it-IT" b="1" dirty="0"/>
            </a:p>
          </p:txBody>
        </p:sp>
        <p:sp>
          <p:nvSpPr>
            <p:cNvPr id="43" name="Rectangle 42"/>
            <p:cNvSpPr/>
            <p:nvPr/>
          </p:nvSpPr>
          <p:spPr>
            <a:xfrm>
              <a:off x="701012" y="5572612"/>
              <a:ext cx="1584176" cy="104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t>OUTPUT:</a:t>
              </a:r>
            </a:p>
            <a:p>
              <a:pPr algn="ctr"/>
              <a:r>
                <a:rPr lang="it-IT" b="1" dirty="0" smtClean="0"/>
                <a:t>NEXT 12 MONTHS</a:t>
              </a:r>
              <a:endParaRPr lang="it-IT" b="1" dirty="0"/>
            </a:p>
          </p:txBody>
        </p:sp>
        <p:pic>
          <p:nvPicPr>
            <p:cNvPr id="45" name="Picture 3" descr="C:\PROGETTO_DOMINO\NuoveImmagini\usedIc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80297">
              <a:off x="188712" y="5004919"/>
              <a:ext cx="580083" cy="1048380"/>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971600" y="4089846"/>
            <a:ext cx="1512168" cy="461665"/>
          </a:xfrm>
          <a:prstGeom prst="rect">
            <a:avLst/>
          </a:prstGeom>
          <a:noFill/>
        </p:spPr>
        <p:txBody>
          <a:bodyPr wrap="square" rtlCol="0">
            <a:spAutoFit/>
          </a:bodyPr>
          <a:lstStyle/>
          <a:p>
            <a:r>
              <a:rPr lang="it-IT" sz="2400" b="1" dirty="0" smtClean="0">
                <a:solidFill>
                  <a:schemeClr val="bg1"/>
                </a:solidFill>
              </a:rPr>
              <a:t>Training</a:t>
            </a:r>
            <a:endParaRPr lang="it-IT" sz="2400" b="1" dirty="0">
              <a:solidFill>
                <a:schemeClr val="bg1"/>
              </a:solidFill>
            </a:endParaRPr>
          </a:p>
        </p:txBody>
      </p:sp>
    </p:spTree>
    <p:extLst>
      <p:ext uri="{BB962C8B-B14F-4D97-AF65-F5344CB8AC3E}">
        <p14:creationId xmlns:p14="http://schemas.microsoft.com/office/powerpoint/2010/main" val="2964294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61625" y="925377"/>
            <a:ext cx="2567340" cy="3581890"/>
            <a:chOff x="407730" y="1359278"/>
            <a:chExt cx="2567340" cy="3581890"/>
          </a:xfrm>
        </p:grpSpPr>
        <p:grpSp>
          <p:nvGrpSpPr>
            <p:cNvPr id="10" name="Group 9"/>
            <p:cNvGrpSpPr/>
            <p:nvPr/>
          </p:nvGrpSpPr>
          <p:grpSpPr>
            <a:xfrm>
              <a:off x="407730" y="1359278"/>
              <a:ext cx="951179" cy="3581890"/>
              <a:chOff x="407730" y="1359278"/>
              <a:chExt cx="951179" cy="3581890"/>
            </a:xfrm>
          </p:grpSpPr>
          <p:grpSp>
            <p:nvGrpSpPr>
              <p:cNvPr id="14" name="Group 13"/>
              <p:cNvGrpSpPr/>
              <p:nvPr/>
            </p:nvGrpSpPr>
            <p:grpSpPr>
              <a:xfrm>
                <a:off x="441408" y="1359278"/>
                <a:ext cx="917501" cy="3581890"/>
                <a:chOff x="342131" y="1343079"/>
                <a:chExt cx="917501" cy="3581890"/>
              </a:xfrm>
            </p:grpSpPr>
            <p:sp>
              <p:nvSpPr>
                <p:cNvPr id="16" name="Oval 15"/>
                <p:cNvSpPr/>
                <p:nvPr/>
              </p:nvSpPr>
              <p:spPr>
                <a:xfrm>
                  <a:off x="342131" y="1343079"/>
                  <a:ext cx="917501" cy="89441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sz="2400" b="1" dirty="0" smtClean="0"/>
                    <a:t>f(t-1)</a:t>
                  </a:r>
                  <a:endParaRPr lang="it-IT" sz="2400" b="1" dirty="0"/>
                </a:p>
              </p:txBody>
            </p:sp>
            <p:sp>
              <p:nvSpPr>
                <p:cNvPr id="17" name="Oval 16"/>
                <p:cNvSpPr/>
                <p:nvPr/>
              </p:nvSpPr>
              <p:spPr>
                <a:xfrm>
                  <a:off x="342131" y="4030558"/>
                  <a:ext cx="917501" cy="89441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f(t-40)</a:t>
                  </a:r>
                  <a:endParaRPr lang="it-IT" sz="2400" b="1" dirty="0"/>
                </a:p>
              </p:txBody>
            </p:sp>
            <p:sp>
              <p:nvSpPr>
                <p:cNvPr id="18" name="Oval 17"/>
                <p:cNvSpPr/>
                <p:nvPr/>
              </p:nvSpPr>
              <p:spPr>
                <a:xfrm>
                  <a:off x="342131" y="2465813"/>
                  <a:ext cx="917501" cy="89441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sz="2400" b="1" dirty="0" smtClean="0"/>
                    <a:t>f(t-2)</a:t>
                  </a:r>
                  <a:endParaRPr lang="it-IT" sz="2400" b="1" dirty="0"/>
                </a:p>
              </p:txBody>
            </p:sp>
          </p:grpSp>
          <p:sp>
            <p:nvSpPr>
              <p:cNvPr id="15" name="TextBox 14"/>
              <p:cNvSpPr txBox="1"/>
              <p:nvPr/>
            </p:nvSpPr>
            <p:spPr>
              <a:xfrm rot="16200000">
                <a:off x="486597" y="3376045"/>
                <a:ext cx="550151" cy="707886"/>
              </a:xfrm>
              <a:prstGeom prst="rect">
                <a:avLst/>
              </a:prstGeom>
              <a:noFill/>
            </p:spPr>
            <p:txBody>
              <a:bodyPr wrap="none" rtlCol="0">
                <a:spAutoFit/>
              </a:bodyPr>
              <a:lstStyle/>
              <a:p>
                <a:r>
                  <a:rPr lang="it-IT" sz="4000" b="1" dirty="0" smtClean="0">
                    <a:solidFill>
                      <a:schemeClr val="bg1"/>
                    </a:solidFill>
                  </a:rPr>
                  <a:t>…</a:t>
                </a:r>
                <a:endParaRPr lang="it-IT" sz="4000" b="1" dirty="0">
                  <a:solidFill>
                    <a:schemeClr val="bg1"/>
                  </a:solidFill>
                </a:endParaRPr>
              </a:p>
            </p:txBody>
          </p:sp>
        </p:grpSp>
        <p:cxnSp>
          <p:nvCxnSpPr>
            <p:cNvPr id="11" name="Straight Arrow Connector 10"/>
            <p:cNvCxnSpPr/>
            <p:nvPr/>
          </p:nvCxnSpPr>
          <p:spPr>
            <a:xfrm>
              <a:off x="1691680" y="1848420"/>
              <a:ext cx="1217882" cy="0"/>
            </a:xfrm>
            <a:prstGeom prst="straightConnector1">
              <a:avLst/>
            </a:pr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757188" y="2948560"/>
              <a:ext cx="1217882" cy="0"/>
            </a:xfrm>
            <a:prstGeom prst="straightConnector1">
              <a:avLst/>
            </a:pr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667566" y="4293373"/>
              <a:ext cx="1217882" cy="0"/>
            </a:xfrm>
            <a:prstGeom prst="straightConnector1">
              <a:avLst/>
            </a:pr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Rectangle 24"/>
              <p:cNvSpPr/>
              <p:nvPr/>
            </p:nvSpPr>
            <p:spPr>
              <a:xfrm>
                <a:off x="2091317" y="744932"/>
                <a:ext cx="1913985" cy="892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000" i="1" smtClean="0">
                              <a:solidFill>
                                <a:schemeClr val="bg1"/>
                              </a:solidFill>
                              <a:latin typeface="Cambria Math"/>
                              <a:ea typeface="Cambria Math"/>
                            </a:rPr>
                          </m:ctrlPr>
                        </m:sSubPr>
                        <m:e>
                          <m:r>
                            <a:rPr lang="it-IT" sz="2000" b="0" i="1" smtClean="0">
                              <a:solidFill>
                                <a:schemeClr val="bg1"/>
                              </a:solidFill>
                              <a:latin typeface="Cambria Math"/>
                              <a:ea typeface="Cambria Math"/>
                            </a:rPr>
                            <m:t>𝑤</m:t>
                          </m:r>
                        </m:e>
                        <m:sub>
                          <m:r>
                            <a:rPr lang="it-IT" sz="2000" b="0" i="1" smtClean="0">
                              <a:solidFill>
                                <a:schemeClr val="bg1"/>
                              </a:solidFill>
                              <a:latin typeface="Cambria Math"/>
                              <a:ea typeface="Cambria Math"/>
                            </a:rPr>
                            <m:t>11</m:t>
                          </m:r>
                        </m:sub>
                      </m:sSub>
                      <m:r>
                        <a:rPr lang="it-IT" sz="2000" b="0" i="1" smtClean="0">
                          <a:solidFill>
                            <a:schemeClr val="bg1"/>
                          </a:solidFill>
                          <a:latin typeface="Cambria Math"/>
                          <a:ea typeface="Cambria Math"/>
                        </a:rPr>
                        <m:t>,</m:t>
                      </m:r>
                      <m:sSub>
                        <m:sSubPr>
                          <m:ctrlPr>
                            <a:rPr lang="it-IT" sz="2000" i="1">
                              <a:solidFill>
                                <a:schemeClr val="bg1"/>
                              </a:solidFill>
                              <a:latin typeface="Cambria Math"/>
                              <a:ea typeface="Cambria Math"/>
                            </a:rPr>
                          </m:ctrlPr>
                        </m:sSubPr>
                        <m:e>
                          <m:r>
                            <a:rPr lang="it-IT" sz="2000" i="1">
                              <a:solidFill>
                                <a:schemeClr val="bg1"/>
                              </a:solidFill>
                              <a:latin typeface="Cambria Math"/>
                              <a:ea typeface="Cambria Math"/>
                            </a:rPr>
                            <m:t>𝑤</m:t>
                          </m:r>
                        </m:e>
                        <m:sub>
                          <m:r>
                            <a:rPr lang="it-IT" sz="2000" i="1">
                              <a:solidFill>
                                <a:schemeClr val="bg1"/>
                              </a:solidFill>
                              <a:latin typeface="Cambria Math"/>
                              <a:ea typeface="Cambria Math"/>
                            </a:rPr>
                            <m:t>1</m:t>
                          </m:r>
                          <m:r>
                            <a:rPr lang="it-IT" sz="2000" b="0" i="1" smtClean="0">
                              <a:solidFill>
                                <a:schemeClr val="bg1"/>
                              </a:solidFill>
                              <a:latin typeface="Cambria Math"/>
                              <a:ea typeface="Cambria Math"/>
                            </a:rPr>
                            <m:t>2</m:t>
                          </m:r>
                        </m:sub>
                      </m:sSub>
                      <m:r>
                        <a:rPr lang="it-IT" sz="2000" i="1">
                          <a:solidFill>
                            <a:schemeClr val="bg1"/>
                          </a:solidFill>
                          <a:latin typeface="Cambria Math"/>
                          <a:ea typeface="Cambria Math"/>
                        </a:rPr>
                        <m:t>,</m:t>
                      </m:r>
                      <m:r>
                        <a:rPr lang="it-IT" sz="2000" b="0" i="1" smtClean="0">
                          <a:solidFill>
                            <a:schemeClr val="bg1"/>
                          </a:solidFill>
                          <a:latin typeface="Cambria Math"/>
                          <a:ea typeface="Cambria Math"/>
                        </a:rPr>
                        <m:t>𝑒𝑡𝑐</m:t>
                      </m:r>
                    </m:oMath>
                  </m:oMathPara>
                </a14:m>
                <a:endParaRPr lang="it-IT" sz="3200" dirty="0"/>
              </a:p>
              <a:p>
                <a:endParaRPr lang="it-IT" sz="3200" dirty="0"/>
              </a:p>
            </p:txBody>
          </p:sp>
        </mc:Choice>
        <mc:Fallback xmlns="">
          <p:sp>
            <p:nvSpPr>
              <p:cNvPr id="25" name="Rectangle 24"/>
              <p:cNvSpPr>
                <a:spLocks noRot="1" noChangeAspect="1" noMove="1" noResize="1" noEditPoints="1" noAdjustHandles="1" noChangeArrowheads="1" noChangeShapeType="1" noTextEdit="1"/>
              </p:cNvSpPr>
              <p:nvPr/>
            </p:nvSpPr>
            <p:spPr>
              <a:xfrm>
                <a:off x="2091317" y="744932"/>
                <a:ext cx="1913985" cy="892552"/>
              </a:xfrm>
              <a:prstGeom prst="rect">
                <a:avLst/>
              </a:prstGeom>
              <a:blipFill rotWithShape="1">
                <a:blip r:embed="rId2"/>
                <a:stretch>
                  <a:fillRect/>
                </a:stretch>
              </a:blipFill>
            </p:spPr>
            <p:txBody>
              <a:bodyPr/>
              <a:lstStyle/>
              <a:p>
                <a:r>
                  <a:rPr lang="it-IT">
                    <a:noFill/>
                  </a:rPr>
                  <a:t> </a:t>
                </a:r>
              </a:p>
            </p:txBody>
          </p:sp>
        </mc:Fallback>
      </mc:AlternateContent>
      <p:grpSp>
        <p:nvGrpSpPr>
          <p:cNvPr id="100" name="Group 99"/>
          <p:cNvGrpSpPr/>
          <p:nvPr/>
        </p:nvGrpSpPr>
        <p:grpSpPr>
          <a:xfrm>
            <a:off x="6750496" y="4767535"/>
            <a:ext cx="2358008" cy="2072733"/>
            <a:chOff x="6750496" y="4812651"/>
            <a:chExt cx="2358008" cy="2072733"/>
          </a:xfrm>
        </p:grpSpPr>
        <p:grpSp>
          <p:nvGrpSpPr>
            <p:cNvPr id="52" name="Group 51"/>
            <p:cNvGrpSpPr/>
            <p:nvPr/>
          </p:nvGrpSpPr>
          <p:grpSpPr>
            <a:xfrm>
              <a:off x="6894512" y="5065360"/>
              <a:ext cx="2213992" cy="1820024"/>
              <a:chOff x="6933282" y="4903237"/>
              <a:chExt cx="2436691" cy="1820024"/>
            </a:xfrm>
          </p:grpSpPr>
          <p:grpSp>
            <p:nvGrpSpPr>
              <p:cNvPr id="19" name="Group 18"/>
              <p:cNvGrpSpPr/>
              <p:nvPr/>
            </p:nvGrpSpPr>
            <p:grpSpPr>
              <a:xfrm>
                <a:off x="7075332" y="5031535"/>
                <a:ext cx="2132955" cy="1575041"/>
                <a:chOff x="6987212" y="2848706"/>
                <a:chExt cx="2132955" cy="1575041"/>
              </a:xfrm>
            </p:grpSpPr>
            <p:grpSp>
              <p:nvGrpSpPr>
                <p:cNvPr id="20" name="Group 19"/>
                <p:cNvGrpSpPr/>
                <p:nvPr/>
              </p:nvGrpSpPr>
              <p:grpSpPr>
                <a:xfrm>
                  <a:off x="6995931" y="2848706"/>
                  <a:ext cx="2124236" cy="1031372"/>
                  <a:chOff x="5740605" y="3557730"/>
                  <a:chExt cx="2124236" cy="1031372"/>
                </a:xfrm>
              </p:grpSpPr>
              <p:sp>
                <p:nvSpPr>
                  <p:cNvPr id="22" name="Rectangle 21"/>
                  <p:cNvSpPr/>
                  <p:nvPr/>
                </p:nvSpPr>
                <p:spPr>
                  <a:xfrm>
                    <a:off x="5740605" y="3557730"/>
                    <a:ext cx="2124236" cy="5395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smtClean="0"/>
                      <a:t>NEURON</a:t>
                    </a:r>
                    <a:endParaRPr lang="it-IT" dirty="0"/>
                  </a:p>
                </p:txBody>
              </p:sp>
              <p:sp>
                <p:nvSpPr>
                  <p:cNvPr id="23" name="Rectangle 22"/>
                  <p:cNvSpPr/>
                  <p:nvPr/>
                </p:nvSpPr>
                <p:spPr>
                  <a:xfrm>
                    <a:off x="5740605" y="4057715"/>
                    <a:ext cx="2124236" cy="5313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smtClean="0"/>
                      <a:t>NETWORK {MAIN()}</a:t>
                    </a:r>
                    <a:endParaRPr lang="it-IT" dirty="0"/>
                  </a:p>
                </p:txBody>
              </p:sp>
            </p:grpSp>
            <p:sp>
              <p:nvSpPr>
                <p:cNvPr id="21" name="Rectangle 20"/>
                <p:cNvSpPr/>
                <p:nvPr/>
              </p:nvSpPr>
              <p:spPr>
                <a:xfrm>
                  <a:off x="6987212" y="3892360"/>
                  <a:ext cx="2124236" cy="5313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b="1" dirty="0" smtClean="0"/>
                    <a:t>EXCEL API</a:t>
                  </a:r>
                  <a:endParaRPr lang="it-IT" b="1" dirty="0"/>
                </a:p>
              </p:txBody>
            </p:sp>
          </p:grpSp>
          <p:sp>
            <p:nvSpPr>
              <p:cNvPr id="51" name="Double Bracket 50"/>
              <p:cNvSpPr/>
              <p:nvPr/>
            </p:nvSpPr>
            <p:spPr>
              <a:xfrm>
                <a:off x="6933282" y="4903237"/>
                <a:ext cx="2436691" cy="1820024"/>
              </a:xfrm>
              <a:prstGeom prst="bracketPair">
                <a:avLst/>
              </a:pr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it-IT"/>
              </a:p>
            </p:txBody>
          </p:sp>
        </p:grpSp>
        <p:sp>
          <p:nvSpPr>
            <p:cNvPr id="53" name="TextBox 52"/>
            <p:cNvSpPr txBox="1"/>
            <p:nvPr/>
          </p:nvSpPr>
          <p:spPr>
            <a:xfrm>
              <a:off x="6750496" y="4812651"/>
              <a:ext cx="1997968" cy="461665"/>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it-IT" sz="2400" b="1" dirty="0" smtClean="0">
                  <a:solidFill>
                    <a:schemeClr val="bg1"/>
                  </a:solidFill>
                  <a:effectLst>
                    <a:outerShdw blurRad="38100" dist="38100" dir="2700000" algn="tl">
                      <a:srgbClr val="000000">
                        <a:alpha val="43137"/>
                      </a:srgbClr>
                    </a:outerShdw>
                  </a:effectLst>
                </a:rPr>
                <a:t>Java </a:t>
              </a:r>
              <a:r>
                <a:rPr lang="it-IT" sz="2400" b="1" dirty="0" err="1" smtClean="0">
                  <a:solidFill>
                    <a:schemeClr val="bg1"/>
                  </a:solidFill>
                  <a:effectLst>
                    <a:outerShdw blurRad="38100" dist="38100" dir="2700000" algn="tl">
                      <a:srgbClr val="000000">
                        <a:alpha val="43137"/>
                      </a:srgbClr>
                    </a:outerShdw>
                  </a:effectLst>
                </a:rPr>
                <a:t>classes</a:t>
              </a:r>
              <a:endParaRPr lang="it-IT" sz="2400" b="1" dirty="0">
                <a:solidFill>
                  <a:schemeClr val="bg1"/>
                </a:solidFill>
                <a:effectLst>
                  <a:outerShdw blurRad="38100" dist="38100" dir="2700000" algn="tl">
                    <a:srgbClr val="000000">
                      <a:alpha val="43137"/>
                    </a:srgbClr>
                  </a:outerShdw>
                </a:effectLst>
              </a:endParaRPr>
            </a:p>
          </p:txBody>
        </p:sp>
      </p:grpSp>
      <p:cxnSp>
        <p:nvCxnSpPr>
          <p:cNvPr id="63" name="Straight Arrow Connector 62"/>
          <p:cNvCxnSpPr/>
          <p:nvPr/>
        </p:nvCxnSpPr>
        <p:spPr>
          <a:xfrm>
            <a:off x="5082310" y="2131003"/>
            <a:ext cx="1217882" cy="0"/>
          </a:xfrm>
          <a:prstGeom prst="straightConnector1">
            <a:avLst/>
          </a:pr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2269495" y="4211719"/>
            <a:ext cx="1248787" cy="46166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it-IT" sz="2400" dirty="0" err="1" smtClean="0"/>
              <a:t>weigths</a:t>
            </a:r>
            <a:endParaRPr lang="it-IT" sz="2400" dirty="0"/>
          </a:p>
        </p:txBody>
      </p:sp>
      <p:sp>
        <p:nvSpPr>
          <p:cNvPr id="66" name="Flowchart: Alternate Process 65"/>
          <p:cNvSpPr/>
          <p:nvPr/>
        </p:nvSpPr>
        <p:spPr>
          <a:xfrm>
            <a:off x="899592" y="690843"/>
            <a:ext cx="1161916" cy="3982541"/>
          </a:xfrm>
          <a:prstGeom prst="flowChartAlternateProcess">
            <a:avLst/>
          </a:prstGeom>
          <a:no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grpSp>
        <p:nvGrpSpPr>
          <p:cNvPr id="104" name="Group 103"/>
          <p:cNvGrpSpPr/>
          <p:nvPr/>
        </p:nvGrpSpPr>
        <p:grpSpPr>
          <a:xfrm>
            <a:off x="3931621" y="667380"/>
            <a:ext cx="1073620" cy="4008294"/>
            <a:chOff x="3931621" y="1101281"/>
            <a:chExt cx="1073620" cy="4008294"/>
          </a:xfrm>
        </p:grpSpPr>
        <p:sp>
          <p:nvSpPr>
            <p:cNvPr id="58" name="TextBox 57"/>
            <p:cNvSpPr txBox="1"/>
            <p:nvPr/>
          </p:nvSpPr>
          <p:spPr>
            <a:xfrm rot="16200000">
              <a:off x="4086997" y="3169380"/>
              <a:ext cx="550151" cy="707886"/>
            </a:xfrm>
            <a:prstGeom prst="rect">
              <a:avLst/>
            </a:prstGeom>
            <a:noFill/>
          </p:spPr>
          <p:txBody>
            <a:bodyPr wrap="none" rtlCol="0" anchor="ctr" anchorCtr="0">
              <a:spAutoFit/>
            </a:bodyPr>
            <a:lstStyle/>
            <a:p>
              <a:pPr algn="ctr"/>
              <a:r>
                <a:rPr lang="it-IT" sz="4000" b="1" dirty="0" smtClean="0">
                  <a:solidFill>
                    <a:schemeClr val="bg1"/>
                  </a:solidFill>
                </a:rPr>
                <a:t>…</a:t>
              </a:r>
              <a:endParaRPr lang="it-IT" sz="4000" b="1" dirty="0">
                <a:solidFill>
                  <a:schemeClr val="bg1"/>
                </a:solidFill>
              </a:endParaRPr>
            </a:p>
          </p:txBody>
        </p:sp>
        <p:grpSp>
          <p:nvGrpSpPr>
            <p:cNvPr id="102" name="Group 101"/>
            <p:cNvGrpSpPr/>
            <p:nvPr/>
          </p:nvGrpSpPr>
          <p:grpSpPr>
            <a:xfrm>
              <a:off x="3931621" y="1101281"/>
              <a:ext cx="1073620" cy="4008294"/>
              <a:chOff x="3028393" y="1049564"/>
              <a:chExt cx="1073620" cy="4008294"/>
            </a:xfrm>
          </p:grpSpPr>
          <p:grpSp>
            <p:nvGrpSpPr>
              <p:cNvPr id="59" name="Group 58"/>
              <p:cNvGrpSpPr/>
              <p:nvPr/>
            </p:nvGrpSpPr>
            <p:grpSpPr>
              <a:xfrm>
                <a:off x="3134472" y="1221708"/>
                <a:ext cx="861464" cy="3503436"/>
                <a:chOff x="2915816" y="1221708"/>
                <a:chExt cx="861464" cy="3503436"/>
              </a:xfrm>
            </p:grpSpPr>
            <p:sp>
              <p:nvSpPr>
                <p:cNvPr id="31" name="Oval 30"/>
                <p:cNvSpPr/>
                <p:nvPr/>
              </p:nvSpPr>
              <p:spPr>
                <a:xfrm>
                  <a:off x="2915817" y="1221708"/>
                  <a:ext cx="861463" cy="8334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smtClean="0"/>
                    <a:t>H11</a:t>
                  </a:r>
                  <a:endParaRPr lang="it-IT" dirty="0"/>
                </a:p>
              </p:txBody>
            </p:sp>
            <p:sp>
              <p:nvSpPr>
                <p:cNvPr id="32" name="Oval 31"/>
                <p:cNvSpPr/>
                <p:nvPr/>
              </p:nvSpPr>
              <p:spPr>
                <a:xfrm>
                  <a:off x="2915817" y="2256637"/>
                  <a:ext cx="861463" cy="8334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smtClean="0"/>
                    <a:t>H12</a:t>
                  </a:r>
                  <a:endParaRPr lang="it-IT" dirty="0"/>
                </a:p>
              </p:txBody>
            </p:sp>
            <p:sp>
              <p:nvSpPr>
                <p:cNvPr id="34" name="Oval 33"/>
                <p:cNvSpPr/>
                <p:nvPr/>
              </p:nvSpPr>
              <p:spPr>
                <a:xfrm>
                  <a:off x="2915816" y="3891723"/>
                  <a:ext cx="861463" cy="833421"/>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it-IT" dirty="0" smtClean="0"/>
                    <a:t>Hm1</a:t>
                  </a:r>
                  <a:endParaRPr lang="it-IT" dirty="0"/>
                </a:p>
              </p:txBody>
            </p:sp>
          </p:grpSp>
          <p:sp>
            <p:nvSpPr>
              <p:cNvPr id="71" name="Flowchart: Alternate Process 70"/>
              <p:cNvSpPr/>
              <p:nvPr/>
            </p:nvSpPr>
            <p:spPr>
              <a:xfrm>
                <a:off x="3028393" y="1049564"/>
                <a:ext cx="1073620" cy="4008294"/>
              </a:xfrm>
              <a:prstGeom prst="flowChartAlternateProcess">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grpSp>
        <p:nvGrpSpPr>
          <p:cNvPr id="76" name="Group 75"/>
          <p:cNvGrpSpPr/>
          <p:nvPr/>
        </p:nvGrpSpPr>
        <p:grpSpPr>
          <a:xfrm>
            <a:off x="6443304" y="692696"/>
            <a:ext cx="1073620" cy="3253844"/>
            <a:chOff x="5424633" y="1293716"/>
            <a:chExt cx="1073620" cy="3253844"/>
          </a:xfrm>
        </p:grpSpPr>
        <p:grpSp>
          <p:nvGrpSpPr>
            <p:cNvPr id="62" name="Group 61"/>
            <p:cNvGrpSpPr/>
            <p:nvPr/>
          </p:nvGrpSpPr>
          <p:grpSpPr>
            <a:xfrm>
              <a:off x="5508104" y="1359278"/>
              <a:ext cx="821309" cy="3101214"/>
              <a:chOff x="4686715" y="1408346"/>
              <a:chExt cx="821309" cy="3101214"/>
            </a:xfrm>
          </p:grpSpPr>
          <p:sp>
            <p:nvSpPr>
              <p:cNvPr id="54" name="Oval 53"/>
              <p:cNvSpPr/>
              <p:nvPr/>
            </p:nvSpPr>
            <p:spPr>
              <a:xfrm>
                <a:off x="4788024" y="1408346"/>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O1</a:t>
                </a:r>
                <a:endParaRPr lang="it-IT" dirty="0"/>
              </a:p>
            </p:txBody>
          </p:sp>
          <p:sp>
            <p:nvSpPr>
              <p:cNvPr id="55" name="Oval 54"/>
              <p:cNvSpPr/>
              <p:nvPr/>
            </p:nvSpPr>
            <p:spPr>
              <a:xfrm>
                <a:off x="4788024" y="2261063"/>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O2</a:t>
                </a:r>
                <a:endParaRPr lang="it-IT" dirty="0"/>
              </a:p>
            </p:txBody>
          </p:sp>
          <p:sp>
            <p:nvSpPr>
              <p:cNvPr id="57" name="Oval 56"/>
              <p:cNvSpPr/>
              <p:nvPr/>
            </p:nvSpPr>
            <p:spPr>
              <a:xfrm>
                <a:off x="4788024" y="3789560"/>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dirty="0" smtClean="0"/>
                  <a:t>O12</a:t>
                </a:r>
                <a:endParaRPr lang="it-IT" dirty="0"/>
              </a:p>
            </p:txBody>
          </p:sp>
          <p:sp>
            <p:nvSpPr>
              <p:cNvPr id="60" name="TextBox 59"/>
              <p:cNvSpPr txBox="1"/>
              <p:nvPr/>
            </p:nvSpPr>
            <p:spPr>
              <a:xfrm rot="16200000">
                <a:off x="4765582" y="3100970"/>
                <a:ext cx="550151" cy="707886"/>
              </a:xfrm>
              <a:prstGeom prst="rect">
                <a:avLst/>
              </a:prstGeom>
              <a:noFill/>
            </p:spPr>
            <p:txBody>
              <a:bodyPr wrap="none" rtlCol="0">
                <a:spAutoFit/>
              </a:bodyPr>
              <a:lstStyle/>
              <a:p>
                <a:r>
                  <a:rPr lang="it-IT" sz="4000" b="1" dirty="0" smtClean="0">
                    <a:solidFill>
                      <a:schemeClr val="bg1"/>
                    </a:solidFill>
                  </a:rPr>
                  <a:t>…</a:t>
                </a:r>
                <a:endParaRPr lang="it-IT" sz="4000" b="1" dirty="0">
                  <a:solidFill>
                    <a:schemeClr val="bg1"/>
                  </a:solidFill>
                </a:endParaRPr>
              </a:p>
            </p:txBody>
          </p:sp>
        </p:grpSp>
        <p:sp>
          <p:nvSpPr>
            <p:cNvPr id="74" name="Flowchart: Alternate Process 73"/>
            <p:cNvSpPr/>
            <p:nvPr/>
          </p:nvSpPr>
          <p:spPr>
            <a:xfrm>
              <a:off x="5424633" y="1293716"/>
              <a:ext cx="1073620" cy="3253844"/>
            </a:xfrm>
            <a:prstGeom prst="flowChartAlternateProcess">
              <a:avLst/>
            </a:prstGeom>
            <a:noFill/>
            <a:ln>
              <a:solidFill>
                <a:schemeClr val="accent1"/>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64" name="TextBox 63"/>
          <p:cNvSpPr txBox="1"/>
          <p:nvPr/>
        </p:nvSpPr>
        <p:spPr>
          <a:xfrm>
            <a:off x="815716" y="116632"/>
            <a:ext cx="7512568"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sz="2400" dirty="0" smtClean="0"/>
              <a:t>NETWORK FOR AUTOREGRESSIVE MODEL: FIRST ATTEMPT</a:t>
            </a:r>
            <a:endParaRPr lang="it-IT" sz="24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8204" y="4584386"/>
            <a:ext cx="605796" cy="780473"/>
          </a:xfrm>
          <a:prstGeom prst="rect">
            <a:avLst/>
          </a:prstGeom>
          <a:effectLst>
            <a:outerShdw blurRad="50800" dist="38100" dir="2700000" algn="tl" rotWithShape="0">
              <a:prstClr val="black">
                <a:alpha val="40000"/>
              </a:prstClr>
            </a:outerShdw>
          </a:effectLst>
        </p:spPr>
      </p:pic>
      <p:sp>
        <p:nvSpPr>
          <p:cNvPr id="65" name="TextBox 64"/>
          <p:cNvSpPr txBox="1"/>
          <p:nvPr/>
        </p:nvSpPr>
        <p:spPr>
          <a:xfrm>
            <a:off x="587529" y="4767534"/>
            <a:ext cx="1786042" cy="46166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it-IT" sz="2400" dirty="0" smtClean="0"/>
              <a:t>12 </a:t>
            </a:r>
            <a:r>
              <a:rPr lang="it-IT" sz="2400" dirty="0" err="1" smtClean="0"/>
              <a:t>inputs</a:t>
            </a:r>
            <a:endParaRPr lang="it-IT" sz="2400" dirty="0"/>
          </a:p>
        </p:txBody>
      </p:sp>
      <p:sp>
        <p:nvSpPr>
          <p:cNvPr id="77" name="TextBox 76"/>
          <p:cNvSpPr txBox="1"/>
          <p:nvPr/>
        </p:nvSpPr>
        <p:spPr>
          <a:xfrm>
            <a:off x="2592649" y="4734282"/>
            <a:ext cx="3920095" cy="830997"/>
          </a:xfrm>
          <a:prstGeom prst="rect">
            <a:avLst/>
          </a:prstGeom>
          <a:noFill/>
          <a:ln>
            <a:noFill/>
            <a:prstDash val="lg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t-IT" sz="2400" dirty="0" smtClean="0"/>
              <a:t>1 single </a:t>
            </a:r>
            <a:r>
              <a:rPr lang="it-IT" sz="2400" dirty="0" err="1" smtClean="0"/>
              <a:t>stack</a:t>
            </a:r>
            <a:r>
              <a:rPr lang="it-IT" sz="2400" dirty="0" smtClean="0"/>
              <a:t> (</a:t>
            </a:r>
            <a:r>
              <a:rPr lang="it-IT" sz="2400" dirty="0" err="1" smtClean="0"/>
              <a:t>layer</a:t>
            </a:r>
            <a:r>
              <a:rPr lang="it-IT" sz="2400" dirty="0" smtClean="0"/>
              <a:t>) of </a:t>
            </a:r>
            <a:r>
              <a:rPr lang="it-IT" sz="2400" dirty="0" err="1" smtClean="0"/>
              <a:t>neurons</a:t>
            </a:r>
            <a:endParaRPr lang="it-IT" sz="2400" dirty="0"/>
          </a:p>
        </p:txBody>
      </p:sp>
      <p:sp>
        <p:nvSpPr>
          <p:cNvPr id="78" name="TextBox 77"/>
          <p:cNvSpPr txBox="1"/>
          <p:nvPr/>
        </p:nvSpPr>
        <p:spPr>
          <a:xfrm>
            <a:off x="5926845" y="3924817"/>
            <a:ext cx="2069703" cy="830997"/>
          </a:xfrm>
          <a:prstGeom prst="rect">
            <a:avLst/>
          </a:prstGeom>
          <a:noFill/>
          <a:ln>
            <a:noFill/>
            <a:prstDash val="lg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t-IT" sz="2400" dirty="0" smtClean="0">
                <a:solidFill>
                  <a:schemeClr val="accent1"/>
                </a:solidFill>
              </a:rPr>
              <a:t>12 </a:t>
            </a:r>
            <a:r>
              <a:rPr lang="it-IT" sz="2400" dirty="0" err="1" smtClean="0">
                <a:solidFill>
                  <a:schemeClr val="accent1"/>
                </a:solidFill>
              </a:rPr>
              <a:t>outputs</a:t>
            </a:r>
            <a:endParaRPr lang="it-IT" sz="2400" dirty="0" smtClean="0">
              <a:solidFill>
                <a:schemeClr val="accent1"/>
              </a:solidFill>
            </a:endParaRPr>
          </a:p>
          <a:p>
            <a:pPr algn="ctr"/>
            <a:r>
              <a:rPr lang="it-IT" sz="2400" b="1" u="sng" dirty="0" smtClean="0">
                <a:solidFill>
                  <a:schemeClr val="accent1"/>
                </a:solidFill>
              </a:rPr>
              <a:t>in a </a:t>
            </a:r>
            <a:r>
              <a:rPr lang="it-IT" sz="2400" b="1" u="sng" dirty="0" err="1" smtClean="0">
                <a:solidFill>
                  <a:schemeClr val="accent1"/>
                </a:solidFill>
              </a:rPr>
              <a:t>row</a:t>
            </a:r>
            <a:endParaRPr lang="it-IT" sz="2400" b="1" u="sng" dirty="0">
              <a:solidFill>
                <a:schemeClr val="accent1"/>
              </a:solidFill>
            </a:endParaRPr>
          </a:p>
        </p:txBody>
      </p:sp>
      <mc:AlternateContent xmlns:mc="http://schemas.openxmlformats.org/markup-compatibility/2006" xmlns:a14="http://schemas.microsoft.com/office/drawing/2010/main">
        <mc:Choice Requires="a14">
          <p:sp>
            <p:nvSpPr>
              <p:cNvPr id="79" name="Rectangle 78"/>
              <p:cNvSpPr/>
              <p:nvPr/>
            </p:nvSpPr>
            <p:spPr>
              <a:xfrm>
                <a:off x="2019770" y="1970975"/>
                <a:ext cx="1805366" cy="892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000" i="1" smtClean="0">
                              <a:solidFill>
                                <a:schemeClr val="bg1"/>
                              </a:solidFill>
                              <a:latin typeface="Cambria Math"/>
                              <a:ea typeface="Cambria Math"/>
                            </a:rPr>
                          </m:ctrlPr>
                        </m:sSubPr>
                        <m:e>
                          <m:r>
                            <a:rPr lang="it-IT" sz="2000" b="0" i="1" smtClean="0">
                              <a:solidFill>
                                <a:schemeClr val="bg1"/>
                              </a:solidFill>
                              <a:latin typeface="Cambria Math"/>
                              <a:ea typeface="Cambria Math"/>
                            </a:rPr>
                            <m:t>𝑤</m:t>
                          </m:r>
                        </m:e>
                        <m:sub>
                          <m:r>
                            <a:rPr lang="it-IT" sz="2000" b="0" i="1" smtClean="0">
                              <a:solidFill>
                                <a:schemeClr val="bg1"/>
                              </a:solidFill>
                              <a:latin typeface="Cambria Math"/>
                              <a:ea typeface="Cambria Math"/>
                            </a:rPr>
                            <m:t>21</m:t>
                          </m:r>
                        </m:sub>
                      </m:sSub>
                      <m:r>
                        <a:rPr lang="it-IT" sz="2000" b="0" i="1" smtClean="0">
                          <a:solidFill>
                            <a:schemeClr val="bg1"/>
                          </a:solidFill>
                          <a:latin typeface="Cambria Math"/>
                          <a:ea typeface="Cambria Math"/>
                        </a:rPr>
                        <m:t>,</m:t>
                      </m:r>
                      <m:sSub>
                        <m:sSubPr>
                          <m:ctrlPr>
                            <a:rPr lang="it-IT" sz="2000" i="1">
                              <a:solidFill>
                                <a:schemeClr val="bg1"/>
                              </a:solidFill>
                              <a:latin typeface="Cambria Math"/>
                              <a:ea typeface="Cambria Math"/>
                            </a:rPr>
                          </m:ctrlPr>
                        </m:sSubPr>
                        <m:e>
                          <m:r>
                            <a:rPr lang="it-IT" sz="2000" i="1">
                              <a:solidFill>
                                <a:schemeClr val="bg1"/>
                              </a:solidFill>
                              <a:latin typeface="Cambria Math"/>
                              <a:ea typeface="Cambria Math"/>
                            </a:rPr>
                            <m:t>𝑤</m:t>
                          </m:r>
                        </m:e>
                        <m:sub>
                          <m:r>
                            <a:rPr lang="it-IT" sz="2000" b="0" i="1" smtClean="0">
                              <a:solidFill>
                                <a:schemeClr val="bg1"/>
                              </a:solidFill>
                              <a:latin typeface="Cambria Math"/>
                              <a:ea typeface="Cambria Math"/>
                            </a:rPr>
                            <m:t>22</m:t>
                          </m:r>
                        </m:sub>
                      </m:sSub>
                      <m:r>
                        <a:rPr lang="it-IT" sz="2000" i="1">
                          <a:solidFill>
                            <a:schemeClr val="bg1"/>
                          </a:solidFill>
                          <a:latin typeface="Cambria Math"/>
                          <a:ea typeface="Cambria Math"/>
                        </a:rPr>
                        <m:t>,</m:t>
                      </m:r>
                      <m:r>
                        <a:rPr lang="it-IT" sz="2000" b="0" i="1" smtClean="0">
                          <a:solidFill>
                            <a:schemeClr val="bg1"/>
                          </a:solidFill>
                          <a:latin typeface="Cambria Math"/>
                          <a:ea typeface="Cambria Math"/>
                        </a:rPr>
                        <m:t>𝑒𝑡𝑐</m:t>
                      </m:r>
                    </m:oMath>
                  </m:oMathPara>
                </a14:m>
                <a:endParaRPr lang="it-IT" sz="3200" dirty="0"/>
              </a:p>
              <a:p>
                <a:endParaRPr lang="it-IT" sz="3200" dirty="0"/>
              </a:p>
            </p:txBody>
          </p:sp>
        </mc:Choice>
        <mc:Fallback xmlns="">
          <p:sp>
            <p:nvSpPr>
              <p:cNvPr id="79" name="Rectangle 78"/>
              <p:cNvSpPr>
                <a:spLocks noRot="1" noChangeAspect="1" noMove="1" noResize="1" noEditPoints="1" noAdjustHandles="1" noChangeArrowheads="1" noChangeShapeType="1" noTextEdit="1"/>
              </p:cNvSpPr>
              <p:nvPr/>
            </p:nvSpPr>
            <p:spPr>
              <a:xfrm>
                <a:off x="2019770" y="1970975"/>
                <a:ext cx="1805366" cy="892552"/>
              </a:xfrm>
              <a:prstGeom prst="rect">
                <a:avLst/>
              </a:prstGeom>
              <a:blipFill rotWithShape="1">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019770" y="3337050"/>
                <a:ext cx="1673920" cy="892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000" i="1" smtClean="0">
                              <a:solidFill>
                                <a:schemeClr val="bg1"/>
                              </a:solidFill>
                              <a:latin typeface="Cambria Math"/>
                              <a:ea typeface="Cambria Math"/>
                            </a:rPr>
                          </m:ctrlPr>
                        </m:sSubPr>
                        <m:e>
                          <m:r>
                            <a:rPr lang="it-IT" sz="2000" b="0" i="1" smtClean="0">
                              <a:solidFill>
                                <a:schemeClr val="bg1"/>
                              </a:solidFill>
                              <a:latin typeface="Cambria Math"/>
                              <a:ea typeface="Cambria Math"/>
                            </a:rPr>
                            <m:t>𝑤</m:t>
                          </m:r>
                        </m:e>
                        <m:sub>
                          <m:r>
                            <a:rPr lang="it-IT" sz="2000" b="0" i="1" smtClean="0">
                              <a:solidFill>
                                <a:schemeClr val="bg1"/>
                              </a:solidFill>
                              <a:latin typeface="Cambria Math"/>
                              <a:ea typeface="Cambria Math"/>
                            </a:rPr>
                            <m:t>𝑛</m:t>
                          </m:r>
                          <m:r>
                            <a:rPr lang="it-IT" sz="2000" b="0" i="1" smtClean="0">
                              <a:solidFill>
                                <a:schemeClr val="bg1"/>
                              </a:solidFill>
                              <a:latin typeface="Cambria Math"/>
                              <a:ea typeface="Cambria Math"/>
                            </a:rPr>
                            <m:t>1</m:t>
                          </m:r>
                        </m:sub>
                      </m:sSub>
                      <m:r>
                        <a:rPr lang="it-IT" sz="2000" b="0" i="1" smtClean="0">
                          <a:solidFill>
                            <a:schemeClr val="bg1"/>
                          </a:solidFill>
                          <a:latin typeface="Cambria Math"/>
                          <a:ea typeface="Cambria Math"/>
                        </a:rPr>
                        <m:t>,</m:t>
                      </m:r>
                      <m:sSub>
                        <m:sSubPr>
                          <m:ctrlPr>
                            <a:rPr lang="it-IT" sz="2000" i="1">
                              <a:solidFill>
                                <a:schemeClr val="bg1"/>
                              </a:solidFill>
                              <a:latin typeface="Cambria Math"/>
                              <a:ea typeface="Cambria Math"/>
                            </a:rPr>
                          </m:ctrlPr>
                        </m:sSubPr>
                        <m:e>
                          <m:r>
                            <a:rPr lang="it-IT" sz="2000" i="1">
                              <a:solidFill>
                                <a:schemeClr val="bg1"/>
                              </a:solidFill>
                              <a:latin typeface="Cambria Math"/>
                              <a:ea typeface="Cambria Math"/>
                            </a:rPr>
                            <m:t>𝑤</m:t>
                          </m:r>
                        </m:e>
                        <m:sub>
                          <m:r>
                            <a:rPr lang="it-IT" sz="2000" b="0" i="1" smtClean="0">
                              <a:solidFill>
                                <a:schemeClr val="bg1"/>
                              </a:solidFill>
                              <a:latin typeface="Cambria Math"/>
                              <a:ea typeface="Cambria Math"/>
                            </a:rPr>
                            <m:t>𝑛</m:t>
                          </m:r>
                          <m:r>
                            <a:rPr lang="it-IT" sz="2000" b="0" i="1" smtClean="0">
                              <a:solidFill>
                                <a:schemeClr val="bg1"/>
                              </a:solidFill>
                              <a:latin typeface="Cambria Math"/>
                              <a:ea typeface="Cambria Math"/>
                            </a:rPr>
                            <m:t>2</m:t>
                          </m:r>
                        </m:sub>
                      </m:sSub>
                      <m:r>
                        <a:rPr lang="it-IT" sz="2000" i="1">
                          <a:solidFill>
                            <a:schemeClr val="bg1"/>
                          </a:solidFill>
                          <a:latin typeface="Cambria Math"/>
                          <a:ea typeface="Cambria Math"/>
                        </a:rPr>
                        <m:t>,</m:t>
                      </m:r>
                      <m:r>
                        <a:rPr lang="it-IT" sz="2000" b="0" i="1" smtClean="0">
                          <a:solidFill>
                            <a:schemeClr val="bg1"/>
                          </a:solidFill>
                          <a:latin typeface="Cambria Math"/>
                          <a:ea typeface="Cambria Math"/>
                        </a:rPr>
                        <m:t>𝑒𝑡𝑐</m:t>
                      </m:r>
                    </m:oMath>
                  </m:oMathPara>
                </a14:m>
                <a:endParaRPr lang="it-IT" sz="3200" dirty="0"/>
              </a:p>
              <a:p>
                <a:endParaRPr lang="it-IT" sz="3200" dirty="0"/>
              </a:p>
            </p:txBody>
          </p:sp>
        </mc:Choice>
        <mc:Fallback xmlns="">
          <p:sp>
            <p:nvSpPr>
              <p:cNvPr id="80" name="Rectangle 79"/>
              <p:cNvSpPr>
                <a:spLocks noRot="1" noChangeAspect="1" noMove="1" noResize="1" noEditPoints="1" noAdjustHandles="1" noChangeArrowheads="1" noChangeShapeType="1" noTextEdit="1"/>
              </p:cNvSpPr>
              <p:nvPr/>
            </p:nvSpPr>
            <p:spPr>
              <a:xfrm>
                <a:off x="2019770" y="3337050"/>
                <a:ext cx="1673920" cy="892552"/>
              </a:xfrm>
              <a:prstGeom prst="rect">
                <a:avLst/>
              </a:prstGeom>
              <a:blipFill rotWithShape="1">
                <a:blip r:embed="rId5"/>
                <a:stretch>
                  <a:fillRect/>
                </a:stretch>
              </a:blipFill>
            </p:spPr>
            <p:txBody>
              <a:bodyPr/>
              <a:lstStyle/>
              <a:p>
                <a:r>
                  <a:rPr lang="it-IT">
                    <a:noFill/>
                  </a:rPr>
                  <a:t> </a:t>
                </a:r>
              </a:p>
            </p:txBody>
          </p:sp>
        </mc:Fallback>
      </mc:AlternateContent>
      <p:sp>
        <p:nvSpPr>
          <p:cNvPr id="81" name="TextBox 80"/>
          <p:cNvSpPr txBox="1"/>
          <p:nvPr/>
        </p:nvSpPr>
        <p:spPr>
          <a:xfrm>
            <a:off x="5186769" y="1414518"/>
            <a:ext cx="767506" cy="276999"/>
          </a:xfrm>
          <a:prstGeom prst="rect">
            <a:avLst/>
          </a:prstGeom>
          <a:solidFill>
            <a:schemeClr val="tx2">
              <a:lumMod val="75000"/>
            </a:schemeClr>
          </a:solidFill>
        </p:spPr>
        <p:style>
          <a:lnRef idx="3">
            <a:schemeClr val="lt1"/>
          </a:lnRef>
          <a:fillRef idx="1">
            <a:schemeClr val="dk1"/>
          </a:fillRef>
          <a:effectRef idx="1">
            <a:schemeClr val="dk1"/>
          </a:effectRef>
          <a:fontRef idx="minor">
            <a:schemeClr val="lt1"/>
          </a:fontRef>
        </p:style>
        <p:txBody>
          <a:bodyPr wrap="square" lIns="0" tIns="0" rIns="0" bIns="0" rtlCol="0">
            <a:spAutoFit/>
          </a:bodyPr>
          <a:lstStyle/>
          <a:p>
            <a:pPr algn="ctr"/>
            <a:r>
              <a:rPr lang="it-IT" b="1" dirty="0" smtClean="0">
                <a:latin typeface="Candara" pitchFamily="34" charset="0"/>
              </a:rPr>
              <a:t>f</a:t>
            </a:r>
            <a:endParaRPr lang="it-IT" b="1" dirty="0">
              <a:latin typeface="Candara" pitchFamily="34" charset="0"/>
            </a:endParaRPr>
          </a:p>
        </p:txBody>
      </p:sp>
    </p:spTree>
    <p:extLst>
      <p:ext uri="{BB962C8B-B14F-4D97-AF65-F5344CB8AC3E}">
        <p14:creationId xmlns:p14="http://schemas.microsoft.com/office/powerpoint/2010/main" val="229735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5716" y="116632"/>
            <a:ext cx="7512568"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sz="2400" dirty="0" smtClean="0"/>
              <a:t>FIRST ATTEMPT - PERFORMANCE</a:t>
            </a:r>
            <a:endParaRPr lang="it-IT" sz="2400" dirty="0"/>
          </a:p>
        </p:txBody>
      </p:sp>
      <p:sp>
        <p:nvSpPr>
          <p:cNvPr id="3" name="Rectangle 2"/>
          <p:cNvSpPr/>
          <p:nvPr/>
        </p:nvSpPr>
        <p:spPr>
          <a:xfrm>
            <a:off x="107504" y="850360"/>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a:t>
            </a:r>
          </a:p>
        </p:txBody>
      </p:sp>
      <p:sp>
        <p:nvSpPr>
          <p:cNvPr id="4" name="Rectangle 3"/>
          <p:cNvSpPr/>
          <p:nvPr/>
        </p:nvSpPr>
        <p:spPr>
          <a:xfrm>
            <a:off x="467504" y="850360"/>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2</a:t>
            </a:r>
            <a:endParaRPr lang="it-IT" b="1" dirty="0"/>
          </a:p>
        </p:txBody>
      </p:sp>
      <p:sp>
        <p:nvSpPr>
          <p:cNvPr id="5" name="Rectangle 4"/>
          <p:cNvSpPr/>
          <p:nvPr/>
        </p:nvSpPr>
        <p:spPr>
          <a:xfrm>
            <a:off x="827323" y="850359"/>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3</a:t>
            </a:r>
            <a:endParaRPr lang="it-IT" b="1" dirty="0"/>
          </a:p>
        </p:txBody>
      </p:sp>
      <p:sp>
        <p:nvSpPr>
          <p:cNvPr id="7" name="Rectangle 6"/>
          <p:cNvSpPr/>
          <p:nvPr/>
        </p:nvSpPr>
        <p:spPr>
          <a:xfrm>
            <a:off x="1187363" y="850267"/>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4</a:t>
            </a:r>
            <a:endParaRPr lang="it-IT" b="1" dirty="0"/>
          </a:p>
        </p:txBody>
      </p:sp>
      <p:sp>
        <p:nvSpPr>
          <p:cNvPr id="8" name="Rectangle 7"/>
          <p:cNvSpPr/>
          <p:nvPr/>
        </p:nvSpPr>
        <p:spPr>
          <a:xfrm>
            <a:off x="1547403" y="850267"/>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5</a:t>
            </a:r>
            <a:endParaRPr lang="it-IT" b="1" dirty="0"/>
          </a:p>
        </p:txBody>
      </p:sp>
      <p:sp>
        <p:nvSpPr>
          <p:cNvPr id="9" name="Rectangle 8"/>
          <p:cNvSpPr/>
          <p:nvPr/>
        </p:nvSpPr>
        <p:spPr>
          <a:xfrm>
            <a:off x="1907443" y="850266"/>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6</a:t>
            </a:r>
            <a:endParaRPr lang="it-IT" b="1" dirty="0"/>
          </a:p>
        </p:txBody>
      </p:sp>
      <p:sp>
        <p:nvSpPr>
          <p:cNvPr id="17" name="Rectangle 16"/>
          <p:cNvSpPr/>
          <p:nvPr/>
        </p:nvSpPr>
        <p:spPr>
          <a:xfrm>
            <a:off x="2267483" y="850454"/>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7</a:t>
            </a:r>
            <a:endParaRPr lang="it-IT" b="1" dirty="0"/>
          </a:p>
        </p:txBody>
      </p:sp>
      <p:sp>
        <p:nvSpPr>
          <p:cNvPr id="46" name="Rectangle 45"/>
          <p:cNvSpPr/>
          <p:nvPr/>
        </p:nvSpPr>
        <p:spPr>
          <a:xfrm>
            <a:off x="2627483" y="850265"/>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8</a:t>
            </a:r>
          </a:p>
        </p:txBody>
      </p:sp>
      <p:sp>
        <p:nvSpPr>
          <p:cNvPr id="47" name="Rectangle 46"/>
          <p:cNvSpPr/>
          <p:nvPr/>
        </p:nvSpPr>
        <p:spPr>
          <a:xfrm>
            <a:off x="2987483" y="850265"/>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9</a:t>
            </a:r>
            <a:endParaRPr lang="it-IT" b="1" dirty="0"/>
          </a:p>
        </p:txBody>
      </p:sp>
      <p:sp>
        <p:nvSpPr>
          <p:cNvPr id="48" name="Rectangle 47"/>
          <p:cNvSpPr/>
          <p:nvPr/>
        </p:nvSpPr>
        <p:spPr>
          <a:xfrm>
            <a:off x="3347302" y="850264"/>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10</a:t>
            </a:r>
            <a:endParaRPr lang="it-IT" b="1" dirty="0"/>
          </a:p>
        </p:txBody>
      </p:sp>
      <p:sp>
        <p:nvSpPr>
          <p:cNvPr id="49" name="Rectangle 48"/>
          <p:cNvSpPr/>
          <p:nvPr/>
        </p:nvSpPr>
        <p:spPr>
          <a:xfrm>
            <a:off x="3707342" y="850172"/>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11</a:t>
            </a:r>
            <a:endParaRPr lang="it-IT" b="1" dirty="0"/>
          </a:p>
        </p:txBody>
      </p:sp>
      <p:sp>
        <p:nvSpPr>
          <p:cNvPr id="50" name="Rectangle 49"/>
          <p:cNvSpPr/>
          <p:nvPr/>
        </p:nvSpPr>
        <p:spPr>
          <a:xfrm>
            <a:off x="4067382" y="850172"/>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12</a:t>
            </a:r>
            <a:endParaRPr lang="it-IT" b="1" dirty="0"/>
          </a:p>
        </p:txBody>
      </p:sp>
      <p:sp>
        <p:nvSpPr>
          <p:cNvPr id="51" name="Rectangle 50"/>
          <p:cNvSpPr/>
          <p:nvPr/>
        </p:nvSpPr>
        <p:spPr>
          <a:xfrm>
            <a:off x="4427422" y="850171"/>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13</a:t>
            </a:r>
            <a:endParaRPr lang="it-IT" b="1" dirty="0"/>
          </a:p>
        </p:txBody>
      </p:sp>
      <p:sp>
        <p:nvSpPr>
          <p:cNvPr id="52" name="Rectangle 51"/>
          <p:cNvSpPr/>
          <p:nvPr/>
        </p:nvSpPr>
        <p:spPr>
          <a:xfrm>
            <a:off x="4787462" y="850359"/>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14</a:t>
            </a:r>
            <a:endParaRPr lang="it-IT" b="1" dirty="0"/>
          </a:p>
        </p:txBody>
      </p:sp>
      <p:sp>
        <p:nvSpPr>
          <p:cNvPr id="60" name="Rectangle 59"/>
          <p:cNvSpPr/>
          <p:nvPr/>
        </p:nvSpPr>
        <p:spPr>
          <a:xfrm>
            <a:off x="5148064" y="850263"/>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15</a:t>
            </a:r>
          </a:p>
        </p:txBody>
      </p:sp>
      <p:sp>
        <p:nvSpPr>
          <p:cNvPr id="61" name="Rectangle 60"/>
          <p:cNvSpPr/>
          <p:nvPr/>
        </p:nvSpPr>
        <p:spPr>
          <a:xfrm>
            <a:off x="5508064" y="850263"/>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16</a:t>
            </a:r>
            <a:endParaRPr lang="it-IT" b="1" dirty="0"/>
          </a:p>
        </p:txBody>
      </p:sp>
      <p:sp>
        <p:nvSpPr>
          <p:cNvPr id="62" name="Rectangle 61"/>
          <p:cNvSpPr/>
          <p:nvPr/>
        </p:nvSpPr>
        <p:spPr>
          <a:xfrm>
            <a:off x="5867883" y="850262"/>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17</a:t>
            </a:r>
            <a:endParaRPr lang="it-IT" b="1" dirty="0"/>
          </a:p>
        </p:txBody>
      </p:sp>
      <p:sp>
        <p:nvSpPr>
          <p:cNvPr id="63" name="Rectangle 62"/>
          <p:cNvSpPr/>
          <p:nvPr/>
        </p:nvSpPr>
        <p:spPr>
          <a:xfrm>
            <a:off x="6227923" y="850170"/>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18</a:t>
            </a:r>
            <a:endParaRPr lang="it-IT" b="1" dirty="0"/>
          </a:p>
        </p:txBody>
      </p:sp>
      <p:sp>
        <p:nvSpPr>
          <p:cNvPr id="64" name="Rectangle 63"/>
          <p:cNvSpPr/>
          <p:nvPr/>
        </p:nvSpPr>
        <p:spPr>
          <a:xfrm>
            <a:off x="6587963" y="850170"/>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19</a:t>
            </a:r>
            <a:endParaRPr lang="it-IT" b="1" dirty="0"/>
          </a:p>
        </p:txBody>
      </p:sp>
      <p:sp>
        <p:nvSpPr>
          <p:cNvPr id="65" name="Rectangle 64"/>
          <p:cNvSpPr/>
          <p:nvPr/>
        </p:nvSpPr>
        <p:spPr>
          <a:xfrm>
            <a:off x="6948003" y="850169"/>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20</a:t>
            </a:r>
            <a:endParaRPr lang="it-IT" b="1" dirty="0"/>
          </a:p>
        </p:txBody>
      </p:sp>
      <p:sp>
        <p:nvSpPr>
          <p:cNvPr id="66" name="Rectangle 65"/>
          <p:cNvSpPr/>
          <p:nvPr/>
        </p:nvSpPr>
        <p:spPr>
          <a:xfrm>
            <a:off x="7308043" y="850357"/>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21</a:t>
            </a:r>
            <a:endParaRPr lang="it-IT" b="1" dirty="0"/>
          </a:p>
        </p:txBody>
      </p:sp>
      <p:sp>
        <p:nvSpPr>
          <p:cNvPr id="67" name="Right Brace 66"/>
          <p:cNvSpPr/>
          <p:nvPr/>
        </p:nvSpPr>
        <p:spPr>
          <a:xfrm rot="5400000">
            <a:off x="2070082" y="-642111"/>
            <a:ext cx="405000" cy="4309600"/>
          </a:xfrm>
          <a:prstGeom prst="rightBrace">
            <a:avLst>
              <a:gd name="adj1" fmla="val 8333"/>
              <a:gd name="adj2" fmla="val 8692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8" name="Right Brace 67"/>
          <p:cNvSpPr/>
          <p:nvPr/>
        </p:nvSpPr>
        <p:spPr>
          <a:xfrm rot="5400000">
            <a:off x="2416588" y="-270499"/>
            <a:ext cx="404998" cy="4376375"/>
          </a:xfrm>
          <a:prstGeom prst="rightBrace">
            <a:avLst>
              <a:gd name="adj1" fmla="val 8333"/>
              <a:gd name="adj2" fmla="val 5705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cxnSp>
        <p:nvCxnSpPr>
          <p:cNvPr id="71" name="Straight Connector 70"/>
          <p:cNvCxnSpPr/>
          <p:nvPr/>
        </p:nvCxnSpPr>
        <p:spPr>
          <a:xfrm>
            <a:off x="455415" y="1310187"/>
            <a:ext cx="0" cy="810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93677" y="1143875"/>
            <a:ext cx="0" cy="810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32742" y="1374869"/>
            <a:ext cx="1309161" cy="400110"/>
          </a:xfrm>
          <a:prstGeom prst="rect">
            <a:avLst/>
          </a:prstGeom>
          <a:solidFill>
            <a:srgbClr val="2BB59C"/>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2000" b="1" dirty="0" smtClean="0">
                <a:solidFill>
                  <a:schemeClr val="accent1"/>
                </a:solidFill>
              </a:rPr>
              <a:t>Training 1</a:t>
            </a:r>
            <a:endParaRPr lang="it-IT" sz="2000" b="1" dirty="0">
              <a:solidFill>
                <a:schemeClr val="accent1"/>
              </a:solidFill>
            </a:endParaRPr>
          </a:p>
        </p:txBody>
      </p:sp>
      <p:sp>
        <p:nvSpPr>
          <p:cNvPr id="79" name="TextBox 78"/>
          <p:cNvSpPr txBox="1"/>
          <p:nvPr/>
        </p:nvSpPr>
        <p:spPr>
          <a:xfrm>
            <a:off x="1989177" y="1740878"/>
            <a:ext cx="1259819" cy="400110"/>
          </a:xfrm>
          <a:prstGeom prst="rect">
            <a:avLst/>
          </a:prstGeom>
          <a:solidFill>
            <a:srgbClr val="2BB59C"/>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2000" b="1" dirty="0" smtClean="0">
                <a:solidFill>
                  <a:schemeClr val="accent1"/>
                </a:solidFill>
              </a:rPr>
              <a:t>Training 2</a:t>
            </a:r>
            <a:endParaRPr lang="it-IT" sz="2000" b="1" dirty="0">
              <a:solidFill>
                <a:schemeClr val="accent1"/>
              </a:solidFill>
            </a:endParaRPr>
          </a:p>
        </p:txBody>
      </p:sp>
      <p:sp>
        <p:nvSpPr>
          <p:cNvPr id="81" name="Right Brace 80"/>
          <p:cNvSpPr/>
          <p:nvPr/>
        </p:nvSpPr>
        <p:spPr>
          <a:xfrm rot="5400000">
            <a:off x="6264400" y="-607332"/>
            <a:ext cx="657925" cy="4309600"/>
          </a:xfrm>
          <a:prstGeom prst="rightBrace">
            <a:avLst>
              <a:gd name="adj1" fmla="val 8333"/>
              <a:gd name="adj2" fmla="val 38977"/>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it-IT"/>
          </a:p>
        </p:txBody>
      </p:sp>
      <p:sp>
        <p:nvSpPr>
          <p:cNvPr id="82" name="Rectangle 81"/>
          <p:cNvSpPr/>
          <p:nvPr/>
        </p:nvSpPr>
        <p:spPr>
          <a:xfrm>
            <a:off x="7668043" y="850168"/>
            <a:ext cx="360000" cy="459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22</a:t>
            </a:r>
            <a:endParaRPr lang="it-IT" b="1" dirty="0"/>
          </a:p>
        </p:txBody>
      </p:sp>
      <p:sp>
        <p:nvSpPr>
          <p:cNvPr id="85" name="Rectangle 84"/>
          <p:cNvSpPr/>
          <p:nvPr/>
        </p:nvSpPr>
        <p:spPr>
          <a:xfrm>
            <a:off x="8028163" y="850454"/>
            <a:ext cx="360000" cy="4578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23</a:t>
            </a:r>
            <a:endParaRPr lang="it-IT" b="1" dirty="0"/>
          </a:p>
        </p:txBody>
      </p:sp>
      <p:sp>
        <p:nvSpPr>
          <p:cNvPr id="86" name="Rectangle 85"/>
          <p:cNvSpPr/>
          <p:nvPr/>
        </p:nvSpPr>
        <p:spPr>
          <a:xfrm>
            <a:off x="8388163" y="850168"/>
            <a:ext cx="360000" cy="4578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24</a:t>
            </a:r>
            <a:endParaRPr lang="it-IT" b="1" dirty="0"/>
          </a:p>
        </p:txBody>
      </p:sp>
      <p:sp>
        <p:nvSpPr>
          <p:cNvPr id="87" name="Right Brace 86"/>
          <p:cNvSpPr/>
          <p:nvPr/>
        </p:nvSpPr>
        <p:spPr>
          <a:xfrm rot="5400000">
            <a:off x="6769521" y="-278372"/>
            <a:ext cx="385107" cy="4309600"/>
          </a:xfrm>
          <a:prstGeom prst="rightBrace">
            <a:avLst>
              <a:gd name="adj1" fmla="val 8333"/>
              <a:gd name="adj2" fmla="val 76453"/>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it-IT"/>
          </a:p>
        </p:txBody>
      </p:sp>
      <p:sp>
        <p:nvSpPr>
          <p:cNvPr id="90" name="TextBox 89"/>
          <p:cNvSpPr txBox="1"/>
          <p:nvPr/>
        </p:nvSpPr>
        <p:spPr>
          <a:xfrm>
            <a:off x="6138013" y="1379664"/>
            <a:ext cx="1979979" cy="400110"/>
          </a:xfrm>
          <a:prstGeom prst="rect">
            <a:avLst/>
          </a:prstGeom>
          <a:solidFill>
            <a:srgbClr val="2BB59C"/>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2000" b="1" dirty="0" smtClean="0">
                <a:solidFill>
                  <a:schemeClr val="accent6">
                    <a:lumMod val="20000"/>
                    <a:lumOff val="80000"/>
                  </a:schemeClr>
                </a:solidFill>
              </a:rPr>
              <a:t>Out. </a:t>
            </a:r>
            <a:r>
              <a:rPr lang="it-IT" sz="2000" b="1" dirty="0" err="1" smtClean="0">
                <a:solidFill>
                  <a:schemeClr val="accent6">
                    <a:lumMod val="20000"/>
                    <a:lumOff val="80000"/>
                  </a:schemeClr>
                </a:solidFill>
              </a:rPr>
              <a:t>Expected</a:t>
            </a:r>
            <a:r>
              <a:rPr lang="it-IT" sz="2000" b="1" dirty="0" smtClean="0">
                <a:solidFill>
                  <a:schemeClr val="accent6">
                    <a:lumMod val="20000"/>
                    <a:lumOff val="80000"/>
                  </a:schemeClr>
                </a:solidFill>
              </a:rPr>
              <a:t> 1</a:t>
            </a:r>
            <a:endParaRPr lang="it-IT" sz="2000" b="1" dirty="0">
              <a:solidFill>
                <a:schemeClr val="accent6">
                  <a:lumMod val="20000"/>
                  <a:lumOff val="80000"/>
                </a:schemeClr>
              </a:solidFill>
            </a:endParaRPr>
          </a:p>
        </p:txBody>
      </p:sp>
      <p:sp>
        <p:nvSpPr>
          <p:cNvPr id="91" name="TextBox 90"/>
          <p:cNvSpPr txBox="1"/>
          <p:nvPr/>
        </p:nvSpPr>
        <p:spPr>
          <a:xfrm>
            <a:off x="5417933" y="1753820"/>
            <a:ext cx="1979979" cy="400110"/>
          </a:xfrm>
          <a:prstGeom prst="rect">
            <a:avLst/>
          </a:prstGeom>
          <a:solidFill>
            <a:srgbClr val="2BB59C"/>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2000" b="1" dirty="0" smtClean="0">
                <a:solidFill>
                  <a:schemeClr val="accent6">
                    <a:lumMod val="20000"/>
                    <a:lumOff val="80000"/>
                  </a:schemeClr>
                </a:solidFill>
              </a:rPr>
              <a:t>Out. </a:t>
            </a:r>
            <a:r>
              <a:rPr lang="it-IT" sz="2000" b="1" dirty="0" err="1" smtClean="0">
                <a:solidFill>
                  <a:schemeClr val="accent6">
                    <a:lumMod val="20000"/>
                    <a:lumOff val="80000"/>
                  </a:schemeClr>
                </a:solidFill>
              </a:rPr>
              <a:t>Expected</a:t>
            </a:r>
            <a:r>
              <a:rPr lang="it-IT" sz="2000" b="1" dirty="0" smtClean="0">
                <a:solidFill>
                  <a:schemeClr val="accent6">
                    <a:lumMod val="20000"/>
                    <a:lumOff val="80000"/>
                  </a:schemeClr>
                </a:solidFill>
              </a:rPr>
              <a:t> 2</a:t>
            </a:r>
            <a:endParaRPr lang="it-IT" sz="2000" b="1" dirty="0">
              <a:solidFill>
                <a:schemeClr val="accent6">
                  <a:lumMod val="20000"/>
                  <a:lumOff val="80000"/>
                </a:schemeClr>
              </a:solidFill>
            </a:endParaRPr>
          </a:p>
        </p:txBody>
      </p:sp>
      <p:graphicFrame>
        <p:nvGraphicFramePr>
          <p:cNvPr id="54" name="Chart 53"/>
          <p:cNvGraphicFramePr>
            <a:graphicFrameLocks/>
          </p:cNvGraphicFramePr>
          <p:nvPr>
            <p:extLst>
              <p:ext uri="{D42A27DB-BD31-4B8C-83A1-F6EECF244321}">
                <p14:modId xmlns:p14="http://schemas.microsoft.com/office/powerpoint/2010/main" val="520935844"/>
              </p:ext>
            </p:extLst>
          </p:nvPr>
        </p:nvGraphicFramePr>
        <p:xfrm>
          <a:off x="740888" y="2440793"/>
          <a:ext cx="7206169" cy="4077497"/>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p:cNvSpPr/>
          <p:nvPr/>
        </p:nvSpPr>
        <p:spPr>
          <a:xfrm>
            <a:off x="0" y="6309320"/>
            <a:ext cx="9144000" cy="548680"/>
          </a:xfrm>
          <a:prstGeom prst="rect">
            <a:avLst/>
          </a:prstGeom>
          <a:solidFill>
            <a:srgbClr val="2BB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t>GOOD ACCURACY (</a:t>
            </a:r>
            <a:r>
              <a:rPr lang="it-IT" b="1" dirty="0" err="1" smtClean="0"/>
              <a:t>average</a:t>
            </a:r>
            <a:r>
              <a:rPr lang="it-IT" b="1" dirty="0" smtClean="0"/>
              <a:t> </a:t>
            </a:r>
            <a:r>
              <a:rPr lang="it-IT" b="1" dirty="0" err="1" smtClean="0"/>
              <a:t>error</a:t>
            </a:r>
            <a:r>
              <a:rPr lang="it-IT" b="1" dirty="0" smtClean="0"/>
              <a:t> ~ 0), LOW PRECISION (big </a:t>
            </a:r>
            <a:r>
              <a:rPr lang="it-IT" b="1" dirty="0" err="1" smtClean="0"/>
              <a:t>fluctuation</a:t>
            </a:r>
            <a:r>
              <a:rPr lang="it-IT" b="1" dirty="0"/>
              <a:t> </a:t>
            </a:r>
            <a:r>
              <a:rPr lang="it-IT" b="1" dirty="0" smtClean="0"/>
              <a:t>with </a:t>
            </a:r>
            <a:r>
              <a:rPr lang="it-IT" b="1" dirty="0" err="1" smtClean="0"/>
              <a:t>cyclical</a:t>
            </a:r>
            <a:r>
              <a:rPr lang="it-IT" b="1" dirty="0" smtClean="0"/>
              <a:t> </a:t>
            </a:r>
            <a:r>
              <a:rPr lang="it-IT" b="1" dirty="0" err="1" smtClean="0"/>
              <a:t>error</a:t>
            </a:r>
            <a:r>
              <a:rPr lang="it-IT" b="1" dirty="0" smtClean="0"/>
              <a:t>)</a:t>
            </a:r>
            <a:endParaRPr lang="it-IT" b="1" dirty="0"/>
          </a:p>
        </p:txBody>
      </p:sp>
      <p:sp>
        <p:nvSpPr>
          <p:cNvPr id="55" name="Rectangle 54"/>
          <p:cNvSpPr/>
          <p:nvPr/>
        </p:nvSpPr>
        <p:spPr>
          <a:xfrm>
            <a:off x="8738383" y="850168"/>
            <a:ext cx="360000" cy="4578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it-IT" b="1" dirty="0" smtClean="0"/>
              <a:t>25</a:t>
            </a:r>
            <a:endParaRPr lang="it-IT" b="1" dirty="0"/>
          </a:p>
        </p:txBody>
      </p:sp>
    </p:spTree>
    <p:extLst>
      <p:ext uri="{BB962C8B-B14F-4D97-AF65-F5344CB8AC3E}">
        <p14:creationId xmlns:p14="http://schemas.microsoft.com/office/powerpoint/2010/main" val="2296096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61610" y="116632"/>
            <a:ext cx="822078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sz="2400" dirty="0" smtClean="0"/>
              <a:t>NETWORK FOR AUTOREGRESSIVE MODEL: SECOND ATTEMPT</a:t>
            </a:r>
            <a:endParaRPr lang="it-IT" sz="2400" dirty="0"/>
          </a:p>
        </p:txBody>
      </p:sp>
      <p:grpSp>
        <p:nvGrpSpPr>
          <p:cNvPr id="42" name="Group 41"/>
          <p:cNvGrpSpPr/>
          <p:nvPr/>
        </p:nvGrpSpPr>
        <p:grpSpPr>
          <a:xfrm>
            <a:off x="547123" y="963310"/>
            <a:ext cx="3097993" cy="1673750"/>
            <a:chOff x="698644" y="951837"/>
            <a:chExt cx="3097993" cy="1673750"/>
          </a:xfrm>
        </p:grpSpPr>
        <p:grpSp>
          <p:nvGrpSpPr>
            <p:cNvPr id="4" name="Group 3"/>
            <p:cNvGrpSpPr/>
            <p:nvPr/>
          </p:nvGrpSpPr>
          <p:grpSpPr>
            <a:xfrm>
              <a:off x="1843268" y="951837"/>
              <a:ext cx="1953369" cy="1673750"/>
              <a:chOff x="458391" y="2879765"/>
              <a:chExt cx="1953369" cy="1673750"/>
            </a:xfrm>
          </p:grpSpPr>
          <p:grpSp>
            <p:nvGrpSpPr>
              <p:cNvPr id="5" name="Group 4"/>
              <p:cNvGrpSpPr/>
              <p:nvPr/>
            </p:nvGrpSpPr>
            <p:grpSpPr>
              <a:xfrm>
                <a:off x="458391" y="2879765"/>
                <a:ext cx="1953369" cy="1673750"/>
                <a:chOff x="458391" y="2879765"/>
                <a:chExt cx="1953369" cy="1673750"/>
              </a:xfrm>
            </p:grpSpPr>
            <p:sp>
              <p:nvSpPr>
                <p:cNvPr id="27" name="Oval 26"/>
                <p:cNvSpPr/>
                <p:nvPr/>
              </p:nvSpPr>
              <p:spPr>
                <a:xfrm>
                  <a:off x="2108719" y="3572624"/>
                  <a:ext cx="303041"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8" name="Group 27"/>
                <p:cNvGrpSpPr/>
                <p:nvPr/>
              </p:nvGrpSpPr>
              <p:grpSpPr>
                <a:xfrm>
                  <a:off x="458391" y="3180425"/>
                  <a:ext cx="303041" cy="1072431"/>
                  <a:chOff x="727078" y="295115"/>
                  <a:chExt cx="303041" cy="1072431"/>
                </a:xfrm>
              </p:grpSpPr>
              <p:sp>
                <p:nvSpPr>
                  <p:cNvPr id="37" name="Oval 36"/>
                  <p:cNvSpPr/>
                  <p:nvPr/>
                </p:nvSpPr>
                <p:spPr>
                  <a:xfrm>
                    <a:off x="727078" y="295115"/>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38" name="Oval 37"/>
                  <p:cNvSpPr/>
                  <p:nvPr/>
                </p:nvSpPr>
                <p:spPr>
                  <a:xfrm>
                    <a:off x="727078" y="687315"/>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39" name="Oval 38"/>
                  <p:cNvSpPr/>
                  <p:nvPr/>
                </p:nvSpPr>
                <p:spPr>
                  <a:xfrm>
                    <a:off x="727078" y="1079514"/>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grpSp>
            <p:grpSp>
              <p:nvGrpSpPr>
                <p:cNvPr id="29" name="Group 28"/>
                <p:cNvGrpSpPr/>
                <p:nvPr/>
              </p:nvGrpSpPr>
              <p:grpSpPr>
                <a:xfrm>
                  <a:off x="1029849" y="2879765"/>
                  <a:ext cx="271018" cy="1673750"/>
                  <a:chOff x="961439" y="116632"/>
                  <a:chExt cx="271018" cy="1673750"/>
                </a:xfrm>
              </p:grpSpPr>
              <p:sp>
                <p:nvSpPr>
                  <p:cNvPr id="33" name="Oval 32"/>
                  <p:cNvSpPr/>
                  <p:nvPr/>
                </p:nvSpPr>
                <p:spPr>
                  <a:xfrm>
                    <a:off x="961439" y="584549"/>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4" name="Oval 33"/>
                  <p:cNvSpPr/>
                  <p:nvPr/>
                </p:nvSpPr>
                <p:spPr>
                  <a:xfrm>
                    <a:off x="961439" y="116632"/>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5" name="Oval 34"/>
                  <p:cNvSpPr/>
                  <p:nvPr/>
                </p:nvSpPr>
                <p:spPr>
                  <a:xfrm>
                    <a:off x="961439" y="1052466"/>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6" name="Oval 35"/>
                  <p:cNvSpPr/>
                  <p:nvPr/>
                </p:nvSpPr>
                <p:spPr>
                  <a:xfrm>
                    <a:off x="961439" y="1520382"/>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0" name="Group 29"/>
                <p:cNvGrpSpPr/>
                <p:nvPr/>
              </p:nvGrpSpPr>
              <p:grpSpPr>
                <a:xfrm>
                  <a:off x="1569284" y="3347682"/>
                  <a:ext cx="271018" cy="737917"/>
                  <a:chOff x="961439" y="584549"/>
                  <a:chExt cx="271018" cy="737917"/>
                </a:xfrm>
              </p:grpSpPr>
              <p:sp>
                <p:nvSpPr>
                  <p:cNvPr id="31" name="Oval 30"/>
                  <p:cNvSpPr/>
                  <p:nvPr/>
                </p:nvSpPr>
                <p:spPr>
                  <a:xfrm>
                    <a:off x="961439" y="584549"/>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2" name="Oval 31"/>
                  <p:cNvSpPr/>
                  <p:nvPr/>
                </p:nvSpPr>
                <p:spPr>
                  <a:xfrm>
                    <a:off x="961439" y="1052466"/>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grpSp>
            <p:nvGrpSpPr>
              <p:cNvPr id="6" name="Group 5"/>
              <p:cNvGrpSpPr/>
              <p:nvPr/>
            </p:nvGrpSpPr>
            <p:grpSpPr>
              <a:xfrm>
                <a:off x="717053" y="3014765"/>
                <a:ext cx="352486" cy="1499209"/>
                <a:chOff x="717053" y="3014765"/>
                <a:chExt cx="352486" cy="1499209"/>
              </a:xfrm>
            </p:grpSpPr>
            <p:cxnSp>
              <p:nvCxnSpPr>
                <p:cNvPr id="17" name="Straight Connector 16"/>
                <p:cNvCxnSpPr>
                  <a:stCxn id="37" idx="6"/>
                  <a:endCxn id="33" idx="2"/>
                </p:cNvCxnSpPr>
                <p:nvPr/>
              </p:nvCxnSpPr>
              <p:spPr>
                <a:xfrm>
                  <a:off x="761432" y="3324441"/>
                  <a:ext cx="268417" cy="158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8" idx="5"/>
                  <a:endCxn id="33" idx="3"/>
                </p:cNvCxnSpPr>
                <p:nvPr/>
              </p:nvCxnSpPr>
              <p:spPr>
                <a:xfrm flipV="1">
                  <a:off x="717053" y="3578141"/>
                  <a:ext cx="352486" cy="240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7" idx="6"/>
                  <a:endCxn id="34" idx="2"/>
                </p:cNvCxnSpPr>
                <p:nvPr/>
              </p:nvCxnSpPr>
              <p:spPr>
                <a:xfrm flipV="1">
                  <a:off x="761432" y="3014765"/>
                  <a:ext cx="268417" cy="309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9" idx="6"/>
                  <a:endCxn id="36" idx="3"/>
                </p:cNvCxnSpPr>
                <p:nvPr/>
              </p:nvCxnSpPr>
              <p:spPr>
                <a:xfrm>
                  <a:off x="761432" y="4108840"/>
                  <a:ext cx="308107" cy="405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4" idx="3"/>
                  <a:endCxn id="38" idx="5"/>
                </p:cNvCxnSpPr>
                <p:nvPr/>
              </p:nvCxnSpPr>
              <p:spPr>
                <a:xfrm flipH="1">
                  <a:off x="717053" y="3110224"/>
                  <a:ext cx="352486" cy="708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7" idx="6"/>
                  <a:endCxn id="35" idx="3"/>
                </p:cNvCxnSpPr>
                <p:nvPr/>
              </p:nvCxnSpPr>
              <p:spPr>
                <a:xfrm>
                  <a:off x="761432" y="3324441"/>
                  <a:ext cx="308107" cy="72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8" idx="5"/>
                  <a:endCxn id="36" idx="2"/>
                </p:cNvCxnSpPr>
                <p:nvPr/>
              </p:nvCxnSpPr>
              <p:spPr>
                <a:xfrm>
                  <a:off x="717053" y="3818476"/>
                  <a:ext cx="312796" cy="600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9" idx="6"/>
                  <a:endCxn id="35" idx="2"/>
                </p:cNvCxnSpPr>
                <p:nvPr/>
              </p:nvCxnSpPr>
              <p:spPr>
                <a:xfrm flipV="1">
                  <a:off x="761432" y="3950599"/>
                  <a:ext cx="268417" cy="158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9" idx="6"/>
                  <a:endCxn id="33" idx="2"/>
                </p:cNvCxnSpPr>
                <p:nvPr/>
              </p:nvCxnSpPr>
              <p:spPr>
                <a:xfrm flipV="1">
                  <a:off x="761432" y="3482682"/>
                  <a:ext cx="268417" cy="626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8" idx="5"/>
                  <a:endCxn id="35" idx="2"/>
                </p:cNvCxnSpPr>
                <p:nvPr/>
              </p:nvCxnSpPr>
              <p:spPr>
                <a:xfrm>
                  <a:off x="717053" y="3818476"/>
                  <a:ext cx="312796" cy="13212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a:stCxn id="34" idx="6"/>
                <a:endCxn id="31" idx="1"/>
              </p:cNvCxnSpPr>
              <p:nvPr/>
            </p:nvCxnSpPr>
            <p:spPr>
              <a:xfrm>
                <a:off x="1300867" y="3014765"/>
                <a:ext cx="308107" cy="372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3" idx="6"/>
                <a:endCxn id="31" idx="2"/>
              </p:cNvCxnSpPr>
              <p:nvPr/>
            </p:nvCxnSpPr>
            <p:spPr>
              <a:xfrm>
                <a:off x="1300867" y="3482682"/>
                <a:ext cx="268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5" idx="6"/>
                <a:endCxn id="32" idx="2"/>
              </p:cNvCxnSpPr>
              <p:nvPr/>
            </p:nvCxnSpPr>
            <p:spPr>
              <a:xfrm>
                <a:off x="1300867" y="3950599"/>
                <a:ext cx="268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6" idx="6"/>
                <a:endCxn id="32" idx="3"/>
              </p:cNvCxnSpPr>
              <p:nvPr/>
            </p:nvCxnSpPr>
            <p:spPr>
              <a:xfrm flipV="1">
                <a:off x="1300867" y="4046058"/>
                <a:ext cx="308107" cy="372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1" idx="6"/>
                <a:endCxn id="27" idx="1"/>
              </p:cNvCxnSpPr>
              <p:nvPr/>
            </p:nvCxnSpPr>
            <p:spPr>
              <a:xfrm>
                <a:off x="1840302" y="3482682"/>
                <a:ext cx="312796" cy="13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2" idx="6"/>
                <a:endCxn id="27" idx="3"/>
              </p:cNvCxnSpPr>
              <p:nvPr/>
            </p:nvCxnSpPr>
            <p:spPr>
              <a:xfrm flipV="1">
                <a:off x="1840302" y="3818475"/>
                <a:ext cx="312796" cy="13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5" idx="7"/>
                <a:endCxn id="31" idx="3"/>
              </p:cNvCxnSpPr>
              <p:nvPr/>
            </p:nvCxnSpPr>
            <p:spPr>
              <a:xfrm flipV="1">
                <a:off x="1261177" y="3578141"/>
                <a:ext cx="347797"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3" idx="5"/>
                <a:endCxn id="32" idx="1"/>
              </p:cNvCxnSpPr>
              <p:nvPr/>
            </p:nvCxnSpPr>
            <p:spPr>
              <a:xfrm>
                <a:off x="1261177" y="3578141"/>
                <a:ext cx="347797"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4" idx="6"/>
                <a:endCxn id="32" idx="2"/>
              </p:cNvCxnSpPr>
              <p:nvPr/>
            </p:nvCxnSpPr>
            <p:spPr>
              <a:xfrm>
                <a:off x="1300867" y="3014765"/>
                <a:ext cx="268417" cy="935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6" idx="6"/>
                <a:endCxn id="31" idx="2"/>
              </p:cNvCxnSpPr>
              <p:nvPr/>
            </p:nvCxnSpPr>
            <p:spPr>
              <a:xfrm flipV="1">
                <a:off x="1300867" y="3482682"/>
                <a:ext cx="268417" cy="935833"/>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98644" y="1086837"/>
              <a:ext cx="1296144" cy="1015663"/>
            </a:xfrm>
            <a:prstGeom prst="rect">
              <a:avLst/>
            </a:prstGeom>
            <a:noFill/>
            <a:effectLst>
              <a:outerShdw blurRad="50800" dist="63500" dir="2700000" algn="tl" rotWithShape="0">
                <a:prstClr val="black">
                  <a:alpha val="40000"/>
                </a:prstClr>
              </a:outerShdw>
            </a:effectLst>
          </p:spPr>
          <p:txBody>
            <a:bodyPr wrap="square" rtlCol="0">
              <a:spAutoFit/>
            </a:bodyPr>
            <a:lstStyle/>
            <a:p>
              <a:r>
                <a:rPr lang="it-IT"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12x</a:t>
              </a:r>
              <a:endParaRPr lang="it-IT"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43" name="TextBox 42"/>
          <p:cNvSpPr txBox="1"/>
          <p:nvPr/>
        </p:nvSpPr>
        <p:spPr>
          <a:xfrm>
            <a:off x="4211960" y="692696"/>
            <a:ext cx="432048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it-IT" dirty="0" smtClean="0"/>
              <a:t>12 </a:t>
            </a:r>
            <a:r>
              <a:rPr lang="it-IT" dirty="0" err="1" smtClean="0"/>
              <a:t>parallel</a:t>
            </a:r>
            <a:r>
              <a:rPr lang="it-IT" dirty="0" smtClean="0"/>
              <a:t> networks </a:t>
            </a:r>
            <a:r>
              <a:rPr lang="it-IT" dirty="0" smtClean="0">
                <a:sym typeface="Wingdings" pitchFamily="2" charset="2"/>
              </a:rPr>
              <a:t> </a:t>
            </a:r>
            <a:r>
              <a:rPr lang="it-IT" dirty="0" err="1" smtClean="0">
                <a:sym typeface="Wingdings" pitchFamily="2" charset="2"/>
              </a:rPr>
              <a:t>Each</a:t>
            </a:r>
            <a:r>
              <a:rPr lang="it-IT" dirty="0" smtClean="0">
                <a:sym typeface="Wingdings" pitchFamily="2" charset="2"/>
              </a:rPr>
              <a:t> </a:t>
            </a:r>
            <a:r>
              <a:rPr lang="it-IT" dirty="0" err="1" smtClean="0">
                <a:sym typeface="Wingdings" pitchFamily="2" charset="2"/>
              </a:rPr>
              <a:t>month</a:t>
            </a:r>
            <a:r>
              <a:rPr lang="it-IT" dirty="0" smtClean="0">
                <a:sym typeface="Wingdings" pitchFamily="2" charset="2"/>
              </a:rPr>
              <a:t> </a:t>
            </a:r>
            <a:r>
              <a:rPr lang="it-IT" dirty="0" err="1" smtClean="0">
                <a:sym typeface="Wingdings" pitchFamily="2" charset="2"/>
              </a:rPr>
              <a:t>has</a:t>
            </a:r>
            <a:r>
              <a:rPr lang="it-IT" dirty="0" smtClean="0">
                <a:sym typeface="Wingdings" pitchFamily="2" charset="2"/>
              </a:rPr>
              <a:t> </a:t>
            </a:r>
            <a:r>
              <a:rPr lang="it-IT" dirty="0" err="1" smtClean="0">
                <a:sym typeface="Wingdings" pitchFamily="2" charset="2"/>
              </a:rPr>
              <a:t>its</a:t>
            </a:r>
            <a:r>
              <a:rPr lang="it-IT" dirty="0" smtClean="0">
                <a:sym typeface="Wingdings" pitchFamily="2" charset="2"/>
              </a:rPr>
              <a:t> </a:t>
            </a:r>
            <a:r>
              <a:rPr lang="it-IT" dirty="0" err="1" smtClean="0">
                <a:sym typeface="Wingdings" pitchFamily="2" charset="2"/>
              </a:rPr>
              <a:t>dedicated</a:t>
            </a:r>
            <a:r>
              <a:rPr lang="it-IT" dirty="0" smtClean="0">
                <a:sym typeface="Wingdings" pitchFamily="2" charset="2"/>
              </a:rPr>
              <a:t> network</a:t>
            </a:r>
            <a:endParaRPr lang="it-IT" dirty="0" smtClean="0"/>
          </a:p>
        </p:txBody>
      </p:sp>
      <p:sp>
        <p:nvSpPr>
          <p:cNvPr id="44" name="TextBox 43"/>
          <p:cNvSpPr txBox="1"/>
          <p:nvPr/>
        </p:nvSpPr>
        <p:spPr>
          <a:xfrm>
            <a:off x="4216496" y="1340768"/>
            <a:ext cx="4320480"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it-IT" dirty="0" smtClean="0"/>
              <a:t>Multiple </a:t>
            </a:r>
            <a:r>
              <a:rPr lang="it-IT" dirty="0" err="1" smtClean="0"/>
              <a:t>Neurons</a:t>
            </a:r>
            <a:r>
              <a:rPr lang="it-IT" dirty="0" smtClean="0"/>
              <a:t> </a:t>
            </a:r>
            <a:r>
              <a:rPr lang="it-IT" dirty="0" err="1" smtClean="0"/>
              <a:t>Layers</a:t>
            </a:r>
            <a:endParaRPr lang="it-IT" dirty="0"/>
          </a:p>
          <a:p>
            <a:pPr marL="285750" indent="-285750">
              <a:buFont typeface="Arial" pitchFamily="34" charset="0"/>
              <a:buChar char="•"/>
            </a:pPr>
            <a:r>
              <a:rPr lang="it-IT" dirty="0" err="1" smtClean="0"/>
              <a:t>Each</a:t>
            </a:r>
            <a:r>
              <a:rPr lang="it-IT" dirty="0" smtClean="0"/>
              <a:t> </a:t>
            </a:r>
            <a:r>
              <a:rPr lang="it-IT" dirty="0" err="1" smtClean="0"/>
              <a:t>neurons</a:t>
            </a:r>
            <a:r>
              <a:rPr lang="it-IT" dirty="0" smtClean="0"/>
              <a:t> </a:t>
            </a:r>
            <a:r>
              <a:rPr lang="it-IT" dirty="0" err="1" smtClean="0"/>
              <a:t>has</a:t>
            </a:r>
            <a:r>
              <a:rPr lang="it-IT" dirty="0" smtClean="0"/>
              <a:t> </a:t>
            </a:r>
            <a:r>
              <a:rPr lang="it-IT" dirty="0" err="1" smtClean="0"/>
              <a:t>its</a:t>
            </a:r>
            <a:r>
              <a:rPr lang="it-IT" dirty="0" smtClean="0"/>
              <a:t> </a:t>
            </a:r>
            <a:r>
              <a:rPr lang="it-IT" dirty="0" err="1" smtClean="0"/>
              <a:t>weights</a:t>
            </a:r>
            <a:r>
              <a:rPr lang="it-IT" dirty="0" smtClean="0"/>
              <a:t> </a:t>
            </a:r>
            <a:r>
              <a:rPr lang="it-IT" dirty="0" err="1" smtClean="0"/>
              <a:t>too</a:t>
            </a:r>
            <a:endParaRPr lang="it-IT" dirty="0" smtClean="0"/>
          </a:p>
          <a:p>
            <a:pPr marL="285750" indent="-285750">
              <a:buFont typeface="Arial" pitchFamily="34" charset="0"/>
              <a:buChar char="•"/>
            </a:pPr>
            <a:r>
              <a:rPr lang="it-IT" dirty="0" smtClean="0"/>
              <a:t>The </a:t>
            </a:r>
            <a:r>
              <a:rPr lang="it-IT" dirty="0" err="1" smtClean="0"/>
              <a:t>old</a:t>
            </a:r>
            <a:r>
              <a:rPr lang="it-IT" dirty="0" smtClean="0"/>
              <a:t> first </a:t>
            </a:r>
            <a:r>
              <a:rPr lang="it-IT" dirty="0" err="1" smtClean="0"/>
              <a:t>neuron</a:t>
            </a:r>
            <a:r>
              <a:rPr lang="it-IT" dirty="0" smtClean="0"/>
              <a:t> </a:t>
            </a:r>
            <a:r>
              <a:rPr lang="it-IT" dirty="0" err="1" smtClean="0"/>
              <a:t>stack</a:t>
            </a:r>
            <a:r>
              <a:rPr lang="it-IT" dirty="0" smtClean="0"/>
              <a:t> </a:t>
            </a:r>
            <a:r>
              <a:rPr lang="it-IT" dirty="0" err="1" smtClean="0"/>
              <a:t>now</a:t>
            </a:r>
            <a:r>
              <a:rPr lang="it-IT" dirty="0" smtClean="0"/>
              <a:t> </a:t>
            </a:r>
            <a:r>
              <a:rPr lang="it-IT" dirty="0" err="1" smtClean="0"/>
              <a:t>works</a:t>
            </a:r>
            <a:r>
              <a:rPr lang="it-IT" dirty="0" smtClean="0"/>
              <a:t> </a:t>
            </a:r>
            <a:r>
              <a:rPr lang="it-IT" dirty="0" err="1" smtClean="0"/>
              <a:t>as</a:t>
            </a:r>
            <a:r>
              <a:rPr lang="it-IT" dirty="0" smtClean="0"/>
              <a:t> a </a:t>
            </a:r>
            <a:r>
              <a:rPr lang="it-IT" dirty="0" err="1" smtClean="0"/>
              <a:t>stack</a:t>
            </a:r>
            <a:r>
              <a:rPr lang="it-IT" dirty="0" smtClean="0"/>
              <a:t> of input for the </a:t>
            </a:r>
            <a:r>
              <a:rPr lang="it-IT" dirty="0" err="1" smtClean="0"/>
              <a:t>next</a:t>
            </a:r>
            <a:r>
              <a:rPr lang="it-IT" dirty="0" smtClean="0"/>
              <a:t> </a:t>
            </a:r>
            <a:r>
              <a:rPr lang="it-IT" dirty="0" err="1" smtClean="0"/>
              <a:t>neuron</a:t>
            </a:r>
            <a:r>
              <a:rPr lang="it-IT" dirty="0" smtClean="0"/>
              <a:t> </a:t>
            </a:r>
            <a:r>
              <a:rPr lang="it-IT" dirty="0" err="1" smtClean="0"/>
              <a:t>stack</a:t>
            </a:r>
            <a:endParaRPr lang="it-IT" dirty="0" smtClean="0"/>
          </a:p>
        </p:txBody>
      </p:sp>
      <p:sp>
        <p:nvSpPr>
          <p:cNvPr id="49" name="Rectangle 48"/>
          <p:cNvSpPr/>
          <p:nvPr/>
        </p:nvSpPr>
        <p:spPr>
          <a:xfrm>
            <a:off x="1" y="5812160"/>
            <a:ext cx="4211959" cy="104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smtClean="0"/>
              <a:t>good</a:t>
            </a:r>
            <a:r>
              <a:rPr lang="it-IT" b="1" dirty="0" smtClean="0"/>
              <a:t> ACCURACY (</a:t>
            </a:r>
            <a:r>
              <a:rPr lang="it-IT" b="1" dirty="0" err="1" smtClean="0"/>
              <a:t>average</a:t>
            </a:r>
            <a:r>
              <a:rPr lang="it-IT" b="1" dirty="0" smtClean="0"/>
              <a:t> </a:t>
            </a:r>
            <a:r>
              <a:rPr lang="it-IT" b="1" dirty="0" err="1" smtClean="0"/>
              <a:t>error</a:t>
            </a:r>
            <a:r>
              <a:rPr lang="it-IT" b="1" dirty="0" smtClean="0"/>
              <a:t> ~ 0),  </a:t>
            </a:r>
            <a:r>
              <a:rPr lang="it-IT" b="1" dirty="0" err="1" smtClean="0"/>
              <a:t>decent</a:t>
            </a:r>
            <a:r>
              <a:rPr lang="it-IT" b="1" dirty="0" smtClean="0"/>
              <a:t> PRECISION (small </a:t>
            </a:r>
            <a:r>
              <a:rPr lang="it-IT" b="1" dirty="0" err="1" smtClean="0"/>
              <a:t>fluctuation</a:t>
            </a:r>
            <a:r>
              <a:rPr lang="it-IT" b="1" dirty="0" smtClean="0"/>
              <a:t> and «random» </a:t>
            </a:r>
            <a:r>
              <a:rPr lang="it-IT" b="1" dirty="0" err="1" smtClean="0"/>
              <a:t>error</a:t>
            </a:r>
            <a:r>
              <a:rPr lang="it-IT" b="1" dirty="0" smtClean="0"/>
              <a:t>)</a:t>
            </a:r>
            <a:endParaRPr lang="it-IT" b="1" dirty="0"/>
          </a:p>
        </p:txBody>
      </p:sp>
      <p:graphicFrame>
        <p:nvGraphicFramePr>
          <p:cNvPr id="51" name="Chart 50"/>
          <p:cNvGraphicFramePr>
            <a:graphicFrameLocks/>
          </p:cNvGraphicFramePr>
          <p:nvPr>
            <p:extLst>
              <p:ext uri="{D42A27DB-BD31-4B8C-83A1-F6EECF244321}">
                <p14:modId xmlns:p14="http://schemas.microsoft.com/office/powerpoint/2010/main" val="2134749514"/>
              </p:ext>
            </p:extLst>
          </p:nvPr>
        </p:nvGraphicFramePr>
        <p:xfrm>
          <a:off x="8643" y="3072422"/>
          <a:ext cx="4707374"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2" name="Chart 51"/>
          <p:cNvGraphicFramePr>
            <a:graphicFrameLocks/>
          </p:cNvGraphicFramePr>
          <p:nvPr>
            <p:extLst>
              <p:ext uri="{D42A27DB-BD31-4B8C-83A1-F6EECF244321}">
                <p14:modId xmlns:p14="http://schemas.microsoft.com/office/powerpoint/2010/main" val="2948348030"/>
              </p:ext>
            </p:extLst>
          </p:nvPr>
        </p:nvGraphicFramePr>
        <p:xfrm>
          <a:off x="4583119"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5430162" y="3072422"/>
            <a:ext cx="2814246" cy="369332"/>
          </a:xfrm>
          <a:prstGeom prst="rect">
            <a:avLst/>
          </a:prstGeom>
          <a:noFill/>
        </p:spPr>
        <p:txBody>
          <a:bodyPr wrap="square" rtlCol="0">
            <a:spAutoFit/>
          </a:bodyPr>
          <a:lstStyle/>
          <a:p>
            <a:r>
              <a:rPr lang="it-IT" b="1" dirty="0" err="1" smtClean="0">
                <a:solidFill>
                  <a:srgbClr val="FF0000"/>
                </a:solidFill>
              </a:rPr>
              <a:t>Forecast</a:t>
            </a:r>
            <a:r>
              <a:rPr lang="it-IT" b="1" dirty="0" smtClean="0">
                <a:solidFill>
                  <a:srgbClr val="FF0000"/>
                </a:solidFill>
              </a:rPr>
              <a:t> f(t)</a:t>
            </a:r>
            <a:r>
              <a:rPr lang="it-IT" dirty="0" smtClean="0"/>
              <a:t> Vs </a:t>
            </a:r>
            <a:r>
              <a:rPr lang="it-IT" b="1" dirty="0" err="1" smtClean="0">
                <a:solidFill>
                  <a:srgbClr val="0070C0"/>
                </a:solidFill>
              </a:rPr>
              <a:t>Actual</a:t>
            </a:r>
            <a:r>
              <a:rPr lang="it-IT" b="1" dirty="0" smtClean="0">
                <a:solidFill>
                  <a:srgbClr val="0070C0"/>
                </a:solidFill>
              </a:rPr>
              <a:t> f(t)</a:t>
            </a:r>
            <a:endParaRPr lang="it-IT" dirty="0"/>
          </a:p>
        </p:txBody>
      </p:sp>
      <p:sp>
        <p:nvSpPr>
          <p:cNvPr id="54" name="Rectangle 53"/>
          <p:cNvSpPr/>
          <p:nvPr/>
        </p:nvSpPr>
        <p:spPr>
          <a:xfrm>
            <a:off x="4716017" y="6100192"/>
            <a:ext cx="4211959" cy="8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smtClean="0"/>
              <a:t>Seasonality</a:t>
            </a:r>
            <a:r>
              <a:rPr lang="it-IT" b="1" dirty="0" smtClean="0"/>
              <a:t> ok. </a:t>
            </a:r>
            <a:r>
              <a:rPr lang="it-IT" b="1" dirty="0" err="1" smtClean="0"/>
              <a:t>It</a:t>
            </a:r>
            <a:r>
              <a:rPr lang="it-IT" b="1" dirty="0" smtClean="0"/>
              <a:t> </a:t>
            </a:r>
            <a:r>
              <a:rPr lang="it-IT" b="1" dirty="0" err="1" smtClean="0"/>
              <a:t>fails</a:t>
            </a:r>
            <a:r>
              <a:rPr lang="it-IT" b="1" dirty="0" smtClean="0"/>
              <a:t> to </a:t>
            </a:r>
            <a:r>
              <a:rPr lang="it-IT" b="1" dirty="0" err="1" smtClean="0"/>
              <a:t>recognize</a:t>
            </a:r>
            <a:r>
              <a:rPr lang="it-IT" b="1" dirty="0" smtClean="0"/>
              <a:t> the </a:t>
            </a:r>
            <a:r>
              <a:rPr lang="it-IT" b="1" dirty="0" err="1" smtClean="0"/>
              <a:t>correct</a:t>
            </a:r>
            <a:r>
              <a:rPr lang="it-IT" b="1" dirty="0" smtClean="0"/>
              <a:t> trend in </a:t>
            </a:r>
            <a:r>
              <a:rPr lang="it-IT" b="1" dirty="0" err="1" smtClean="0"/>
              <a:t>distant</a:t>
            </a:r>
            <a:r>
              <a:rPr lang="it-IT" b="1" dirty="0" smtClean="0"/>
              <a:t> future</a:t>
            </a:r>
            <a:endParaRPr lang="it-IT" b="1" dirty="0"/>
          </a:p>
        </p:txBody>
      </p:sp>
    </p:spTree>
    <p:extLst>
      <p:ext uri="{BB962C8B-B14F-4D97-AF65-F5344CB8AC3E}">
        <p14:creationId xmlns:p14="http://schemas.microsoft.com/office/powerpoint/2010/main" val="1581001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4" name="Elbow Connector 253"/>
          <p:cNvCxnSpPr>
            <a:stCxn id="208" idx="3"/>
            <a:endCxn id="248" idx="2"/>
          </p:cNvCxnSpPr>
          <p:nvPr/>
        </p:nvCxnSpPr>
        <p:spPr>
          <a:xfrm flipV="1">
            <a:off x="1893081" y="4712511"/>
            <a:ext cx="2934899" cy="695278"/>
          </a:xfrm>
          <a:prstGeom prst="bentConnector2">
            <a:avLst/>
          </a:prstGeom>
          <a:ln w="28575" cmpd="sng">
            <a:prstDash val="lgDashDot"/>
            <a:headEnd type="none" w="med" len="med"/>
            <a:tailEnd type="triangle" w="lg" len="lg"/>
          </a:ln>
        </p:spPr>
        <p:style>
          <a:lnRef idx="1">
            <a:schemeClr val="accent4"/>
          </a:lnRef>
          <a:fillRef idx="0">
            <a:schemeClr val="accent4"/>
          </a:fillRef>
          <a:effectRef idx="0">
            <a:schemeClr val="accent4"/>
          </a:effectRef>
          <a:fontRef idx="minor">
            <a:schemeClr val="tx1"/>
          </a:fontRef>
        </p:style>
      </p:cxnSp>
      <p:grpSp>
        <p:nvGrpSpPr>
          <p:cNvPr id="112" name="Group 111"/>
          <p:cNvGrpSpPr/>
          <p:nvPr/>
        </p:nvGrpSpPr>
        <p:grpSpPr>
          <a:xfrm>
            <a:off x="2169466" y="836712"/>
            <a:ext cx="6578998" cy="369332"/>
            <a:chOff x="2411760" y="112747"/>
            <a:chExt cx="6578998" cy="369332"/>
          </a:xfrm>
        </p:grpSpPr>
        <p:sp>
          <p:nvSpPr>
            <p:cNvPr id="25" name="TextBox 24"/>
            <p:cNvSpPr txBox="1"/>
            <p:nvPr/>
          </p:nvSpPr>
          <p:spPr>
            <a:xfrm>
              <a:off x="4312670" y="112747"/>
              <a:ext cx="145757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it-IT" dirty="0" err="1" smtClean="0"/>
                <a:t>Hidden</a:t>
              </a:r>
              <a:r>
                <a:rPr lang="it-IT" dirty="0" smtClean="0"/>
                <a:t> </a:t>
              </a:r>
              <a:r>
                <a:rPr lang="it-IT" dirty="0" err="1" smtClean="0"/>
                <a:t>layers</a:t>
              </a:r>
              <a:endParaRPr lang="it-IT" dirty="0"/>
            </a:p>
          </p:txBody>
        </p:sp>
        <p:sp>
          <p:nvSpPr>
            <p:cNvPr id="26" name="TextBox 25"/>
            <p:cNvSpPr txBox="1"/>
            <p:nvPr/>
          </p:nvSpPr>
          <p:spPr>
            <a:xfrm>
              <a:off x="2411760" y="112747"/>
              <a:ext cx="17508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it-IT" dirty="0" err="1" smtClean="0"/>
                <a:t>Number</a:t>
              </a:r>
              <a:r>
                <a:rPr lang="it-IT" dirty="0" smtClean="0"/>
                <a:t> of input</a:t>
              </a:r>
              <a:endParaRPr lang="it-IT" dirty="0"/>
            </a:p>
          </p:txBody>
        </p:sp>
        <p:sp>
          <p:nvSpPr>
            <p:cNvPr id="28" name="TextBox 27"/>
            <p:cNvSpPr txBox="1"/>
            <p:nvPr/>
          </p:nvSpPr>
          <p:spPr>
            <a:xfrm>
              <a:off x="5920359" y="112747"/>
              <a:ext cx="177042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it-IT" dirty="0" err="1" smtClean="0"/>
                <a:t>Neuron</a:t>
              </a:r>
              <a:r>
                <a:rPr lang="it-IT" dirty="0" smtClean="0"/>
                <a:t> per </a:t>
              </a:r>
              <a:r>
                <a:rPr lang="it-IT" dirty="0" err="1" smtClean="0"/>
                <a:t>layer</a:t>
              </a:r>
              <a:endParaRPr lang="it-IT" dirty="0"/>
            </a:p>
          </p:txBody>
        </p:sp>
        <p:sp>
          <p:nvSpPr>
            <p:cNvPr id="110" name="TextBox 109"/>
            <p:cNvSpPr txBox="1"/>
            <p:nvPr/>
          </p:nvSpPr>
          <p:spPr>
            <a:xfrm>
              <a:off x="7840891" y="112747"/>
              <a:ext cx="114986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it-IT" dirty="0" err="1" smtClean="0"/>
                <a:t>Other</a:t>
              </a:r>
              <a:r>
                <a:rPr lang="it-IT" dirty="0" smtClean="0"/>
                <a:t> Info</a:t>
              </a:r>
            </a:p>
          </p:txBody>
        </p:sp>
      </p:grpSp>
      <p:grpSp>
        <p:nvGrpSpPr>
          <p:cNvPr id="272" name="Group 271"/>
          <p:cNvGrpSpPr/>
          <p:nvPr/>
        </p:nvGrpSpPr>
        <p:grpSpPr>
          <a:xfrm>
            <a:off x="2797820" y="1916832"/>
            <a:ext cx="6094660" cy="830997"/>
            <a:chOff x="2797820" y="944862"/>
            <a:chExt cx="6094660" cy="830997"/>
          </a:xfrm>
        </p:grpSpPr>
        <p:grpSp>
          <p:nvGrpSpPr>
            <p:cNvPr id="24" name="Group 23"/>
            <p:cNvGrpSpPr/>
            <p:nvPr/>
          </p:nvGrpSpPr>
          <p:grpSpPr>
            <a:xfrm>
              <a:off x="4096646" y="974479"/>
              <a:ext cx="2560756" cy="432048"/>
              <a:chOff x="1275398" y="2436031"/>
              <a:chExt cx="2560756" cy="432048"/>
            </a:xfrm>
          </p:grpSpPr>
          <p:grpSp>
            <p:nvGrpSpPr>
              <p:cNvPr id="19" name="Group 18"/>
              <p:cNvGrpSpPr/>
              <p:nvPr/>
            </p:nvGrpSpPr>
            <p:grpSpPr>
              <a:xfrm>
                <a:off x="1275398" y="2436031"/>
                <a:ext cx="1280378" cy="432048"/>
                <a:chOff x="1275398" y="2420888"/>
                <a:chExt cx="1280378" cy="432048"/>
              </a:xfrm>
            </p:grpSpPr>
            <p:sp>
              <p:nvSpPr>
                <p:cNvPr id="4" name="Rectangle 3"/>
                <p:cNvSpPr/>
                <p:nvPr/>
              </p:nvSpPr>
              <p:spPr>
                <a:xfrm>
                  <a:off x="1275398" y="2420888"/>
                  <a:ext cx="432048"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I</a:t>
                  </a:r>
                  <a:endParaRPr lang="it-IT" dirty="0"/>
                </a:p>
              </p:txBody>
            </p:sp>
            <p:sp>
              <p:nvSpPr>
                <p:cNvPr id="5" name="Rectangle 4"/>
                <p:cNvSpPr/>
                <p:nvPr/>
              </p:nvSpPr>
              <p:spPr>
                <a:xfrm>
                  <a:off x="169588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H</a:t>
                  </a:r>
                </a:p>
              </p:txBody>
            </p:sp>
            <p:sp>
              <p:nvSpPr>
                <p:cNvPr id="18" name="Rectangle 17"/>
                <p:cNvSpPr/>
                <p:nvPr/>
              </p:nvSpPr>
              <p:spPr>
                <a:xfrm>
                  <a:off x="212372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1400" dirty="0" smtClean="0"/>
                    <a:t>NH</a:t>
                  </a:r>
                  <a:endParaRPr lang="it-IT" sz="1400" dirty="0"/>
                </a:p>
              </p:txBody>
            </p:sp>
          </p:grpSp>
          <p:grpSp>
            <p:nvGrpSpPr>
              <p:cNvPr id="20" name="Group 19"/>
              <p:cNvGrpSpPr/>
              <p:nvPr/>
            </p:nvGrpSpPr>
            <p:grpSpPr>
              <a:xfrm>
                <a:off x="2555776" y="2436031"/>
                <a:ext cx="1280378" cy="432048"/>
                <a:chOff x="1275398" y="2420888"/>
                <a:chExt cx="1280378" cy="432048"/>
              </a:xfrm>
            </p:grpSpPr>
            <p:sp>
              <p:nvSpPr>
                <p:cNvPr id="21" name="Rectangle 20"/>
                <p:cNvSpPr/>
                <p:nvPr/>
              </p:nvSpPr>
              <p:spPr>
                <a:xfrm>
                  <a:off x="1275398" y="24208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ctangle 21"/>
                <p:cNvSpPr/>
                <p:nvPr/>
              </p:nvSpPr>
              <p:spPr>
                <a:xfrm>
                  <a:off x="1695888" y="24208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ctangle 22"/>
                <p:cNvSpPr/>
                <p:nvPr/>
              </p:nvSpPr>
              <p:spPr>
                <a:xfrm>
                  <a:off x="2123728" y="24208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114" name="TextBox 113"/>
            <p:cNvSpPr txBox="1"/>
            <p:nvPr/>
          </p:nvSpPr>
          <p:spPr>
            <a:xfrm>
              <a:off x="2797820" y="944862"/>
              <a:ext cx="978679" cy="461665"/>
            </a:xfrm>
            <a:prstGeom prst="rect">
              <a:avLst/>
            </a:prstGeom>
            <a:noFill/>
          </p:spPr>
          <p:txBody>
            <a:bodyPr wrap="square" rtlCol="0">
              <a:spAutoFit/>
            </a:bodyPr>
            <a:lstStyle/>
            <a:p>
              <a:r>
                <a:rPr lang="it-IT" sz="2400" b="1" dirty="0" smtClean="0">
                  <a:solidFill>
                    <a:schemeClr val="bg1"/>
                  </a:solidFill>
                </a:rPr>
                <a:t>DNA:</a:t>
              </a:r>
              <a:endParaRPr lang="it-IT" sz="2400" b="1" dirty="0">
                <a:solidFill>
                  <a:schemeClr val="bg1"/>
                </a:solidFill>
              </a:endParaRPr>
            </a:p>
          </p:txBody>
        </p:sp>
        <p:sp>
          <p:nvSpPr>
            <p:cNvPr id="115" name="TextBox 114"/>
            <p:cNvSpPr txBox="1"/>
            <p:nvPr/>
          </p:nvSpPr>
          <p:spPr>
            <a:xfrm>
              <a:off x="6805569" y="944862"/>
              <a:ext cx="2086911" cy="830997"/>
            </a:xfrm>
            <a:prstGeom prst="rect">
              <a:avLst/>
            </a:prstGeom>
            <a:noFill/>
          </p:spPr>
          <p:txBody>
            <a:bodyPr wrap="square" rtlCol="0">
              <a:spAutoFit/>
            </a:bodyPr>
            <a:lstStyle/>
            <a:p>
              <a:r>
                <a:rPr lang="it-IT" sz="2400" b="1" dirty="0" smtClean="0">
                  <a:solidFill>
                    <a:schemeClr val="bg1"/>
                  </a:solidFill>
                </a:rPr>
                <a:t>FITNESS: </a:t>
              </a:r>
              <a:r>
                <a:rPr lang="it-IT" sz="2400" b="1" dirty="0">
                  <a:solidFill>
                    <a:schemeClr val="bg1"/>
                  </a:solidFill>
                </a:rPr>
                <a:t>89%</a:t>
              </a:r>
            </a:p>
            <a:p>
              <a:endParaRPr lang="it-IT" sz="2400" b="1" dirty="0">
                <a:solidFill>
                  <a:schemeClr val="bg1"/>
                </a:solidFill>
              </a:endParaRPr>
            </a:p>
          </p:txBody>
        </p:sp>
      </p:grpSp>
      <p:grpSp>
        <p:nvGrpSpPr>
          <p:cNvPr id="166" name="Group 165"/>
          <p:cNvGrpSpPr/>
          <p:nvPr/>
        </p:nvGrpSpPr>
        <p:grpSpPr>
          <a:xfrm>
            <a:off x="358655" y="1056579"/>
            <a:ext cx="1953369" cy="1673750"/>
            <a:chOff x="458391" y="2879765"/>
            <a:chExt cx="1953369" cy="1673750"/>
          </a:xfrm>
        </p:grpSpPr>
        <p:grpSp>
          <p:nvGrpSpPr>
            <p:cNvPr id="116" name="Group 115"/>
            <p:cNvGrpSpPr/>
            <p:nvPr/>
          </p:nvGrpSpPr>
          <p:grpSpPr>
            <a:xfrm>
              <a:off x="458391" y="2879765"/>
              <a:ext cx="1953369" cy="1673750"/>
              <a:chOff x="458391" y="2879765"/>
              <a:chExt cx="1953369" cy="1673750"/>
            </a:xfrm>
          </p:grpSpPr>
          <p:sp>
            <p:nvSpPr>
              <p:cNvPr id="89" name="Oval 88"/>
              <p:cNvSpPr/>
              <p:nvPr/>
            </p:nvSpPr>
            <p:spPr>
              <a:xfrm>
                <a:off x="2108719" y="3572624"/>
                <a:ext cx="303041"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5" name="Group 94"/>
              <p:cNvGrpSpPr/>
              <p:nvPr/>
            </p:nvGrpSpPr>
            <p:grpSpPr>
              <a:xfrm>
                <a:off x="458391" y="3180425"/>
                <a:ext cx="303041" cy="1072431"/>
                <a:chOff x="727078" y="295115"/>
                <a:chExt cx="303041" cy="1072431"/>
              </a:xfrm>
            </p:grpSpPr>
            <p:sp>
              <p:nvSpPr>
                <p:cNvPr id="82" name="Oval 81"/>
                <p:cNvSpPr/>
                <p:nvPr/>
              </p:nvSpPr>
              <p:spPr>
                <a:xfrm>
                  <a:off x="727078" y="295115"/>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85" name="Oval 84"/>
                <p:cNvSpPr/>
                <p:nvPr/>
              </p:nvSpPr>
              <p:spPr>
                <a:xfrm>
                  <a:off x="727078" y="687315"/>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86" name="Oval 85"/>
                <p:cNvSpPr/>
                <p:nvPr/>
              </p:nvSpPr>
              <p:spPr>
                <a:xfrm>
                  <a:off x="727078" y="1079514"/>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grpSp>
          <p:grpSp>
            <p:nvGrpSpPr>
              <p:cNvPr id="100" name="Group 99"/>
              <p:cNvGrpSpPr/>
              <p:nvPr/>
            </p:nvGrpSpPr>
            <p:grpSpPr>
              <a:xfrm>
                <a:off x="1029849" y="2879765"/>
                <a:ext cx="271018" cy="1673750"/>
                <a:chOff x="961439" y="116632"/>
                <a:chExt cx="271018" cy="1673750"/>
              </a:xfrm>
            </p:grpSpPr>
            <p:sp>
              <p:nvSpPr>
                <p:cNvPr id="84" name="Oval 83"/>
                <p:cNvSpPr/>
                <p:nvPr/>
              </p:nvSpPr>
              <p:spPr>
                <a:xfrm>
                  <a:off x="961439" y="584549"/>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6" name="Oval 95"/>
                <p:cNvSpPr/>
                <p:nvPr/>
              </p:nvSpPr>
              <p:spPr>
                <a:xfrm>
                  <a:off x="961439" y="116632"/>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7" name="Oval 96"/>
                <p:cNvSpPr/>
                <p:nvPr/>
              </p:nvSpPr>
              <p:spPr>
                <a:xfrm>
                  <a:off x="961439" y="1052466"/>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8" name="Oval 97"/>
                <p:cNvSpPr/>
                <p:nvPr/>
              </p:nvSpPr>
              <p:spPr>
                <a:xfrm>
                  <a:off x="961439" y="1520382"/>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01" name="Group 100"/>
              <p:cNvGrpSpPr/>
              <p:nvPr/>
            </p:nvGrpSpPr>
            <p:grpSpPr>
              <a:xfrm>
                <a:off x="1569284" y="3347682"/>
                <a:ext cx="271018" cy="737917"/>
                <a:chOff x="961439" y="584549"/>
                <a:chExt cx="271018" cy="737917"/>
              </a:xfrm>
            </p:grpSpPr>
            <p:sp>
              <p:nvSpPr>
                <p:cNvPr id="102" name="Oval 101"/>
                <p:cNvSpPr/>
                <p:nvPr/>
              </p:nvSpPr>
              <p:spPr>
                <a:xfrm>
                  <a:off x="961439" y="584549"/>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04" name="Oval 103"/>
                <p:cNvSpPr/>
                <p:nvPr/>
              </p:nvSpPr>
              <p:spPr>
                <a:xfrm>
                  <a:off x="961439" y="1052466"/>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grpSp>
          <p:nvGrpSpPr>
            <p:cNvPr id="141" name="Group 140"/>
            <p:cNvGrpSpPr/>
            <p:nvPr/>
          </p:nvGrpSpPr>
          <p:grpSpPr>
            <a:xfrm>
              <a:off x="717053" y="3014765"/>
              <a:ext cx="352486" cy="1499209"/>
              <a:chOff x="717053" y="3014765"/>
              <a:chExt cx="352486" cy="1499209"/>
            </a:xfrm>
          </p:grpSpPr>
          <p:cxnSp>
            <p:nvCxnSpPr>
              <p:cNvPr id="120" name="Straight Connector 119"/>
              <p:cNvCxnSpPr>
                <a:stCxn id="82" idx="6"/>
                <a:endCxn id="84" idx="2"/>
              </p:cNvCxnSpPr>
              <p:nvPr/>
            </p:nvCxnSpPr>
            <p:spPr>
              <a:xfrm>
                <a:off x="761432" y="3324441"/>
                <a:ext cx="268417" cy="158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5"/>
                <a:endCxn id="84" idx="3"/>
              </p:cNvCxnSpPr>
              <p:nvPr/>
            </p:nvCxnSpPr>
            <p:spPr>
              <a:xfrm flipV="1">
                <a:off x="717053" y="3578141"/>
                <a:ext cx="352486" cy="240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82" idx="6"/>
                <a:endCxn id="96" idx="2"/>
              </p:cNvCxnSpPr>
              <p:nvPr/>
            </p:nvCxnSpPr>
            <p:spPr>
              <a:xfrm flipV="1">
                <a:off x="761432" y="3014765"/>
                <a:ext cx="268417" cy="309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6" idx="6"/>
                <a:endCxn id="98" idx="3"/>
              </p:cNvCxnSpPr>
              <p:nvPr/>
            </p:nvCxnSpPr>
            <p:spPr>
              <a:xfrm>
                <a:off x="761432" y="4108840"/>
                <a:ext cx="308107" cy="405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6" idx="3"/>
                <a:endCxn id="85" idx="5"/>
              </p:cNvCxnSpPr>
              <p:nvPr/>
            </p:nvCxnSpPr>
            <p:spPr>
              <a:xfrm flipH="1">
                <a:off x="717053" y="3110224"/>
                <a:ext cx="352486" cy="708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82" idx="6"/>
                <a:endCxn id="97" idx="3"/>
              </p:cNvCxnSpPr>
              <p:nvPr/>
            </p:nvCxnSpPr>
            <p:spPr>
              <a:xfrm>
                <a:off x="761432" y="3324441"/>
                <a:ext cx="308107" cy="72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85" idx="5"/>
                <a:endCxn id="98" idx="2"/>
              </p:cNvCxnSpPr>
              <p:nvPr/>
            </p:nvCxnSpPr>
            <p:spPr>
              <a:xfrm>
                <a:off x="717053" y="3818476"/>
                <a:ext cx="312796" cy="600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86" idx="6"/>
                <a:endCxn id="97" idx="2"/>
              </p:cNvCxnSpPr>
              <p:nvPr/>
            </p:nvCxnSpPr>
            <p:spPr>
              <a:xfrm flipV="1">
                <a:off x="761432" y="3950599"/>
                <a:ext cx="268417" cy="158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86" idx="6"/>
                <a:endCxn id="84" idx="2"/>
              </p:cNvCxnSpPr>
              <p:nvPr/>
            </p:nvCxnSpPr>
            <p:spPr>
              <a:xfrm flipV="1">
                <a:off x="761432" y="3482682"/>
                <a:ext cx="268417" cy="626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85" idx="5"/>
                <a:endCxn id="97" idx="2"/>
              </p:cNvCxnSpPr>
              <p:nvPr/>
            </p:nvCxnSpPr>
            <p:spPr>
              <a:xfrm>
                <a:off x="717053" y="3818476"/>
                <a:ext cx="312796" cy="13212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3" name="Straight Connector 142"/>
            <p:cNvCxnSpPr>
              <a:stCxn id="96" idx="6"/>
              <a:endCxn id="102" idx="1"/>
            </p:cNvCxnSpPr>
            <p:nvPr/>
          </p:nvCxnSpPr>
          <p:spPr>
            <a:xfrm>
              <a:off x="1300867" y="3014765"/>
              <a:ext cx="308107" cy="372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84" idx="6"/>
              <a:endCxn id="102" idx="2"/>
            </p:cNvCxnSpPr>
            <p:nvPr/>
          </p:nvCxnSpPr>
          <p:spPr>
            <a:xfrm>
              <a:off x="1300867" y="3482682"/>
              <a:ext cx="268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97" idx="6"/>
              <a:endCxn id="104" idx="2"/>
            </p:cNvCxnSpPr>
            <p:nvPr/>
          </p:nvCxnSpPr>
          <p:spPr>
            <a:xfrm>
              <a:off x="1300867" y="3950599"/>
              <a:ext cx="268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98" idx="6"/>
              <a:endCxn id="104" idx="3"/>
            </p:cNvCxnSpPr>
            <p:nvPr/>
          </p:nvCxnSpPr>
          <p:spPr>
            <a:xfrm flipV="1">
              <a:off x="1300867" y="4046058"/>
              <a:ext cx="308107" cy="372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02" idx="6"/>
              <a:endCxn id="89" idx="1"/>
            </p:cNvCxnSpPr>
            <p:nvPr/>
          </p:nvCxnSpPr>
          <p:spPr>
            <a:xfrm>
              <a:off x="1840302" y="3482682"/>
              <a:ext cx="312796" cy="13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04" idx="6"/>
              <a:endCxn id="89" idx="3"/>
            </p:cNvCxnSpPr>
            <p:nvPr/>
          </p:nvCxnSpPr>
          <p:spPr>
            <a:xfrm flipV="1">
              <a:off x="1840302" y="3818475"/>
              <a:ext cx="312796" cy="13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97" idx="7"/>
              <a:endCxn id="102" idx="3"/>
            </p:cNvCxnSpPr>
            <p:nvPr/>
          </p:nvCxnSpPr>
          <p:spPr>
            <a:xfrm flipV="1">
              <a:off x="1261177" y="3578141"/>
              <a:ext cx="347797"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84" idx="5"/>
              <a:endCxn id="104" idx="1"/>
            </p:cNvCxnSpPr>
            <p:nvPr/>
          </p:nvCxnSpPr>
          <p:spPr>
            <a:xfrm>
              <a:off x="1261177" y="3578141"/>
              <a:ext cx="347797"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96" idx="6"/>
              <a:endCxn id="104" idx="2"/>
            </p:cNvCxnSpPr>
            <p:nvPr/>
          </p:nvCxnSpPr>
          <p:spPr>
            <a:xfrm>
              <a:off x="1300867" y="3014765"/>
              <a:ext cx="268417" cy="935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98" idx="6"/>
              <a:endCxn id="102" idx="2"/>
            </p:cNvCxnSpPr>
            <p:nvPr/>
          </p:nvCxnSpPr>
          <p:spPr>
            <a:xfrm flipV="1">
              <a:off x="1300867" y="3482682"/>
              <a:ext cx="268417" cy="93583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233349" y="2915143"/>
            <a:ext cx="3464639" cy="461665"/>
          </a:xfrm>
          <a:prstGeom prst="rect">
            <a:avLst/>
          </a:prstGeom>
          <a:noFill/>
        </p:spPr>
        <p:txBody>
          <a:bodyPr wrap="square" rtlCol="0">
            <a:spAutoFit/>
          </a:bodyPr>
          <a:lstStyle/>
          <a:p>
            <a:r>
              <a:rPr lang="it-IT" sz="2400" b="1" dirty="0" smtClean="0">
                <a:solidFill>
                  <a:schemeClr val="bg1"/>
                </a:solidFill>
              </a:rPr>
              <a:t>n NETWORKS </a:t>
            </a:r>
            <a:r>
              <a:rPr lang="it-IT" sz="2400" b="1" dirty="0" smtClean="0">
                <a:solidFill>
                  <a:schemeClr val="bg1"/>
                </a:solidFill>
                <a:sym typeface="Wingdings" pitchFamily="2" charset="2"/>
              </a:rPr>
              <a:t> n DNAS</a:t>
            </a:r>
            <a:endParaRPr lang="it-IT" sz="2400" b="1" dirty="0">
              <a:solidFill>
                <a:schemeClr val="bg1"/>
              </a:solidFill>
            </a:endParaRPr>
          </a:p>
        </p:txBody>
      </p:sp>
      <p:grpSp>
        <p:nvGrpSpPr>
          <p:cNvPr id="257" name="Group 256"/>
          <p:cNvGrpSpPr/>
          <p:nvPr/>
        </p:nvGrpSpPr>
        <p:grpSpPr>
          <a:xfrm>
            <a:off x="612703" y="4182010"/>
            <a:ext cx="1297141" cy="1706379"/>
            <a:chOff x="612703" y="3162781"/>
            <a:chExt cx="1297141" cy="1706379"/>
          </a:xfrm>
        </p:grpSpPr>
        <p:grpSp>
          <p:nvGrpSpPr>
            <p:cNvPr id="200" name="Group 199"/>
            <p:cNvGrpSpPr/>
            <p:nvPr/>
          </p:nvGrpSpPr>
          <p:grpSpPr>
            <a:xfrm>
              <a:off x="622909" y="3535370"/>
              <a:ext cx="1266392" cy="216024"/>
              <a:chOff x="622909" y="3467679"/>
              <a:chExt cx="1266392" cy="216024"/>
            </a:xfrm>
          </p:grpSpPr>
          <p:grpSp>
            <p:nvGrpSpPr>
              <p:cNvPr id="168" name="Group 167"/>
              <p:cNvGrpSpPr/>
              <p:nvPr/>
            </p:nvGrpSpPr>
            <p:grpSpPr>
              <a:xfrm>
                <a:off x="1252787" y="3467679"/>
                <a:ext cx="636514" cy="216024"/>
                <a:chOff x="1677887" y="5093568"/>
                <a:chExt cx="1280378" cy="432048"/>
              </a:xfrm>
            </p:grpSpPr>
            <p:sp>
              <p:nvSpPr>
                <p:cNvPr id="169" name="Rectangle 168"/>
                <p:cNvSpPr/>
                <p:nvPr/>
              </p:nvSpPr>
              <p:spPr>
                <a:xfrm>
                  <a:off x="1677887" y="5093568"/>
                  <a:ext cx="432048"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70" name="Rectangle 169"/>
                <p:cNvSpPr/>
                <p:nvPr/>
              </p:nvSpPr>
              <p:spPr>
                <a:xfrm>
                  <a:off x="2098377" y="5093568"/>
                  <a:ext cx="432048"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71" name="Rectangle 170"/>
                <p:cNvSpPr/>
                <p:nvPr/>
              </p:nvSpPr>
              <p:spPr>
                <a:xfrm>
                  <a:off x="2526217" y="5093568"/>
                  <a:ext cx="432048"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grpSp>
          <p:grpSp>
            <p:nvGrpSpPr>
              <p:cNvPr id="196" name="Group 195"/>
              <p:cNvGrpSpPr/>
              <p:nvPr/>
            </p:nvGrpSpPr>
            <p:grpSpPr>
              <a:xfrm>
                <a:off x="622909" y="3467679"/>
                <a:ext cx="636514" cy="216024"/>
                <a:chOff x="1677887" y="5093568"/>
                <a:chExt cx="1280378" cy="432048"/>
              </a:xfrm>
            </p:grpSpPr>
            <p:sp>
              <p:nvSpPr>
                <p:cNvPr id="197" name="Rectangle 196"/>
                <p:cNvSpPr/>
                <p:nvPr/>
              </p:nvSpPr>
              <p:spPr>
                <a:xfrm>
                  <a:off x="1677887" y="5093568"/>
                  <a:ext cx="432048" cy="432048"/>
                </a:xfrm>
                <a:prstGeom prst="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98" name="Rectangle 197"/>
                <p:cNvSpPr/>
                <p:nvPr/>
              </p:nvSpPr>
              <p:spPr>
                <a:xfrm>
                  <a:off x="2098377" y="5093568"/>
                  <a:ext cx="432048" cy="432048"/>
                </a:xfrm>
                <a:prstGeom prst="rect">
                  <a:avLst/>
                </a:prstGeom>
                <a:solidFill>
                  <a:schemeClr val="bg2">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99" name="Rectangle 198"/>
                <p:cNvSpPr/>
                <p:nvPr/>
              </p:nvSpPr>
              <p:spPr>
                <a:xfrm>
                  <a:off x="2526217" y="5093568"/>
                  <a:ext cx="432048" cy="432048"/>
                </a:xfrm>
                <a:prstGeom prst="rect">
                  <a:avLst/>
                </a:prstGeom>
                <a:solidFill>
                  <a:schemeClr val="bg2">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grpSp>
        </p:grpSp>
        <p:grpSp>
          <p:nvGrpSpPr>
            <p:cNvPr id="210" name="Group 209"/>
            <p:cNvGrpSpPr/>
            <p:nvPr/>
          </p:nvGrpSpPr>
          <p:grpSpPr>
            <a:xfrm>
              <a:off x="630197" y="3907959"/>
              <a:ext cx="1273028" cy="216024"/>
              <a:chOff x="371535" y="4013086"/>
              <a:chExt cx="1273028" cy="216024"/>
            </a:xfrm>
          </p:grpSpPr>
          <p:grpSp>
            <p:nvGrpSpPr>
              <p:cNvPr id="184" name="Group 183"/>
              <p:cNvGrpSpPr/>
              <p:nvPr/>
            </p:nvGrpSpPr>
            <p:grpSpPr>
              <a:xfrm>
                <a:off x="371535" y="4013086"/>
                <a:ext cx="636514" cy="216024"/>
                <a:chOff x="1677887" y="5093568"/>
                <a:chExt cx="1280378" cy="432048"/>
              </a:xfrm>
            </p:grpSpPr>
            <p:sp>
              <p:nvSpPr>
                <p:cNvPr id="185" name="Rectangle 184"/>
                <p:cNvSpPr/>
                <p:nvPr/>
              </p:nvSpPr>
              <p:spPr>
                <a:xfrm>
                  <a:off x="1677887" y="5093568"/>
                  <a:ext cx="432048" cy="432048"/>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86" name="Rectangle 185"/>
                <p:cNvSpPr/>
                <p:nvPr/>
              </p:nvSpPr>
              <p:spPr>
                <a:xfrm>
                  <a:off x="2098377" y="5093568"/>
                  <a:ext cx="432048" cy="432048"/>
                </a:xfrm>
                <a:prstGeom prst="rect">
                  <a:avLst/>
                </a:prstGeom>
                <a:solidFill>
                  <a:schemeClr val="accent3">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87" name="Rectangle 186"/>
                <p:cNvSpPr/>
                <p:nvPr/>
              </p:nvSpPr>
              <p:spPr>
                <a:xfrm>
                  <a:off x="2526217" y="5093568"/>
                  <a:ext cx="432048" cy="432048"/>
                </a:xfrm>
                <a:prstGeom prst="rect">
                  <a:avLst/>
                </a:prstGeom>
                <a:solidFill>
                  <a:schemeClr val="accent3">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grpSp>
            <p:nvGrpSpPr>
              <p:cNvPr id="201" name="Group 200"/>
              <p:cNvGrpSpPr/>
              <p:nvPr/>
            </p:nvGrpSpPr>
            <p:grpSpPr>
              <a:xfrm>
                <a:off x="1008049" y="4013086"/>
                <a:ext cx="636514" cy="216024"/>
                <a:chOff x="1677887" y="5093568"/>
                <a:chExt cx="1280378" cy="432048"/>
              </a:xfrm>
              <a:solidFill>
                <a:srgbClr val="336600"/>
              </a:solidFill>
            </p:grpSpPr>
            <p:sp>
              <p:nvSpPr>
                <p:cNvPr id="202" name="Rectangle 201"/>
                <p:cNvSpPr/>
                <p:nvPr/>
              </p:nvSpPr>
              <p:spPr>
                <a:xfrm>
                  <a:off x="1677887" y="5093568"/>
                  <a:ext cx="432048" cy="432048"/>
                </a:xfrm>
                <a:prstGeom prst="rect">
                  <a:avLst/>
                </a:prstGeom>
                <a:solidFill>
                  <a:schemeClr val="accent3">
                    <a:lumMod val="50000"/>
                  </a:schemeClr>
                </a:solidFill>
                <a:ln>
                  <a:solidFill>
                    <a:srgbClr val="5E733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03" name="Rectangle 202"/>
                <p:cNvSpPr/>
                <p:nvPr/>
              </p:nvSpPr>
              <p:spPr>
                <a:xfrm>
                  <a:off x="2098377" y="5093568"/>
                  <a:ext cx="432048" cy="432048"/>
                </a:xfrm>
                <a:prstGeom prst="rect">
                  <a:avLst/>
                </a:prstGeom>
                <a:solidFill>
                  <a:schemeClr val="accent3">
                    <a:lumMod val="50000"/>
                  </a:schemeClr>
                </a:solidFill>
                <a:ln>
                  <a:solidFill>
                    <a:srgbClr val="5E733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04" name="Rectangle 203"/>
                <p:cNvSpPr/>
                <p:nvPr/>
              </p:nvSpPr>
              <p:spPr>
                <a:xfrm>
                  <a:off x="2526217" y="5093568"/>
                  <a:ext cx="432048" cy="432048"/>
                </a:xfrm>
                <a:prstGeom prst="rect">
                  <a:avLst/>
                </a:prstGeom>
                <a:solidFill>
                  <a:schemeClr val="accent3">
                    <a:lumMod val="50000"/>
                  </a:schemeClr>
                </a:solidFill>
                <a:ln>
                  <a:solidFill>
                    <a:srgbClr val="5E733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grpSp>
        <p:grpSp>
          <p:nvGrpSpPr>
            <p:cNvPr id="209" name="Group 208"/>
            <p:cNvGrpSpPr/>
            <p:nvPr/>
          </p:nvGrpSpPr>
          <p:grpSpPr>
            <a:xfrm>
              <a:off x="625764" y="4280548"/>
              <a:ext cx="1267317" cy="216024"/>
              <a:chOff x="654312" y="4653136"/>
              <a:chExt cx="1267317" cy="216024"/>
            </a:xfrm>
          </p:grpSpPr>
          <p:grpSp>
            <p:nvGrpSpPr>
              <p:cNvPr id="180" name="Group 179"/>
              <p:cNvGrpSpPr/>
              <p:nvPr/>
            </p:nvGrpSpPr>
            <p:grpSpPr>
              <a:xfrm>
                <a:off x="654312" y="4653136"/>
                <a:ext cx="636514" cy="216024"/>
                <a:chOff x="1677887" y="5093568"/>
                <a:chExt cx="1280378" cy="432048"/>
              </a:xfrm>
            </p:grpSpPr>
            <p:sp>
              <p:nvSpPr>
                <p:cNvPr id="181" name="Rectangle 180"/>
                <p:cNvSpPr/>
                <p:nvPr/>
              </p:nvSpPr>
              <p:spPr>
                <a:xfrm>
                  <a:off x="1677887" y="5093568"/>
                  <a:ext cx="432048" cy="432048"/>
                </a:xfrm>
                <a:prstGeom prst="rect">
                  <a:avLst/>
                </a:prstGeom>
                <a:solidFill>
                  <a:schemeClr val="accent4">
                    <a:lumMod val="40000"/>
                    <a:lumOff val="60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82" name="Rectangle 181"/>
                <p:cNvSpPr/>
                <p:nvPr/>
              </p:nvSpPr>
              <p:spPr>
                <a:xfrm>
                  <a:off x="2098377" y="5093568"/>
                  <a:ext cx="432048" cy="432048"/>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83" name="Rectangle 182"/>
                <p:cNvSpPr/>
                <p:nvPr/>
              </p:nvSpPr>
              <p:spPr>
                <a:xfrm>
                  <a:off x="2526217" y="5093568"/>
                  <a:ext cx="432048" cy="432048"/>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grpSp>
            <p:nvGrpSpPr>
              <p:cNvPr id="205" name="Group 204"/>
              <p:cNvGrpSpPr/>
              <p:nvPr/>
            </p:nvGrpSpPr>
            <p:grpSpPr>
              <a:xfrm>
                <a:off x="1285115" y="4653136"/>
                <a:ext cx="636514" cy="216024"/>
                <a:chOff x="1677887" y="5093568"/>
                <a:chExt cx="1280378" cy="432048"/>
              </a:xfrm>
            </p:grpSpPr>
            <p:sp>
              <p:nvSpPr>
                <p:cNvPr id="206" name="Rectangle 205"/>
                <p:cNvSpPr/>
                <p:nvPr/>
              </p:nvSpPr>
              <p:spPr>
                <a:xfrm>
                  <a:off x="1677887" y="5093568"/>
                  <a:ext cx="432048"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07" name="Rectangle 206"/>
                <p:cNvSpPr/>
                <p:nvPr/>
              </p:nvSpPr>
              <p:spPr>
                <a:xfrm>
                  <a:off x="2098377" y="5093568"/>
                  <a:ext cx="432048"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08" name="Rectangle 207"/>
                <p:cNvSpPr/>
                <p:nvPr/>
              </p:nvSpPr>
              <p:spPr>
                <a:xfrm>
                  <a:off x="2526217" y="5093568"/>
                  <a:ext cx="432048"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grpSp>
        <p:grpSp>
          <p:nvGrpSpPr>
            <p:cNvPr id="211" name="Group 210"/>
            <p:cNvGrpSpPr/>
            <p:nvPr/>
          </p:nvGrpSpPr>
          <p:grpSpPr>
            <a:xfrm>
              <a:off x="612703" y="4653136"/>
              <a:ext cx="1280378" cy="216024"/>
              <a:chOff x="1275398" y="2436031"/>
              <a:chExt cx="2560756" cy="432048"/>
            </a:xfrm>
          </p:grpSpPr>
          <p:grpSp>
            <p:nvGrpSpPr>
              <p:cNvPr id="212" name="Group 211"/>
              <p:cNvGrpSpPr/>
              <p:nvPr/>
            </p:nvGrpSpPr>
            <p:grpSpPr>
              <a:xfrm>
                <a:off x="1275398" y="2436031"/>
                <a:ext cx="1280378" cy="432048"/>
                <a:chOff x="1275398" y="2420888"/>
                <a:chExt cx="1280378" cy="432048"/>
              </a:xfrm>
            </p:grpSpPr>
            <p:sp>
              <p:nvSpPr>
                <p:cNvPr id="217" name="Rectangle 216"/>
                <p:cNvSpPr/>
                <p:nvPr/>
              </p:nvSpPr>
              <p:spPr>
                <a:xfrm>
                  <a:off x="1275398" y="2420888"/>
                  <a:ext cx="432048" cy="432048"/>
                </a:xfrm>
                <a:prstGeom prst="rect">
                  <a:avLst/>
                </a:prstGeom>
                <a:solidFill>
                  <a:schemeClr val="bg1"/>
                </a:solidFill>
                <a:ln>
                  <a:solidFill>
                    <a:schemeClr val="tx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dirty="0"/>
                </a:p>
              </p:txBody>
            </p:sp>
            <p:sp>
              <p:nvSpPr>
                <p:cNvPr id="218" name="Rectangle 217"/>
                <p:cNvSpPr/>
                <p:nvPr/>
              </p:nvSpPr>
              <p:spPr>
                <a:xfrm>
                  <a:off x="1695888" y="2420888"/>
                  <a:ext cx="432048" cy="432048"/>
                </a:xfrm>
                <a:prstGeom prst="rect">
                  <a:avLst/>
                </a:prstGeom>
                <a:solidFill>
                  <a:schemeClr val="bg1">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19" name="Rectangle 218"/>
                <p:cNvSpPr/>
                <p:nvPr/>
              </p:nvSpPr>
              <p:spPr>
                <a:xfrm>
                  <a:off x="212372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sz="1400" dirty="0"/>
                </a:p>
              </p:txBody>
            </p:sp>
          </p:grpSp>
          <p:grpSp>
            <p:nvGrpSpPr>
              <p:cNvPr id="213" name="Group 212"/>
              <p:cNvGrpSpPr/>
              <p:nvPr/>
            </p:nvGrpSpPr>
            <p:grpSpPr>
              <a:xfrm>
                <a:off x="2555776" y="2436031"/>
                <a:ext cx="1280378" cy="432048"/>
                <a:chOff x="1275398" y="2420888"/>
                <a:chExt cx="1280378" cy="432048"/>
              </a:xfrm>
            </p:grpSpPr>
            <p:sp>
              <p:nvSpPr>
                <p:cNvPr id="214" name="Rectangle 213"/>
                <p:cNvSpPr/>
                <p:nvPr/>
              </p:nvSpPr>
              <p:spPr>
                <a:xfrm>
                  <a:off x="1275398" y="2420888"/>
                  <a:ext cx="432048" cy="432048"/>
                </a:xfrm>
                <a:prstGeom prst="rect">
                  <a:avLst/>
                </a:prstGeom>
                <a:solidFill>
                  <a:srgbClr val="B1B1B1"/>
                </a:solidFill>
                <a:ln>
                  <a:solidFill>
                    <a:srgbClr val="56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5" name="Rectangle 214"/>
                <p:cNvSpPr/>
                <p:nvPr/>
              </p:nvSpPr>
              <p:spPr>
                <a:xfrm>
                  <a:off x="1695888" y="2420888"/>
                  <a:ext cx="432048" cy="432048"/>
                </a:xfrm>
                <a:prstGeom prst="rect">
                  <a:avLst/>
                </a:prstGeom>
                <a:solidFill>
                  <a:schemeClr val="tx1">
                    <a:lumMod val="40000"/>
                    <a:lumOff val="60000"/>
                  </a:schemeClr>
                </a:solidFill>
                <a:ln>
                  <a:solidFill>
                    <a:srgbClr val="56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6" name="Rectangle 215"/>
                <p:cNvSpPr/>
                <p:nvPr/>
              </p:nvSpPr>
              <p:spPr>
                <a:xfrm>
                  <a:off x="2123728" y="2420888"/>
                  <a:ext cx="432048" cy="432048"/>
                </a:xfrm>
                <a:prstGeom prst="rect">
                  <a:avLst/>
                </a:prstGeom>
                <a:solidFill>
                  <a:srgbClr val="B1B1B1"/>
                </a:solidFill>
                <a:ln>
                  <a:solidFill>
                    <a:srgbClr val="56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220" name="Group 219"/>
            <p:cNvGrpSpPr/>
            <p:nvPr/>
          </p:nvGrpSpPr>
          <p:grpSpPr>
            <a:xfrm>
              <a:off x="629466" y="3162781"/>
              <a:ext cx="1280378" cy="216024"/>
              <a:chOff x="1275398" y="2436031"/>
              <a:chExt cx="2560756" cy="432048"/>
            </a:xfrm>
          </p:grpSpPr>
          <p:grpSp>
            <p:nvGrpSpPr>
              <p:cNvPr id="221" name="Group 220"/>
              <p:cNvGrpSpPr/>
              <p:nvPr/>
            </p:nvGrpSpPr>
            <p:grpSpPr>
              <a:xfrm>
                <a:off x="1275398" y="2436031"/>
                <a:ext cx="1280378" cy="432048"/>
                <a:chOff x="1275398" y="2420888"/>
                <a:chExt cx="1280378" cy="432048"/>
              </a:xfrm>
            </p:grpSpPr>
            <p:sp>
              <p:nvSpPr>
                <p:cNvPr id="226" name="Rectangle 225"/>
                <p:cNvSpPr/>
                <p:nvPr/>
              </p:nvSpPr>
              <p:spPr>
                <a:xfrm>
                  <a:off x="1275398" y="2420888"/>
                  <a:ext cx="432048"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dirty="0"/>
                </a:p>
              </p:txBody>
            </p:sp>
            <p:sp>
              <p:nvSpPr>
                <p:cNvPr id="227" name="Rectangle 226"/>
                <p:cNvSpPr/>
                <p:nvPr/>
              </p:nvSpPr>
              <p:spPr>
                <a:xfrm>
                  <a:off x="169588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28" name="Rectangle 227"/>
                <p:cNvSpPr/>
                <p:nvPr/>
              </p:nvSpPr>
              <p:spPr>
                <a:xfrm>
                  <a:off x="212372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sz="1400" dirty="0"/>
                </a:p>
              </p:txBody>
            </p:sp>
          </p:grpSp>
          <p:grpSp>
            <p:nvGrpSpPr>
              <p:cNvPr id="222" name="Group 221"/>
              <p:cNvGrpSpPr/>
              <p:nvPr/>
            </p:nvGrpSpPr>
            <p:grpSpPr>
              <a:xfrm>
                <a:off x="2555776" y="2436031"/>
                <a:ext cx="1280378" cy="432048"/>
                <a:chOff x="1275398" y="2420888"/>
                <a:chExt cx="1280378" cy="432048"/>
              </a:xfrm>
            </p:grpSpPr>
            <p:sp>
              <p:nvSpPr>
                <p:cNvPr id="223" name="Rectangle 222"/>
                <p:cNvSpPr/>
                <p:nvPr/>
              </p:nvSpPr>
              <p:spPr>
                <a:xfrm>
                  <a:off x="1275398" y="24208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4" name="Rectangle 223"/>
                <p:cNvSpPr/>
                <p:nvPr/>
              </p:nvSpPr>
              <p:spPr>
                <a:xfrm>
                  <a:off x="1695888" y="24208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5" name="Rectangle 224"/>
                <p:cNvSpPr/>
                <p:nvPr/>
              </p:nvSpPr>
              <p:spPr>
                <a:xfrm>
                  <a:off x="2123728" y="24208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grpSp>
        <p:nvGrpSpPr>
          <p:cNvPr id="239" name="Group 238"/>
          <p:cNvGrpSpPr/>
          <p:nvPr/>
        </p:nvGrpSpPr>
        <p:grpSpPr>
          <a:xfrm>
            <a:off x="3715787" y="4486908"/>
            <a:ext cx="640189" cy="216024"/>
            <a:chOff x="1275398" y="2420888"/>
            <a:chExt cx="1280378" cy="432048"/>
          </a:xfrm>
        </p:grpSpPr>
        <p:sp>
          <p:nvSpPr>
            <p:cNvPr id="244" name="Rectangle 243"/>
            <p:cNvSpPr/>
            <p:nvPr/>
          </p:nvSpPr>
          <p:spPr>
            <a:xfrm>
              <a:off x="1275398" y="2420888"/>
              <a:ext cx="432048"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dirty="0"/>
            </a:p>
          </p:txBody>
        </p:sp>
        <p:sp>
          <p:nvSpPr>
            <p:cNvPr id="245" name="Rectangle 244"/>
            <p:cNvSpPr/>
            <p:nvPr/>
          </p:nvSpPr>
          <p:spPr>
            <a:xfrm>
              <a:off x="169588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6" name="Rectangle 245"/>
            <p:cNvSpPr/>
            <p:nvPr/>
          </p:nvSpPr>
          <p:spPr>
            <a:xfrm>
              <a:off x="212372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sz="1400" dirty="0"/>
            </a:p>
          </p:txBody>
        </p:sp>
      </p:grpSp>
      <p:grpSp>
        <p:nvGrpSpPr>
          <p:cNvPr id="250" name="Group 249"/>
          <p:cNvGrpSpPr/>
          <p:nvPr/>
        </p:nvGrpSpPr>
        <p:grpSpPr>
          <a:xfrm>
            <a:off x="4511550" y="4496487"/>
            <a:ext cx="636514" cy="216024"/>
            <a:chOff x="1408967" y="4373488"/>
            <a:chExt cx="636514" cy="216024"/>
          </a:xfrm>
        </p:grpSpPr>
        <p:sp>
          <p:nvSpPr>
            <p:cNvPr id="247" name="Rectangle 246"/>
            <p:cNvSpPr/>
            <p:nvPr/>
          </p:nvSpPr>
          <p:spPr>
            <a:xfrm>
              <a:off x="1408967" y="4373488"/>
              <a:ext cx="21478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48" name="Rectangle 247"/>
            <p:cNvSpPr/>
            <p:nvPr/>
          </p:nvSpPr>
          <p:spPr>
            <a:xfrm>
              <a:off x="1618005" y="4373488"/>
              <a:ext cx="21478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249" name="Rectangle 248"/>
            <p:cNvSpPr/>
            <p:nvPr/>
          </p:nvSpPr>
          <p:spPr>
            <a:xfrm>
              <a:off x="1830697" y="4373488"/>
              <a:ext cx="21478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cxnSp>
        <p:nvCxnSpPr>
          <p:cNvPr id="259" name="Elbow Connector 258"/>
          <p:cNvCxnSpPr>
            <a:stCxn id="225" idx="3"/>
            <a:endCxn id="245" idx="0"/>
          </p:cNvCxnSpPr>
          <p:nvPr/>
        </p:nvCxnSpPr>
        <p:spPr>
          <a:xfrm>
            <a:off x="1909844" y="4290022"/>
            <a:ext cx="2124200" cy="196886"/>
          </a:xfrm>
          <a:prstGeom prst="bentConnector2">
            <a:avLst/>
          </a:prstGeom>
          <a:ln w="28575" cmpd="sng">
            <a:prstDash val="lgDashDot"/>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256" name="Group 255"/>
          <p:cNvGrpSpPr/>
          <p:nvPr/>
        </p:nvGrpSpPr>
        <p:grpSpPr>
          <a:xfrm>
            <a:off x="2074174" y="4071700"/>
            <a:ext cx="1259886" cy="1846898"/>
            <a:chOff x="2074174" y="3052471"/>
            <a:chExt cx="1259886" cy="1846898"/>
          </a:xfrm>
        </p:grpSpPr>
        <p:sp>
          <p:nvSpPr>
            <p:cNvPr id="81" name="TextBox 80"/>
            <p:cNvSpPr txBox="1"/>
            <p:nvPr/>
          </p:nvSpPr>
          <p:spPr>
            <a:xfrm>
              <a:off x="2074174" y="3052471"/>
              <a:ext cx="1259886" cy="400110"/>
            </a:xfrm>
            <a:prstGeom prst="rect">
              <a:avLst/>
            </a:prstGeom>
            <a:noFill/>
          </p:spPr>
          <p:txBody>
            <a:bodyPr wrap="square" rtlCol="0">
              <a:spAutoFit/>
            </a:bodyPr>
            <a:lstStyle/>
            <a:p>
              <a:r>
                <a:rPr lang="it-IT" sz="2000" b="1" dirty="0" smtClean="0">
                  <a:solidFill>
                    <a:schemeClr val="bg1"/>
                  </a:solidFill>
                </a:rPr>
                <a:t>75%</a:t>
              </a:r>
              <a:endParaRPr lang="it-IT" sz="2000" b="1" dirty="0">
                <a:solidFill>
                  <a:schemeClr val="bg1"/>
                </a:solidFill>
              </a:endParaRPr>
            </a:p>
          </p:txBody>
        </p:sp>
        <p:sp>
          <p:nvSpPr>
            <p:cNvPr id="230" name="TextBox 229"/>
            <p:cNvSpPr txBox="1"/>
            <p:nvPr/>
          </p:nvSpPr>
          <p:spPr>
            <a:xfrm>
              <a:off x="2074174" y="3414168"/>
              <a:ext cx="1259886" cy="400110"/>
            </a:xfrm>
            <a:prstGeom prst="rect">
              <a:avLst/>
            </a:prstGeom>
            <a:noFill/>
          </p:spPr>
          <p:txBody>
            <a:bodyPr wrap="square" rtlCol="0">
              <a:spAutoFit/>
            </a:bodyPr>
            <a:lstStyle/>
            <a:p>
              <a:r>
                <a:rPr lang="it-IT" sz="2000" b="1" dirty="0" smtClean="0">
                  <a:solidFill>
                    <a:schemeClr val="bg1"/>
                  </a:solidFill>
                </a:rPr>
                <a:t>60%</a:t>
              </a:r>
              <a:endParaRPr lang="it-IT" sz="2000" b="1" dirty="0">
                <a:solidFill>
                  <a:schemeClr val="bg1"/>
                </a:solidFill>
              </a:endParaRPr>
            </a:p>
          </p:txBody>
        </p:sp>
        <p:sp>
          <p:nvSpPr>
            <p:cNvPr id="231" name="TextBox 230"/>
            <p:cNvSpPr txBox="1"/>
            <p:nvPr/>
          </p:nvSpPr>
          <p:spPr>
            <a:xfrm>
              <a:off x="2074174" y="3775865"/>
              <a:ext cx="1259886" cy="400110"/>
            </a:xfrm>
            <a:prstGeom prst="rect">
              <a:avLst/>
            </a:prstGeom>
            <a:noFill/>
          </p:spPr>
          <p:txBody>
            <a:bodyPr wrap="square" rtlCol="0">
              <a:spAutoFit/>
            </a:bodyPr>
            <a:lstStyle/>
            <a:p>
              <a:r>
                <a:rPr lang="it-IT" sz="2000" b="1" dirty="0" smtClean="0">
                  <a:solidFill>
                    <a:schemeClr val="bg1"/>
                  </a:solidFill>
                </a:rPr>
                <a:t>66%</a:t>
              </a:r>
              <a:endParaRPr lang="it-IT" sz="2000" b="1" dirty="0">
                <a:solidFill>
                  <a:schemeClr val="bg1"/>
                </a:solidFill>
              </a:endParaRPr>
            </a:p>
          </p:txBody>
        </p:sp>
        <p:sp>
          <p:nvSpPr>
            <p:cNvPr id="234" name="TextBox 233"/>
            <p:cNvSpPr txBox="1"/>
            <p:nvPr/>
          </p:nvSpPr>
          <p:spPr>
            <a:xfrm>
              <a:off x="2074174" y="4137562"/>
              <a:ext cx="1259886" cy="400110"/>
            </a:xfrm>
            <a:prstGeom prst="rect">
              <a:avLst/>
            </a:prstGeom>
            <a:noFill/>
          </p:spPr>
          <p:txBody>
            <a:bodyPr wrap="square" rtlCol="0">
              <a:spAutoFit/>
            </a:bodyPr>
            <a:lstStyle/>
            <a:p>
              <a:r>
                <a:rPr lang="it-IT" sz="2000" b="1" dirty="0" smtClean="0">
                  <a:solidFill>
                    <a:schemeClr val="bg1"/>
                  </a:solidFill>
                </a:rPr>
                <a:t>71%</a:t>
              </a:r>
              <a:endParaRPr lang="it-IT" sz="2000" b="1" dirty="0">
                <a:solidFill>
                  <a:schemeClr val="bg1"/>
                </a:solidFill>
              </a:endParaRPr>
            </a:p>
          </p:txBody>
        </p:sp>
        <p:sp>
          <p:nvSpPr>
            <p:cNvPr id="235" name="TextBox 234"/>
            <p:cNvSpPr txBox="1"/>
            <p:nvPr/>
          </p:nvSpPr>
          <p:spPr>
            <a:xfrm>
              <a:off x="2074174" y="4499259"/>
              <a:ext cx="1259886" cy="400110"/>
            </a:xfrm>
            <a:prstGeom prst="rect">
              <a:avLst/>
            </a:prstGeom>
            <a:noFill/>
          </p:spPr>
          <p:txBody>
            <a:bodyPr wrap="square" rtlCol="0">
              <a:spAutoFit/>
            </a:bodyPr>
            <a:lstStyle/>
            <a:p>
              <a:r>
                <a:rPr lang="it-IT" sz="2000" b="1" dirty="0" smtClean="0">
                  <a:solidFill>
                    <a:schemeClr val="bg1"/>
                  </a:solidFill>
                </a:rPr>
                <a:t>50%</a:t>
              </a:r>
              <a:endParaRPr lang="it-IT" sz="2000" b="1" dirty="0">
                <a:solidFill>
                  <a:schemeClr val="bg1"/>
                </a:solidFill>
              </a:endParaRPr>
            </a:p>
          </p:txBody>
        </p:sp>
      </p:grpSp>
      <p:cxnSp>
        <p:nvCxnSpPr>
          <p:cNvPr id="262" name="Elbow Connector 261"/>
          <p:cNvCxnSpPr>
            <a:stCxn id="26" idx="2"/>
            <a:endCxn id="4" idx="0"/>
          </p:cNvCxnSpPr>
          <p:nvPr/>
        </p:nvCxnSpPr>
        <p:spPr>
          <a:xfrm rot="16200000" flipH="1">
            <a:off x="3308566" y="942344"/>
            <a:ext cx="740405" cy="1267804"/>
          </a:xfrm>
          <a:prstGeom prst="bentConnector3">
            <a:avLst/>
          </a:prstGeom>
          <a:ln w="19050">
            <a:solidFill>
              <a:schemeClr val="accent5">
                <a:lumMod val="20000"/>
                <a:lumOff val="8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5" name="Elbow Connector 264"/>
          <p:cNvCxnSpPr>
            <a:stCxn id="25" idx="2"/>
            <a:endCxn id="5" idx="0"/>
          </p:cNvCxnSpPr>
          <p:nvPr/>
        </p:nvCxnSpPr>
        <p:spPr>
          <a:xfrm rot="5400000">
            <a:off x="4395961" y="1543243"/>
            <a:ext cx="740405" cy="66006"/>
          </a:xfrm>
          <a:prstGeom prst="bentConnector3">
            <a:avLst/>
          </a:prstGeom>
          <a:ln w="190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7" name="Elbow Connector 266"/>
          <p:cNvCxnSpPr>
            <a:stCxn id="28" idx="2"/>
            <a:endCxn id="18" idx="0"/>
          </p:cNvCxnSpPr>
          <p:nvPr/>
        </p:nvCxnSpPr>
        <p:spPr>
          <a:xfrm rot="5400000">
            <a:off x="5491936" y="875108"/>
            <a:ext cx="740405" cy="1402276"/>
          </a:xfrm>
          <a:prstGeom prst="bentConnector3">
            <a:avLst>
              <a:gd name="adj1" fmla="val 26037"/>
            </a:avLst>
          </a:prstGeom>
          <a:ln w="190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9" name="Elbow Connector 268"/>
          <p:cNvCxnSpPr>
            <a:stCxn id="110" idx="2"/>
            <a:endCxn id="22" idx="0"/>
          </p:cNvCxnSpPr>
          <p:nvPr/>
        </p:nvCxnSpPr>
        <p:spPr>
          <a:xfrm rot="5400000">
            <a:off x="6723333" y="496250"/>
            <a:ext cx="740405" cy="2159993"/>
          </a:xfrm>
          <a:prstGeom prst="bentConnector3">
            <a:avLst>
              <a:gd name="adj1" fmla="val 50000"/>
            </a:avLst>
          </a:prstGeom>
          <a:ln w="1905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350918" y="3766833"/>
            <a:ext cx="2508277" cy="461665"/>
          </a:xfrm>
          <a:prstGeom prst="rect">
            <a:avLst/>
          </a:prstGeom>
          <a:noFill/>
        </p:spPr>
        <p:txBody>
          <a:bodyPr wrap="square" rtlCol="0">
            <a:spAutoFit/>
          </a:bodyPr>
          <a:lstStyle/>
          <a:p>
            <a:r>
              <a:rPr lang="it-IT" sz="2400" b="1" dirty="0" smtClean="0">
                <a:solidFill>
                  <a:schemeClr val="bg1"/>
                </a:solidFill>
              </a:rPr>
              <a:t>OLD POPULATION</a:t>
            </a:r>
            <a:endParaRPr lang="it-IT" sz="2400" b="1" dirty="0">
              <a:solidFill>
                <a:schemeClr val="bg1"/>
              </a:solidFill>
            </a:endParaRPr>
          </a:p>
        </p:txBody>
      </p:sp>
      <p:sp>
        <p:nvSpPr>
          <p:cNvPr id="277" name="TextBox 276"/>
          <p:cNvSpPr txBox="1"/>
          <p:nvPr/>
        </p:nvSpPr>
        <p:spPr>
          <a:xfrm>
            <a:off x="5796136" y="3717032"/>
            <a:ext cx="2734925" cy="461665"/>
          </a:xfrm>
          <a:prstGeom prst="rect">
            <a:avLst/>
          </a:prstGeom>
          <a:noFill/>
        </p:spPr>
        <p:txBody>
          <a:bodyPr wrap="square" rtlCol="0">
            <a:spAutoFit/>
          </a:bodyPr>
          <a:lstStyle/>
          <a:p>
            <a:r>
              <a:rPr lang="it-IT" sz="2400" b="1" dirty="0" smtClean="0">
                <a:solidFill>
                  <a:schemeClr val="bg1"/>
                </a:solidFill>
              </a:rPr>
              <a:t>NEW POPULATION</a:t>
            </a:r>
            <a:endParaRPr lang="it-IT" sz="2400" b="1" dirty="0">
              <a:solidFill>
                <a:schemeClr val="bg1"/>
              </a:solidFill>
            </a:endParaRPr>
          </a:p>
        </p:txBody>
      </p:sp>
      <p:sp>
        <p:nvSpPr>
          <p:cNvPr id="125" name="TextBox 124"/>
          <p:cNvSpPr txBox="1"/>
          <p:nvPr/>
        </p:nvSpPr>
        <p:spPr>
          <a:xfrm>
            <a:off x="461610" y="116632"/>
            <a:ext cx="822078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sz="2400" dirty="0" smtClean="0"/>
              <a:t>EVOLVING THE NETWORKS</a:t>
            </a:r>
            <a:endParaRPr lang="it-IT" sz="2400" dirty="0"/>
          </a:p>
        </p:txBody>
      </p:sp>
      <p:grpSp>
        <p:nvGrpSpPr>
          <p:cNvPr id="2" name="Group 1"/>
          <p:cNvGrpSpPr/>
          <p:nvPr/>
        </p:nvGrpSpPr>
        <p:grpSpPr>
          <a:xfrm>
            <a:off x="6060076" y="4149080"/>
            <a:ext cx="1289173" cy="221725"/>
            <a:chOff x="6211405" y="3603698"/>
            <a:chExt cx="1289173" cy="221725"/>
          </a:xfrm>
        </p:grpSpPr>
        <p:grpSp>
          <p:nvGrpSpPr>
            <p:cNvPr id="127" name="Group 126"/>
            <p:cNvGrpSpPr/>
            <p:nvPr/>
          </p:nvGrpSpPr>
          <p:grpSpPr>
            <a:xfrm>
              <a:off x="6211405" y="3603698"/>
              <a:ext cx="640189" cy="216024"/>
              <a:chOff x="1275398" y="2420888"/>
              <a:chExt cx="1280378" cy="432048"/>
            </a:xfrm>
          </p:grpSpPr>
          <p:sp>
            <p:nvSpPr>
              <p:cNvPr id="128" name="Rectangle 127"/>
              <p:cNvSpPr/>
              <p:nvPr/>
            </p:nvSpPr>
            <p:spPr>
              <a:xfrm>
                <a:off x="1275398" y="2420888"/>
                <a:ext cx="432048"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dirty="0"/>
              </a:p>
            </p:txBody>
          </p:sp>
          <p:sp>
            <p:nvSpPr>
              <p:cNvPr id="129" name="Rectangle 128"/>
              <p:cNvSpPr/>
              <p:nvPr/>
            </p:nvSpPr>
            <p:spPr>
              <a:xfrm>
                <a:off x="169588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31" name="Rectangle 130"/>
              <p:cNvSpPr/>
              <p:nvPr/>
            </p:nvSpPr>
            <p:spPr>
              <a:xfrm>
                <a:off x="2123728" y="2420888"/>
                <a:ext cx="43204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sz="1400" dirty="0"/>
              </a:p>
            </p:txBody>
          </p:sp>
        </p:grpSp>
        <p:grpSp>
          <p:nvGrpSpPr>
            <p:cNvPr id="133" name="Group 132"/>
            <p:cNvGrpSpPr/>
            <p:nvPr/>
          </p:nvGrpSpPr>
          <p:grpSpPr>
            <a:xfrm>
              <a:off x="6864064" y="3603698"/>
              <a:ext cx="636514" cy="221725"/>
              <a:chOff x="1408967" y="4373488"/>
              <a:chExt cx="636514" cy="216024"/>
            </a:xfrm>
          </p:grpSpPr>
          <p:sp>
            <p:nvSpPr>
              <p:cNvPr id="135" name="Rectangle 134"/>
              <p:cNvSpPr/>
              <p:nvPr/>
            </p:nvSpPr>
            <p:spPr>
              <a:xfrm>
                <a:off x="1408967" y="4373488"/>
                <a:ext cx="21478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37" name="Rectangle 136"/>
              <p:cNvSpPr/>
              <p:nvPr/>
            </p:nvSpPr>
            <p:spPr>
              <a:xfrm>
                <a:off x="1618005" y="4373488"/>
                <a:ext cx="21478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39" name="Rectangle 138"/>
              <p:cNvSpPr/>
              <p:nvPr/>
            </p:nvSpPr>
            <p:spPr>
              <a:xfrm>
                <a:off x="1830697" y="4373488"/>
                <a:ext cx="21478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grpSp>
      <p:grpSp>
        <p:nvGrpSpPr>
          <p:cNvPr id="7" name="Group 6"/>
          <p:cNvGrpSpPr/>
          <p:nvPr/>
        </p:nvGrpSpPr>
        <p:grpSpPr>
          <a:xfrm>
            <a:off x="6081011" y="4610031"/>
            <a:ext cx="1268238" cy="216024"/>
            <a:chOff x="6232340" y="4064649"/>
            <a:chExt cx="1268238" cy="216024"/>
          </a:xfrm>
        </p:grpSpPr>
        <p:sp>
          <p:nvSpPr>
            <p:cNvPr id="142" name="Rectangle 141"/>
            <p:cNvSpPr/>
            <p:nvPr/>
          </p:nvSpPr>
          <p:spPr>
            <a:xfrm>
              <a:off x="6864064" y="4064649"/>
              <a:ext cx="214784"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44" name="Rectangle 143"/>
            <p:cNvSpPr/>
            <p:nvPr/>
          </p:nvSpPr>
          <p:spPr>
            <a:xfrm>
              <a:off x="7073102" y="4064649"/>
              <a:ext cx="214784"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46" name="Rectangle 145"/>
            <p:cNvSpPr/>
            <p:nvPr/>
          </p:nvSpPr>
          <p:spPr>
            <a:xfrm>
              <a:off x="7285794" y="4064649"/>
              <a:ext cx="214784"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48" name="Rectangle 147"/>
            <p:cNvSpPr/>
            <p:nvPr/>
          </p:nvSpPr>
          <p:spPr>
            <a:xfrm>
              <a:off x="6232340" y="4064649"/>
              <a:ext cx="214784" cy="216024"/>
            </a:xfrm>
            <a:prstGeom prst="rect">
              <a:avLst/>
            </a:prstGeom>
            <a:solidFill>
              <a:schemeClr val="accent4">
                <a:lumMod val="40000"/>
                <a:lumOff val="60000"/>
              </a:schemeClr>
            </a:solidFill>
            <a:ln>
              <a:solidFill>
                <a:schemeClr val="accent4">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50" name="Rectangle 149"/>
            <p:cNvSpPr/>
            <p:nvPr/>
          </p:nvSpPr>
          <p:spPr>
            <a:xfrm>
              <a:off x="6441378" y="4064649"/>
              <a:ext cx="214784" cy="216024"/>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51" name="Rectangle 150"/>
            <p:cNvSpPr/>
            <p:nvPr/>
          </p:nvSpPr>
          <p:spPr>
            <a:xfrm>
              <a:off x="6654070" y="4064649"/>
              <a:ext cx="214784" cy="216024"/>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grpSp>
      <p:grpSp>
        <p:nvGrpSpPr>
          <p:cNvPr id="9" name="Group 8"/>
          <p:cNvGrpSpPr/>
          <p:nvPr/>
        </p:nvGrpSpPr>
        <p:grpSpPr>
          <a:xfrm>
            <a:off x="6081011" y="5079740"/>
            <a:ext cx="1276703" cy="224122"/>
            <a:chOff x="6232340" y="4534358"/>
            <a:chExt cx="1276703" cy="224122"/>
          </a:xfrm>
        </p:grpSpPr>
        <p:sp>
          <p:nvSpPr>
            <p:cNvPr id="152" name="Rectangle 151"/>
            <p:cNvSpPr/>
            <p:nvPr/>
          </p:nvSpPr>
          <p:spPr>
            <a:xfrm>
              <a:off x="6232340" y="4540821"/>
              <a:ext cx="214784" cy="216024"/>
            </a:xfrm>
            <a:prstGeom prst="rect">
              <a:avLst/>
            </a:prstGeom>
            <a:solidFill>
              <a:schemeClr val="accent3">
                <a:lumMod val="50000"/>
              </a:schemeClr>
            </a:solidFill>
            <a:ln>
              <a:solidFill>
                <a:srgbClr val="5E733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54" name="Rectangle 153"/>
            <p:cNvSpPr/>
            <p:nvPr/>
          </p:nvSpPr>
          <p:spPr>
            <a:xfrm>
              <a:off x="6441378" y="4540821"/>
              <a:ext cx="214784" cy="216024"/>
            </a:xfrm>
            <a:prstGeom prst="rect">
              <a:avLst/>
            </a:prstGeom>
            <a:solidFill>
              <a:schemeClr val="accent3">
                <a:lumMod val="50000"/>
              </a:schemeClr>
            </a:solidFill>
            <a:ln>
              <a:solidFill>
                <a:srgbClr val="5E733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56" name="Rectangle 155"/>
            <p:cNvSpPr/>
            <p:nvPr/>
          </p:nvSpPr>
          <p:spPr>
            <a:xfrm>
              <a:off x="6654070" y="4540821"/>
              <a:ext cx="214784" cy="216024"/>
            </a:xfrm>
            <a:prstGeom prst="rect">
              <a:avLst/>
            </a:prstGeom>
            <a:solidFill>
              <a:schemeClr val="accent3">
                <a:lumMod val="50000"/>
              </a:schemeClr>
            </a:solidFill>
            <a:ln>
              <a:solidFill>
                <a:srgbClr val="5E733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grpSp>
          <p:nvGrpSpPr>
            <p:cNvPr id="8" name="Group 7"/>
            <p:cNvGrpSpPr/>
            <p:nvPr/>
          </p:nvGrpSpPr>
          <p:grpSpPr>
            <a:xfrm>
              <a:off x="6868854" y="4534358"/>
              <a:ext cx="640189" cy="224122"/>
              <a:chOff x="1422055" y="4035261"/>
              <a:chExt cx="640189" cy="216024"/>
            </a:xfrm>
          </p:grpSpPr>
          <p:sp>
            <p:nvSpPr>
              <p:cNvPr id="157" name="Rectangle 156"/>
              <p:cNvSpPr/>
              <p:nvPr/>
            </p:nvSpPr>
            <p:spPr>
              <a:xfrm>
                <a:off x="1422055" y="40352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8" name="Rectangle 157"/>
              <p:cNvSpPr/>
              <p:nvPr/>
            </p:nvSpPr>
            <p:spPr>
              <a:xfrm>
                <a:off x="1632300" y="40352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0" name="Rectangle 159"/>
              <p:cNvSpPr/>
              <p:nvPr/>
            </p:nvSpPr>
            <p:spPr>
              <a:xfrm>
                <a:off x="1846220" y="4035261"/>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 name="Group 9"/>
          <p:cNvGrpSpPr/>
          <p:nvPr/>
        </p:nvGrpSpPr>
        <p:grpSpPr>
          <a:xfrm>
            <a:off x="6067062" y="5528724"/>
            <a:ext cx="1276703" cy="233310"/>
            <a:chOff x="6218391" y="4983342"/>
            <a:chExt cx="1276703" cy="233310"/>
          </a:xfrm>
        </p:grpSpPr>
        <p:sp>
          <p:nvSpPr>
            <p:cNvPr id="162" name="Rectangle 161"/>
            <p:cNvSpPr/>
            <p:nvPr/>
          </p:nvSpPr>
          <p:spPr>
            <a:xfrm>
              <a:off x="6218391" y="5000628"/>
              <a:ext cx="214784"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64" name="Rectangle 163"/>
            <p:cNvSpPr/>
            <p:nvPr/>
          </p:nvSpPr>
          <p:spPr>
            <a:xfrm>
              <a:off x="6427429" y="5000628"/>
              <a:ext cx="214784"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72" name="Rectangle 171"/>
            <p:cNvSpPr/>
            <p:nvPr/>
          </p:nvSpPr>
          <p:spPr>
            <a:xfrm>
              <a:off x="6640121" y="5000628"/>
              <a:ext cx="214784"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a:p>
          </p:txBody>
        </p:sp>
        <p:sp>
          <p:nvSpPr>
            <p:cNvPr id="173" name="Rectangle 172"/>
            <p:cNvSpPr/>
            <p:nvPr/>
          </p:nvSpPr>
          <p:spPr>
            <a:xfrm>
              <a:off x="6854905" y="4983342"/>
              <a:ext cx="216024" cy="224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4" name="Rectangle 173"/>
            <p:cNvSpPr/>
            <p:nvPr/>
          </p:nvSpPr>
          <p:spPr>
            <a:xfrm>
              <a:off x="7065150" y="4983342"/>
              <a:ext cx="216024" cy="224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5" name="Rectangle 174"/>
            <p:cNvSpPr/>
            <p:nvPr/>
          </p:nvSpPr>
          <p:spPr>
            <a:xfrm>
              <a:off x="7279070" y="4983342"/>
              <a:ext cx="216024" cy="224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76" name="Group 175"/>
          <p:cNvGrpSpPr/>
          <p:nvPr/>
        </p:nvGrpSpPr>
        <p:grpSpPr>
          <a:xfrm>
            <a:off x="7481265" y="4107754"/>
            <a:ext cx="1259886" cy="1697510"/>
            <a:chOff x="2074174" y="3052471"/>
            <a:chExt cx="1259886" cy="1697510"/>
          </a:xfrm>
        </p:grpSpPr>
        <p:sp>
          <p:nvSpPr>
            <p:cNvPr id="177" name="TextBox 176"/>
            <p:cNvSpPr txBox="1"/>
            <p:nvPr/>
          </p:nvSpPr>
          <p:spPr>
            <a:xfrm>
              <a:off x="2074174" y="3052471"/>
              <a:ext cx="1259886" cy="400110"/>
            </a:xfrm>
            <a:prstGeom prst="rect">
              <a:avLst/>
            </a:prstGeom>
            <a:noFill/>
          </p:spPr>
          <p:txBody>
            <a:bodyPr wrap="square" rtlCol="0">
              <a:spAutoFit/>
            </a:bodyPr>
            <a:lstStyle/>
            <a:p>
              <a:r>
                <a:rPr lang="it-IT" sz="2000" b="1" dirty="0" smtClean="0">
                  <a:solidFill>
                    <a:schemeClr val="bg1"/>
                  </a:solidFill>
                </a:rPr>
                <a:t>80%</a:t>
              </a:r>
              <a:endParaRPr lang="it-IT" sz="2000" b="1" dirty="0">
                <a:solidFill>
                  <a:schemeClr val="bg1"/>
                </a:solidFill>
              </a:endParaRPr>
            </a:p>
          </p:txBody>
        </p:sp>
        <p:sp>
          <p:nvSpPr>
            <p:cNvPr id="178" name="TextBox 177"/>
            <p:cNvSpPr txBox="1"/>
            <p:nvPr/>
          </p:nvSpPr>
          <p:spPr>
            <a:xfrm>
              <a:off x="2074174" y="3414168"/>
              <a:ext cx="1259886" cy="400110"/>
            </a:xfrm>
            <a:prstGeom prst="rect">
              <a:avLst/>
            </a:prstGeom>
            <a:noFill/>
          </p:spPr>
          <p:txBody>
            <a:bodyPr wrap="square" rtlCol="0">
              <a:spAutoFit/>
            </a:bodyPr>
            <a:lstStyle/>
            <a:p>
              <a:r>
                <a:rPr lang="it-IT" sz="2000" b="1" dirty="0" smtClean="0">
                  <a:solidFill>
                    <a:schemeClr val="bg1"/>
                  </a:solidFill>
                </a:rPr>
                <a:t>79%</a:t>
              </a:r>
              <a:endParaRPr lang="it-IT" sz="2000" b="1" dirty="0">
                <a:solidFill>
                  <a:schemeClr val="bg1"/>
                </a:solidFill>
              </a:endParaRPr>
            </a:p>
          </p:txBody>
        </p:sp>
        <p:sp>
          <p:nvSpPr>
            <p:cNvPr id="179" name="TextBox 178"/>
            <p:cNvSpPr txBox="1"/>
            <p:nvPr/>
          </p:nvSpPr>
          <p:spPr>
            <a:xfrm>
              <a:off x="2074174" y="3917823"/>
              <a:ext cx="1259886" cy="400110"/>
            </a:xfrm>
            <a:prstGeom prst="rect">
              <a:avLst/>
            </a:prstGeom>
            <a:noFill/>
          </p:spPr>
          <p:txBody>
            <a:bodyPr wrap="square" rtlCol="0">
              <a:spAutoFit/>
            </a:bodyPr>
            <a:lstStyle/>
            <a:p>
              <a:r>
                <a:rPr lang="it-IT" sz="2000" b="1" dirty="0" smtClean="0">
                  <a:solidFill>
                    <a:schemeClr val="bg1"/>
                  </a:solidFill>
                </a:rPr>
                <a:t>79%</a:t>
              </a:r>
              <a:endParaRPr lang="it-IT" sz="2000" b="1" dirty="0">
                <a:solidFill>
                  <a:schemeClr val="bg1"/>
                </a:solidFill>
              </a:endParaRPr>
            </a:p>
          </p:txBody>
        </p:sp>
        <p:sp>
          <p:nvSpPr>
            <p:cNvPr id="188" name="TextBox 187"/>
            <p:cNvSpPr txBox="1"/>
            <p:nvPr/>
          </p:nvSpPr>
          <p:spPr>
            <a:xfrm>
              <a:off x="2074174" y="4349871"/>
              <a:ext cx="1259886" cy="400110"/>
            </a:xfrm>
            <a:prstGeom prst="rect">
              <a:avLst/>
            </a:prstGeom>
            <a:noFill/>
          </p:spPr>
          <p:txBody>
            <a:bodyPr wrap="square" rtlCol="0">
              <a:spAutoFit/>
            </a:bodyPr>
            <a:lstStyle/>
            <a:p>
              <a:r>
                <a:rPr lang="it-IT" sz="2000" b="1" dirty="0" smtClean="0">
                  <a:solidFill>
                    <a:schemeClr val="bg1"/>
                  </a:solidFill>
                </a:rPr>
                <a:t>75%</a:t>
              </a:r>
              <a:endParaRPr lang="it-IT" sz="2000" b="1" dirty="0">
                <a:solidFill>
                  <a:schemeClr val="bg1"/>
                </a:solidFill>
              </a:endParaRPr>
            </a:p>
          </p:txBody>
        </p:sp>
      </p:grpSp>
    </p:spTree>
    <p:extLst>
      <p:ext uri="{BB962C8B-B14F-4D97-AF65-F5344CB8AC3E}">
        <p14:creationId xmlns:p14="http://schemas.microsoft.com/office/powerpoint/2010/main" val="619623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61610" y="116632"/>
            <a:ext cx="8220780"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it-IT" sz="2400" dirty="0" smtClean="0"/>
              <a:t>BEST NETWORK </a:t>
            </a:r>
            <a:r>
              <a:rPr lang="it-IT" sz="2400" dirty="0"/>
              <a:t>IN POPULATION - PERFORMANCE</a:t>
            </a:r>
          </a:p>
        </p:txBody>
      </p:sp>
      <p:sp>
        <p:nvSpPr>
          <p:cNvPr id="43" name="TextBox 42"/>
          <p:cNvSpPr txBox="1"/>
          <p:nvPr/>
        </p:nvSpPr>
        <p:spPr>
          <a:xfrm>
            <a:off x="4211960" y="692696"/>
            <a:ext cx="432048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it-IT" dirty="0" smtClean="0"/>
              <a:t>12 </a:t>
            </a:r>
            <a:r>
              <a:rPr lang="it-IT" dirty="0" err="1" smtClean="0"/>
              <a:t>parallel</a:t>
            </a:r>
            <a:r>
              <a:rPr lang="it-IT" dirty="0" smtClean="0"/>
              <a:t> networks </a:t>
            </a:r>
            <a:r>
              <a:rPr lang="it-IT" dirty="0" smtClean="0">
                <a:sym typeface="Wingdings" pitchFamily="2" charset="2"/>
              </a:rPr>
              <a:t> </a:t>
            </a:r>
            <a:r>
              <a:rPr lang="it-IT" dirty="0" err="1" smtClean="0">
                <a:sym typeface="Wingdings" pitchFamily="2" charset="2"/>
              </a:rPr>
              <a:t>Each</a:t>
            </a:r>
            <a:r>
              <a:rPr lang="it-IT" dirty="0" smtClean="0">
                <a:sym typeface="Wingdings" pitchFamily="2" charset="2"/>
              </a:rPr>
              <a:t> </a:t>
            </a:r>
            <a:r>
              <a:rPr lang="it-IT" dirty="0" err="1" smtClean="0">
                <a:sym typeface="Wingdings" pitchFamily="2" charset="2"/>
              </a:rPr>
              <a:t>month</a:t>
            </a:r>
            <a:r>
              <a:rPr lang="it-IT" dirty="0" smtClean="0">
                <a:sym typeface="Wingdings" pitchFamily="2" charset="2"/>
              </a:rPr>
              <a:t> </a:t>
            </a:r>
            <a:r>
              <a:rPr lang="it-IT" dirty="0" err="1" smtClean="0">
                <a:sym typeface="Wingdings" pitchFamily="2" charset="2"/>
              </a:rPr>
              <a:t>has</a:t>
            </a:r>
            <a:r>
              <a:rPr lang="it-IT" dirty="0" smtClean="0">
                <a:sym typeface="Wingdings" pitchFamily="2" charset="2"/>
              </a:rPr>
              <a:t> </a:t>
            </a:r>
            <a:r>
              <a:rPr lang="it-IT" dirty="0" err="1" smtClean="0">
                <a:sym typeface="Wingdings" pitchFamily="2" charset="2"/>
              </a:rPr>
              <a:t>its</a:t>
            </a:r>
            <a:r>
              <a:rPr lang="it-IT" dirty="0" smtClean="0">
                <a:sym typeface="Wingdings" pitchFamily="2" charset="2"/>
              </a:rPr>
              <a:t> </a:t>
            </a:r>
            <a:r>
              <a:rPr lang="it-IT" dirty="0" err="1" smtClean="0">
                <a:sym typeface="Wingdings" pitchFamily="2" charset="2"/>
              </a:rPr>
              <a:t>dedicated</a:t>
            </a:r>
            <a:r>
              <a:rPr lang="it-IT" dirty="0" smtClean="0">
                <a:sym typeface="Wingdings" pitchFamily="2" charset="2"/>
              </a:rPr>
              <a:t> network</a:t>
            </a:r>
            <a:endParaRPr lang="it-IT" dirty="0" smtClean="0"/>
          </a:p>
        </p:txBody>
      </p:sp>
      <p:sp>
        <p:nvSpPr>
          <p:cNvPr id="44" name="TextBox 43"/>
          <p:cNvSpPr txBox="1"/>
          <p:nvPr/>
        </p:nvSpPr>
        <p:spPr>
          <a:xfrm>
            <a:off x="4216496" y="1340768"/>
            <a:ext cx="4320480"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it-IT" dirty="0" smtClean="0"/>
              <a:t>Multiple </a:t>
            </a:r>
            <a:r>
              <a:rPr lang="it-IT" dirty="0" err="1" smtClean="0"/>
              <a:t>Neurons</a:t>
            </a:r>
            <a:r>
              <a:rPr lang="it-IT" dirty="0" smtClean="0"/>
              <a:t> </a:t>
            </a:r>
            <a:r>
              <a:rPr lang="it-IT" dirty="0" err="1" smtClean="0"/>
              <a:t>Layers</a:t>
            </a:r>
            <a:endParaRPr lang="it-IT" dirty="0"/>
          </a:p>
          <a:p>
            <a:pPr marL="285750" indent="-285750">
              <a:buFont typeface="Arial" pitchFamily="34" charset="0"/>
              <a:buChar char="•"/>
            </a:pPr>
            <a:r>
              <a:rPr lang="it-IT" dirty="0" err="1" smtClean="0"/>
              <a:t>Each</a:t>
            </a:r>
            <a:r>
              <a:rPr lang="it-IT" dirty="0" smtClean="0"/>
              <a:t> </a:t>
            </a:r>
            <a:r>
              <a:rPr lang="it-IT" dirty="0" err="1" smtClean="0"/>
              <a:t>neuron</a:t>
            </a:r>
            <a:r>
              <a:rPr lang="it-IT" dirty="0" smtClean="0"/>
              <a:t> </a:t>
            </a:r>
            <a:r>
              <a:rPr lang="it-IT" dirty="0" err="1" smtClean="0"/>
              <a:t>has</a:t>
            </a:r>
            <a:r>
              <a:rPr lang="it-IT" dirty="0" smtClean="0"/>
              <a:t> </a:t>
            </a:r>
            <a:r>
              <a:rPr lang="it-IT" dirty="0" err="1" smtClean="0"/>
              <a:t>its</a:t>
            </a:r>
            <a:r>
              <a:rPr lang="it-IT" dirty="0" smtClean="0"/>
              <a:t> </a:t>
            </a:r>
            <a:r>
              <a:rPr lang="it-IT" dirty="0" err="1" smtClean="0"/>
              <a:t>weights</a:t>
            </a:r>
            <a:r>
              <a:rPr lang="it-IT" dirty="0" smtClean="0"/>
              <a:t> </a:t>
            </a:r>
            <a:r>
              <a:rPr lang="it-IT" dirty="0" err="1" smtClean="0"/>
              <a:t>too</a:t>
            </a:r>
            <a:endParaRPr lang="it-IT" dirty="0" smtClean="0"/>
          </a:p>
          <a:p>
            <a:pPr marL="285750" indent="-285750">
              <a:buFont typeface="Arial" pitchFamily="34" charset="0"/>
              <a:buChar char="•"/>
            </a:pPr>
            <a:r>
              <a:rPr lang="it-IT" dirty="0" smtClean="0"/>
              <a:t>The </a:t>
            </a:r>
            <a:r>
              <a:rPr lang="it-IT" dirty="0" err="1" smtClean="0"/>
              <a:t>old</a:t>
            </a:r>
            <a:r>
              <a:rPr lang="it-IT" dirty="0" smtClean="0"/>
              <a:t> first </a:t>
            </a:r>
            <a:r>
              <a:rPr lang="it-IT" dirty="0" err="1" smtClean="0"/>
              <a:t>neuron</a:t>
            </a:r>
            <a:r>
              <a:rPr lang="it-IT" dirty="0" smtClean="0"/>
              <a:t> </a:t>
            </a:r>
            <a:r>
              <a:rPr lang="it-IT" dirty="0" err="1" smtClean="0"/>
              <a:t>stack</a:t>
            </a:r>
            <a:r>
              <a:rPr lang="it-IT" dirty="0" smtClean="0"/>
              <a:t> </a:t>
            </a:r>
            <a:r>
              <a:rPr lang="it-IT" dirty="0" err="1" smtClean="0"/>
              <a:t>now</a:t>
            </a:r>
            <a:r>
              <a:rPr lang="it-IT" dirty="0" smtClean="0"/>
              <a:t> </a:t>
            </a:r>
            <a:r>
              <a:rPr lang="it-IT" dirty="0" err="1" smtClean="0"/>
              <a:t>works</a:t>
            </a:r>
            <a:r>
              <a:rPr lang="it-IT" dirty="0" smtClean="0"/>
              <a:t> </a:t>
            </a:r>
            <a:r>
              <a:rPr lang="it-IT" dirty="0" err="1" smtClean="0"/>
              <a:t>as</a:t>
            </a:r>
            <a:r>
              <a:rPr lang="it-IT" dirty="0" smtClean="0"/>
              <a:t> a </a:t>
            </a:r>
            <a:r>
              <a:rPr lang="it-IT" dirty="0" err="1" smtClean="0"/>
              <a:t>stack</a:t>
            </a:r>
            <a:r>
              <a:rPr lang="it-IT" dirty="0" smtClean="0"/>
              <a:t> of input for the </a:t>
            </a:r>
            <a:r>
              <a:rPr lang="it-IT" dirty="0" err="1" smtClean="0"/>
              <a:t>next</a:t>
            </a:r>
            <a:r>
              <a:rPr lang="it-IT" dirty="0" smtClean="0"/>
              <a:t> </a:t>
            </a:r>
            <a:r>
              <a:rPr lang="it-IT" dirty="0" err="1" smtClean="0"/>
              <a:t>neuron</a:t>
            </a:r>
            <a:r>
              <a:rPr lang="it-IT" dirty="0" smtClean="0"/>
              <a:t> </a:t>
            </a:r>
            <a:r>
              <a:rPr lang="it-IT" dirty="0" err="1" smtClean="0"/>
              <a:t>stack</a:t>
            </a:r>
            <a:endParaRPr lang="it-IT" dirty="0" smtClean="0"/>
          </a:p>
        </p:txBody>
      </p:sp>
      <p:grpSp>
        <p:nvGrpSpPr>
          <p:cNvPr id="4" name="Group 3"/>
          <p:cNvGrpSpPr/>
          <p:nvPr/>
        </p:nvGrpSpPr>
        <p:grpSpPr>
          <a:xfrm>
            <a:off x="1691747" y="747138"/>
            <a:ext cx="1953369" cy="1673750"/>
            <a:chOff x="458391" y="2879765"/>
            <a:chExt cx="1953369" cy="1673750"/>
          </a:xfrm>
        </p:grpSpPr>
        <p:grpSp>
          <p:nvGrpSpPr>
            <p:cNvPr id="5" name="Group 4"/>
            <p:cNvGrpSpPr/>
            <p:nvPr/>
          </p:nvGrpSpPr>
          <p:grpSpPr>
            <a:xfrm>
              <a:off x="458391" y="2879765"/>
              <a:ext cx="1953369" cy="1673750"/>
              <a:chOff x="458391" y="2879765"/>
              <a:chExt cx="1953369" cy="1673750"/>
            </a:xfrm>
          </p:grpSpPr>
          <p:sp>
            <p:nvSpPr>
              <p:cNvPr id="27" name="Oval 26"/>
              <p:cNvSpPr/>
              <p:nvPr/>
            </p:nvSpPr>
            <p:spPr>
              <a:xfrm>
                <a:off x="2108719" y="3572624"/>
                <a:ext cx="303041"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8" name="Group 27"/>
              <p:cNvGrpSpPr/>
              <p:nvPr/>
            </p:nvGrpSpPr>
            <p:grpSpPr>
              <a:xfrm>
                <a:off x="458391" y="3180425"/>
                <a:ext cx="303041" cy="1072431"/>
                <a:chOff x="727078" y="295115"/>
                <a:chExt cx="303041" cy="1072431"/>
              </a:xfrm>
            </p:grpSpPr>
            <p:sp>
              <p:nvSpPr>
                <p:cNvPr id="37" name="Oval 36"/>
                <p:cNvSpPr/>
                <p:nvPr/>
              </p:nvSpPr>
              <p:spPr>
                <a:xfrm>
                  <a:off x="727078" y="295115"/>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38" name="Oval 37"/>
                <p:cNvSpPr/>
                <p:nvPr/>
              </p:nvSpPr>
              <p:spPr>
                <a:xfrm>
                  <a:off x="727078" y="687315"/>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39" name="Oval 38"/>
                <p:cNvSpPr/>
                <p:nvPr/>
              </p:nvSpPr>
              <p:spPr>
                <a:xfrm>
                  <a:off x="727078" y="1079514"/>
                  <a:ext cx="303041" cy="2880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grpSp>
          <p:grpSp>
            <p:nvGrpSpPr>
              <p:cNvPr id="29" name="Group 28"/>
              <p:cNvGrpSpPr/>
              <p:nvPr/>
            </p:nvGrpSpPr>
            <p:grpSpPr>
              <a:xfrm>
                <a:off x="1029849" y="2879765"/>
                <a:ext cx="271018" cy="1673750"/>
                <a:chOff x="961439" y="116632"/>
                <a:chExt cx="271018" cy="1673750"/>
              </a:xfrm>
            </p:grpSpPr>
            <p:sp>
              <p:nvSpPr>
                <p:cNvPr id="33" name="Oval 32"/>
                <p:cNvSpPr/>
                <p:nvPr/>
              </p:nvSpPr>
              <p:spPr>
                <a:xfrm>
                  <a:off x="961439" y="584549"/>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4" name="Oval 33"/>
                <p:cNvSpPr/>
                <p:nvPr/>
              </p:nvSpPr>
              <p:spPr>
                <a:xfrm>
                  <a:off x="961439" y="116632"/>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5" name="Oval 34"/>
                <p:cNvSpPr/>
                <p:nvPr/>
              </p:nvSpPr>
              <p:spPr>
                <a:xfrm>
                  <a:off x="961439" y="1052466"/>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6" name="Oval 35"/>
                <p:cNvSpPr/>
                <p:nvPr/>
              </p:nvSpPr>
              <p:spPr>
                <a:xfrm>
                  <a:off x="961439" y="1520382"/>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0" name="Group 29"/>
              <p:cNvGrpSpPr/>
              <p:nvPr/>
            </p:nvGrpSpPr>
            <p:grpSpPr>
              <a:xfrm>
                <a:off x="1569284" y="3347682"/>
                <a:ext cx="271018" cy="737917"/>
                <a:chOff x="961439" y="584549"/>
                <a:chExt cx="271018" cy="737917"/>
              </a:xfrm>
            </p:grpSpPr>
            <p:sp>
              <p:nvSpPr>
                <p:cNvPr id="31" name="Oval 30"/>
                <p:cNvSpPr/>
                <p:nvPr/>
              </p:nvSpPr>
              <p:spPr>
                <a:xfrm>
                  <a:off x="961439" y="584549"/>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32" name="Oval 31"/>
                <p:cNvSpPr/>
                <p:nvPr/>
              </p:nvSpPr>
              <p:spPr>
                <a:xfrm>
                  <a:off x="961439" y="1052466"/>
                  <a:ext cx="271018" cy="27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grpSp>
          <p:nvGrpSpPr>
            <p:cNvPr id="6" name="Group 5"/>
            <p:cNvGrpSpPr/>
            <p:nvPr/>
          </p:nvGrpSpPr>
          <p:grpSpPr>
            <a:xfrm>
              <a:off x="717053" y="3014765"/>
              <a:ext cx="352486" cy="1499209"/>
              <a:chOff x="717053" y="3014765"/>
              <a:chExt cx="352486" cy="1499209"/>
            </a:xfrm>
          </p:grpSpPr>
          <p:cxnSp>
            <p:nvCxnSpPr>
              <p:cNvPr id="17" name="Straight Connector 16"/>
              <p:cNvCxnSpPr>
                <a:stCxn id="37" idx="6"/>
                <a:endCxn id="33" idx="2"/>
              </p:cNvCxnSpPr>
              <p:nvPr/>
            </p:nvCxnSpPr>
            <p:spPr>
              <a:xfrm>
                <a:off x="761432" y="3324441"/>
                <a:ext cx="268417" cy="158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8" idx="5"/>
                <a:endCxn id="33" idx="3"/>
              </p:cNvCxnSpPr>
              <p:nvPr/>
            </p:nvCxnSpPr>
            <p:spPr>
              <a:xfrm flipV="1">
                <a:off x="717053" y="3578141"/>
                <a:ext cx="352486" cy="240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7" idx="6"/>
                <a:endCxn id="34" idx="2"/>
              </p:cNvCxnSpPr>
              <p:nvPr/>
            </p:nvCxnSpPr>
            <p:spPr>
              <a:xfrm flipV="1">
                <a:off x="761432" y="3014765"/>
                <a:ext cx="268417" cy="309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9" idx="6"/>
                <a:endCxn id="36" idx="3"/>
              </p:cNvCxnSpPr>
              <p:nvPr/>
            </p:nvCxnSpPr>
            <p:spPr>
              <a:xfrm>
                <a:off x="761432" y="4108840"/>
                <a:ext cx="308107" cy="405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4" idx="3"/>
                <a:endCxn id="38" idx="5"/>
              </p:cNvCxnSpPr>
              <p:nvPr/>
            </p:nvCxnSpPr>
            <p:spPr>
              <a:xfrm flipH="1">
                <a:off x="717053" y="3110224"/>
                <a:ext cx="352486" cy="708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7" idx="6"/>
                <a:endCxn id="35" idx="3"/>
              </p:cNvCxnSpPr>
              <p:nvPr/>
            </p:nvCxnSpPr>
            <p:spPr>
              <a:xfrm>
                <a:off x="761432" y="3324441"/>
                <a:ext cx="308107" cy="72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8" idx="5"/>
                <a:endCxn id="36" idx="2"/>
              </p:cNvCxnSpPr>
              <p:nvPr/>
            </p:nvCxnSpPr>
            <p:spPr>
              <a:xfrm>
                <a:off x="717053" y="3818476"/>
                <a:ext cx="312796" cy="600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9" idx="6"/>
                <a:endCxn id="35" idx="2"/>
              </p:cNvCxnSpPr>
              <p:nvPr/>
            </p:nvCxnSpPr>
            <p:spPr>
              <a:xfrm flipV="1">
                <a:off x="761432" y="3950599"/>
                <a:ext cx="268417" cy="158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9" idx="6"/>
                <a:endCxn id="33" idx="2"/>
              </p:cNvCxnSpPr>
              <p:nvPr/>
            </p:nvCxnSpPr>
            <p:spPr>
              <a:xfrm flipV="1">
                <a:off x="761432" y="3482682"/>
                <a:ext cx="268417" cy="626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8" idx="5"/>
                <a:endCxn id="35" idx="2"/>
              </p:cNvCxnSpPr>
              <p:nvPr/>
            </p:nvCxnSpPr>
            <p:spPr>
              <a:xfrm>
                <a:off x="717053" y="3818476"/>
                <a:ext cx="312796" cy="13212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a:stCxn id="34" idx="6"/>
              <a:endCxn id="31" idx="1"/>
            </p:cNvCxnSpPr>
            <p:nvPr/>
          </p:nvCxnSpPr>
          <p:spPr>
            <a:xfrm>
              <a:off x="1300867" y="3014765"/>
              <a:ext cx="308107" cy="372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3" idx="6"/>
              <a:endCxn id="31" idx="2"/>
            </p:cNvCxnSpPr>
            <p:nvPr/>
          </p:nvCxnSpPr>
          <p:spPr>
            <a:xfrm>
              <a:off x="1300867" y="3482682"/>
              <a:ext cx="268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5" idx="6"/>
              <a:endCxn id="32" idx="2"/>
            </p:cNvCxnSpPr>
            <p:nvPr/>
          </p:nvCxnSpPr>
          <p:spPr>
            <a:xfrm>
              <a:off x="1300867" y="3950599"/>
              <a:ext cx="268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6" idx="6"/>
              <a:endCxn id="32" idx="3"/>
            </p:cNvCxnSpPr>
            <p:nvPr/>
          </p:nvCxnSpPr>
          <p:spPr>
            <a:xfrm flipV="1">
              <a:off x="1300867" y="4046058"/>
              <a:ext cx="308107" cy="372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1" idx="6"/>
              <a:endCxn id="27" idx="1"/>
            </p:cNvCxnSpPr>
            <p:nvPr/>
          </p:nvCxnSpPr>
          <p:spPr>
            <a:xfrm>
              <a:off x="1840302" y="3482682"/>
              <a:ext cx="312796" cy="132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2" idx="6"/>
              <a:endCxn id="27" idx="3"/>
            </p:cNvCxnSpPr>
            <p:nvPr/>
          </p:nvCxnSpPr>
          <p:spPr>
            <a:xfrm flipV="1">
              <a:off x="1840302" y="3818475"/>
              <a:ext cx="312796" cy="13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5" idx="7"/>
              <a:endCxn id="31" idx="3"/>
            </p:cNvCxnSpPr>
            <p:nvPr/>
          </p:nvCxnSpPr>
          <p:spPr>
            <a:xfrm flipV="1">
              <a:off x="1261177" y="3578141"/>
              <a:ext cx="347797"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3" idx="5"/>
              <a:endCxn id="32" idx="1"/>
            </p:cNvCxnSpPr>
            <p:nvPr/>
          </p:nvCxnSpPr>
          <p:spPr>
            <a:xfrm>
              <a:off x="1261177" y="3578141"/>
              <a:ext cx="347797" cy="27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4" idx="6"/>
              <a:endCxn id="32" idx="2"/>
            </p:cNvCxnSpPr>
            <p:nvPr/>
          </p:nvCxnSpPr>
          <p:spPr>
            <a:xfrm>
              <a:off x="1300867" y="3014765"/>
              <a:ext cx="268417" cy="935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6" idx="6"/>
              <a:endCxn id="31" idx="2"/>
            </p:cNvCxnSpPr>
            <p:nvPr/>
          </p:nvCxnSpPr>
          <p:spPr>
            <a:xfrm flipV="1">
              <a:off x="1300867" y="3482682"/>
              <a:ext cx="268417" cy="93583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755574" y="1124596"/>
            <a:ext cx="792090" cy="1048182"/>
            <a:chOff x="495030" y="1453334"/>
            <a:chExt cx="792090" cy="1048182"/>
          </a:xfrm>
        </p:grpSpPr>
        <p:sp>
          <p:nvSpPr>
            <p:cNvPr id="49" name="TextBox 48"/>
            <p:cNvSpPr txBox="1"/>
            <p:nvPr/>
          </p:nvSpPr>
          <p:spPr>
            <a:xfrm>
              <a:off x="495030" y="1453334"/>
              <a:ext cx="792090"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lang="it-IT"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12x</a:t>
              </a:r>
              <a:endParaRPr lang="it-IT"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51" name="Group 50"/>
            <p:cNvGrpSpPr/>
            <p:nvPr/>
          </p:nvGrpSpPr>
          <p:grpSpPr>
            <a:xfrm>
              <a:off x="495031" y="1715554"/>
              <a:ext cx="792089" cy="785962"/>
              <a:chOff x="495030" y="1980625"/>
              <a:chExt cx="792089" cy="785962"/>
            </a:xfrm>
          </p:grpSpPr>
          <p:sp>
            <p:nvSpPr>
              <p:cNvPr id="50" name="Rectangle 49"/>
              <p:cNvSpPr/>
              <p:nvPr/>
            </p:nvSpPr>
            <p:spPr>
              <a:xfrm>
                <a:off x="495030" y="2084805"/>
                <a:ext cx="792089" cy="57760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it-IT"/>
              </a:p>
            </p:txBody>
          </p:sp>
          <p:pic>
            <p:nvPicPr>
              <p:cNvPr id="48" name="Picture 2" descr="C:\PROGETTO_DOMINO\NuoveImmagini\DNA ICO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06145">
                <a:off x="498093" y="1989893"/>
                <a:ext cx="785962" cy="7674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
        <p:nvSpPr>
          <p:cNvPr id="2" name="Rectangle 1"/>
          <p:cNvSpPr/>
          <p:nvPr/>
        </p:nvSpPr>
        <p:spPr>
          <a:xfrm>
            <a:off x="4216496" y="2551496"/>
            <a:ext cx="4320480" cy="51746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it-IT" dirty="0" smtClean="0"/>
              <a:t>First </a:t>
            </a:r>
            <a:r>
              <a:rPr lang="it-IT" dirty="0" err="1" smtClean="0"/>
              <a:t>stack</a:t>
            </a:r>
            <a:r>
              <a:rPr lang="it-IT" dirty="0" smtClean="0"/>
              <a:t>: 5 </a:t>
            </a:r>
            <a:r>
              <a:rPr lang="it-IT" dirty="0" err="1" smtClean="0"/>
              <a:t>neurons</a:t>
            </a:r>
            <a:endParaRPr lang="it-IT" dirty="0" smtClean="0"/>
          </a:p>
          <a:p>
            <a:pPr algn="ctr"/>
            <a:r>
              <a:rPr lang="it-IT" dirty="0" smtClean="0"/>
              <a:t>Second </a:t>
            </a:r>
            <a:r>
              <a:rPr lang="it-IT" dirty="0" err="1" smtClean="0"/>
              <a:t>stack</a:t>
            </a:r>
            <a:r>
              <a:rPr lang="it-IT" dirty="0" smtClean="0"/>
              <a:t>: 12 </a:t>
            </a:r>
            <a:r>
              <a:rPr lang="it-IT" dirty="0" err="1" smtClean="0"/>
              <a:t>neurons</a:t>
            </a:r>
            <a:endParaRPr lang="it-IT" dirty="0"/>
          </a:p>
        </p:txBody>
      </p:sp>
      <p:graphicFrame>
        <p:nvGraphicFramePr>
          <p:cNvPr id="54" name="Chart 53"/>
          <p:cNvGraphicFramePr>
            <a:graphicFrameLocks/>
          </p:cNvGraphicFramePr>
          <p:nvPr>
            <p:extLst>
              <p:ext uri="{D42A27DB-BD31-4B8C-83A1-F6EECF244321}">
                <p14:modId xmlns:p14="http://schemas.microsoft.com/office/powerpoint/2010/main" val="1318448151"/>
              </p:ext>
            </p:extLst>
          </p:nvPr>
        </p:nvGraphicFramePr>
        <p:xfrm>
          <a:off x="208532" y="3284984"/>
          <a:ext cx="8539932" cy="3456384"/>
        </p:xfrm>
        <a:graphic>
          <a:graphicData uri="http://schemas.openxmlformats.org/drawingml/2006/chart">
            <c:chart xmlns:c="http://schemas.openxmlformats.org/drawingml/2006/chart" xmlns:r="http://schemas.openxmlformats.org/officeDocument/2006/relationships" r:id="rId3"/>
          </a:graphicData>
        </a:graphic>
      </p:graphicFrame>
      <p:sp>
        <p:nvSpPr>
          <p:cNvPr id="56" name="TextBox 55"/>
          <p:cNvSpPr txBox="1"/>
          <p:nvPr/>
        </p:nvSpPr>
        <p:spPr>
          <a:xfrm>
            <a:off x="5364088" y="3295593"/>
            <a:ext cx="2814246" cy="369332"/>
          </a:xfrm>
          <a:prstGeom prst="rect">
            <a:avLst/>
          </a:prstGeom>
          <a:solidFill>
            <a:srgbClr val="2BB59C"/>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b="1" dirty="0" err="1" smtClean="0">
                <a:solidFill>
                  <a:srgbClr val="FF0000"/>
                </a:solidFill>
              </a:rPr>
              <a:t>Forecast</a:t>
            </a:r>
            <a:r>
              <a:rPr lang="it-IT" b="1" dirty="0" smtClean="0">
                <a:solidFill>
                  <a:srgbClr val="FF0000"/>
                </a:solidFill>
              </a:rPr>
              <a:t> f(t)</a:t>
            </a:r>
            <a:r>
              <a:rPr lang="it-IT" dirty="0" smtClean="0"/>
              <a:t> Vs </a:t>
            </a:r>
            <a:r>
              <a:rPr lang="it-IT" b="1" dirty="0" err="1" smtClean="0">
                <a:solidFill>
                  <a:srgbClr val="0070C0"/>
                </a:solidFill>
              </a:rPr>
              <a:t>Actual</a:t>
            </a:r>
            <a:r>
              <a:rPr lang="it-IT" b="1" dirty="0" smtClean="0">
                <a:solidFill>
                  <a:srgbClr val="0070C0"/>
                </a:solidFill>
              </a:rPr>
              <a:t> f(t)</a:t>
            </a:r>
            <a:endParaRPr lang="it-IT" dirty="0"/>
          </a:p>
        </p:txBody>
      </p:sp>
      <p:sp>
        <p:nvSpPr>
          <p:cNvPr id="57" name="TextBox 56"/>
          <p:cNvSpPr txBox="1"/>
          <p:nvPr/>
        </p:nvSpPr>
        <p:spPr>
          <a:xfrm rot="20426197">
            <a:off x="5549031" y="5314285"/>
            <a:ext cx="2814246" cy="400110"/>
          </a:xfrm>
          <a:prstGeom prst="rect">
            <a:avLst/>
          </a:prstGeom>
          <a:noFill/>
        </p:spPr>
        <p:txBody>
          <a:bodyPr wrap="square" rtlCol="0">
            <a:spAutoFit/>
          </a:bodyPr>
          <a:lstStyle/>
          <a:p>
            <a:r>
              <a:rPr lang="it-IT" sz="2000" b="1" dirty="0" smtClean="0">
                <a:effectLst>
                  <a:outerShdw blurRad="38100" dist="38100" dir="2700000" algn="tl">
                    <a:srgbClr val="000000">
                      <a:alpha val="43137"/>
                    </a:srgbClr>
                  </a:outerShdw>
                </a:effectLst>
              </a:rPr>
              <a:t>A </a:t>
            </a:r>
            <a:r>
              <a:rPr lang="it-IT" sz="2000" b="1" dirty="0" err="1" smtClean="0">
                <a:effectLst>
                  <a:outerShdw blurRad="38100" dist="38100" dir="2700000" algn="tl">
                    <a:srgbClr val="000000">
                      <a:alpha val="43137"/>
                    </a:srgbClr>
                  </a:outerShdw>
                </a:effectLst>
              </a:rPr>
              <a:t>decent</a:t>
            </a:r>
            <a:r>
              <a:rPr lang="it-IT" sz="2000" b="1" dirty="0" smtClean="0">
                <a:effectLst>
                  <a:outerShdw blurRad="38100" dist="38100" dir="2700000" algn="tl">
                    <a:srgbClr val="000000">
                      <a:alpha val="43137"/>
                    </a:srgbClr>
                  </a:outerShdw>
                </a:effectLst>
              </a:rPr>
              <a:t> compromise!</a:t>
            </a:r>
            <a:endParaRPr lang="it-IT"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8839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343844"/>
      </a:dk1>
      <a:lt1>
        <a:srgbClr val="F2F2F2"/>
      </a:lt1>
      <a:dk2>
        <a:srgbClr val="26A28A"/>
      </a:dk2>
      <a:lt2>
        <a:srgbClr val="FCF2D7"/>
      </a:lt2>
      <a:accent1>
        <a:srgbClr val="1F497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TotalTime>
  <Words>963</Words>
  <Application>Microsoft Office PowerPoint</Application>
  <PresentationFormat>On-screen Show (4:3)</PresentationFormat>
  <Paragraphs>179</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 papetti</dc:creator>
  <cp:lastModifiedBy>michel papetti</cp:lastModifiedBy>
  <cp:revision>203</cp:revision>
  <dcterms:created xsi:type="dcterms:W3CDTF">2017-08-25T21:52:34Z</dcterms:created>
  <dcterms:modified xsi:type="dcterms:W3CDTF">2017-08-30T23:36:16Z</dcterms:modified>
</cp:coreProperties>
</file>