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Average"/>
      <p:regular r:id="rId26"/>
    </p:embeddedFont>
    <p:embeddedFont>
      <p:font typeface="Oswald"/>
      <p:regular r:id="rId27"/>
      <p:bold r:id="rId28"/>
    </p:embeddedFon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C2F2903-7157-447B-8819-0448B4360AF5}">
  <a:tblStyle styleId="{BC2F2903-7157-447B-8819-0448B4360A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verage-regular.fntdata"/><Relationship Id="rId25" Type="http://schemas.openxmlformats.org/officeDocument/2006/relationships/slide" Target="slides/slide19.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mfortaa-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Comforta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917e8ea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917e8ea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90540ea21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90540ea21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90540ea21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90540ea21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90540ea21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90540ea21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90540ea21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90540ea21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90540ea2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90540ea2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92756b0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92756b0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90540ea2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90540ea2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1f87997393_0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87997393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920a05d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920a05d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920a05d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920a05d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920a05d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920a05d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920a05d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920a05d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920a05dc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920a05dc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90540ea21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90540ea21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90540ea21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90540ea21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90540ea21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90540ea21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p:cSld name="SECTION_HEADER_1">
    <p:spTree>
      <p:nvGrpSpPr>
        <p:cNvPr id="55" name="Shape 55"/>
        <p:cNvGrpSpPr/>
        <p:nvPr/>
      </p:nvGrpSpPr>
      <p:grpSpPr>
        <a:xfrm>
          <a:off x="0" y="0"/>
          <a:ext cx="0" cy="0"/>
          <a:chOff x="0" y="0"/>
          <a:chExt cx="0" cy="0"/>
        </a:xfrm>
      </p:grpSpPr>
      <p:grpSp>
        <p:nvGrpSpPr>
          <p:cNvPr id="56" name="Google Shape;56;p13"/>
          <p:cNvGrpSpPr/>
          <p:nvPr/>
        </p:nvGrpSpPr>
        <p:grpSpPr>
          <a:xfrm>
            <a:off x="4406400" y="0"/>
            <a:ext cx="4737600" cy="5143065"/>
            <a:chOff x="4406400" y="0"/>
            <a:chExt cx="4737600" cy="5143065"/>
          </a:xfrm>
        </p:grpSpPr>
        <p:sp>
          <p:nvSpPr>
            <p:cNvPr id="57" name="Google Shape;57;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76" name="Google Shape;76;p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3">
  <p:cSld name="TITLE_AND_BODY_1">
    <p:spTree>
      <p:nvGrpSpPr>
        <p:cNvPr id="77" name="Shape 77"/>
        <p:cNvGrpSpPr/>
        <p:nvPr/>
      </p:nvGrpSpPr>
      <p:grpSpPr>
        <a:xfrm>
          <a:off x="0" y="0"/>
          <a:ext cx="0" cy="0"/>
          <a:chOff x="0" y="0"/>
          <a:chExt cx="0" cy="0"/>
        </a:xfrm>
      </p:grpSpPr>
      <p:pic>
        <p:nvPicPr>
          <p:cNvPr descr="offset_comp_343059.jpg" id="78" name="Google Shape;78;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79" name="Google Shape;79;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4"/>
          <p:cNvSpPr txBox="1"/>
          <p:nvPr>
            <p:ph idx="1" type="body"/>
          </p:nvPr>
        </p:nvSpPr>
        <p:spPr>
          <a:xfrm>
            <a:off x="4018025" y="1567550"/>
            <a:ext cx="4318500" cy="1766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dk2"/>
              </a:buClr>
              <a:buSzPts val="1800"/>
              <a:buChar char="●"/>
              <a:defRPr>
                <a:solidFill>
                  <a:schemeClr val="dk2"/>
                </a:solidFill>
              </a:defRPr>
            </a:lvl1pPr>
            <a:lvl2pPr indent="-317500" lvl="1" marL="914400" rtl="0">
              <a:spcBef>
                <a:spcPts val="1600"/>
              </a:spcBef>
              <a:spcAft>
                <a:spcPts val="0"/>
              </a:spcAft>
              <a:buClr>
                <a:schemeClr val="dk2"/>
              </a:buClr>
              <a:buSzPts val="1400"/>
              <a:buChar char="○"/>
              <a:defRPr>
                <a:solidFill>
                  <a:schemeClr val="dk2"/>
                </a:solidFill>
              </a:defRPr>
            </a:lvl2pPr>
            <a:lvl3pPr indent="-317500" lvl="2" marL="1371600" rtl="0">
              <a:spcBef>
                <a:spcPts val="1600"/>
              </a:spcBef>
              <a:spcAft>
                <a:spcPts val="0"/>
              </a:spcAft>
              <a:buClr>
                <a:schemeClr val="dk2"/>
              </a:buClr>
              <a:buSzPts val="1400"/>
              <a:buChar char="■"/>
              <a:defRPr>
                <a:solidFill>
                  <a:schemeClr val="dk2"/>
                </a:solidFill>
              </a:defRPr>
            </a:lvl3pPr>
            <a:lvl4pPr indent="-317500" lvl="3" marL="1828800" rtl="0">
              <a:spcBef>
                <a:spcPts val="1600"/>
              </a:spcBef>
              <a:spcAft>
                <a:spcPts val="0"/>
              </a:spcAft>
              <a:buClr>
                <a:schemeClr val="dk2"/>
              </a:buClr>
              <a:buSzPts val="1400"/>
              <a:buChar char="●"/>
              <a:defRPr>
                <a:solidFill>
                  <a:schemeClr val="dk2"/>
                </a:solidFill>
              </a:defRPr>
            </a:lvl4pPr>
            <a:lvl5pPr indent="-317500" lvl="4" marL="2286000" rtl="0">
              <a:spcBef>
                <a:spcPts val="1600"/>
              </a:spcBef>
              <a:spcAft>
                <a:spcPts val="0"/>
              </a:spcAft>
              <a:buClr>
                <a:schemeClr val="dk2"/>
              </a:buClr>
              <a:buSzPts val="1400"/>
              <a:buChar char="○"/>
              <a:defRPr>
                <a:solidFill>
                  <a:schemeClr val="dk2"/>
                </a:solidFill>
              </a:defRPr>
            </a:lvl5pPr>
            <a:lvl6pPr indent="-317500" lvl="5" marL="2743200" rtl="0">
              <a:spcBef>
                <a:spcPts val="1600"/>
              </a:spcBef>
              <a:spcAft>
                <a:spcPts val="0"/>
              </a:spcAft>
              <a:buClr>
                <a:schemeClr val="dk2"/>
              </a:buClr>
              <a:buSzPts val="1400"/>
              <a:buChar char="■"/>
              <a:defRPr>
                <a:solidFill>
                  <a:schemeClr val="dk2"/>
                </a:solidFill>
              </a:defRPr>
            </a:lvl6pPr>
            <a:lvl7pPr indent="-317500" lvl="6" marL="3200400" rtl="0">
              <a:spcBef>
                <a:spcPts val="1600"/>
              </a:spcBef>
              <a:spcAft>
                <a:spcPts val="0"/>
              </a:spcAft>
              <a:buClr>
                <a:schemeClr val="dk2"/>
              </a:buClr>
              <a:buSzPts val="1400"/>
              <a:buChar char="●"/>
              <a:defRPr>
                <a:solidFill>
                  <a:schemeClr val="dk2"/>
                </a:solidFill>
              </a:defRPr>
            </a:lvl7pPr>
            <a:lvl8pPr indent="-317500" lvl="7" marL="3657600" rtl="0">
              <a:spcBef>
                <a:spcPts val="1600"/>
              </a:spcBef>
              <a:spcAft>
                <a:spcPts val="0"/>
              </a:spcAft>
              <a:buClr>
                <a:schemeClr val="dk2"/>
              </a:buClr>
              <a:buSzPts val="1400"/>
              <a:buChar char="○"/>
              <a:defRPr>
                <a:solidFill>
                  <a:schemeClr val="dk2"/>
                </a:solidFill>
              </a:defRPr>
            </a:lvl8pPr>
            <a:lvl9pPr indent="-317500" lvl="8" marL="4114800" rtl="0">
              <a:spcBef>
                <a:spcPts val="1600"/>
              </a:spcBef>
              <a:spcAft>
                <a:spcPts val="1600"/>
              </a:spcAft>
              <a:buClr>
                <a:schemeClr val="dk2"/>
              </a:buClr>
              <a:buSzPts val="1400"/>
              <a:buChar char="■"/>
              <a:defRPr>
                <a:solidFill>
                  <a:schemeClr val="dk2"/>
                </a:solidFill>
              </a:defRPr>
            </a:lvl9pPr>
          </a:lstStyle>
          <a:p/>
        </p:txBody>
      </p:sp>
      <p:sp>
        <p:nvSpPr>
          <p:cNvPr id="81" name="Google Shape;8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82" name="Google Shape;82;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4"/>
          <p:cNvGrpSpPr/>
          <p:nvPr/>
        </p:nvGrpSpPr>
        <p:grpSpPr>
          <a:xfrm>
            <a:off x="0" y="381001"/>
            <a:ext cx="1037850" cy="1016287"/>
            <a:chOff x="0" y="381001"/>
            <a:chExt cx="1037850" cy="1016287"/>
          </a:xfrm>
        </p:grpSpPr>
        <p:sp>
          <p:nvSpPr>
            <p:cNvPr id="87" name="Google Shape;87;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1">
  <p:cSld name="TITLE_AND_BODY_2">
    <p:spTree>
      <p:nvGrpSpPr>
        <p:cNvPr id="89" name="Shape 89"/>
        <p:cNvGrpSpPr/>
        <p:nvPr/>
      </p:nvGrpSpPr>
      <p:grpSpPr>
        <a:xfrm>
          <a:off x="0" y="0"/>
          <a:ext cx="0" cy="0"/>
          <a:chOff x="0" y="0"/>
          <a:chExt cx="0" cy="0"/>
        </a:xfrm>
      </p:grpSpPr>
      <p:sp>
        <p:nvSpPr>
          <p:cNvPr id="90" name="Google Shape;90;p15"/>
          <p:cNvSpPr txBox="1"/>
          <p:nvPr>
            <p:ph type="title"/>
          </p:nvPr>
        </p:nvSpPr>
        <p:spPr>
          <a:xfrm>
            <a:off x="361071" y="1924852"/>
            <a:ext cx="2304900" cy="1797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1" name="Google Shape;91;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93" name="Google Shape;93;p1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5"/>
          <p:cNvGrpSpPr/>
          <p:nvPr/>
        </p:nvGrpSpPr>
        <p:grpSpPr>
          <a:xfrm>
            <a:off x="0" y="381001"/>
            <a:ext cx="1037850" cy="1016287"/>
            <a:chOff x="0" y="381001"/>
            <a:chExt cx="1037850" cy="1016287"/>
          </a:xfrm>
        </p:grpSpPr>
        <p:sp>
          <p:nvSpPr>
            <p:cNvPr id="98" name="Google Shape;98;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5"/>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01" name="Google Shape;10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2">
  <p:cSld name="TITLE_AND_BODY_2_1">
    <p:spTree>
      <p:nvGrpSpPr>
        <p:cNvPr id="102" name="Shape 102"/>
        <p:cNvGrpSpPr/>
        <p:nvPr/>
      </p:nvGrpSpPr>
      <p:grpSpPr>
        <a:xfrm>
          <a:off x="0" y="0"/>
          <a:ext cx="0" cy="0"/>
          <a:chOff x="0" y="0"/>
          <a:chExt cx="0" cy="0"/>
        </a:xfrm>
      </p:grpSpPr>
      <p:sp>
        <p:nvSpPr>
          <p:cNvPr id="103" name="Google Shape;103;p16"/>
          <p:cNvSpPr txBox="1"/>
          <p:nvPr>
            <p:ph type="title"/>
          </p:nvPr>
        </p:nvSpPr>
        <p:spPr>
          <a:xfrm>
            <a:off x="702850" y="1708619"/>
            <a:ext cx="3333300" cy="1470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4" name="Google Shape;104;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16"/>
          <p:cNvGrpSpPr/>
          <p:nvPr/>
        </p:nvGrpSpPr>
        <p:grpSpPr>
          <a:xfrm>
            <a:off x="0" y="381001"/>
            <a:ext cx="1037850" cy="1016287"/>
            <a:chOff x="0" y="381001"/>
            <a:chExt cx="1037850" cy="1016287"/>
          </a:xfrm>
        </p:grpSpPr>
        <p:sp>
          <p:nvSpPr>
            <p:cNvPr id="110" name="Google Shape;110;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6"/>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13" name="Google Shape;11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14" name="Google Shape;114;p16"/>
          <p:cNvSpPr txBox="1"/>
          <p:nvPr>
            <p:ph idx="1" type="body"/>
          </p:nvPr>
        </p:nvSpPr>
        <p:spPr>
          <a:xfrm>
            <a:off x="702850" y="3625275"/>
            <a:ext cx="3333300" cy="765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livestrong.com/article/188187-bmi-exercises/" TargetMode="External"/><Relationship Id="rId4" Type="http://schemas.openxmlformats.org/officeDocument/2006/relationships/hyperlink" Target="https://www.livestrong.com/article/405621-what-is-the-right-workout-routine-for-my-height-weight" TargetMode="External"/><Relationship Id="rId5" Type="http://schemas.openxmlformats.org/officeDocument/2006/relationships/hyperlink" Target="https://www.medicalnewstoday.com/articles/323446.ph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jessrules.com/jess/docs/70/eclips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ctrTitle"/>
          </p:nvPr>
        </p:nvSpPr>
        <p:spPr>
          <a:xfrm>
            <a:off x="2063250" y="1102975"/>
            <a:ext cx="5017500" cy="157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Gym Trainer Expert System</a:t>
            </a:r>
            <a:endParaRPr/>
          </a:p>
        </p:txBody>
      </p:sp>
      <p:sp>
        <p:nvSpPr>
          <p:cNvPr id="120" name="Google Shape;120;p17"/>
          <p:cNvSpPr txBox="1"/>
          <p:nvPr/>
        </p:nvSpPr>
        <p:spPr>
          <a:xfrm>
            <a:off x="2516100" y="3562025"/>
            <a:ext cx="41118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                   Artificial Intelligence Project</a:t>
            </a:r>
            <a:endParaRPr>
              <a:solidFill>
                <a:schemeClr val="accent3"/>
              </a:solidFill>
              <a:latin typeface="Average"/>
              <a:ea typeface="Average"/>
              <a:cs typeface="Average"/>
              <a:sym typeface="Average"/>
            </a:endParaRPr>
          </a:p>
        </p:txBody>
      </p:sp>
      <p:sp>
        <p:nvSpPr>
          <p:cNvPr id="121" name="Google Shape;121;p17"/>
          <p:cNvSpPr txBox="1"/>
          <p:nvPr/>
        </p:nvSpPr>
        <p:spPr>
          <a:xfrm>
            <a:off x="1608700" y="3123100"/>
            <a:ext cx="2633700" cy="19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p:txBody>
      </p:sp>
      <p:sp>
        <p:nvSpPr>
          <p:cNvPr id="122" name="Google Shape;122;p17"/>
          <p:cNvSpPr txBox="1"/>
          <p:nvPr/>
        </p:nvSpPr>
        <p:spPr>
          <a:xfrm>
            <a:off x="5306750" y="3475800"/>
            <a:ext cx="3113100" cy="16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3"/>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 Preparation</a:t>
            </a:r>
            <a:endParaRPr/>
          </a:p>
        </p:txBody>
      </p:sp>
      <p:sp>
        <p:nvSpPr>
          <p:cNvPr id="172" name="Google Shape;17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950">
              <a:solidFill>
                <a:srgbClr val="000000"/>
              </a:solidFill>
              <a:highlight>
                <a:srgbClr val="E4E8EE"/>
              </a:highlight>
              <a:latin typeface="Arial"/>
              <a:ea typeface="Arial"/>
              <a:cs typeface="Arial"/>
              <a:sym typeface="Arial"/>
            </a:endParaRPr>
          </a:p>
          <a:p>
            <a:pPr indent="0" lvl="0" marL="0" rtl="0" algn="l">
              <a:spcBef>
                <a:spcPts val="0"/>
              </a:spcBef>
              <a:spcAft>
                <a:spcPts val="0"/>
              </a:spcAft>
              <a:buNone/>
            </a:pPr>
            <a:r>
              <a:rPr lang="en-GB"/>
              <a:t>Data has been collected from different sites aur with the help of different gym trainers.</a:t>
            </a:r>
            <a:endParaRPr/>
          </a:p>
          <a:p>
            <a:pPr indent="0" lvl="0" marL="0" rtl="0" algn="l">
              <a:spcBef>
                <a:spcPts val="1600"/>
              </a:spcBef>
              <a:spcAft>
                <a:spcPts val="0"/>
              </a:spcAft>
              <a:buNone/>
            </a:pPr>
            <a:r>
              <a:rPr lang="en-GB"/>
              <a:t>Some of the online sites are mentioned below-</a:t>
            </a:r>
            <a:endParaRPr/>
          </a:p>
          <a:p>
            <a:pPr indent="-342900" lvl="0" marL="457200" rtl="0" algn="l">
              <a:spcBef>
                <a:spcPts val="1600"/>
              </a:spcBef>
              <a:spcAft>
                <a:spcPts val="0"/>
              </a:spcAft>
              <a:buSzPts val="1800"/>
              <a:buChar char="●"/>
            </a:pPr>
            <a:r>
              <a:rPr lang="en-GB" u="sng">
                <a:solidFill>
                  <a:schemeClr val="hlink"/>
                </a:solidFill>
                <a:hlinkClick r:id="rId3"/>
              </a:rPr>
              <a:t>https://www.livestrong.com/article/188187-bmi-exercises/</a:t>
            </a:r>
            <a:endParaRPr/>
          </a:p>
          <a:p>
            <a:pPr indent="-342900" lvl="0" marL="457200" rtl="0" algn="l">
              <a:spcBef>
                <a:spcPts val="0"/>
              </a:spcBef>
              <a:spcAft>
                <a:spcPts val="0"/>
              </a:spcAft>
              <a:buSzPts val="1800"/>
              <a:buChar char="●"/>
            </a:pPr>
            <a:r>
              <a:rPr lang="en-GB" u="sng">
                <a:solidFill>
                  <a:schemeClr val="hlink"/>
                </a:solidFill>
                <a:hlinkClick r:id="rId4"/>
              </a:rPr>
              <a:t>https://www.livestrong.com/article/405621-what-is-the-right-workout-routine-for-my-height-weight</a:t>
            </a:r>
            <a:endParaRPr/>
          </a:p>
          <a:p>
            <a:pPr indent="-342900" lvl="0" marL="457200" rtl="0" algn="l">
              <a:spcBef>
                <a:spcPts val="0"/>
              </a:spcBef>
              <a:spcAft>
                <a:spcPts val="0"/>
              </a:spcAft>
              <a:buSzPts val="1800"/>
              <a:buChar char="●"/>
            </a:pPr>
            <a:r>
              <a:rPr lang="en-GB" u="sng">
                <a:solidFill>
                  <a:schemeClr val="hlink"/>
                </a:solidFill>
                <a:hlinkClick r:id="rId5"/>
              </a:rPr>
              <a:t>https://www.medicalnewstoday.com/articles/323446.php</a:t>
            </a:r>
            <a:r>
              <a:rPr lang="en-GB"/>
              <a:t> </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499900" y="277275"/>
            <a:ext cx="8520600" cy="7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Tools And Techniques - </a:t>
            </a:r>
            <a:endParaRPr b="1" sz="3600"/>
          </a:p>
        </p:txBody>
      </p:sp>
      <p:sp>
        <p:nvSpPr>
          <p:cNvPr id="178" name="Google Shape;178;p27"/>
          <p:cNvSpPr txBox="1"/>
          <p:nvPr/>
        </p:nvSpPr>
        <p:spPr>
          <a:xfrm>
            <a:off x="214500" y="1039575"/>
            <a:ext cx="8216400" cy="3618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800">
              <a:latin typeface="Average"/>
              <a:ea typeface="Average"/>
              <a:cs typeface="Average"/>
              <a:sym typeface="Average"/>
            </a:endParaRPr>
          </a:p>
        </p:txBody>
      </p:sp>
      <p:sp>
        <p:nvSpPr>
          <p:cNvPr id="179" name="Google Shape;179;p27"/>
          <p:cNvSpPr txBox="1"/>
          <p:nvPr/>
        </p:nvSpPr>
        <p:spPr>
          <a:xfrm>
            <a:off x="70250" y="957575"/>
            <a:ext cx="8520600" cy="40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2000">
                <a:solidFill>
                  <a:schemeClr val="accent3"/>
                </a:solidFill>
              </a:rPr>
              <a:t>Environmental Setup - </a:t>
            </a:r>
            <a:endParaRPr b="1" sz="2000">
              <a:solidFill>
                <a:schemeClr val="accent3"/>
              </a:solidFill>
            </a:endParaRPr>
          </a:p>
          <a:p>
            <a:pPr indent="0" lvl="0" marL="0" rtl="0" algn="l">
              <a:lnSpc>
                <a:spcPct val="115000"/>
              </a:lnSpc>
              <a:spcBef>
                <a:spcPts val="0"/>
              </a:spcBef>
              <a:spcAft>
                <a:spcPts val="0"/>
              </a:spcAft>
              <a:buNone/>
            </a:pPr>
            <a:r>
              <a:t/>
            </a:r>
            <a:endParaRPr b="1" sz="2000">
              <a:solidFill>
                <a:schemeClr val="accent3"/>
              </a:solidFill>
            </a:endParaRPr>
          </a:p>
          <a:p>
            <a:pPr indent="-355600" lvl="0" marL="457200" rtl="0" algn="l">
              <a:lnSpc>
                <a:spcPct val="115000"/>
              </a:lnSpc>
              <a:spcBef>
                <a:spcPts val="0"/>
              </a:spcBef>
              <a:spcAft>
                <a:spcPts val="0"/>
              </a:spcAft>
              <a:buClr>
                <a:schemeClr val="accent3"/>
              </a:buClr>
              <a:buSzPts val="2000"/>
              <a:buAutoNum type="arabicParenR"/>
            </a:pPr>
            <a:r>
              <a:rPr lang="en-GB" sz="2000">
                <a:solidFill>
                  <a:schemeClr val="accent3"/>
                </a:solidFill>
              </a:rPr>
              <a:t>Follow the link </a:t>
            </a:r>
            <a:r>
              <a:rPr lang="en-GB" sz="2000" u="sng">
                <a:solidFill>
                  <a:schemeClr val="accent3"/>
                </a:solidFill>
                <a:hlinkClick r:id="rId3"/>
              </a:rPr>
              <a:t>https://jessrules.com/jess/docs/70/eclipse.html</a:t>
            </a:r>
            <a:r>
              <a:rPr lang="en-GB" sz="2000">
                <a:solidFill>
                  <a:schemeClr val="accent3"/>
                </a:solidFill>
              </a:rPr>
              <a:t> and follow the instructions accompanied there to setup your jess </a:t>
            </a:r>
            <a:r>
              <a:rPr lang="en-GB" sz="2000">
                <a:solidFill>
                  <a:schemeClr val="accent3"/>
                </a:solidFill>
              </a:rPr>
              <a:t>environment</a:t>
            </a:r>
            <a:r>
              <a:rPr lang="en-GB" sz="2000">
                <a:solidFill>
                  <a:schemeClr val="accent3"/>
                </a:solidFill>
              </a:rPr>
              <a:t>.</a:t>
            </a:r>
            <a:endParaRPr sz="2000">
              <a:solidFill>
                <a:schemeClr val="accent3"/>
              </a:solidFill>
            </a:endParaRPr>
          </a:p>
          <a:p>
            <a:pPr indent="-355600" lvl="0" marL="457200" rtl="0" algn="l">
              <a:lnSpc>
                <a:spcPct val="115000"/>
              </a:lnSpc>
              <a:spcBef>
                <a:spcPts val="0"/>
              </a:spcBef>
              <a:spcAft>
                <a:spcPts val="0"/>
              </a:spcAft>
              <a:buClr>
                <a:schemeClr val="accent3"/>
              </a:buClr>
              <a:buSzPts val="2000"/>
              <a:buAutoNum type="arabicParenR"/>
            </a:pPr>
            <a:r>
              <a:rPr lang="en-GB" sz="2000">
                <a:solidFill>
                  <a:schemeClr val="accent3"/>
                </a:solidFill>
              </a:rPr>
              <a:t>Your system must already have java installed, to be continue using jess.</a:t>
            </a:r>
            <a:endParaRPr sz="2000">
              <a:solidFill>
                <a:schemeClr val="accent3"/>
              </a:solidFill>
            </a:endParaRPr>
          </a:p>
          <a:p>
            <a:pPr indent="-355600" lvl="0" marL="457200" rtl="0" algn="l">
              <a:lnSpc>
                <a:spcPct val="115000"/>
              </a:lnSpc>
              <a:spcBef>
                <a:spcPts val="0"/>
              </a:spcBef>
              <a:spcAft>
                <a:spcPts val="0"/>
              </a:spcAft>
              <a:buClr>
                <a:schemeClr val="accent3"/>
              </a:buClr>
              <a:buSzPts val="2000"/>
              <a:buAutoNum type="arabicParenR"/>
            </a:pPr>
            <a:r>
              <a:rPr lang="en-GB" sz="2000">
                <a:solidFill>
                  <a:schemeClr val="accent3"/>
                </a:solidFill>
              </a:rPr>
              <a:t>Setup the jess environment using eclipse IDE by following it’s instruction.</a:t>
            </a:r>
            <a:endParaRPr sz="2000">
              <a:solidFill>
                <a:schemeClr val="accent3"/>
              </a:solidFill>
            </a:endParaRPr>
          </a:p>
          <a:p>
            <a:pPr indent="-355600" lvl="0" marL="457200" rtl="0" algn="l">
              <a:lnSpc>
                <a:spcPct val="115000"/>
              </a:lnSpc>
              <a:spcBef>
                <a:spcPts val="0"/>
              </a:spcBef>
              <a:spcAft>
                <a:spcPts val="0"/>
              </a:spcAft>
              <a:buClr>
                <a:schemeClr val="accent3"/>
              </a:buClr>
              <a:buSzPts val="2000"/>
              <a:buAutoNum type="arabicParenR"/>
            </a:pPr>
            <a:r>
              <a:rPr lang="en-GB" sz="2000">
                <a:solidFill>
                  <a:schemeClr val="accent3"/>
                </a:solidFill>
              </a:rPr>
              <a:t>Eclipse IDE also need to be setup along with above required tools.</a:t>
            </a:r>
            <a:endParaRPr sz="2000">
              <a:solidFill>
                <a:schemeClr val="accent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499900" y="277275"/>
            <a:ext cx="8520600" cy="7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Tools And Techniques - </a:t>
            </a:r>
            <a:endParaRPr b="1" sz="3600"/>
          </a:p>
        </p:txBody>
      </p:sp>
      <p:sp>
        <p:nvSpPr>
          <p:cNvPr id="185" name="Google Shape;185;p28"/>
          <p:cNvSpPr txBox="1"/>
          <p:nvPr/>
        </p:nvSpPr>
        <p:spPr>
          <a:xfrm>
            <a:off x="214500" y="1039575"/>
            <a:ext cx="8216400" cy="3618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800">
              <a:latin typeface="Average"/>
              <a:ea typeface="Average"/>
              <a:cs typeface="Average"/>
              <a:sym typeface="Average"/>
            </a:endParaRPr>
          </a:p>
        </p:txBody>
      </p:sp>
      <p:sp>
        <p:nvSpPr>
          <p:cNvPr id="186" name="Google Shape;186;p28"/>
          <p:cNvSpPr txBox="1"/>
          <p:nvPr/>
        </p:nvSpPr>
        <p:spPr>
          <a:xfrm>
            <a:off x="549100" y="1197675"/>
            <a:ext cx="8520600" cy="405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chemeClr val="accent3"/>
                </a:solidFill>
              </a:rPr>
              <a:t>Tools Used - </a:t>
            </a:r>
            <a:endParaRPr b="1" sz="1800">
              <a:solidFill>
                <a:schemeClr val="accent3"/>
              </a:solidFill>
            </a:endParaRPr>
          </a:p>
          <a:p>
            <a:pPr indent="0" lvl="0" marL="0" rtl="0" algn="l">
              <a:lnSpc>
                <a:spcPct val="115000"/>
              </a:lnSpc>
              <a:spcBef>
                <a:spcPts val="0"/>
              </a:spcBef>
              <a:spcAft>
                <a:spcPts val="0"/>
              </a:spcAft>
              <a:buNone/>
            </a:pPr>
            <a:r>
              <a:t/>
            </a:r>
            <a:endParaRPr b="1" sz="1800">
              <a:solidFill>
                <a:schemeClr val="accent3"/>
              </a:solidFill>
            </a:endParaRPr>
          </a:p>
          <a:p>
            <a:pPr indent="-342900" lvl="0" marL="457200" rtl="0" algn="l">
              <a:lnSpc>
                <a:spcPct val="115000"/>
              </a:lnSpc>
              <a:spcBef>
                <a:spcPts val="0"/>
              </a:spcBef>
              <a:spcAft>
                <a:spcPts val="0"/>
              </a:spcAft>
              <a:buClr>
                <a:schemeClr val="accent3"/>
              </a:buClr>
              <a:buSzPts val="1800"/>
              <a:buAutoNum type="arabicParenR"/>
            </a:pPr>
            <a:r>
              <a:rPr lang="en-GB" sz="1800">
                <a:solidFill>
                  <a:schemeClr val="accent3"/>
                </a:solidFill>
              </a:rPr>
              <a:t>Java SE-9</a:t>
            </a:r>
            <a:endParaRPr sz="1800">
              <a:solidFill>
                <a:schemeClr val="accent3"/>
              </a:solidFill>
            </a:endParaRPr>
          </a:p>
          <a:p>
            <a:pPr indent="-342900" lvl="0" marL="457200" rtl="0" algn="l">
              <a:lnSpc>
                <a:spcPct val="115000"/>
              </a:lnSpc>
              <a:spcBef>
                <a:spcPts val="0"/>
              </a:spcBef>
              <a:spcAft>
                <a:spcPts val="0"/>
              </a:spcAft>
              <a:buClr>
                <a:schemeClr val="accent3"/>
              </a:buClr>
              <a:buSzPts val="1800"/>
              <a:buAutoNum type="arabicParenR"/>
            </a:pPr>
            <a:r>
              <a:rPr lang="en-GB" sz="1800">
                <a:solidFill>
                  <a:schemeClr val="accent3"/>
                </a:solidFill>
              </a:rPr>
              <a:t>Eclipse IDE and editor</a:t>
            </a:r>
            <a:endParaRPr sz="1800">
              <a:solidFill>
                <a:schemeClr val="accent3"/>
              </a:solidFill>
            </a:endParaRPr>
          </a:p>
          <a:p>
            <a:pPr indent="-342900" lvl="0" marL="457200" rtl="0" algn="l">
              <a:lnSpc>
                <a:spcPct val="115000"/>
              </a:lnSpc>
              <a:spcBef>
                <a:spcPts val="0"/>
              </a:spcBef>
              <a:spcAft>
                <a:spcPts val="0"/>
              </a:spcAft>
              <a:buClr>
                <a:schemeClr val="accent3"/>
              </a:buClr>
              <a:buSzPts val="1800"/>
              <a:buAutoNum type="arabicParenR"/>
            </a:pPr>
            <a:r>
              <a:rPr lang="en-GB" sz="1800">
                <a:solidFill>
                  <a:schemeClr val="accent3"/>
                </a:solidFill>
              </a:rPr>
              <a:t>Jess - Oracle’s Jess</a:t>
            </a:r>
            <a:endParaRPr sz="1800">
              <a:solidFill>
                <a:schemeClr val="accent3"/>
              </a:solidFill>
            </a:endParaRPr>
          </a:p>
          <a:p>
            <a:pPr indent="0" lvl="0" marL="457200" rtl="0" algn="l">
              <a:lnSpc>
                <a:spcPct val="115000"/>
              </a:lnSpc>
              <a:spcBef>
                <a:spcPts val="0"/>
              </a:spcBef>
              <a:spcAft>
                <a:spcPts val="0"/>
              </a:spcAft>
              <a:buNone/>
            </a:pPr>
            <a:r>
              <a:t/>
            </a:r>
            <a:endParaRPr b="1" sz="1800">
              <a:solidFill>
                <a:schemeClr val="accent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499900" y="277275"/>
            <a:ext cx="8520600" cy="7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Tools And Techniques - </a:t>
            </a:r>
            <a:endParaRPr b="1" sz="3600"/>
          </a:p>
        </p:txBody>
      </p:sp>
      <p:sp>
        <p:nvSpPr>
          <p:cNvPr id="192" name="Google Shape;192;p29"/>
          <p:cNvSpPr txBox="1"/>
          <p:nvPr/>
        </p:nvSpPr>
        <p:spPr>
          <a:xfrm>
            <a:off x="214500" y="1039575"/>
            <a:ext cx="8216400" cy="3618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800">
              <a:latin typeface="Average"/>
              <a:ea typeface="Average"/>
              <a:cs typeface="Average"/>
              <a:sym typeface="Average"/>
            </a:endParaRPr>
          </a:p>
        </p:txBody>
      </p:sp>
      <p:sp>
        <p:nvSpPr>
          <p:cNvPr id="193" name="Google Shape;193;p29"/>
          <p:cNvSpPr txBox="1"/>
          <p:nvPr/>
        </p:nvSpPr>
        <p:spPr>
          <a:xfrm>
            <a:off x="499900" y="1039575"/>
            <a:ext cx="8520600" cy="403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2000"/>
              <a:t> </a:t>
            </a:r>
            <a:r>
              <a:rPr b="1" lang="en-GB" sz="2000">
                <a:solidFill>
                  <a:schemeClr val="lt2"/>
                </a:solidFill>
              </a:rPr>
              <a:t>Database -</a:t>
            </a:r>
            <a:endParaRPr sz="2000">
              <a:solidFill>
                <a:schemeClr val="lt2"/>
              </a:solidFill>
            </a:endParaRPr>
          </a:p>
          <a:p>
            <a:pPr indent="0" lvl="0" marL="0" rtl="0" algn="l">
              <a:lnSpc>
                <a:spcPct val="115000"/>
              </a:lnSpc>
              <a:spcBef>
                <a:spcPts val="0"/>
              </a:spcBef>
              <a:spcAft>
                <a:spcPts val="0"/>
              </a:spcAft>
              <a:buNone/>
            </a:pPr>
            <a:r>
              <a:rPr lang="en-GB" sz="2000">
                <a:solidFill>
                  <a:schemeClr val="lt2"/>
                </a:solidFill>
              </a:rPr>
              <a:t>Our database contains rules for all different combinations of user’s data. This include a BMI range which can be either high(greater than 24.4 and less than 30) or low(less than 24.4 but greater than 18). Age have three ranges from young(greater than 16 and less than 25), </a:t>
            </a:r>
            <a:r>
              <a:rPr lang="en-GB" sz="2000">
                <a:solidFill>
                  <a:schemeClr val="lt2"/>
                </a:solidFill>
              </a:rPr>
              <a:t>young adult(greater than 25 and less than 35), </a:t>
            </a:r>
            <a:r>
              <a:rPr lang="en-GB" sz="2000">
                <a:solidFill>
                  <a:schemeClr val="lt2"/>
                </a:solidFill>
              </a:rPr>
              <a:t>old(greater than 35 and less than 50). Similarly gender have 2 range of either Male or female. Preference have two values possible either slim or heavy. These all possible combinations produce 24 different permutations which are present in our database which have different exercise combination for different group.</a:t>
            </a:r>
            <a:endParaRPr b="1" sz="20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58900" y="362425"/>
            <a:ext cx="8520600" cy="572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Proposed model/framework :</a:t>
            </a:r>
            <a:endParaRPr/>
          </a:p>
        </p:txBody>
      </p:sp>
      <p:sp>
        <p:nvSpPr>
          <p:cNvPr id="199" name="Google Shape;199;p30"/>
          <p:cNvSpPr txBox="1"/>
          <p:nvPr>
            <p:ph idx="1" type="body"/>
          </p:nvPr>
        </p:nvSpPr>
        <p:spPr>
          <a:xfrm>
            <a:off x="311700" y="1177050"/>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a:p>
            <a:pPr indent="0" lvl="0" marL="457200" rtl="0" algn="l">
              <a:spcBef>
                <a:spcPts val="0"/>
              </a:spcBef>
              <a:spcAft>
                <a:spcPts val="0"/>
              </a:spcAft>
              <a:buNone/>
            </a:pPr>
            <a:r>
              <a:rPr lang="en-GB" sz="1400"/>
              <a:t>In this project, expert system is used to predict the fitness plan for a person. It is a system that emulates the decision-making ability based on of a human expert.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rPr lang="en-GB" sz="1400"/>
              <a:t>Backend is done in JESS language, while this expert system helps us to solve complex problems with the help of knowledge, mainly if-else statements.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rPr lang="en-GB" sz="1400"/>
              <a:t>The data in the knowledge base is added by humans, who are expert in a particular domain and this software is used by a non-expert user to acquire some information.</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rPr lang="en-GB" sz="1400"/>
              <a:t>It decreases the cost of consulting an expert for determining a fitness plan. Also, it provides a perfect plan according an individual's height, weight, gender, and preference.</a:t>
            </a:r>
            <a:endParaRPr sz="1400"/>
          </a:p>
          <a:p>
            <a:pPr indent="0" lvl="0" marL="457200" rtl="0" algn="l">
              <a:spcBef>
                <a:spcPts val="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58900" y="362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FFFFFF"/>
                </a:solidFill>
              </a:rPr>
              <a:t>   About all features :</a:t>
            </a:r>
            <a:endParaRPr>
              <a:solidFill>
                <a:srgbClr val="FFFFFF"/>
              </a:solidFill>
            </a:endParaRPr>
          </a:p>
        </p:txBody>
      </p:sp>
      <p:sp>
        <p:nvSpPr>
          <p:cNvPr id="205" name="Google Shape;205;p31"/>
          <p:cNvSpPr txBox="1"/>
          <p:nvPr>
            <p:ph idx="1" type="body"/>
          </p:nvPr>
        </p:nvSpPr>
        <p:spPr>
          <a:xfrm>
            <a:off x="175825" y="1045175"/>
            <a:ext cx="8520600" cy="3416400"/>
          </a:xfrm>
          <a:prstGeom prst="rect">
            <a:avLst/>
          </a:prstGeom>
        </p:spPr>
        <p:txBody>
          <a:bodyPr anchorCtr="0" anchor="t" bIns="91425" lIns="91425" spcFirstLastPara="1" rIns="91425" wrap="square" tIns="91425">
            <a:noAutofit/>
          </a:bodyPr>
          <a:lstStyle/>
          <a:p>
            <a:pPr indent="-317500" lvl="0" marL="914400" rtl="0" algn="just">
              <a:lnSpc>
                <a:spcPct val="100000"/>
              </a:lnSpc>
              <a:spcBef>
                <a:spcPts val="1200"/>
              </a:spcBef>
              <a:spcAft>
                <a:spcPts val="0"/>
              </a:spcAft>
              <a:buSzPts val="1400"/>
              <a:buChar char="●"/>
            </a:pPr>
            <a:r>
              <a:rPr lang="en-GB" sz="1400"/>
              <a:t>Users will be able to register to the application with their personal details like height,weight,gender,age and fitness goals.</a:t>
            </a:r>
            <a:endParaRPr sz="1400"/>
          </a:p>
          <a:p>
            <a:pPr indent="-317500" lvl="0" marL="914400" rtl="0" algn="just">
              <a:lnSpc>
                <a:spcPct val="100000"/>
              </a:lnSpc>
              <a:spcBef>
                <a:spcPts val="0"/>
              </a:spcBef>
              <a:spcAft>
                <a:spcPts val="0"/>
              </a:spcAft>
              <a:buSzPts val="1400"/>
              <a:buChar char="●"/>
            </a:pPr>
            <a:r>
              <a:rPr lang="en-GB" sz="1400"/>
              <a:t>Experts can update, modify the knowledge base after discussion to deal with more types of cases efficiently.</a:t>
            </a:r>
            <a:endParaRPr sz="1400"/>
          </a:p>
          <a:p>
            <a:pPr indent="-317500" lvl="0" marL="914400" rtl="0" algn="just">
              <a:lnSpc>
                <a:spcPct val="100000"/>
              </a:lnSpc>
              <a:spcBef>
                <a:spcPts val="0"/>
              </a:spcBef>
              <a:spcAft>
                <a:spcPts val="0"/>
              </a:spcAft>
              <a:buSzPts val="1400"/>
              <a:buChar char="●"/>
            </a:pPr>
            <a:r>
              <a:rPr lang="en-GB" sz="1400"/>
              <a:t>Here user can check how or why he/she is provided with that fitness plans.</a:t>
            </a:r>
            <a:endParaRPr sz="1400"/>
          </a:p>
          <a:p>
            <a:pPr indent="-317500" lvl="0" marL="914400" rtl="0" algn="just">
              <a:lnSpc>
                <a:spcPct val="100000"/>
              </a:lnSpc>
              <a:spcBef>
                <a:spcPts val="0"/>
              </a:spcBef>
              <a:spcAft>
                <a:spcPts val="0"/>
              </a:spcAft>
              <a:buSzPts val="1400"/>
              <a:buChar char="●"/>
            </a:pPr>
            <a:r>
              <a:rPr lang="en-GB" sz="1400"/>
              <a:t>The system provides the trainee with the fitness plans that according to trainee attributes and fitness goals(slim,fit or ripped).</a:t>
            </a:r>
            <a:endParaRPr sz="1400"/>
          </a:p>
          <a:p>
            <a:pPr indent="-317500" lvl="0" marL="914400" rtl="0" algn="just">
              <a:lnSpc>
                <a:spcPct val="100000"/>
              </a:lnSpc>
              <a:spcBef>
                <a:spcPts val="0"/>
              </a:spcBef>
              <a:spcAft>
                <a:spcPts val="0"/>
              </a:spcAft>
              <a:buSzPts val="1400"/>
              <a:buChar char="●"/>
            </a:pPr>
            <a:r>
              <a:rPr lang="en-GB" sz="1400"/>
              <a:t>Database will contains the user information.</a:t>
            </a:r>
            <a:endParaRPr sz="1400"/>
          </a:p>
          <a:p>
            <a:pPr indent="-317500" lvl="0" marL="914400" rtl="0" algn="just">
              <a:lnSpc>
                <a:spcPct val="100000"/>
              </a:lnSpc>
              <a:spcBef>
                <a:spcPts val="0"/>
              </a:spcBef>
              <a:spcAft>
                <a:spcPts val="0"/>
              </a:spcAft>
              <a:buSzPts val="1400"/>
              <a:buChar char="●"/>
            </a:pPr>
            <a:r>
              <a:rPr lang="en-GB" sz="1400"/>
              <a:t>Experts can always add new and appropriate information to the knowledge base with the passage of time when new and updated fitness plans are available.</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180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Fields used and their description :</a:t>
            </a:r>
            <a:endParaRPr/>
          </a:p>
          <a:p>
            <a:pPr indent="0" lvl="0" marL="0" rtl="0" algn="l">
              <a:spcBef>
                <a:spcPts val="0"/>
              </a:spcBef>
              <a:spcAft>
                <a:spcPts val="0"/>
              </a:spcAft>
              <a:buNone/>
            </a:pPr>
            <a:r>
              <a:t/>
            </a:r>
            <a:endParaRPr/>
          </a:p>
        </p:txBody>
      </p:sp>
      <p:sp>
        <p:nvSpPr>
          <p:cNvPr id="211" name="Google Shape;21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Age:- Expert system will take age as an input parameter. People ranging from  16 years to 50 years are eligible to attend the gym. Exercises are classified on the basis of their age.</a:t>
            </a:r>
            <a:endParaRPr sz="1400"/>
          </a:p>
          <a:p>
            <a:pPr indent="-317500" lvl="0" marL="457200" rtl="0" algn="l">
              <a:spcBef>
                <a:spcPts val="0"/>
              </a:spcBef>
              <a:spcAft>
                <a:spcPts val="0"/>
              </a:spcAft>
              <a:buSzPts val="1400"/>
              <a:buChar char="●"/>
            </a:pPr>
            <a:r>
              <a:rPr lang="en-GB" sz="1400"/>
              <a:t>Gender :- Exercises are also classified according to the gender. Being a male, will be given with higher weight and stressful exercises. While females are given quite low stressful exercises.</a:t>
            </a:r>
            <a:endParaRPr sz="1400"/>
          </a:p>
          <a:p>
            <a:pPr indent="-317500" lvl="0" marL="457200" rtl="0" algn="l">
              <a:spcBef>
                <a:spcPts val="0"/>
              </a:spcBef>
              <a:spcAft>
                <a:spcPts val="0"/>
              </a:spcAft>
              <a:buSzPts val="1400"/>
              <a:buChar char="●"/>
            </a:pPr>
            <a:r>
              <a:rPr lang="en-GB" sz="1400"/>
              <a:t>Height :- It is used to calculate the BMI of a person. And according to BMI, exercises are classified.</a:t>
            </a:r>
            <a:endParaRPr sz="1400"/>
          </a:p>
          <a:p>
            <a:pPr indent="-317500" lvl="0" marL="457200" rtl="0" algn="l">
              <a:spcBef>
                <a:spcPts val="0"/>
              </a:spcBef>
              <a:spcAft>
                <a:spcPts val="0"/>
              </a:spcAft>
              <a:buSzPts val="1400"/>
              <a:buChar char="●"/>
            </a:pPr>
            <a:r>
              <a:rPr lang="en-GB" sz="1400"/>
              <a:t>Weight :- It is used to calculate the BMI of a person. And according to BMI, exercises are classified.</a:t>
            </a:r>
            <a:endParaRPr sz="1400"/>
          </a:p>
          <a:p>
            <a:pPr indent="-317500" lvl="0" marL="457200" rtl="0" algn="l">
              <a:spcBef>
                <a:spcPts val="0"/>
              </a:spcBef>
              <a:spcAft>
                <a:spcPts val="0"/>
              </a:spcAft>
              <a:buSzPts val="1400"/>
              <a:buChar char="●"/>
            </a:pPr>
            <a:r>
              <a:rPr lang="en-GB" sz="1400"/>
              <a:t>Preference :- Exercises are classified on the basis of preference, whether a person want to be slim or want to gain weight. Different exercises will be suggested for different purposes. </a:t>
            </a:r>
            <a:endParaRPr sz="1400"/>
          </a:p>
          <a:p>
            <a:pPr indent="-317500" lvl="0" marL="457200" rtl="0" algn="l">
              <a:spcBef>
                <a:spcPts val="0"/>
              </a:spcBef>
              <a:spcAft>
                <a:spcPts val="0"/>
              </a:spcAft>
              <a:buSzPts val="1400"/>
              <a:buChar char="●"/>
            </a:pPr>
            <a:r>
              <a:rPr lang="en-GB" sz="1400"/>
              <a:t>BMI :- A person’s BMI depend on the weight and height of a person. A person’s BMI should be in the specific range, to be eligible for gym.</a:t>
            </a:r>
            <a:endParaRPr sz="1400"/>
          </a:p>
          <a:p>
            <a:pPr indent="0" lvl="0" marL="45720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and comparisons :</a:t>
            </a:r>
            <a:endParaRPr/>
          </a:p>
        </p:txBody>
      </p:sp>
      <p:sp>
        <p:nvSpPr>
          <p:cNvPr id="217" name="Google Shape;21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This expert system gives the best fitness plan as per the information given by the user.</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GB" sz="1400"/>
              <a:t>The user can follow the plan provided and can update the information from time to time so that he/she gets the best workout plan with the passage of time and their changing body physique.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GB" sz="1400"/>
              <a:t>The traditional way of programming returns the fitness plan and related stuff when all the conditions are satisfied.</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GB" sz="1400"/>
              <a:t>If no such plan exists satisfying all the condition taken as input from the user then no plans will be given to the user in traditional programming.</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Font typeface="Oswald"/>
              <a:buChar char="●"/>
            </a:pPr>
            <a:r>
              <a:rPr lang="en-GB" sz="1400"/>
              <a:t>But the way the expert system works is quite different. It always provides the user with the fitness plan. If all the conditions does not matches then, it will simply provide the user with the best closest plan so that it will benefit them. </a:t>
            </a:r>
            <a:endParaRPr sz="1400"/>
          </a:p>
          <a:p>
            <a:pPr indent="0" lvl="0" marL="457200" rtl="0" algn="l">
              <a:spcBef>
                <a:spcPts val="0"/>
              </a:spcBef>
              <a:spcAft>
                <a:spcPts val="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516400" y="4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 for future scope</a:t>
            </a:r>
            <a:r>
              <a:rPr lang="en-GB" sz="1100">
                <a:solidFill>
                  <a:srgbClr val="000000"/>
                </a:solidFill>
                <a:latin typeface="Comfortaa"/>
                <a:ea typeface="Comfortaa"/>
                <a:cs typeface="Comfortaa"/>
                <a:sym typeface="Comfortaa"/>
              </a:rPr>
              <a:t> </a:t>
            </a:r>
            <a:endParaRPr/>
          </a:p>
        </p:txBody>
      </p:sp>
      <p:sp>
        <p:nvSpPr>
          <p:cNvPr id="223" name="Google Shape;223;p34"/>
          <p:cNvSpPr txBox="1"/>
          <p:nvPr/>
        </p:nvSpPr>
        <p:spPr>
          <a:xfrm>
            <a:off x="392325" y="618800"/>
            <a:ext cx="8216400" cy="36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accent3"/>
                </a:solidFill>
                <a:latin typeface="Average"/>
                <a:ea typeface="Average"/>
                <a:cs typeface="Average"/>
                <a:sym typeface="Average"/>
              </a:rPr>
              <a:t>In the recent years taking care of fitness has become one of the enthralling , engaginging and interesting sport. Moreover, in today’s world people find these as great beneficial activities they can dive into as it makes their lifestyle better by making them focus on their health and improving their sickness but these activities is meaningless without having a good exercise plan and can even cause various injuries. </a:t>
            </a:r>
            <a:endParaRPr sz="12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GB" sz="1200">
                <a:solidFill>
                  <a:schemeClr val="accent3"/>
                </a:solidFill>
                <a:latin typeface="Average"/>
                <a:ea typeface="Average"/>
                <a:cs typeface="Average"/>
                <a:sym typeface="Average"/>
              </a:rPr>
              <a:t>The project takes essential data from user and a personalised gym training schedule for exercise somes out serving the purpose.Its User interaction is kept sleek and simple for maintaining a user friendly environment in further usage of this project later on in the timeline.</a:t>
            </a:r>
            <a:endParaRPr sz="12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GB" sz="1200">
                <a:solidFill>
                  <a:schemeClr val="accent3"/>
                </a:solidFill>
                <a:latin typeface="Average"/>
                <a:ea typeface="Average"/>
                <a:cs typeface="Average"/>
                <a:sym typeface="Average"/>
              </a:rPr>
              <a:t>Now with this ideology and keeping their daily hectic life in mind , users will want to have such customised exercise plan in their home. Hence the future of this project has some significant aspect. </a:t>
            </a:r>
            <a:endParaRPr sz="12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1200">
              <a:solidFill>
                <a:schemeClr val="accent3"/>
              </a:solidFill>
              <a:latin typeface="Average"/>
              <a:ea typeface="Average"/>
              <a:cs typeface="Average"/>
              <a:sym typeface="Average"/>
            </a:endParaRPr>
          </a:p>
          <a:p>
            <a:pPr indent="-304800" lvl="0" marL="457200" rtl="0" algn="l">
              <a:lnSpc>
                <a:spcPct val="115000"/>
              </a:lnSpc>
              <a:spcBef>
                <a:spcPts val="0"/>
              </a:spcBef>
              <a:spcAft>
                <a:spcPts val="0"/>
              </a:spcAft>
              <a:buClr>
                <a:schemeClr val="accent3"/>
              </a:buClr>
              <a:buSzPts val="1200"/>
              <a:buFont typeface="Average"/>
              <a:buChar char="●"/>
            </a:pPr>
            <a:r>
              <a:rPr lang="en-GB" sz="1200">
                <a:solidFill>
                  <a:schemeClr val="accent3"/>
                </a:solidFill>
                <a:latin typeface="Average"/>
                <a:ea typeface="Average"/>
                <a:cs typeface="Average"/>
                <a:sym typeface="Average"/>
              </a:rPr>
              <a:t>It is easily accessible by the users of the generation at any point of time according to their ease.</a:t>
            </a:r>
            <a:endParaRPr sz="1200">
              <a:solidFill>
                <a:schemeClr val="accent3"/>
              </a:solidFill>
              <a:latin typeface="Average"/>
              <a:ea typeface="Average"/>
              <a:cs typeface="Average"/>
              <a:sym typeface="Average"/>
            </a:endParaRPr>
          </a:p>
          <a:p>
            <a:pPr indent="-304800" lvl="0" marL="457200" rtl="0" algn="l">
              <a:lnSpc>
                <a:spcPct val="115000"/>
              </a:lnSpc>
              <a:spcBef>
                <a:spcPts val="0"/>
              </a:spcBef>
              <a:spcAft>
                <a:spcPts val="0"/>
              </a:spcAft>
              <a:buClr>
                <a:schemeClr val="accent3"/>
              </a:buClr>
              <a:buSzPts val="1200"/>
              <a:buFont typeface="Average"/>
              <a:buChar char="●"/>
            </a:pPr>
            <a:r>
              <a:rPr lang="en-GB" sz="1200">
                <a:solidFill>
                  <a:schemeClr val="accent3"/>
                </a:solidFill>
                <a:latin typeface="Average"/>
                <a:ea typeface="Average"/>
                <a:cs typeface="Average"/>
                <a:sym typeface="Average"/>
              </a:rPr>
              <a:t>The software of this project is desktop based expert system. Hence its easily accessible to the mass. </a:t>
            </a:r>
            <a:endParaRPr sz="1200">
              <a:solidFill>
                <a:schemeClr val="accent3"/>
              </a:solidFill>
              <a:latin typeface="Average"/>
              <a:ea typeface="Average"/>
              <a:cs typeface="Average"/>
              <a:sym typeface="Average"/>
            </a:endParaRPr>
          </a:p>
          <a:p>
            <a:pPr indent="-304800" lvl="0" marL="457200" rtl="0" algn="l">
              <a:lnSpc>
                <a:spcPct val="115000"/>
              </a:lnSpc>
              <a:spcBef>
                <a:spcPts val="0"/>
              </a:spcBef>
              <a:spcAft>
                <a:spcPts val="0"/>
              </a:spcAft>
              <a:buClr>
                <a:schemeClr val="accent3"/>
              </a:buClr>
              <a:buSzPts val="1200"/>
              <a:buFont typeface="Average"/>
              <a:buChar char="●"/>
            </a:pPr>
            <a:r>
              <a:rPr lang="en-GB" sz="1200">
                <a:solidFill>
                  <a:schemeClr val="accent3"/>
                </a:solidFill>
                <a:latin typeface="Average"/>
                <a:ea typeface="Average"/>
                <a:cs typeface="Average"/>
                <a:sym typeface="Average"/>
              </a:rPr>
              <a:t>The project design is user friendly and avoiding complexity so that even older generations can have easy access to it.</a:t>
            </a:r>
            <a:endParaRPr sz="1200">
              <a:solidFill>
                <a:schemeClr val="accent3"/>
              </a:solidFill>
              <a:latin typeface="Average"/>
              <a:ea typeface="Average"/>
              <a:cs typeface="Average"/>
              <a:sym typeface="Average"/>
            </a:endParaRPr>
          </a:p>
          <a:p>
            <a:pPr indent="-304800" lvl="0" marL="457200" rtl="0" algn="l">
              <a:lnSpc>
                <a:spcPct val="115000"/>
              </a:lnSpc>
              <a:spcBef>
                <a:spcPts val="0"/>
              </a:spcBef>
              <a:spcAft>
                <a:spcPts val="0"/>
              </a:spcAft>
              <a:buClr>
                <a:schemeClr val="accent3"/>
              </a:buClr>
              <a:buSzPts val="1200"/>
              <a:buFont typeface="Average"/>
              <a:buChar char="●"/>
            </a:pPr>
            <a:r>
              <a:rPr lang="en-GB" sz="1200">
                <a:solidFill>
                  <a:schemeClr val="accent3"/>
                </a:solidFill>
                <a:latin typeface="Average"/>
                <a:ea typeface="Average"/>
                <a:cs typeface="Average"/>
                <a:sym typeface="Average"/>
              </a:rPr>
              <a:t>The idea of it on implementation will save a lot of time and provide reliability and comfort apart from fitness and health. Hence, increasing usage time duration of the project as a whole.</a:t>
            </a:r>
            <a:endParaRPr sz="12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GB" sz="1200">
                <a:solidFill>
                  <a:schemeClr val="accent3"/>
                </a:solidFill>
                <a:latin typeface="Average"/>
                <a:ea typeface="Average"/>
                <a:cs typeface="Average"/>
                <a:sym typeface="Average"/>
              </a:rPr>
              <a:t>This research tried to help fitness sport with developing an expert system to generate exercise plan. In order to ensure the system’s reliability, the system’s proposed plan was compared with four proposed plans by human experts.  </a:t>
            </a:r>
            <a:endParaRPr sz="1200">
              <a:solidFill>
                <a:schemeClr val="accent3"/>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401775" y="742650"/>
            <a:ext cx="4394100" cy="198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128" name="Google Shape;12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Artificial intelligence by it’s name signifies the training of computers based on human intelligence and abilities.In Artificial Intelligence, Expert systems have gained importance in lots of fields.</a:t>
            </a:r>
            <a:endParaRPr/>
          </a:p>
          <a:p>
            <a:pPr indent="-342900" lvl="0" marL="457200" rtl="0" algn="l">
              <a:spcBef>
                <a:spcPts val="0"/>
              </a:spcBef>
              <a:spcAft>
                <a:spcPts val="0"/>
              </a:spcAft>
              <a:buSzPts val="1800"/>
              <a:buChar char="●"/>
            </a:pPr>
            <a:r>
              <a:rPr lang="en-GB"/>
              <a:t>Expert Systems are being highly reliable, responsive and understandable and therefore can be used for advising,demonstrating,instructing and human assistance in many areas where works needs to be done based on previous experience and knowledge.</a:t>
            </a:r>
            <a:endParaRPr/>
          </a:p>
          <a:p>
            <a:pPr indent="0" lvl="0" marL="457200" rtl="0" algn="l">
              <a:spcBef>
                <a:spcPts val="1600"/>
              </a:spcBef>
              <a:spcAft>
                <a:spcPts val="1600"/>
              </a:spcAft>
              <a:buNone/>
            </a:pPr>
            <a:r>
              <a:t/>
            </a:r>
            <a:endParaRPr sz="1400">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idx="1" type="body"/>
          </p:nvPr>
        </p:nvSpPr>
        <p:spPr>
          <a:xfrm>
            <a:off x="344725" y="864700"/>
            <a:ext cx="8520600" cy="4158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GB"/>
              <a:t>The components of an expert system include knowledge base, inference engine and user interface.  Knowledge base contains high quality domain specific facts obtained from different experts in the domain.</a:t>
            </a:r>
            <a:endParaRPr/>
          </a:p>
          <a:p>
            <a:pPr indent="-342900" lvl="0" marL="457200" rtl="0" algn="just">
              <a:spcBef>
                <a:spcPts val="0"/>
              </a:spcBef>
              <a:spcAft>
                <a:spcPts val="0"/>
              </a:spcAft>
              <a:buSzPts val="1800"/>
              <a:buChar char="●"/>
            </a:pPr>
            <a:r>
              <a:rPr lang="en-GB"/>
              <a:t>To derive any solution, inference engine manipulates the knowledge base and gives output to the user interface.</a:t>
            </a:r>
            <a:endParaRPr/>
          </a:p>
          <a:p>
            <a:pPr indent="-342900" lvl="0" marL="457200" rtl="0" algn="just">
              <a:spcBef>
                <a:spcPts val="0"/>
              </a:spcBef>
              <a:spcAft>
                <a:spcPts val="0"/>
              </a:spcAft>
              <a:buSzPts val="1800"/>
              <a:buChar char="●"/>
            </a:pPr>
            <a:r>
              <a:rPr lang="en-GB"/>
              <a:t>In this project, expert system is used to make a gym trainer which will provide exercise plan to users based on inputs such as age, weight, gender, BMI, etc.</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Literature Review</a:t>
            </a:r>
            <a:endParaRPr/>
          </a:p>
        </p:txBody>
      </p:sp>
      <p:sp>
        <p:nvSpPr>
          <p:cNvPr id="139" name="Google Shape;13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GB"/>
              <a:t>Exercising and physical activities have became essential in today’s world.Nowadays plenty of gymnasiums and yoga centers provide physical training to anyone who wants to do exercise or yoga. A normal person should burn 1000 KCal per week to remain healthy and fit, But in busy schedule, people are not able to do exercise in a proper way.</a:t>
            </a:r>
            <a:endParaRPr/>
          </a:p>
          <a:p>
            <a:pPr indent="-342900" lvl="0" marL="457200" rtl="0" algn="just">
              <a:spcBef>
                <a:spcPts val="0"/>
              </a:spcBef>
              <a:spcAft>
                <a:spcPts val="0"/>
              </a:spcAft>
              <a:buSzPts val="1800"/>
              <a:buChar char="●"/>
            </a:pPr>
            <a:r>
              <a:rPr lang="en-GB"/>
              <a:t>Also if someone is doing exercise and doing it wrongly then it may adversely affect his or her health. In this scenario an expert is needed which can guide the person to do selective exercises. If we talk about Artificial intelligence as an expert in gym training, The work done till now are quite fruitful and appear to be impressive when compared to human trainer.</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idx="1" type="body"/>
          </p:nvPr>
        </p:nvSpPr>
        <p:spPr>
          <a:xfrm>
            <a:off x="311700" y="273750"/>
            <a:ext cx="8520600" cy="4295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GB"/>
              <a:t>Expert Systems like Exrx provide about 1800 different types of exercise based on the user input which is not an easy task for a human to do. Websites like bodybuilding.com provide diet plan and exercise plan to the users based on their preferences. .netfit provides exercise plan,diet plan and video tutorials to the users. Jefit is an android application which helps in managing workout plans and gives exercise guide based on user data and has very different exercise plans based on whether user is a beginner or amateur.</a:t>
            </a:r>
            <a:endParaRPr/>
          </a:p>
          <a:p>
            <a:pPr indent="-342900" lvl="0" marL="457200" rtl="0" algn="just">
              <a:spcBef>
                <a:spcPts val="0"/>
              </a:spcBef>
              <a:spcAft>
                <a:spcPts val="0"/>
              </a:spcAft>
              <a:buSzPts val="1800"/>
              <a:buChar char="●"/>
            </a:pPr>
            <a:r>
              <a:rPr lang="en-GB"/>
              <a:t>Expert Systems are being used for advise and plan generation for exercise for quite long time and the gym trainer expert system can be very efficient in providing exercise plans at a cost much less than human experts. By reviewing the previous expert systems and websites we can see that all the software use BMI for recommending exercise.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19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List of Similar Expert Systems</a:t>
            </a:r>
            <a:endParaRPr/>
          </a:p>
        </p:txBody>
      </p:sp>
      <p:graphicFrame>
        <p:nvGraphicFramePr>
          <p:cNvPr id="150" name="Google Shape;150;p22"/>
          <p:cNvGraphicFramePr/>
          <p:nvPr/>
        </p:nvGraphicFramePr>
        <p:xfrm>
          <a:off x="311700" y="1067075"/>
          <a:ext cx="3000000" cy="3000000"/>
        </p:xfrm>
        <a:graphic>
          <a:graphicData uri="http://schemas.openxmlformats.org/drawingml/2006/table">
            <a:tbl>
              <a:tblPr>
                <a:noFill/>
                <a:tableStyleId>{BC2F2903-7157-447B-8819-0448B4360AF5}</a:tableStyleId>
              </a:tblPr>
              <a:tblGrid>
                <a:gridCol w="751100"/>
                <a:gridCol w="2076625"/>
                <a:gridCol w="5692875"/>
              </a:tblGrid>
              <a:tr h="901875">
                <a:tc>
                  <a:txBody>
                    <a:bodyPr/>
                    <a:lstStyle/>
                    <a:p>
                      <a:pPr indent="0" lvl="0" marL="0" rtl="0" algn="l">
                        <a:spcBef>
                          <a:spcPts val="0"/>
                        </a:spcBef>
                        <a:spcAft>
                          <a:spcPts val="0"/>
                        </a:spcAft>
                        <a:buNone/>
                      </a:pPr>
                      <a:r>
                        <a:rPr lang="en-GB" sz="1800">
                          <a:solidFill>
                            <a:schemeClr val="accent3"/>
                          </a:solidFill>
                        </a:rPr>
                        <a:t>Sl. No</a:t>
                      </a:r>
                      <a:endParaRPr sz="1800">
                        <a:solidFill>
                          <a:schemeClr val="accent3"/>
                        </a:solidFill>
                      </a:endParaRPr>
                    </a:p>
                  </a:txBody>
                  <a:tcPr marT="91425" marB="91425" marR="91425" marL="91425"/>
                </a:tc>
                <a:tc>
                  <a:txBody>
                    <a:bodyPr/>
                    <a:lstStyle/>
                    <a:p>
                      <a:pPr indent="0" lvl="0" marL="0" rtl="0" algn="l">
                        <a:spcBef>
                          <a:spcPts val="0"/>
                        </a:spcBef>
                        <a:spcAft>
                          <a:spcPts val="0"/>
                        </a:spcAft>
                        <a:buNone/>
                      </a:pPr>
                      <a:r>
                        <a:rPr lang="en-GB" sz="1800">
                          <a:solidFill>
                            <a:schemeClr val="accent3"/>
                          </a:solidFill>
                        </a:rPr>
                        <a:t>Name</a:t>
                      </a:r>
                      <a:endParaRPr sz="1800">
                        <a:solidFill>
                          <a:schemeClr val="accent3"/>
                        </a:solidFill>
                      </a:endParaRPr>
                    </a:p>
                  </a:txBody>
                  <a:tcPr marT="91425" marB="91425" marR="91425" marL="91425"/>
                </a:tc>
                <a:tc>
                  <a:txBody>
                    <a:bodyPr/>
                    <a:lstStyle/>
                    <a:p>
                      <a:pPr indent="0" lvl="0" marL="0" rtl="0" algn="l">
                        <a:spcBef>
                          <a:spcPts val="0"/>
                        </a:spcBef>
                        <a:spcAft>
                          <a:spcPts val="0"/>
                        </a:spcAft>
                        <a:buNone/>
                      </a:pPr>
                      <a:r>
                        <a:rPr lang="en-GB" sz="1800">
                          <a:solidFill>
                            <a:schemeClr val="accent3"/>
                          </a:solidFill>
                        </a:rPr>
                        <a:t>Details</a:t>
                      </a:r>
                      <a:endParaRPr sz="1800">
                        <a:solidFill>
                          <a:schemeClr val="accent3"/>
                        </a:solidFill>
                      </a:endParaRPr>
                    </a:p>
                  </a:txBody>
                  <a:tcPr marT="91425" marB="91425" marR="91425" marL="91425"/>
                </a:tc>
              </a:tr>
              <a:tr h="552000">
                <a:tc>
                  <a:txBody>
                    <a:bodyPr/>
                    <a:lstStyle/>
                    <a:p>
                      <a:pPr indent="0" lvl="0" marL="0" rtl="0" algn="l">
                        <a:spcBef>
                          <a:spcPts val="0"/>
                        </a:spcBef>
                        <a:spcAft>
                          <a:spcPts val="0"/>
                        </a:spcAft>
                        <a:buNone/>
                      </a:pPr>
                      <a:r>
                        <a:rPr lang="en-GB">
                          <a:solidFill>
                            <a:schemeClr val="accent3"/>
                          </a:solidFill>
                        </a:rPr>
                        <a:t>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Bodybuilding</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This website gives diet plan and exercise plan according to user data.</a:t>
                      </a:r>
                      <a:endParaRPr>
                        <a:solidFill>
                          <a:schemeClr val="accent3"/>
                        </a:solidFill>
                      </a:endParaRPr>
                    </a:p>
                    <a:p>
                      <a:pPr indent="0" lvl="0" marL="0" rtl="0" algn="l">
                        <a:spcBef>
                          <a:spcPts val="0"/>
                        </a:spcBef>
                        <a:spcAft>
                          <a:spcPts val="0"/>
                        </a:spcAft>
                        <a:buNone/>
                      </a:pPr>
                      <a:r>
                        <a:t/>
                      </a:r>
                      <a:endParaRPr>
                        <a:solidFill>
                          <a:schemeClr val="accent3"/>
                        </a:solidFill>
                      </a:endParaRPr>
                    </a:p>
                  </a:txBody>
                  <a:tcPr marT="91425" marB="91425" marR="91425" marL="91425"/>
                </a:tc>
              </a:tr>
              <a:tr h="654175">
                <a:tc>
                  <a:txBody>
                    <a:bodyPr/>
                    <a:lstStyle/>
                    <a:p>
                      <a:pPr indent="0" lvl="0" marL="0" rtl="0" algn="l">
                        <a:spcBef>
                          <a:spcPts val="0"/>
                        </a:spcBef>
                        <a:spcAft>
                          <a:spcPts val="0"/>
                        </a:spcAft>
                        <a:buNone/>
                      </a:pPr>
                      <a:r>
                        <a:rPr lang="en-GB" sz="1800">
                          <a:solidFill>
                            <a:schemeClr val="accent3"/>
                          </a:solidFill>
                        </a:rPr>
                        <a:t>2.</a:t>
                      </a:r>
                      <a:endParaRPr sz="1800">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netfit</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This website provides diet plan and exercise plan based on user data as well as video tutorials and personal guidance.</a:t>
                      </a:r>
                      <a:endParaRPr>
                        <a:solidFill>
                          <a:schemeClr val="accent3"/>
                        </a:solidFill>
                      </a:endParaRPr>
                    </a:p>
                  </a:txBody>
                  <a:tcPr marT="91425" marB="91425" marR="91425" marL="91425"/>
                </a:tc>
              </a:tr>
              <a:tr h="654175">
                <a:tc>
                  <a:txBody>
                    <a:bodyPr/>
                    <a:lstStyle/>
                    <a:p>
                      <a:pPr indent="0" lvl="0" marL="0" rtl="0" algn="l">
                        <a:spcBef>
                          <a:spcPts val="0"/>
                        </a:spcBef>
                        <a:spcAft>
                          <a:spcPts val="0"/>
                        </a:spcAft>
                        <a:buNone/>
                      </a:pPr>
                      <a:r>
                        <a:rPr lang="en-GB" sz="1800">
                          <a:solidFill>
                            <a:schemeClr val="accent3"/>
                          </a:solidFill>
                        </a:rPr>
                        <a:t>3.</a:t>
                      </a:r>
                      <a:endParaRPr sz="1800">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Jefit</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It’s an android app which helps in managing workout plan, giver exercise guide based on user data and has very different exercise plans based on whether the user is a beginner, intermediate or expert.</a:t>
                      </a:r>
                      <a:endParaRPr>
                        <a:solidFill>
                          <a:schemeClr val="accent3"/>
                        </a:solidFill>
                      </a:endParaRPr>
                    </a:p>
                  </a:txBody>
                  <a:tcPr marT="91425" marB="91425" marR="91425" marL="91425"/>
                </a:tc>
              </a:tr>
              <a:tr h="654175">
                <a:tc>
                  <a:txBody>
                    <a:bodyPr/>
                    <a:lstStyle/>
                    <a:p>
                      <a:pPr indent="0" lvl="0" marL="0" rtl="0" algn="l">
                        <a:spcBef>
                          <a:spcPts val="0"/>
                        </a:spcBef>
                        <a:spcAft>
                          <a:spcPts val="0"/>
                        </a:spcAft>
                        <a:buNone/>
                      </a:pPr>
                      <a:r>
                        <a:rPr lang="en-GB" sz="1800">
                          <a:solidFill>
                            <a:schemeClr val="accent3"/>
                          </a:solidFill>
                        </a:rPr>
                        <a:t>4.</a:t>
                      </a:r>
                      <a:endParaRPr sz="1800">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Exrx</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GB">
                          <a:solidFill>
                            <a:schemeClr val="accent3"/>
                          </a:solidFill>
                        </a:rPr>
                        <a:t>This website features nearly 1800 different types of exercise based on user input.</a:t>
                      </a:r>
                      <a:endParaRPr>
                        <a:solidFill>
                          <a:schemeClr val="accent3"/>
                        </a:solidFill>
                      </a:endParaRPr>
                    </a:p>
                    <a:p>
                      <a:pPr indent="0" lvl="0" marL="0" rtl="0" algn="l">
                        <a:spcBef>
                          <a:spcPts val="0"/>
                        </a:spcBef>
                        <a:spcAft>
                          <a:spcPts val="0"/>
                        </a:spcAft>
                        <a:buNone/>
                      </a:pPr>
                      <a:r>
                        <a:t/>
                      </a:r>
                      <a:endParaRPr>
                        <a:solidFill>
                          <a:schemeClr val="accent3"/>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Materials and Methods</a:t>
            </a:r>
            <a:endParaRPr/>
          </a:p>
        </p:txBody>
      </p:sp>
      <p:sp>
        <p:nvSpPr>
          <p:cNvPr id="156" name="Google Shape;156;p23"/>
          <p:cNvSpPr txBox="1"/>
          <p:nvPr>
            <p:ph idx="1" type="body"/>
          </p:nvPr>
        </p:nvSpPr>
        <p:spPr>
          <a:xfrm>
            <a:off x="366875" y="1221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General Overview:-</a:t>
            </a:r>
            <a:endParaRPr/>
          </a:p>
          <a:p>
            <a:pPr indent="-342900" lvl="0" marL="457200" rtl="0" algn="l">
              <a:spcBef>
                <a:spcPts val="1600"/>
              </a:spcBef>
              <a:spcAft>
                <a:spcPts val="0"/>
              </a:spcAft>
              <a:buSzPts val="1800"/>
              <a:buChar char="●"/>
            </a:pPr>
            <a:r>
              <a:rPr lang="en-GB"/>
              <a:t>Real-time expert systems:</a:t>
            </a:r>
            <a:endParaRPr/>
          </a:p>
          <a:p>
            <a:pPr indent="-317500" lvl="1" marL="914400" rtl="0" algn="l">
              <a:spcBef>
                <a:spcPts val="0"/>
              </a:spcBef>
              <a:spcAft>
                <a:spcPts val="0"/>
              </a:spcAft>
              <a:buSzPts val="1400"/>
              <a:buChar char="○"/>
            </a:pPr>
            <a:r>
              <a:rPr lang="en-GB" sz="1600"/>
              <a:t>Introduction</a:t>
            </a:r>
            <a:r>
              <a:rPr lang="en-GB"/>
              <a:t>:-   </a:t>
            </a:r>
            <a:r>
              <a:rPr lang="en-GB"/>
              <a:t>Real-time expert systems take knowledge and combine it with traditional methods  to measure the strategies and behaviors together with the past, present and future.It differs from the consultation expert system in such a way that the real-time expert system prompts the user to enter inf</a:t>
            </a:r>
            <a:r>
              <a:rPr lang="en-GB"/>
              <a:t>ormation and monitors the speed at which feedback is provided, while the other is guided b</a:t>
            </a:r>
            <a:r>
              <a:rPr lang="en-GB"/>
              <a:t>y external events at a rate that the expert systems can not control.</a:t>
            </a:r>
            <a:endParaRPr/>
          </a:p>
          <a:p>
            <a:pPr indent="-317500" lvl="1" marL="914400" rtl="0" algn="l">
              <a:spcBef>
                <a:spcPts val="0"/>
              </a:spcBef>
              <a:spcAft>
                <a:spcPts val="0"/>
              </a:spcAft>
              <a:buSzPts val="1400"/>
              <a:buChar char="○"/>
            </a:pPr>
            <a:r>
              <a:rPr lang="en-GB" sz="1600"/>
              <a:t>Architecture</a:t>
            </a:r>
            <a:r>
              <a:rPr lang="en-GB"/>
              <a:t>:-   The system architecture consists of data files and knowledge base denoted by square boxes. Data sharing is denoted by dashed arrows between active and passive components.</a:t>
            </a:r>
            <a:endParaRPr/>
          </a:p>
          <a:p>
            <a:pPr indent="0" lvl="0" marL="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idx="1" type="body"/>
          </p:nvPr>
        </p:nvSpPr>
        <p:spPr>
          <a:xfrm>
            <a:off x="311700" y="235275"/>
            <a:ext cx="8520600" cy="433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Knowledge Base:-   </a:t>
            </a:r>
            <a:r>
              <a:rPr lang="en-GB" sz="1400"/>
              <a:t>The knowledge base includes the useful knowledge to solve the problem. It is presented as a set of rules. - rule defines a relationship, suggestion, path, technique or heuristic and has an IF and ELSE structure. The law is fired and executed when the condition is fulfilled.</a:t>
            </a:r>
            <a:endParaRPr sz="1400"/>
          </a:p>
          <a:p>
            <a:pPr indent="-317500" lvl="0" marL="457200" rtl="0" algn="l">
              <a:spcBef>
                <a:spcPts val="0"/>
              </a:spcBef>
              <a:spcAft>
                <a:spcPts val="0"/>
              </a:spcAft>
              <a:buSzPts val="1400"/>
              <a:buChar char="●"/>
            </a:pPr>
            <a:r>
              <a:rPr lang="en-GB"/>
              <a:t>Facts</a:t>
            </a:r>
            <a:r>
              <a:rPr lang="en-GB" sz="1400"/>
              <a:t>:-   Facts are statements that are always true.</a:t>
            </a:r>
            <a:endParaRPr sz="1400"/>
          </a:p>
          <a:p>
            <a:pPr indent="-342900" lvl="0" marL="457200" rtl="0" algn="l">
              <a:spcBef>
                <a:spcPts val="0"/>
              </a:spcBef>
              <a:spcAft>
                <a:spcPts val="0"/>
              </a:spcAft>
              <a:buSzPts val="1800"/>
              <a:buChar char="●"/>
            </a:pPr>
            <a:r>
              <a:rPr lang="en-GB"/>
              <a:t>Inference Engine:-    </a:t>
            </a:r>
            <a:r>
              <a:rPr lang="en-GB" sz="1400"/>
              <a:t>This conducts the reasoning that how a conclusion is found by the expert method. This ties the rules found in the knowledge base to the facts contained in the database. Known facts are used to deduce new facts. Expert system can use this to tell the user how to achieve a particular solution and why a fact is needed. In order to explain the inference, an expert method must be able to explain the logic.</a:t>
            </a:r>
            <a:endParaRPr sz="1400"/>
          </a:p>
          <a:p>
            <a:pPr indent="-317500" lvl="1" marL="914400" rtl="0" algn="l">
              <a:spcBef>
                <a:spcPts val="0"/>
              </a:spcBef>
              <a:spcAft>
                <a:spcPts val="0"/>
              </a:spcAft>
              <a:buSzPts val="1400"/>
              <a:buChar char="○"/>
            </a:pPr>
            <a:r>
              <a:rPr lang="en-GB" sz="1600"/>
              <a:t>Forward Chaining:</a:t>
            </a:r>
            <a:r>
              <a:rPr lang="en-GB"/>
              <a:t>-   It starts from the known facts and moves forward by applying inferential rules to collect further information and continues until it reaches target. It is called a data driven inference technique. The down-up strategy is called forward chaining. </a:t>
            </a:r>
            <a:endParaRPr/>
          </a:p>
          <a:p>
            <a:pPr indent="-317500" lvl="1" marL="914400" rtl="0" algn="l">
              <a:spcBef>
                <a:spcPts val="0"/>
              </a:spcBef>
              <a:spcAft>
                <a:spcPts val="0"/>
              </a:spcAft>
              <a:buSzPts val="1400"/>
              <a:buChar char="○"/>
            </a:pPr>
            <a:r>
              <a:rPr lang="en-GB" sz="1600"/>
              <a:t>Backward Chaining</a:t>
            </a:r>
            <a:r>
              <a:rPr lang="en-GB"/>
              <a:t>:- It starts with the goal, going backwards by using rules of inference to determine the facts that hit the target. It’s a goal-driven technique of inference. Chaining backward is known as top-down method.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25"/>
          <p:cNvPicPr preferRelativeResize="0"/>
          <p:nvPr/>
        </p:nvPicPr>
        <p:blipFill>
          <a:blip r:embed="rId3">
            <a:alphaModFix/>
          </a:blip>
          <a:stretch>
            <a:fillRect/>
          </a:stretch>
        </p:blipFill>
        <p:spPr>
          <a:xfrm>
            <a:off x="2014275" y="428250"/>
            <a:ext cx="4657725" cy="3705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