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8.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1" r:id="rId5"/>
    <p:sldId id="259" r:id="rId6"/>
    <p:sldId id="260" r:id="rId7"/>
    <p:sldId id="268" r:id="rId8"/>
    <p:sldId id="267" r:id="rId9"/>
    <p:sldId id="266" r:id="rId10"/>
    <p:sldId id="263" r:id="rId11"/>
    <p:sldId id="262" r:id="rId12"/>
    <p:sldId id="265"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09" d="100"/>
          <a:sy n="109" d="100"/>
        </p:scale>
        <p:origin x="103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B5753-D53B-4E24-9E1D-73F4A804F6DB}" type="datetimeFigureOut">
              <a:rPr lang="fr-FR" smtClean="0"/>
              <a:t>03/04/2016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44AFB-5BA4-4BD7-A620-A830D22E0106}" type="slidenum">
              <a:rPr lang="fr-FR" smtClean="0"/>
              <a:t>‹N°›</a:t>
            </a:fld>
            <a:endParaRPr lang="fr-FR"/>
          </a:p>
        </p:txBody>
      </p:sp>
    </p:spTree>
    <p:extLst>
      <p:ext uri="{BB962C8B-B14F-4D97-AF65-F5344CB8AC3E}">
        <p14:creationId xmlns:p14="http://schemas.microsoft.com/office/powerpoint/2010/main" val="224092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Comparateur</a:t>
            </a:r>
            <a:r>
              <a:rPr lang="fr-FR" baseline="0" dirty="0" smtClean="0"/>
              <a:t> en ligne, Moteurs de recherches, création de statistiques </a:t>
            </a:r>
            <a:endParaRPr lang="fr-FR" dirty="0"/>
          </a:p>
        </p:txBody>
      </p:sp>
      <p:sp>
        <p:nvSpPr>
          <p:cNvPr id="4" name="Espace réservé du numéro de diapositive 3"/>
          <p:cNvSpPr>
            <a:spLocks noGrp="1"/>
          </p:cNvSpPr>
          <p:nvPr>
            <p:ph type="sldNum" sz="quarter" idx="10"/>
          </p:nvPr>
        </p:nvSpPr>
        <p:spPr/>
        <p:txBody>
          <a:bodyPr/>
          <a:lstStyle/>
          <a:p>
            <a:fld id="{5B944AFB-5BA4-4BD7-A620-A830D22E0106}" type="slidenum">
              <a:rPr lang="fr-FR" smtClean="0"/>
              <a:t>13</a:t>
            </a:fld>
            <a:endParaRPr lang="fr-FR"/>
          </a:p>
        </p:txBody>
      </p:sp>
    </p:spTree>
    <p:extLst>
      <p:ext uri="{BB962C8B-B14F-4D97-AF65-F5344CB8AC3E}">
        <p14:creationId xmlns:p14="http://schemas.microsoft.com/office/powerpoint/2010/main" val="143753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6C4C8252-A982-4420-A699-70F9FA7F51A2}"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393F8A1-A5A5-42FF-9A03-51402F045482}" type="datetime1">
              <a:rPr lang="en-US" smtClean="0"/>
              <a:t>4/3/2016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34486DE-8475-4D04-8B0D-6E9D97E8E4CF}"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F47C12E-57CB-4085-95BB-F1B01829BCC6}"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96FEEA5-F5B1-4409-828C-500C87E8C193}"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09059A-EDCA-438B-869D-B5BB352BF77D}" type="datetime1">
              <a:rPr lang="en-US" smtClean="0"/>
              <a:t>4/3/2016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DD556-4B13-477E-8FEF-FFE1BA398189}" type="datetime1">
              <a:rPr lang="en-US" smtClean="0"/>
              <a:t>4/3/2016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901A4CB-F114-450A-B251-2245A6C13C3A}"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638EE82-92D4-4600-8527-BC64AE944AF2}"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2EF5952-26CA-4A78-8A8B-02E52552EC04}"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6C3173B-B5AA-4998-916F-ABF3849BEAF7}" type="datetime1">
              <a:rPr lang="en-US" smtClean="0"/>
              <a:t>4/3/2016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49CC34F-A389-463F-89AA-9A575C211307}" type="datetime1">
              <a:rPr lang="en-US" smtClean="0"/>
              <a:t>4/3/2016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44806A2-1BFF-433B-A804-5F7530217DC0}" type="datetime1">
              <a:rPr lang="en-US" smtClean="0"/>
              <a:t>4/3/2016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68B9AE98-9412-4320-91CB-34C6659ACCCC}" type="datetime1">
              <a:rPr lang="en-US" smtClean="0"/>
              <a:t>4/3/2016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ED13B0-BB08-4795-9D6A-99FAC59B8822}" type="datetime1">
              <a:rPr lang="en-US" smtClean="0"/>
              <a:t>4/3/2016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55A3B5C7-5B13-4DAF-B971-AD0C3BBA39CE}" type="datetime1">
              <a:rPr lang="en-US" smtClean="0"/>
              <a:t>4/3/2016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E5B173E-3417-466B-82F5-6E8D00425453}" type="datetime1">
              <a:rPr lang="en-US" smtClean="0"/>
              <a:t>4/3/2016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592BEF-9EAC-4A57-AE9B-06CD372494A1}" type="datetime1">
              <a:rPr lang="en-US" smtClean="0"/>
              <a:t>4/3/2016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2561705"/>
            <a:ext cx="8825658" cy="3329581"/>
          </a:xfrm>
        </p:spPr>
        <p:txBody>
          <a:bodyPr/>
          <a:lstStyle/>
          <a:p>
            <a:pPr algn="ctr"/>
            <a:r>
              <a:rPr lang="fr-FR" dirty="0" smtClean="0"/>
              <a:t/>
            </a:r>
            <a:br>
              <a:rPr lang="fr-FR" dirty="0" smtClean="0"/>
            </a:br>
            <a:r>
              <a:rPr lang="fr-FR" dirty="0"/>
              <a:t/>
            </a:r>
            <a:br>
              <a:rPr lang="fr-FR" dirty="0"/>
            </a:br>
            <a:r>
              <a:rPr lang="fr-FR" dirty="0" smtClean="0"/>
              <a:t>Web Scraping	</a:t>
            </a:r>
            <a:endParaRPr lang="fr-FR" dirty="0"/>
          </a:p>
        </p:txBody>
      </p:sp>
      <p:sp>
        <p:nvSpPr>
          <p:cNvPr id="3" name="Sous-titre 2"/>
          <p:cNvSpPr>
            <a:spLocks noGrp="1"/>
          </p:cNvSpPr>
          <p:nvPr>
            <p:ph type="subTitle" idx="1"/>
          </p:nvPr>
        </p:nvSpPr>
        <p:spPr>
          <a:xfrm>
            <a:off x="1154955" y="5932848"/>
            <a:ext cx="8825658" cy="861420"/>
          </a:xfrm>
        </p:spPr>
        <p:txBody>
          <a:bodyPr/>
          <a:lstStyle/>
          <a:p>
            <a:pPr algn="ctr"/>
            <a:r>
              <a:rPr lang="fr-FR" dirty="0" smtClean="0"/>
              <a:t>Avoir une API là où elle n’existe pas</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313" y="432261"/>
            <a:ext cx="6555971" cy="3902852"/>
          </a:xfrm>
          <a:prstGeom prst="rect">
            <a:avLst/>
          </a:prstGeom>
        </p:spPr>
      </p:pic>
    </p:spTree>
    <p:extLst>
      <p:ext uri="{BB962C8B-B14F-4D97-AF65-F5344CB8AC3E}">
        <p14:creationId xmlns:p14="http://schemas.microsoft.com/office/powerpoint/2010/main" val="1585643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Cliquer et </a:t>
            </a:r>
            <a:r>
              <a:rPr lang="fr-FR" dirty="0" smtClean="0"/>
              <a:t>faire des </a:t>
            </a:r>
            <a:r>
              <a:rPr lang="fr-FR" dirty="0" err="1" smtClean="0"/>
              <a:t>screenshots</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10</a:t>
            </a:fld>
            <a:endParaRPr lang="en-US" dirty="0"/>
          </a:p>
        </p:txBody>
      </p:sp>
      <p:pic>
        <p:nvPicPr>
          <p:cNvPr id="5"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725" y="1411874"/>
            <a:ext cx="2126925" cy="336351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3231826" y="5147616"/>
            <a:ext cx="4426721" cy="954107"/>
          </a:xfrm>
          <a:prstGeom prst="rect">
            <a:avLst/>
          </a:prstGeom>
          <a:solidFill>
            <a:schemeClr val="bg1"/>
          </a:solidFill>
        </p:spPr>
        <p:txBody>
          <a:bodyPr wrap="square" rtlCol="0">
            <a:spAutoFit/>
          </a:bodyPr>
          <a:lstStyle/>
          <a:p>
            <a:r>
              <a:rPr lang="fr-FR" sz="2800" dirty="0" err="1" smtClean="0">
                <a:solidFill>
                  <a:schemeClr val="accent1"/>
                </a:solidFill>
              </a:rPr>
              <a:t>npm</a:t>
            </a:r>
            <a:r>
              <a:rPr lang="fr-FR" sz="2800" dirty="0" smtClean="0">
                <a:solidFill>
                  <a:schemeClr val="bg1"/>
                </a:solidFill>
              </a:rPr>
              <a:t> </a:t>
            </a:r>
            <a:r>
              <a:rPr lang="fr-FR" sz="2800" dirty="0" err="1" smtClean="0"/>
              <a:t>install</a:t>
            </a:r>
            <a:r>
              <a:rPr lang="fr-FR" sz="2800" dirty="0" smtClean="0"/>
              <a:t> -g </a:t>
            </a:r>
            <a:r>
              <a:rPr lang="fr-FR" sz="2800" dirty="0" err="1" smtClean="0"/>
              <a:t>phantomjs</a:t>
            </a:r>
            <a:endParaRPr lang="fr-FR" sz="2800" dirty="0" smtClean="0"/>
          </a:p>
          <a:p>
            <a:r>
              <a:rPr lang="fr-FR" sz="2800" dirty="0" err="1">
                <a:solidFill>
                  <a:schemeClr val="accent1"/>
                </a:solidFill>
              </a:rPr>
              <a:t>npm</a:t>
            </a:r>
            <a:r>
              <a:rPr lang="fr-FR" sz="2800" dirty="0">
                <a:solidFill>
                  <a:schemeClr val="bg1"/>
                </a:solidFill>
              </a:rPr>
              <a:t> </a:t>
            </a:r>
            <a:r>
              <a:rPr lang="fr-FR" sz="2800" dirty="0" err="1"/>
              <a:t>install</a:t>
            </a:r>
            <a:r>
              <a:rPr lang="fr-FR" sz="2800" dirty="0"/>
              <a:t> -g </a:t>
            </a:r>
            <a:r>
              <a:rPr lang="fr-FR" sz="2800" dirty="0" err="1" smtClean="0"/>
              <a:t>casperjs</a:t>
            </a:r>
            <a:endParaRPr lang="fr-FR" sz="2800" dirty="0"/>
          </a:p>
        </p:txBody>
      </p:sp>
    </p:spTree>
    <p:extLst>
      <p:ext uri="{BB962C8B-B14F-4D97-AF65-F5344CB8AC3E}">
        <p14:creationId xmlns:p14="http://schemas.microsoft.com/office/powerpoint/2010/main" val="21411106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cas des sites en JS</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11</a:t>
            </a:fld>
            <a:endParaRPr lang="en-US" dirty="0"/>
          </a:p>
        </p:txBody>
      </p:sp>
      <p:pic>
        <p:nvPicPr>
          <p:cNvPr id="1026"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009" y="1853248"/>
            <a:ext cx="2126925" cy="3363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140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Alternative au code</a:t>
            </a:r>
            <a:endParaRPr lang="fr-FR" dirty="0"/>
          </a:p>
        </p:txBody>
      </p:sp>
      <p:sp>
        <p:nvSpPr>
          <p:cNvPr id="3" name="Espace réservé du contenu 2"/>
          <p:cNvSpPr>
            <a:spLocks noGrp="1"/>
          </p:cNvSpPr>
          <p:nvPr>
            <p:ph idx="1"/>
          </p:nvPr>
        </p:nvSpPr>
        <p:spPr/>
        <p:txBody>
          <a:bodyPr/>
          <a:lstStyle/>
          <a:p>
            <a:r>
              <a:rPr lang="fr-FR" dirty="0" smtClean="0"/>
              <a:t>YQL (Yahoo </a:t>
            </a:r>
            <a:r>
              <a:rPr lang="fr-FR" dirty="0" err="1" smtClean="0"/>
              <a:t>Query</a:t>
            </a:r>
            <a:r>
              <a:rPr lang="fr-FR" dirty="0" smtClean="0"/>
              <a:t> </a:t>
            </a:r>
            <a:r>
              <a:rPr lang="fr-FR" dirty="0" err="1" smtClean="0"/>
              <a:t>Language</a:t>
            </a:r>
            <a:r>
              <a:rPr lang="fr-FR" dirty="0" smtClean="0"/>
              <a:t>)</a:t>
            </a:r>
          </a:p>
          <a:p>
            <a:endParaRPr lang="fr-FR" dirty="0"/>
          </a:p>
          <a:p>
            <a:r>
              <a:rPr lang="fr-FR" dirty="0" smtClean="0"/>
              <a:t>import.io </a:t>
            </a:r>
            <a:endParaRPr lang="fr-FR" dirty="0" smtClean="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466732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Quelques cas de scraping</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13</a:t>
            </a:fld>
            <a:endParaRPr lang="en-US" dirty="0"/>
          </a:p>
        </p:txBody>
      </p:sp>
      <p:sp>
        <p:nvSpPr>
          <p:cNvPr id="5" name="Titre 1"/>
          <p:cNvSpPr txBox="1">
            <a:spLocks/>
          </p:cNvSpPr>
          <p:nvPr/>
        </p:nvSpPr>
        <p:spPr>
          <a:xfrm>
            <a:off x="1036809" y="3067395"/>
            <a:ext cx="9404723" cy="9471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t>À votre avis ? </a:t>
            </a:r>
            <a:endParaRPr lang="fr-FR" dirty="0"/>
          </a:p>
        </p:txBody>
      </p:sp>
    </p:spTree>
    <p:extLst>
      <p:ext uri="{BB962C8B-B14F-4D97-AF65-F5344CB8AC3E}">
        <p14:creationId xmlns:p14="http://schemas.microsoft.com/office/powerpoint/2010/main" val="41602699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2" y="4403826"/>
            <a:ext cx="9404723" cy="947161"/>
          </a:xfrm>
        </p:spPr>
        <p:txBody>
          <a:bodyPr/>
          <a:lstStyle/>
          <a:p>
            <a:pPr algn="ctr"/>
            <a:r>
              <a:rPr lang="fr-FR" dirty="0" smtClean="0"/>
              <a:t>À VOUS DE JOUER</a:t>
            </a:r>
            <a:endParaRPr lang="fr-FR" dirty="0"/>
          </a:p>
        </p:txBody>
      </p:sp>
      <p:sp>
        <p:nvSpPr>
          <p:cNvPr id="3" name="Espace réservé du contenu 2"/>
          <p:cNvSpPr>
            <a:spLocks noGrp="1"/>
          </p:cNvSpPr>
          <p:nvPr>
            <p:ph idx="1"/>
          </p:nvPr>
        </p:nvSpPr>
        <p:spPr/>
        <p:txBody>
          <a:bodyPr/>
          <a:lstStyle/>
          <a:p>
            <a:pPr marL="0" indent="0">
              <a:buNone/>
            </a:pPr>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14</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423" y="1063416"/>
            <a:ext cx="4762500" cy="2857500"/>
          </a:xfrm>
          <a:prstGeom prst="rect">
            <a:avLst/>
          </a:prstGeom>
        </p:spPr>
      </p:pic>
    </p:spTree>
    <p:extLst>
      <p:ext uri="{BB962C8B-B14F-4D97-AF65-F5344CB8AC3E}">
        <p14:creationId xmlns:p14="http://schemas.microsoft.com/office/powerpoint/2010/main" val="42450471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Web scraping, </a:t>
            </a:r>
            <a:r>
              <a:rPr lang="fr-FR" dirty="0" err="1" smtClean="0"/>
              <a:t>Was</a:t>
            </a:r>
            <a:r>
              <a:rPr lang="fr-FR" dirty="0" smtClean="0"/>
              <a:t> </a:t>
            </a:r>
            <a:r>
              <a:rPr lang="fr-FR" dirty="0" err="1"/>
              <a:t>ist</a:t>
            </a:r>
            <a:r>
              <a:rPr lang="fr-FR" dirty="0"/>
              <a:t> </a:t>
            </a:r>
            <a:r>
              <a:rPr lang="fr-FR" dirty="0" err="1"/>
              <a:t>das</a:t>
            </a:r>
            <a:r>
              <a:rPr lang="fr-FR" dirty="0"/>
              <a:t>?</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0493" y="1853248"/>
            <a:ext cx="3132047" cy="4195762"/>
          </a:xfrm>
        </p:spPr>
      </p:pic>
      <p:sp>
        <p:nvSpPr>
          <p:cNvPr id="4" name="Espace réservé du numéro de diapositive 3"/>
          <p:cNvSpPr>
            <a:spLocks noGrp="1"/>
          </p:cNvSpPr>
          <p:nvPr>
            <p:ph type="sldNum" sz="quarter" idx="12"/>
          </p:nvPr>
        </p:nvSpPr>
        <p:spPr/>
        <p:txBody>
          <a:bodyPr/>
          <a:lstStyle/>
          <a:p>
            <a:fld id="{D57F1E4F-1CFF-5643-939E-02111984F565}" type="slidenum">
              <a:rPr lang="en-US" smtClean="0"/>
              <a:t>2</a:t>
            </a:fld>
            <a:endParaRPr lang="en-US" dirty="0"/>
          </a:p>
        </p:txBody>
      </p:sp>
      <p:sp>
        <p:nvSpPr>
          <p:cNvPr id="6" name="ZoneTexte 5"/>
          <p:cNvSpPr txBox="1"/>
          <p:nvPr/>
        </p:nvSpPr>
        <p:spPr>
          <a:xfrm>
            <a:off x="344405" y="1853248"/>
            <a:ext cx="6876088" cy="2862322"/>
          </a:xfrm>
          <a:prstGeom prst="rect">
            <a:avLst/>
          </a:prstGeom>
          <a:noFill/>
        </p:spPr>
        <p:txBody>
          <a:bodyPr wrap="square" rtlCol="0">
            <a:spAutoFit/>
          </a:bodyPr>
          <a:lstStyle/>
          <a:p>
            <a:r>
              <a:rPr lang="fr-FR" b="1" dirty="0" smtClean="0"/>
              <a:t>Ce que nous dit </a:t>
            </a:r>
            <a:r>
              <a:rPr lang="fr-FR" b="1" dirty="0" err="1" smtClean="0"/>
              <a:t>Wikipedia</a:t>
            </a:r>
            <a:r>
              <a:rPr lang="fr-FR" b="1" dirty="0" smtClean="0"/>
              <a:t> : </a:t>
            </a:r>
          </a:p>
          <a:p>
            <a:endParaRPr lang="fr-FR" dirty="0"/>
          </a:p>
          <a:p>
            <a:r>
              <a:rPr lang="fr-FR" i="1" dirty="0"/>
              <a:t>Le web scraping (parfois appelé </a:t>
            </a:r>
            <a:r>
              <a:rPr lang="fr-FR" i="1" dirty="0" err="1"/>
              <a:t>Harvesting</a:t>
            </a:r>
            <a:r>
              <a:rPr lang="fr-FR" i="1" dirty="0"/>
              <a:t>) est une technique d'extraction du contenu de sites Web, via un script ou un programme, dans le but de le transformer pour permettre son utilisation dans un autre contexte, par exemple le </a:t>
            </a:r>
            <a:r>
              <a:rPr lang="fr-FR" i="1" dirty="0" smtClean="0"/>
              <a:t>référencement.</a:t>
            </a:r>
          </a:p>
          <a:p>
            <a:endParaRPr lang="fr-FR" i="1" dirty="0"/>
          </a:p>
          <a:p>
            <a:endParaRPr lang="fr-FR" i="1" dirty="0" smtClean="0"/>
          </a:p>
          <a:p>
            <a:r>
              <a:rPr lang="fr-FR" dirty="0" smtClean="0"/>
              <a:t>Pour faire simple, c’est un robot qui se balade sur votre site ! </a:t>
            </a:r>
            <a:endParaRPr lang="fr-FR" dirty="0"/>
          </a:p>
        </p:txBody>
      </p:sp>
    </p:spTree>
    <p:extLst>
      <p:ext uri="{BB962C8B-B14F-4D97-AF65-F5344CB8AC3E}">
        <p14:creationId xmlns:p14="http://schemas.microsoft.com/office/powerpoint/2010/main" val="42312962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 que dit la loi </a:t>
            </a:r>
            <a:endParaRPr lang="fr-FR" dirty="0"/>
          </a:p>
        </p:txBody>
      </p:sp>
      <p:sp>
        <p:nvSpPr>
          <p:cNvPr id="3" name="Espace réservé du contenu 2"/>
          <p:cNvSpPr>
            <a:spLocks noGrp="1"/>
          </p:cNvSpPr>
          <p:nvPr>
            <p:ph idx="1"/>
          </p:nvPr>
        </p:nvSpPr>
        <p:spPr/>
        <p:txBody>
          <a:bodyPr/>
          <a:lstStyle/>
          <a:p>
            <a:pPr marL="0" indent="0">
              <a:buNone/>
            </a:pPr>
            <a:r>
              <a:rPr lang="fr-FR" b="1" dirty="0"/>
              <a:t>Article L341-1 du Code de la propriété intellectuelle :</a:t>
            </a:r>
            <a:endParaRPr lang="fr-FR" dirty="0"/>
          </a:p>
          <a:p>
            <a:pPr marL="0" indent="0">
              <a:buNone/>
            </a:pPr>
            <a:r>
              <a:rPr lang="fr-FR" dirty="0"/>
              <a:t> </a:t>
            </a:r>
          </a:p>
          <a:p>
            <a:pPr marL="0" indent="0">
              <a:buNone/>
            </a:pPr>
            <a:r>
              <a:rPr lang="fr-FR" i="1" dirty="0"/>
              <a:t>" Le producteur d'une base de données, entendu comme la personne qui prend l'initiative et le risque des investissements correspondants, bénéficie d'une protection du contenu de la base lorsque la constitution, la vérification ou la présentation de celui-ci atteste d'un investissement financier, matériel ou humain substantiel.</a:t>
            </a:r>
            <a:endParaRPr lang="fr-FR" dirty="0"/>
          </a:p>
          <a:p>
            <a:pPr marL="0" indent="0">
              <a:buNone/>
            </a:pPr>
            <a:r>
              <a:rPr lang="fr-FR" dirty="0"/>
              <a:t> </a:t>
            </a:r>
          </a:p>
          <a:p>
            <a:pPr marL="0" indent="0">
              <a:buNone/>
            </a:pPr>
            <a:r>
              <a:rPr lang="fr-FR" i="1" dirty="0"/>
              <a:t>Cette protection est indépendante et s'exerce sans préjudice de celles résultant du droit d'auteur ou d'un autre droit sur la base de données ou un de ses éléments constitutifs."</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8225878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Dans quels cas utiliser du scraping ?</a:t>
            </a:r>
            <a:endParaRPr lang="fr-FR" dirty="0"/>
          </a:p>
        </p:txBody>
      </p:sp>
      <p:sp>
        <p:nvSpPr>
          <p:cNvPr id="3" name="Espace réservé du contenu 2"/>
          <p:cNvSpPr>
            <a:spLocks noGrp="1"/>
          </p:cNvSpPr>
          <p:nvPr>
            <p:ph idx="1"/>
          </p:nvPr>
        </p:nvSpPr>
        <p:spPr/>
        <p:txBody>
          <a:bodyPr/>
          <a:lstStyle/>
          <a:p>
            <a:r>
              <a:rPr lang="fr-FR" dirty="0" smtClean="0"/>
              <a:t>Référencement </a:t>
            </a:r>
          </a:p>
          <a:p>
            <a:endParaRPr lang="fr-FR" dirty="0" smtClean="0"/>
          </a:p>
          <a:p>
            <a:r>
              <a:rPr lang="fr-FR" dirty="0" smtClean="0"/>
              <a:t>Extraction de données pour statistiques </a:t>
            </a:r>
          </a:p>
          <a:p>
            <a:endParaRPr lang="fr-FR" dirty="0" smtClean="0"/>
          </a:p>
          <a:p>
            <a:r>
              <a:rPr lang="fr-FR" dirty="0" smtClean="0"/>
              <a:t>Pas d’API existante </a:t>
            </a:r>
          </a:p>
          <a:p>
            <a:endParaRPr lang="fr-FR" dirty="0" smtClean="0"/>
          </a:p>
          <a:p>
            <a:r>
              <a:rPr lang="fr-FR" dirty="0" smtClean="0"/>
              <a:t>Test d’intégration </a:t>
            </a:r>
          </a:p>
          <a:p>
            <a:endParaRPr lang="fr-FR" dirty="0"/>
          </a:p>
          <a:p>
            <a:r>
              <a:rPr lang="fr-FR" dirty="0" smtClean="0"/>
              <a:t>…</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5574611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Quel langage choisir ?</a:t>
            </a:r>
            <a:endParaRPr lang="fr-FR" dirty="0"/>
          </a:p>
        </p:txBody>
      </p:sp>
      <p:sp>
        <p:nvSpPr>
          <p:cNvPr id="3" name="Espace réservé du contenu 2"/>
          <p:cNvSpPr>
            <a:spLocks noGrp="1"/>
          </p:cNvSpPr>
          <p:nvPr>
            <p:ph idx="1"/>
          </p:nvPr>
        </p:nvSpPr>
        <p:spPr/>
        <p:txBody>
          <a:bodyPr/>
          <a:lstStyle/>
          <a:p>
            <a:r>
              <a:rPr lang="fr-FR" dirty="0" smtClean="0"/>
              <a:t>Votre langage de programmation peut faire une requête HTTP vers l’extérieur ? </a:t>
            </a:r>
          </a:p>
          <a:p>
            <a:endParaRPr lang="fr-FR" dirty="0"/>
          </a:p>
          <a:p>
            <a:endParaRPr lang="fr-FR" dirty="0" smtClean="0"/>
          </a:p>
          <a:p>
            <a:endParaRPr lang="fr-FR" dirty="0"/>
          </a:p>
          <a:p>
            <a:r>
              <a:rPr lang="fr-FR" dirty="0" smtClean="0"/>
              <a:t>Votre langage gère l’asynchrone  ? </a:t>
            </a:r>
          </a:p>
          <a:p>
            <a:endParaRPr lang="fr-FR" dirty="0" smtClean="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5</a:t>
            </a:fld>
            <a:endParaRPr lang="en-US" dirty="0"/>
          </a:p>
        </p:txBody>
      </p:sp>
      <p:sp>
        <p:nvSpPr>
          <p:cNvPr id="5" name="ZoneTexte 4"/>
          <p:cNvSpPr txBox="1"/>
          <p:nvPr/>
        </p:nvSpPr>
        <p:spPr>
          <a:xfrm>
            <a:off x="3922839" y="2892830"/>
            <a:ext cx="2851266" cy="523220"/>
          </a:xfrm>
          <a:prstGeom prst="rect">
            <a:avLst/>
          </a:prstGeom>
          <a:noFill/>
          <a:ln w="38100">
            <a:solidFill>
              <a:schemeClr val="accent1"/>
            </a:solidFill>
          </a:ln>
        </p:spPr>
        <p:txBody>
          <a:bodyPr wrap="square" rtlCol="0">
            <a:spAutoFit/>
          </a:bodyPr>
          <a:lstStyle/>
          <a:p>
            <a:pPr algn="ctr"/>
            <a:r>
              <a:rPr lang="fr-FR" sz="2800" dirty="0" smtClean="0"/>
              <a:t>IL EST PARFAIT ! </a:t>
            </a:r>
            <a:endParaRPr lang="fr-FR" sz="2800" dirty="0"/>
          </a:p>
        </p:txBody>
      </p:sp>
      <p:sp>
        <p:nvSpPr>
          <p:cNvPr id="6" name="ZoneTexte 5"/>
          <p:cNvSpPr txBox="1"/>
          <p:nvPr/>
        </p:nvSpPr>
        <p:spPr>
          <a:xfrm>
            <a:off x="3452296" y="4790903"/>
            <a:ext cx="4248572" cy="523220"/>
          </a:xfrm>
          <a:prstGeom prst="rect">
            <a:avLst/>
          </a:prstGeom>
          <a:noFill/>
          <a:ln w="38100">
            <a:solidFill>
              <a:schemeClr val="accent1"/>
            </a:solidFill>
          </a:ln>
        </p:spPr>
        <p:txBody>
          <a:bodyPr wrap="square" rtlCol="0">
            <a:spAutoFit/>
          </a:bodyPr>
          <a:lstStyle/>
          <a:p>
            <a:pPr algn="ctr"/>
            <a:r>
              <a:rPr lang="fr-FR" sz="2800" dirty="0" smtClean="0"/>
              <a:t>C’EST ENCORE MIEUX !</a:t>
            </a:r>
            <a:endParaRPr lang="fr-FR" sz="2800" dirty="0"/>
          </a:p>
        </p:txBody>
      </p:sp>
    </p:spTree>
    <p:extLst>
      <p:ext uri="{BB962C8B-B14F-4D97-AF65-F5344CB8AC3E}">
        <p14:creationId xmlns:p14="http://schemas.microsoft.com/office/powerpoint/2010/main" val="1069495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Coder un scraper, simple ?</a:t>
            </a:r>
            <a:endParaRPr lang="fr-FR" dirty="0"/>
          </a:p>
        </p:txBody>
      </p:sp>
      <p:sp>
        <p:nvSpPr>
          <p:cNvPr id="3" name="Espace réservé du contenu 2"/>
          <p:cNvSpPr>
            <a:spLocks noGrp="1"/>
          </p:cNvSpPr>
          <p:nvPr>
            <p:ph idx="1"/>
          </p:nvPr>
        </p:nvSpPr>
        <p:spPr/>
        <p:txBody>
          <a:bodyPr/>
          <a:lstStyle/>
          <a:p>
            <a:pPr marL="0" indent="0">
              <a:buNone/>
            </a:pPr>
            <a:r>
              <a:rPr lang="fr-FR" dirty="0" smtClean="0"/>
              <a:t>Malgré l’idée, faire son scraper est : </a:t>
            </a:r>
          </a:p>
          <a:p>
            <a:r>
              <a:rPr lang="fr-FR" dirty="0" smtClean="0"/>
              <a:t>Simple </a:t>
            </a:r>
          </a:p>
          <a:p>
            <a:r>
              <a:rPr lang="fr-FR" dirty="0" smtClean="0"/>
              <a:t>Rapide </a:t>
            </a:r>
          </a:p>
          <a:p>
            <a:endParaRPr lang="fr-FR" dirty="0"/>
          </a:p>
          <a:p>
            <a:pPr marL="0" indent="0" algn="ctr">
              <a:buNone/>
            </a:pPr>
            <a:r>
              <a:rPr lang="fr-FR" sz="2800" dirty="0" smtClean="0"/>
              <a:t>Je vous le prouve ? </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5556837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Coder un scraper, simple ?</a:t>
            </a:r>
            <a:endParaRPr lang="fr-FR" dirty="0"/>
          </a:p>
        </p:txBody>
      </p:sp>
      <p:sp>
        <p:nvSpPr>
          <p:cNvPr id="3" name="Espace réservé du contenu 2"/>
          <p:cNvSpPr>
            <a:spLocks noGrp="1"/>
          </p:cNvSpPr>
          <p:nvPr>
            <p:ph idx="1"/>
          </p:nvPr>
        </p:nvSpPr>
        <p:spPr>
          <a:xfrm>
            <a:off x="1103312" y="3100647"/>
            <a:ext cx="8946541" cy="3147752"/>
          </a:xfrm>
        </p:spPr>
        <p:txBody>
          <a:bodyPr>
            <a:normAutofit/>
          </a:bodyPr>
          <a:lstStyle/>
          <a:p>
            <a:pPr marL="0" indent="0">
              <a:buNone/>
            </a:pPr>
            <a:r>
              <a:rPr lang="fr-FR" sz="2800" dirty="0" smtClean="0"/>
              <a:t>Voilà, vous avez fait le plus dur … </a:t>
            </a:r>
          </a:p>
          <a:p>
            <a:pPr marL="0" indent="0">
              <a:buNone/>
            </a:pPr>
            <a:endParaRPr lang="fr-FR" sz="2800" dirty="0"/>
          </a:p>
          <a:p>
            <a:pPr marL="0" indent="0">
              <a:buNone/>
            </a:pPr>
            <a:r>
              <a:rPr lang="fr-FR" sz="2800" dirty="0" err="1" smtClean="0"/>
              <a:t>request</a:t>
            </a:r>
            <a:r>
              <a:rPr lang="fr-FR" sz="2800" dirty="0" smtClean="0"/>
              <a:t> + </a:t>
            </a:r>
            <a:r>
              <a:rPr lang="fr-FR" sz="2800" dirty="0" err="1" smtClean="0"/>
              <a:t>cheerio</a:t>
            </a:r>
            <a:r>
              <a:rPr lang="fr-FR" sz="2800" dirty="0" smtClean="0"/>
              <a:t> = </a:t>
            </a:r>
            <a:endParaRPr lang="fr-FR" sz="2800"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7</a:t>
            </a:fld>
            <a:endParaRPr lang="en-US" dirty="0"/>
          </a:p>
        </p:txBody>
      </p:sp>
      <p:sp>
        <p:nvSpPr>
          <p:cNvPr id="5" name="ZoneTexte 4"/>
          <p:cNvSpPr txBox="1"/>
          <p:nvPr/>
        </p:nvSpPr>
        <p:spPr>
          <a:xfrm>
            <a:off x="3785295" y="2119745"/>
            <a:ext cx="3126353" cy="523220"/>
          </a:xfrm>
          <a:prstGeom prst="rect">
            <a:avLst/>
          </a:prstGeom>
          <a:solidFill>
            <a:schemeClr val="bg1"/>
          </a:solidFill>
        </p:spPr>
        <p:txBody>
          <a:bodyPr wrap="square" rtlCol="0">
            <a:spAutoFit/>
          </a:bodyPr>
          <a:lstStyle/>
          <a:p>
            <a:r>
              <a:rPr lang="fr-FR" sz="2800" dirty="0" err="1" smtClean="0">
                <a:solidFill>
                  <a:schemeClr val="accent1"/>
                </a:solidFill>
              </a:rPr>
              <a:t>npm</a:t>
            </a:r>
            <a:r>
              <a:rPr lang="fr-FR" sz="2800" dirty="0" smtClean="0">
                <a:solidFill>
                  <a:schemeClr val="bg1"/>
                </a:solidFill>
              </a:rPr>
              <a:t> </a:t>
            </a:r>
            <a:r>
              <a:rPr lang="fr-FR" sz="2800" dirty="0" err="1" smtClean="0"/>
              <a:t>install</a:t>
            </a:r>
            <a:r>
              <a:rPr lang="fr-FR" sz="2800" dirty="0" smtClean="0"/>
              <a:t> </a:t>
            </a:r>
            <a:r>
              <a:rPr lang="fr-FR" sz="2800" dirty="0" err="1" smtClean="0"/>
              <a:t>scrap</a:t>
            </a:r>
            <a:endParaRPr lang="fr-FR" sz="2800" dirty="0"/>
          </a:p>
        </p:txBody>
      </p:sp>
      <p:sp>
        <p:nvSpPr>
          <p:cNvPr id="6" name="Cœur 5"/>
          <p:cNvSpPr/>
          <p:nvPr/>
        </p:nvSpPr>
        <p:spPr>
          <a:xfrm>
            <a:off x="4713317" y="4231179"/>
            <a:ext cx="556951" cy="49045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accent2">
                    <a:lumMod val="50000"/>
                  </a:schemeClr>
                </a:solidFill>
              </a:ln>
            </a:endParaRPr>
          </a:p>
        </p:txBody>
      </p:sp>
    </p:spTree>
    <p:extLst>
      <p:ext uri="{BB962C8B-B14F-4D97-AF65-F5344CB8AC3E}">
        <p14:creationId xmlns:p14="http://schemas.microsoft.com/office/powerpoint/2010/main" val="22949079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notion de vitesse</a:t>
            </a:r>
            <a:endParaRPr lang="fr-FR" dirty="0"/>
          </a:p>
        </p:txBody>
      </p:sp>
      <p:sp>
        <p:nvSpPr>
          <p:cNvPr id="3" name="Espace réservé du contenu 2"/>
          <p:cNvSpPr>
            <a:spLocks noGrp="1"/>
          </p:cNvSpPr>
          <p:nvPr>
            <p:ph idx="1"/>
          </p:nvPr>
        </p:nvSpPr>
        <p:spPr>
          <a:xfrm>
            <a:off x="1103313" y="1612670"/>
            <a:ext cx="5114608" cy="4451811"/>
          </a:xfrm>
        </p:spPr>
        <p:txBody>
          <a:bodyPr/>
          <a:lstStyle/>
          <a:p>
            <a:pPr marL="0" indent="0">
              <a:buNone/>
            </a:pPr>
            <a:endParaRPr lang="fr-FR" dirty="0" smtClean="0"/>
          </a:p>
          <a:p>
            <a:pPr marL="0" indent="0">
              <a:buNone/>
            </a:pPr>
            <a:r>
              <a:rPr lang="fr-FR" dirty="0" smtClean="0"/>
              <a:t>Il est toujours important de faire du </a:t>
            </a:r>
            <a:r>
              <a:rPr lang="fr-FR" dirty="0" err="1" smtClean="0"/>
              <a:t>scrap</a:t>
            </a:r>
            <a:r>
              <a:rPr lang="fr-FR" dirty="0" smtClean="0"/>
              <a:t> </a:t>
            </a:r>
            <a:r>
              <a:rPr lang="fr-FR" i="1" dirty="0" smtClean="0"/>
              <a:t>éthique.</a:t>
            </a:r>
          </a:p>
          <a:p>
            <a:pPr marL="0" indent="0">
              <a:buNone/>
            </a:pPr>
            <a:endParaRPr lang="fr-FR" i="1" dirty="0"/>
          </a:p>
          <a:p>
            <a:pPr marL="0" indent="0">
              <a:buNone/>
            </a:pPr>
            <a:r>
              <a:rPr lang="fr-FR" dirty="0" smtClean="0"/>
              <a:t>Il faut toujours paraitre comme un humain et non un robot. </a:t>
            </a:r>
          </a:p>
          <a:p>
            <a:pPr marL="0" indent="0">
              <a:buNone/>
            </a:pPr>
            <a:endParaRPr lang="fr-FR" dirty="0"/>
          </a:p>
          <a:p>
            <a:pPr marL="0" indent="0">
              <a:buNone/>
            </a:pPr>
            <a:r>
              <a:rPr lang="fr-FR" dirty="0" smtClean="0"/>
              <a:t>Un humain ne peut pas cliquer sur 2500 liens à la fois.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848" y="1612669"/>
            <a:ext cx="3815839" cy="4451812"/>
          </a:xfrm>
          <a:prstGeom prst="rect">
            <a:avLst/>
          </a:prstGeom>
        </p:spPr>
      </p:pic>
    </p:spTree>
    <p:extLst>
      <p:ext uri="{BB962C8B-B14F-4D97-AF65-F5344CB8AC3E}">
        <p14:creationId xmlns:p14="http://schemas.microsoft.com/office/powerpoint/2010/main" val="14065637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Passer un proxy</a:t>
            </a:r>
            <a:endParaRPr lang="fr-FR" dirty="0"/>
          </a:p>
        </p:txBody>
      </p:sp>
      <p:sp>
        <p:nvSpPr>
          <p:cNvPr id="3" name="Espace réservé du contenu 2"/>
          <p:cNvSpPr>
            <a:spLocks noGrp="1"/>
          </p:cNvSpPr>
          <p:nvPr>
            <p:ph idx="1"/>
          </p:nvPr>
        </p:nvSpPr>
        <p:spPr>
          <a:xfrm>
            <a:off x="1104293" y="5465139"/>
            <a:ext cx="8946541" cy="2374668"/>
          </a:xfrm>
        </p:spPr>
        <p:txBody>
          <a:bodyPr/>
          <a:lstStyle/>
          <a:p>
            <a:pPr marL="0" indent="0" algn="ctr">
              <a:buNone/>
            </a:pPr>
            <a:r>
              <a:rPr lang="fr-FR" dirty="0" err="1" smtClean="0"/>
              <a:t>Scrapoxy</a:t>
            </a:r>
            <a:r>
              <a:rPr lang="fr-FR" dirty="0" smtClean="0"/>
              <a:t> permet de passer par des serveurs à part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9</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126" y="3167755"/>
            <a:ext cx="6650687" cy="2042337"/>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571" y="1606710"/>
            <a:ext cx="3543795" cy="1200318"/>
          </a:xfrm>
          <a:prstGeom prst="rect">
            <a:avLst/>
          </a:prstGeom>
        </p:spPr>
      </p:pic>
    </p:spTree>
    <p:extLst>
      <p:ext uri="{BB962C8B-B14F-4D97-AF65-F5344CB8AC3E}">
        <p14:creationId xmlns:p14="http://schemas.microsoft.com/office/powerpoint/2010/main" val="6271084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TotalTime>
  <Words>305</Words>
  <Application>Microsoft Office PowerPoint</Application>
  <PresentationFormat>Grand écran</PresentationFormat>
  <Paragraphs>80</Paragraphs>
  <Slides>14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Century Gothic</vt:lpstr>
      <vt:lpstr>Wingdings 3</vt:lpstr>
      <vt:lpstr>Ion</vt:lpstr>
      <vt:lpstr>  Web Scraping </vt:lpstr>
      <vt:lpstr>Web scraping, Was ist das?</vt:lpstr>
      <vt:lpstr>Ce que dit la loi </vt:lpstr>
      <vt:lpstr>Dans quels cas utiliser du scraping ?</vt:lpstr>
      <vt:lpstr>Quel langage choisir ?</vt:lpstr>
      <vt:lpstr>Coder un scraper, simple ?</vt:lpstr>
      <vt:lpstr>Coder un scraper, simple ?</vt:lpstr>
      <vt:lpstr>La notion de vitesse</vt:lpstr>
      <vt:lpstr>Passer un proxy</vt:lpstr>
      <vt:lpstr>Cliquer et faire des screenshots </vt:lpstr>
      <vt:lpstr>Le cas des sites en JS</vt:lpstr>
      <vt:lpstr>Alternative au code</vt:lpstr>
      <vt:lpstr>Quelques cas de scraping</vt:lpstr>
      <vt:lpstr>À VOUS DE JOUER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 Web Scraping</dc:title>
  <dc:creator>DUCERF Alexis</dc:creator>
  <cp:lastModifiedBy>DUCERF Alexis</cp:lastModifiedBy>
  <cp:revision>15</cp:revision>
  <dcterms:created xsi:type="dcterms:W3CDTF">2016-04-03T16:53:08Z</dcterms:created>
  <dcterms:modified xsi:type="dcterms:W3CDTF">2016-04-03T21:39:23Z</dcterms:modified>
</cp:coreProperties>
</file>