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73" r:id="rId3"/>
    <p:sldId id="282" r:id="rId4"/>
    <p:sldId id="283" r:id="rId5"/>
    <p:sldId id="285" r:id="rId6"/>
    <p:sldId id="286" r:id="rId7"/>
    <p:sldId id="287" r:id="rId8"/>
    <p:sldId id="284" r:id="rId9"/>
    <p:sldId id="29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6271"/>
  </p:normalViewPr>
  <p:slideViewPr>
    <p:cSldViewPr snapToGrid="0">
      <p:cViewPr varScale="1">
        <p:scale>
          <a:sx n="111" d="100"/>
          <a:sy n="111" d="100"/>
        </p:scale>
        <p:origin x="2226"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0382DC-03BB-4DA5-8FDD-921109285244}" type="datetimeFigureOut">
              <a:rPr lang="fr-FR" smtClean="0"/>
              <a:t>08/12/2015</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72861D-83A5-4B09-9317-6C9EE4A8F674}" type="slidenum">
              <a:rPr lang="fr-FR" smtClean="0"/>
              <a:t>‹N°›</a:t>
            </a:fld>
            <a:endParaRPr lang="fr-FR"/>
          </a:p>
        </p:txBody>
      </p:sp>
    </p:spTree>
    <p:extLst>
      <p:ext uri="{BB962C8B-B14F-4D97-AF65-F5344CB8AC3E}">
        <p14:creationId xmlns:p14="http://schemas.microsoft.com/office/powerpoint/2010/main" val="2411633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D4A9C-97F0-421E-BA4F-D67C6EA9E76C}" type="datetimeFigureOut">
              <a:rPr lang="fr-FR" smtClean="0"/>
              <a:t>08/12/2015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2C029-268C-41B7-93F7-272C3F336A6D}" type="slidenum">
              <a:rPr lang="fr-FR" smtClean="0"/>
              <a:t>‹N°›</a:t>
            </a:fld>
            <a:endParaRPr lang="fr-FR"/>
          </a:p>
        </p:txBody>
      </p:sp>
    </p:spTree>
    <p:extLst>
      <p:ext uri="{BB962C8B-B14F-4D97-AF65-F5344CB8AC3E}">
        <p14:creationId xmlns:p14="http://schemas.microsoft.com/office/powerpoint/2010/main" val="36329164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D028C1AA-BF05-477F-A770-8B89FAEAA0EB}"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CB945BD-B832-438F-9794-86FAF9DC2027}" type="datetime1">
              <a:rPr lang="en-US" smtClean="0"/>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274AFCD-D2AD-4C91-98A9-FDB209680D66}"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7381FAA0-3FF9-44B3-94D9-03C8A2166C7C}"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769EEA7-6558-41EF-B7C6-A91CF4B2286A}"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E4BD85-82ED-49EB-9DBD-BBC9E8C9DC12}" type="datetime1">
              <a:rPr lang="en-US" smtClean="0"/>
              <a:t>12/8/2015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C53C1E-317A-4984-805E-B749D7F4E950}" type="datetime1">
              <a:rPr lang="en-US" smtClean="0"/>
              <a:t>12/8/2015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1541179-F36C-45FB-BF05-576CE598AD5E}"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452E859-5120-490F-BA2B-6A7031AEA6DD}"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E91C1F3-CCCF-41BE-864F-0425C3139438}"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6B991C2-3901-4AF2-98EE-931409B84DE2}" type="datetime1">
              <a:rPr lang="en-US" smtClean="0"/>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E6299F7-1BBE-4C5A-B359-D36F51D55589}" type="datetime1">
              <a:rPr lang="en-US" smtClean="0"/>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410AB36-E70B-469E-8F5C-D9AD08E30B0A}" type="datetime1">
              <a:rPr lang="en-US" smtClean="0"/>
              <a:t>12/8/2015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B81B622A-D58B-4801-8726-8C0FD6F327E4}" type="datetime1">
              <a:rPr lang="en-US" smtClean="0"/>
              <a:t>12/8/2015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FCDB801-3F5D-4EDE-9F8F-05444B27E639}" type="datetime1">
              <a:rPr lang="en-US" smtClean="0"/>
              <a:t>12/8/2015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7198FA0D-8875-4F6E-B2AF-6B2DC58E689B}" type="datetime1">
              <a:rPr lang="en-US" smtClean="0"/>
              <a:t>12/8/2015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BCA36F1-5119-432B-981E-A4608E8F11A2}" type="datetime1">
              <a:rPr lang="en-US" smtClean="0"/>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BA0AB9-1CC9-4CD0-B75C-4EB130BF7AED}" type="datetime1">
              <a:rPr lang="en-US" smtClean="0"/>
              <a:t>12/8/2015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onsite.tld/?myvar1=1&amp;myvar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effectLst>
                  <a:outerShdw blurRad="38100" dist="38100" dir="2700000" algn="tl">
                    <a:srgbClr val="000000">
                      <a:alpha val="43137"/>
                    </a:srgbClr>
                  </a:outerShdw>
                </a:effectLst>
              </a:rPr>
              <a:t>Formation PHP</a:t>
            </a:r>
            <a:endParaRPr lang="fr-FR" dirty="0">
              <a:effectLst>
                <a:outerShdw blurRad="38100" dist="38100" dir="2700000" algn="tl">
                  <a:srgbClr val="000000">
                    <a:alpha val="43137"/>
                  </a:srgbClr>
                </a:outerShdw>
              </a:effectLst>
            </a:endParaRPr>
          </a:p>
        </p:txBody>
      </p:sp>
      <p:sp>
        <p:nvSpPr>
          <p:cNvPr id="3" name="Sous-titre 2"/>
          <p:cNvSpPr>
            <a:spLocks noGrp="1"/>
          </p:cNvSpPr>
          <p:nvPr>
            <p:ph type="subTitle" idx="1"/>
          </p:nvPr>
        </p:nvSpPr>
        <p:spPr/>
        <p:txBody>
          <a:bodyPr/>
          <a:lstStyle/>
          <a:p>
            <a:pPr algn="ctr"/>
            <a:r>
              <a:rPr lang="fr-FR" dirty="0" smtClean="0"/>
              <a:t>Alexis DUCERF – 2015</a:t>
            </a:r>
          </a:p>
          <a:p>
            <a:pPr algn="ctr"/>
            <a:r>
              <a:rPr lang="fr-FR" sz="1200" i="1" cap="none" dirty="0" smtClean="0"/>
              <a:t>alexis.ducerf@deercoders.com</a:t>
            </a:r>
            <a:endParaRPr lang="fr-FR" sz="1200" i="1" cap="none" dirty="0"/>
          </a:p>
        </p:txBody>
      </p:sp>
      <p:sp>
        <p:nvSpPr>
          <p:cNvPr id="4" name="AutoShape 2" descr="Résultat de recherche d'images pour &quot;php logo&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descr="File:PHP-logo.sv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759" y="660855"/>
            <a:ext cx="4864050" cy="2576426"/>
          </a:xfrm>
          <a:prstGeom prst="rect">
            <a:avLst/>
          </a:prstGeom>
        </p:spPr>
      </p:pic>
      <p:sp>
        <p:nvSpPr>
          <p:cNvPr id="9" name="Espace réservé du numéro de diapositive 8"/>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501326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effectLst>
                  <a:outerShdw blurRad="38100" dist="38100" dir="2700000" algn="tl">
                    <a:srgbClr val="000000">
                      <a:alpha val="43137"/>
                    </a:srgbClr>
                  </a:outerShdw>
                </a:effectLst>
              </a:rPr>
              <a:t>LE PROTOCOLE HTTP</a:t>
            </a:r>
            <a:endParaRPr lang="fr-FR" b="1" dirty="0">
              <a:effectLst>
                <a:outerShdw blurRad="38100" dist="38100" dir="2700000" algn="tl">
                  <a:srgbClr val="000000">
                    <a:alpha val="43137"/>
                  </a:srgbClr>
                </a:outerShdw>
              </a:effectLst>
            </a:endParaRPr>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0409270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La structure d'un message HTTP</a:t>
            </a:r>
            <a:endParaRPr lang="fr-FR" sz="3200"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lnSpcReduction="10000"/>
          </a:bodyPr>
          <a:lstStyle/>
          <a:p>
            <a:pPr marL="0" lvl="0" indent="0">
              <a:buNone/>
            </a:pPr>
            <a:r>
              <a:rPr lang="fr-FR" altLang="fr-FR" dirty="0">
                <a:latin typeface="Menlo"/>
              </a:rPr>
              <a:t>User-Agent: </a:t>
            </a:r>
            <a:r>
              <a:rPr lang="fr-FR" altLang="fr-FR" dirty="0" err="1">
                <a:latin typeface="Menlo"/>
              </a:rPr>
              <a:t>curl</a:t>
            </a:r>
            <a:r>
              <a:rPr lang="fr-FR" altLang="fr-FR" dirty="0">
                <a:latin typeface="Menlo"/>
              </a:rPr>
              <a:t>/7.16.3 </a:t>
            </a:r>
            <a:r>
              <a:rPr lang="fr-FR" altLang="fr-FR" dirty="0" err="1">
                <a:latin typeface="Menlo"/>
              </a:rPr>
              <a:t>libcurl</a:t>
            </a:r>
            <a:r>
              <a:rPr lang="fr-FR" altLang="fr-FR" dirty="0">
                <a:latin typeface="Menlo"/>
              </a:rPr>
              <a:t>/7.16.3 </a:t>
            </a:r>
            <a:r>
              <a:rPr lang="fr-FR" altLang="fr-FR" dirty="0" err="1">
                <a:latin typeface="Menlo"/>
              </a:rPr>
              <a:t>OpenSSL</a:t>
            </a:r>
            <a:r>
              <a:rPr lang="fr-FR" altLang="fr-FR" dirty="0">
                <a:latin typeface="Menlo"/>
              </a:rPr>
              <a:t>/0.9.7l </a:t>
            </a:r>
            <a:r>
              <a:rPr lang="fr-FR" altLang="fr-FR" dirty="0" err="1">
                <a:latin typeface="Menlo"/>
              </a:rPr>
              <a:t>zlib</a:t>
            </a:r>
            <a:r>
              <a:rPr lang="fr-FR" altLang="fr-FR" dirty="0">
                <a:latin typeface="Menlo"/>
              </a:rPr>
              <a:t>/1.2.3 </a:t>
            </a:r>
            <a:endParaRPr lang="fr-FR" altLang="fr-FR" dirty="0" smtClean="0">
              <a:latin typeface="Menlo"/>
            </a:endParaRPr>
          </a:p>
          <a:p>
            <a:pPr marL="0" lvl="0" indent="0">
              <a:buNone/>
            </a:pPr>
            <a:r>
              <a:rPr lang="fr-FR" altLang="fr-FR" dirty="0" smtClean="0">
                <a:latin typeface="Menlo"/>
              </a:rPr>
              <a:t>Host</a:t>
            </a:r>
            <a:r>
              <a:rPr lang="fr-FR" altLang="fr-FR" dirty="0">
                <a:latin typeface="Menlo"/>
              </a:rPr>
              <a:t>: www.example.com </a:t>
            </a:r>
            <a:endParaRPr lang="fr-FR" altLang="fr-FR" dirty="0" smtClean="0">
              <a:latin typeface="Menlo"/>
            </a:endParaRPr>
          </a:p>
          <a:p>
            <a:pPr marL="0" lvl="0" indent="0">
              <a:buNone/>
            </a:pPr>
            <a:r>
              <a:rPr lang="fr-FR" altLang="fr-FR" dirty="0" err="1" smtClean="0">
                <a:latin typeface="Menlo"/>
              </a:rPr>
              <a:t>Accept-Language</a:t>
            </a:r>
            <a:r>
              <a:rPr lang="fr-FR" altLang="fr-FR" dirty="0">
                <a:latin typeface="Menlo"/>
              </a:rPr>
              <a:t>: en, mi Date: Mon, 27 </a:t>
            </a:r>
            <a:r>
              <a:rPr lang="fr-FR" altLang="fr-FR" dirty="0" err="1">
                <a:latin typeface="Menlo"/>
              </a:rPr>
              <a:t>Jul</a:t>
            </a:r>
            <a:r>
              <a:rPr lang="fr-FR" altLang="fr-FR" dirty="0">
                <a:latin typeface="Menlo"/>
              </a:rPr>
              <a:t> 2009 12:28:53 GMT </a:t>
            </a:r>
            <a:endParaRPr lang="fr-FR" altLang="fr-FR" dirty="0" smtClean="0">
              <a:latin typeface="Menlo"/>
            </a:endParaRPr>
          </a:p>
          <a:p>
            <a:pPr marL="0" lvl="0" indent="0">
              <a:buNone/>
            </a:pPr>
            <a:r>
              <a:rPr lang="fr-FR" altLang="fr-FR" dirty="0" smtClean="0">
                <a:latin typeface="Menlo"/>
              </a:rPr>
              <a:t>Server</a:t>
            </a:r>
            <a:r>
              <a:rPr lang="fr-FR" altLang="fr-FR" dirty="0">
                <a:latin typeface="Menlo"/>
              </a:rPr>
              <a:t>: Apache </a:t>
            </a:r>
            <a:endParaRPr lang="fr-FR" altLang="fr-FR" dirty="0" smtClean="0">
              <a:latin typeface="Menlo"/>
            </a:endParaRPr>
          </a:p>
          <a:p>
            <a:pPr marL="0" lvl="0" indent="0">
              <a:buNone/>
            </a:pPr>
            <a:r>
              <a:rPr lang="fr-FR" altLang="fr-FR" dirty="0" smtClean="0">
                <a:latin typeface="Menlo"/>
              </a:rPr>
              <a:t>Last-</a:t>
            </a:r>
            <a:r>
              <a:rPr lang="fr-FR" altLang="fr-FR" dirty="0" err="1" smtClean="0">
                <a:latin typeface="Menlo"/>
              </a:rPr>
              <a:t>Modified</a:t>
            </a:r>
            <a:r>
              <a:rPr lang="fr-FR" altLang="fr-FR" dirty="0">
                <a:latin typeface="Menlo"/>
              </a:rPr>
              <a:t>: </a:t>
            </a:r>
            <a:r>
              <a:rPr lang="fr-FR" altLang="fr-FR" dirty="0" err="1">
                <a:latin typeface="Menlo"/>
              </a:rPr>
              <a:t>Wed</a:t>
            </a:r>
            <a:r>
              <a:rPr lang="fr-FR" altLang="fr-FR" dirty="0">
                <a:latin typeface="Menlo"/>
              </a:rPr>
              <a:t>, 22 </a:t>
            </a:r>
            <a:r>
              <a:rPr lang="fr-FR" altLang="fr-FR" dirty="0" err="1">
                <a:latin typeface="Menlo"/>
              </a:rPr>
              <a:t>Jul</a:t>
            </a:r>
            <a:r>
              <a:rPr lang="fr-FR" altLang="fr-FR" dirty="0">
                <a:latin typeface="Menlo"/>
              </a:rPr>
              <a:t> 2009 19:15:56 GMT </a:t>
            </a:r>
            <a:endParaRPr lang="fr-FR" altLang="fr-FR" dirty="0" smtClean="0">
              <a:latin typeface="Menlo"/>
            </a:endParaRPr>
          </a:p>
          <a:p>
            <a:pPr marL="0" lvl="0" indent="0">
              <a:buNone/>
            </a:pPr>
            <a:r>
              <a:rPr lang="fr-FR" altLang="fr-FR" dirty="0" err="1" smtClean="0">
                <a:latin typeface="Menlo"/>
              </a:rPr>
              <a:t>ETag</a:t>
            </a:r>
            <a:r>
              <a:rPr lang="fr-FR" altLang="fr-FR" dirty="0">
                <a:latin typeface="Menlo"/>
              </a:rPr>
              <a:t>: "34aa387-d-1568eb00" </a:t>
            </a:r>
            <a:endParaRPr lang="fr-FR" altLang="fr-FR" dirty="0" smtClean="0">
              <a:latin typeface="Menlo"/>
            </a:endParaRPr>
          </a:p>
          <a:p>
            <a:pPr marL="0" lvl="0" indent="0">
              <a:buNone/>
            </a:pPr>
            <a:r>
              <a:rPr lang="fr-FR" altLang="fr-FR" dirty="0" err="1" smtClean="0">
                <a:latin typeface="Menlo"/>
              </a:rPr>
              <a:t>Accept</a:t>
            </a:r>
            <a:r>
              <a:rPr lang="fr-FR" altLang="fr-FR" dirty="0" smtClean="0">
                <a:latin typeface="Menlo"/>
              </a:rPr>
              <a:t>-Ranges</a:t>
            </a:r>
            <a:r>
              <a:rPr lang="fr-FR" altLang="fr-FR" dirty="0">
                <a:latin typeface="Menlo"/>
              </a:rPr>
              <a:t>: bytes </a:t>
            </a:r>
            <a:endParaRPr lang="fr-FR" altLang="fr-FR" dirty="0" smtClean="0">
              <a:latin typeface="Menlo"/>
            </a:endParaRPr>
          </a:p>
          <a:p>
            <a:pPr marL="0" lvl="0" indent="0">
              <a:buNone/>
            </a:pPr>
            <a:r>
              <a:rPr lang="fr-FR" altLang="fr-FR" dirty="0" smtClean="0">
                <a:latin typeface="Menlo"/>
              </a:rPr>
              <a:t>Content-</a:t>
            </a:r>
            <a:r>
              <a:rPr lang="fr-FR" altLang="fr-FR" dirty="0" err="1" smtClean="0">
                <a:latin typeface="Menlo"/>
              </a:rPr>
              <a:t>Length</a:t>
            </a:r>
            <a:r>
              <a:rPr lang="fr-FR" altLang="fr-FR" dirty="0">
                <a:latin typeface="Menlo"/>
              </a:rPr>
              <a:t>: 51 </a:t>
            </a:r>
            <a:endParaRPr lang="fr-FR" altLang="fr-FR" dirty="0" smtClean="0">
              <a:latin typeface="Menlo"/>
            </a:endParaRPr>
          </a:p>
          <a:p>
            <a:pPr marL="0" lvl="0" indent="0">
              <a:buNone/>
            </a:pPr>
            <a:r>
              <a:rPr lang="fr-FR" altLang="fr-FR" dirty="0" err="1" smtClean="0">
                <a:latin typeface="Menlo"/>
              </a:rPr>
              <a:t>Vary</a:t>
            </a:r>
            <a:r>
              <a:rPr lang="fr-FR" altLang="fr-FR" dirty="0">
                <a:latin typeface="Menlo"/>
              </a:rPr>
              <a:t>: </a:t>
            </a:r>
            <a:r>
              <a:rPr lang="fr-FR" altLang="fr-FR" dirty="0" err="1">
                <a:latin typeface="Menlo"/>
              </a:rPr>
              <a:t>Accept-Encoding</a:t>
            </a:r>
            <a:r>
              <a:rPr lang="fr-FR" altLang="fr-FR" dirty="0">
                <a:latin typeface="Menlo"/>
              </a:rPr>
              <a:t> </a:t>
            </a:r>
            <a:endParaRPr lang="fr-FR" altLang="fr-FR" dirty="0" smtClean="0">
              <a:latin typeface="Menlo"/>
            </a:endParaRPr>
          </a:p>
          <a:p>
            <a:pPr marL="0" lvl="0" indent="0">
              <a:buNone/>
            </a:pPr>
            <a:r>
              <a:rPr lang="fr-FR" altLang="fr-FR" dirty="0" smtClean="0">
                <a:latin typeface="Menlo"/>
              </a:rPr>
              <a:t>Content-Type</a:t>
            </a:r>
            <a:r>
              <a:rPr lang="fr-FR" altLang="fr-FR" dirty="0">
                <a:latin typeface="Menlo"/>
              </a:rPr>
              <a:t>: </a:t>
            </a:r>
            <a:r>
              <a:rPr lang="fr-FR" altLang="fr-FR" dirty="0" err="1">
                <a:latin typeface="Menlo"/>
              </a:rPr>
              <a:t>text</a:t>
            </a:r>
            <a:r>
              <a:rPr lang="fr-FR" altLang="fr-FR" dirty="0">
                <a:latin typeface="Menlo"/>
              </a:rPr>
              <a:t>/plain</a:t>
            </a:r>
            <a:r>
              <a:rPr lang="fr-FR" altLang="fr-FR" sz="800" dirty="0"/>
              <a:t> </a:t>
            </a:r>
            <a:endParaRPr lang="fr-FR" altLang="fr-FR" sz="4800" dirty="0">
              <a:latin typeface="Arial" panose="020B0604020202020204" pitchFamily="34" charset="0"/>
            </a:endParaRPr>
          </a:p>
          <a:p>
            <a:pPr marL="0" indent="0">
              <a:buNone/>
            </a:pPr>
            <a:endParaRPr lang="fr-FR" dirty="0"/>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6511037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effectLst>
                  <a:outerShdw blurRad="38100" dist="38100" dir="2700000" algn="tl">
                    <a:srgbClr val="000000">
                      <a:alpha val="43137"/>
                    </a:srgbClr>
                  </a:outerShdw>
                </a:effectLst>
              </a:rPr>
              <a:t>La récupération des entêtes des </a:t>
            </a:r>
            <a:r>
              <a:rPr lang="fr-FR" sz="3200" dirty="0" smtClean="0">
                <a:effectLst>
                  <a:outerShdw blurRad="38100" dist="38100" dir="2700000" algn="tl">
                    <a:srgbClr val="000000">
                      <a:alpha val="43137"/>
                    </a:srgbClr>
                  </a:outerShdw>
                </a:effectLst>
              </a:rPr>
              <a:t>requêtes</a:t>
            </a:r>
            <a:endParaRPr lang="fr-FR" sz="3200"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r>
              <a:rPr lang="fr-FR" dirty="0" smtClean="0"/>
              <a:t>Il est possible de récupérer toutes les entêtes d’un page via la fonction </a:t>
            </a:r>
            <a:r>
              <a:rPr lang="fr-FR" dirty="0" err="1" smtClean="0">
                <a:solidFill>
                  <a:srgbClr val="FFC000"/>
                </a:solidFill>
              </a:rPr>
              <a:t>get_headers</a:t>
            </a:r>
            <a:r>
              <a:rPr lang="fr-FR" dirty="0" smtClean="0">
                <a:solidFill>
                  <a:srgbClr val="FFC000"/>
                </a:solidFill>
              </a:rPr>
              <a:t>($url)</a:t>
            </a:r>
            <a:r>
              <a:rPr lang="fr-FR" dirty="0" smtClean="0"/>
              <a:t>.</a:t>
            </a:r>
          </a:p>
          <a:p>
            <a:r>
              <a:rPr lang="fr-FR" dirty="0" smtClean="0"/>
              <a:t>Il est aussi possible de récupérer toutes les entêtes d’une requête HTTP via la fonction </a:t>
            </a:r>
            <a:r>
              <a:rPr lang="fr-FR" dirty="0" err="1" smtClean="0">
                <a:solidFill>
                  <a:srgbClr val="FFC000"/>
                </a:solidFill>
              </a:rPr>
              <a:t>getallheaders</a:t>
            </a:r>
            <a:r>
              <a:rPr lang="fr-FR" dirty="0" smtClean="0">
                <a:solidFill>
                  <a:srgbClr val="FFC000"/>
                </a:solidFill>
              </a:rPr>
              <a:t>()</a:t>
            </a:r>
            <a:r>
              <a:rPr lang="fr-FR" dirty="0" smtClean="0"/>
              <a:t>.</a:t>
            </a:r>
          </a:p>
          <a:p>
            <a:r>
              <a:rPr lang="fr-FR" dirty="0" smtClean="0"/>
              <a:t>Il est possible de voir toutes les entêtes de la réponse d’apache via la fonction </a:t>
            </a:r>
            <a:r>
              <a:rPr lang="fr-FR" dirty="0" err="1" smtClean="0">
                <a:solidFill>
                  <a:srgbClr val="FFC000"/>
                </a:solidFill>
              </a:rPr>
              <a:t>apache_response_headers</a:t>
            </a:r>
            <a:r>
              <a:rPr lang="fr-FR" dirty="0" smtClean="0">
                <a:solidFill>
                  <a:srgbClr val="FFC000"/>
                </a:solidFill>
              </a:rPr>
              <a:t>()</a:t>
            </a:r>
            <a:r>
              <a:rPr lang="fr-FR" dirty="0" smtClean="0"/>
              <a:t>.</a:t>
            </a:r>
          </a:p>
          <a:p>
            <a:r>
              <a:rPr lang="fr-FR" dirty="0" smtClean="0"/>
              <a:t>Pour envoyer une entête à l’utilisateur on utilisera la fonction </a:t>
            </a:r>
            <a:r>
              <a:rPr lang="fr-FR" dirty="0" smtClean="0">
                <a:solidFill>
                  <a:srgbClr val="FFC000"/>
                </a:solidFill>
              </a:rPr>
              <a:t>header()</a:t>
            </a:r>
            <a:r>
              <a:rPr lang="fr-FR" dirty="0" smtClean="0"/>
              <a:t>. Par exemple pour rediriger l’utilisateur on </a:t>
            </a:r>
            <a:r>
              <a:rPr lang="fr-FR" dirty="0"/>
              <a:t>fera </a:t>
            </a:r>
            <a:r>
              <a:rPr lang="fr-FR" dirty="0" smtClean="0"/>
              <a:t>: </a:t>
            </a:r>
          </a:p>
          <a:p>
            <a:pPr lvl="1">
              <a:buFont typeface="Wingdings" panose="05000000000000000000" pitchFamily="2" charset="2"/>
              <a:buChar char="Ø"/>
            </a:pPr>
            <a:r>
              <a:rPr lang="fr-FR" dirty="0" smtClean="0"/>
              <a:t>header</a:t>
            </a:r>
            <a:r>
              <a:rPr lang="fr-FR" dirty="0"/>
              <a:t>('Location: http://www.example.com/');</a:t>
            </a:r>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2525689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effectLst>
                  <a:outerShdw blurRad="38100" dist="38100" dir="2700000" algn="tl">
                    <a:srgbClr val="000000">
                      <a:alpha val="43137"/>
                    </a:srgbClr>
                  </a:outerShdw>
                </a:effectLst>
              </a:rPr>
              <a:t>La transmission des formulaires : comprendre les différences entre les méthodes GET et POST</a:t>
            </a:r>
          </a:p>
        </p:txBody>
      </p:sp>
      <p:sp>
        <p:nvSpPr>
          <p:cNvPr id="3" name="Espace réservé du contenu 2"/>
          <p:cNvSpPr>
            <a:spLocks noGrp="1"/>
          </p:cNvSpPr>
          <p:nvPr>
            <p:ph idx="1"/>
          </p:nvPr>
        </p:nvSpPr>
        <p:spPr/>
        <p:txBody>
          <a:bodyPr/>
          <a:lstStyle/>
          <a:p>
            <a:r>
              <a:rPr lang="fr-FR" dirty="0" smtClean="0"/>
              <a:t>Il existe plusieurs verbes HTTP (GET, POST, PUT, DELETE, PATCH …) </a:t>
            </a:r>
          </a:p>
          <a:p>
            <a:r>
              <a:rPr lang="fr-FR" dirty="0" smtClean="0"/>
              <a:t>Les verbes HTTP les plus utilisés sont GET et POST, la différence réside essentiellement du côté client car une requête en GET sera visible dans l’url </a:t>
            </a:r>
            <a:r>
              <a:rPr lang="fr-FR" i="1" dirty="0" smtClean="0"/>
              <a:t>via </a:t>
            </a:r>
            <a:r>
              <a:rPr lang="fr-FR" dirty="0" smtClean="0"/>
              <a:t>le ? et les &amp; (</a:t>
            </a:r>
            <a:r>
              <a:rPr lang="fr-FR" dirty="0" smtClean="0">
                <a:hlinkClick r:id="rId2"/>
              </a:rPr>
              <a:t>http://monsite.tld</a:t>
            </a:r>
            <a:r>
              <a:rPr lang="fr-FR" b="1" dirty="0" smtClean="0">
                <a:hlinkClick r:id="rId2"/>
              </a:rPr>
              <a:t>?</a:t>
            </a:r>
            <a:r>
              <a:rPr lang="fr-FR" dirty="0" smtClean="0">
                <a:hlinkClick r:id="rId2"/>
              </a:rPr>
              <a:t>myvar1=1</a:t>
            </a:r>
            <a:r>
              <a:rPr lang="fr-FR" b="1" dirty="0" smtClean="0">
                <a:hlinkClick r:id="rId2"/>
              </a:rPr>
              <a:t>&amp;</a:t>
            </a:r>
            <a:r>
              <a:rPr lang="fr-FR" dirty="0" smtClean="0">
                <a:hlinkClick r:id="rId2"/>
              </a:rPr>
              <a:t>myvar2=2</a:t>
            </a:r>
            <a:r>
              <a:rPr lang="fr-FR" dirty="0" smtClean="0"/>
              <a:t>) alors que le POST ne sera pas directement visible par l’utilisateur. </a:t>
            </a:r>
          </a:p>
          <a:p>
            <a:r>
              <a:rPr lang="fr-FR" dirty="0" smtClean="0"/>
              <a:t>Dans l’utilise d’une API REST le GET permettra de récupérer des informations sur un produit alors que le POST permettra de créer des informations sur un produit par exemple. </a:t>
            </a:r>
            <a:endParaRPr lang="fr-FR" dirty="0"/>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7312179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Le traitement des formulaires</a:t>
            </a:r>
            <a:endParaRPr lang="fr-FR" sz="3200"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r>
              <a:rPr lang="fr-FR" dirty="0"/>
              <a:t>Il faudra préciser en HTML la méthode utilisé pour renvoyer les </a:t>
            </a:r>
            <a:r>
              <a:rPr lang="fr-FR" dirty="0" smtClean="0"/>
              <a:t>informations, par défaut la méthode est GET </a:t>
            </a:r>
            <a:r>
              <a:rPr lang="fr-FR" dirty="0"/>
              <a:t>: </a:t>
            </a:r>
          </a:p>
          <a:p>
            <a:pPr lvl="1">
              <a:buFont typeface="Wingdings" panose="05000000000000000000" pitchFamily="2" charset="2"/>
              <a:buChar char="Ø"/>
            </a:pPr>
            <a:r>
              <a:rPr lang="fr-FR" dirty="0"/>
              <a:t>&lt;</a:t>
            </a:r>
            <a:r>
              <a:rPr lang="fr-FR" dirty="0" err="1"/>
              <a:t>form</a:t>
            </a:r>
            <a:r>
              <a:rPr lang="fr-FR" dirty="0"/>
              <a:t> </a:t>
            </a:r>
            <a:r>
              <a:rPr lang="fr-FR" dirty="0" err="1"/>
              <a:t>method</a:t>
            </a:r>
            <a:r>
              <a:rPr lang="fr-FR" dirty="0"/>
              <a:t>=‘</a:t>
            </a:r>
            <a:r>
              <a:rPr lang="fr-FR" b="1" dirty="0"/>
              <a:t>post</a:t>
            </a:r>
            <a:r>
              <a:rPr lang="fr-FR" dirty="0"/>
              <a:t>’&gt;&lt;/</a:t>
            </a:r>
            <a:r>
              <a:rPr lang="fr-FR" dirty="0" err="1"/>
              <a:t>form</a:t>
            </a:r>
            <a:r>
              <a:rPr lang="fr-FR" dirty="0" smtClean="0"/>
              <a:t>&gt;</a:t>
            </a:r>
            <a:endParaRPr lang="fr-FR" dirty="0" smtClean="0"/>
          </a:p>
          <a:p>
            <a:r>
              <a:rPr lang="fr-FR" dirty="0" smtClean="0"/>
              <a:t>En PHP le POST se récupère via la variable </a:t>
            </a:r>
            <a:r>
              <a:rPr lang="fr-FR" dirty="0" smtClean="0">
                <a:solidFill>
                  <a:srgbClr val="FFC000"/>
                </a:solidFill>
              </a:rPr>
              <a:t>$_POST </a:t>
            </a:r>
            <a:r>
              <a:rPr lang="fr-FR" dirty="0" smtClean="0"/>
              <a:t>et le GET via la variable </a:t>
            </a:r>
            <a:r>
              <a:rPr lang="fr-FR" dirty="0" smtClean="0">
                <a:solidFill>
                  <a:srgbClr val="FFC000"/>
                </a:solidFill>
              </a:rPr>
              <a:t>$_GET</a:t>
            </a:r>
            <a:r>
              <a:rPr lang="fr-FR" dirty="0" smtClean="0"/>
              <a:t>. Ces variables sont des tableaux.  </a:t>
            </a:r>
          </a:p>
          <a:p>
            <a:r>
              <a:rPr lang="fr-FR" dirty="0" smtClean="0"/>
              <a:t>Si par exemple dans mon formulaire un champs est : </a:t>
            </a:r>
          </a:p>
          <a:p>
            <a:pPr lvl="1">
              <a:buFont typeface="Wingdings" panose="05000000000000000000" pitchFamily="2" charset="2"/>
              <a:buChar char="Ø"/>
            </a:pPr>
            <a:r>
              <a:rPr lang="fr-FR" dirty="0" smtClean="0"/>
              <a:t>&lt;input type=‘</a:t>
            </a:r>
            <a:r>
              <a:rPr lang="fr-FR" dirty="0" err="1" smtClean="0"/>
              <a:t>text</a:t>
            </a:r>
            <a:r>
              <a:rPr lang="fr-FR" dirty="0" smtClean="0"/>
              <a:t>’ </a:t>
            </a:r>
            <a:r>
              <a:rPr lang="fr-FR" dirty="0" err="1" smtClean="0"/>
              <a:t>name</a:t>
            </a:r>
            <a:r>
              <a:rPr lang="fr-FR" dirty="0" smtClean="0"/>
              <a:t>=‘nom’ value=‘</a:t>
            </a:r>
            <a:r>
              <a:rPr lang="fr-FR" dirty="0"/>
              <a:t>D</a:t>
            </a:r>
            <a:r>
              <a:rPr lang="fr-FR" dirty="0" smtClean="0"/>
              <a:t>upond’ /&gt;</a:t>
            </a:r>
          </a:p>
          <a:p>
            <a:pPr lvl="1">
              <a:buFont typeface="Wingdings" panose="05000000000000000000" pitchFamily="2" charset="2"/>
              <a:buChar char="Ø"/>
            </a:pPr>
            <a:r>
              <a:rPr lang="fr-FR" dirty="0" smtClean="0"/>
              <a:t>Pour le récupérer il faudra afficher le contenu de la variable </a:t>
            </a:r>
            <a:r>
              <a:rPr lang="fr-FR" b="1" dirty="0" smtClean="0"/>
              <a:t>$_POST[‘nom’]</a:t>
            </a:r>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90442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effectLst>
                  <a:outerShdw blurRad="38100" dist="38100" dir="2700000" algn="tl">
                    <a:srgbClr val="000000">
                      <a:alpha val="43137"/>
                    </a:srgbClr>
                  </a:outerShdw>
                </a:effectLst>
              </a:rPr>
              <a:t>La sécurité des applications : valider les entrées, échapper les sorties</a:t>
            </a:r>
          </a:p>
        </p:txBody>
      </p:sp>
      <p:sp>
        <p:nvSpPr>
          <p:cNvPr id="3" name="Espace réservé du contenu 2"/>
          <p:cNvSpPr>
            <a:spLocks noGrp="1"/>
          </p:cNvSpPr>
          <p:nvPr>
            <p:ph idx="1"/>
          </p:nvPr>
        </p:nvSpPr>
        <p:spPr/>
        <p:txBody>
          <a:bodyPr/>
          <a:lstStyle/>
          <a:p>
            <a:r>
              <a:rPr lang="fr-FR" dirty="0" smtClean="0"/>
              <a:t>Il y a une règle essentielle en web, il ne faut JAMAIS croire ce que saisi l’utilisateur, il est donc obligatoire de sécuriser toutes les informations données par l’utilisateur. Pour cela il faut : </a:t>
            </a:r>
          </a:p>
          <a:p>
            <a:pPr lvl="1">
              <a:buFont typeface="Wingdings" panose="05000000000000000000" pitchFamily="2" charset="2"/>
              <a:buChar char="Ø"/>
            </a:pPr>
            <a:r>
              <a:rPr lang="fr-FR" dirty="0" smtClean="0"/>
              <a:t>Sécuriser les informations sortantes de la BDD via </a:t>
            </a:r>
            <a:r>
              <a:rPr lang="fr-FR" dirty="0" smtClean="0">
                <a:solidFill>
                  <a:srgbClr val="FFC000"/>
                </a:solidFill>
              </a:rPr>
              <a:t>un </a:t>
            </a:r>
            <a:r>
              <a:rPr lang="fr-FR" dirty="0" err="1" smtClean="0">
                <a:solidFill>
                  <a:srgbClr val="FFC000"/>
                </a:solidFill>
              </a:rPr>
              <a:t>htmlentitie</a:t>
            </a:r>
            <a:r>
              <a:rPr lang="fr-FR" dirty="0" err="1" smtClean="0">
                <a:solidFill>
                  <a:srgbClr val="FFC000"/>
                </a:solidFill>
              </a:rPr>
              <a:t>s</a:t>
            </a:r>
            <a:r>
              <a:rPr lang="fr-FR" dirty="0" smtClean="0">
                <a:solidFill>
                  <a:srgbClr val="FFC000"/>
                </a:solidFill>
              </a:rPr>
              <a:t>() </a:t>
            </a:r>
            <a:r>
              <a:rPr lang="fr-FR" dirty="0" smtClean="0"/>
              <a:t>ou un </a:t>
            </a:r>
            <a:r>
              <a:rPr lang="fr-FR" dirty="0" err="1" smtClean="0">
                <a:solidFill>
                  <a:srgbClr val="FFC000"/>
                </a:solidFill>
              </a:rPr>
              <a:t>htmlspecialchars</a:t>
            </a:r>
            <a:r>
              <a:rPr lang="fr-FR" dirty="0" smtClean="0">
                <a:solidFill>
                  <a:srgbClr val="FFC000"/>
                </a:solidFill>
              </a:rPr>
              <a:t>()</a:t>
            </a:r>
            <a:r>
              <a:rPr lang="fr-FR" dirty="0" smtClean="0"/>
              <a:t>.</a:t>
            </a:r>
          </a:p>
          <a:p>
            <a:pPr lvl="1">
              <a:buFont typeface="Wingdings" panose="05000000000000000000" pitchFamily="2" charset="2"/>
              <a:buChar char="Ø"/>
            </a:pPr>
            <a:r>
              <a:rPr lang="fr-FR" dirty="0" smtClean="0"/>
              <a:t>Sécuriser les informations entrantes en BDD via un </a:t>
            </a:r>
            <a:r>
              <a:rPr lang="fr-FR" dirty="0" err="1" smtClean="0">
                <a:solidFill>
                  <a:srgbClr val="FFC000"/>
                </a:solidFill>
              </a:rPr>
              <a:t>prepare</a:t>
            </a:r>
            <a:r>
              <a:rPr lang="fr-FR" dirty="0" smtClean="0">
                <a:solidFill>
                  <a:srgbClr val="FFC000"/>
                </a:solidFill>
              </a:rPr>
              <a:t>() </a:t>
            </a:r>
            <a:r>
              <a:rPr lang="fr-FR" dirty="0" smtClean="0"/>
              <a:t>en PDO ou un </a:t>
            </a:r>
            <a:r>
              <a:rPr lang="fr-FR" dirty="0" err="1" smtClean="0">
                <a:solidFill>
                  <a:srgbClr val="FFC000"/>
                </a:solidFill>
              </a:rPr>
              <a:t>mysqli_real_escape_string</a:t>
            </a:r>
            <a:r>
              <a:rPr lang="fr-FR" dirty="0" smtClean="0">
                <a:solidFill>
                  <a:srgbClr val="FFC000"/>
                </a:solidFill>
              </a:rPr>
              <a:t>() </a:t>
            </a:r>
            <a:r>
              <a:rPr lang="fr-FR" dirty="0" smtClean="0"/>
              <a:t>en </a:t>
            </a:r>
            <a:r>
              <a:rPr lang="fr-FR" dirty="0" err="1" smtClean="0"/>
              <a:t>Mysqli</a:t>
            </a:r>
            <a:r>
              <a:rPr lang="fr-FR" dirty="0" smtClean="0"/>
              <a:t>.</a:t>
            </a:r>
            <a:endParaRPr lang="fr-FR" dirty="0"/>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7172097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effectLst>
                  <a:outerShdw blurRad="38100" dist="38100" dir="2700000" algn="tl">
                    <a:srgbClr val="000000">
                      <a:alpha val="43137"/>
                    </a:srgbClr>
                  </a:outerShdw>
                </a:effectLst>
              </a:rPr>
              <a:t>Les cookies et les sessions : la </a:t>
            </a:r>
            <a:r>
              <a:rPr lang="fr-FR" sz="3200" dirty="0" smtClean="0">
                <a:effectLst>
                  <a:outerShdw blurRad="38100" dist="38100" dir="2700000" algn="tl">
                    <a:srgbClr val="000000">
                      <a:alpha val="43137"/>
                    </a:srgbClr>
                  </a:outerShdw>
                </a:effectLst>
              </a:rPr>
              <a:t>persistance </a:t>
            </a:r>
            <a:r>
              <a:rPr lang="fr-FR" sz="3200" dirty="0">
                <a:effectLst>
                  <a:outerShdw blurRad="38100" dist="38100" dir="2700000" algn="tl">
                    <a:srgbClr val="000000">
                      <a:alpha val="43137"/>
                    </a:srgbClr>
                  </a:outerShdw>
                </a:effectLst>
              </a:rPr>
              <a:t>des informations côté client et côté serveur</a:t>
            </a:r>
          </a:p>
        </p:txBody>
      </p:sp>
      <p:sp>
        <p:nvSpPr>
          <p:cNvPr id="3" name="Espace réservé du contenu 2"/>
          <p:cNvSpPr>
            <a:spLocks noGrp="1"/>
          </p:cNvSpPr>
          <p:nvPr>
            <p:ph idx="1"/>
          </p:nvPr>
        </p:nvSpPr>
        <p:spPr/>
        <p:txBody>
          <a:bodyPr>
            <a:normAutofit fontScale="92500"/>
          </a:bodyPr>
          <a:lstStyle/>
          <a:p>
            <a:r>
              <a:rPr lang="fr-FR" dirty="0" smtClean="0"/>
              <a:t>Il est possible de « suivre » un utilisateur </a:t>
            </a:r>
            <a:r>
              <a:rPr lang="fr-FR" i="1" dirty="0" smtClean="0"/>
              <a:t>via </a:t>
            </a:r>
            <a:r>
              <a:rPr lang="fr-FR" dirty="0" smtClean="0"/>
              <a:t>des cookies ou des sessions. </a:t>
            </a:r>
            <a:endParaRPr lang="fr-FR" dirty="0"/>
          </a:p>
          <a:p>
            <a:r>
              <a:rPr lang="fr-FR" dirty="0" smtClean="0"/>
              <a:t>Dans le cas d’une session, il est obligatoire de placer en début de script une fonction </a:t>
            </a:r>
            <a:r>
              <a:rPr lang="fr-FR" dirty="0" err="1" smtClean="0">
                <a:solidFill>
                  <a:srgbClr val="FFC000"/>
                </a:solidFill>
              </a:rPr>
              <a:t>session_start</a:t>
            </a:r>
            <a:r>
              <a:rPr lang="fr-FR" dirty="0" smtClean="0">
                <a:solidFill>
                  <a:srgbClr val="FFC000"/>
                </a:solidFill>
              </a:rPr>
              <a:t>()</a:t>
            </a:r>
            <a:r>
              <a:rPr lang="fr-FR" dirty="0"/>
              <a:t> </a:t>
            </a:r>
            <a:r>
              <a:rPr lang="fr-FR" dirty="0" smtClean="0"/>
              <a:t>on peut ensuite se servir de la variable </a:t>
            </a:r>
            <a:r>
              <a:rPr lang="fr-FR" dirty="0" smtClean="0">
                <a:solidFill>
                  <a:srgbClr val="FFC000"/>
                </a:solidFill>
              </a:rPr>
              <a:t>$_SESSION </a:t>
            </a:r>
            <a:r>
              <a:rPr lang="fr-FR" dirty="0" smtClean="0"/>
              <a:t>(qui est un tableau) pour stocker des informations qui seront conservé tout au long de la navigation du client. Pour détruire la session actuelle de l’utilisateur, il est nécessaire d’utiliser la fonction </a:t>
            </a:r>
            <a:r>
              <a:rPr lang="fr-FR" dirty="0" err="1" smtClean="0">
                <a:solidFill>
                  <a:srgbClr val="FFC000"/>
                </a:solidFill>
              </a:rPr>
              <a:t>session_destroy</a:t>
            </a:r>
            <a:r>
              <a:rPr lang="fr-FR" dirty="0" smtClean="0">
                <a:solidFill>
                  <a:srgbClr val="FFC000"/>
                </a:solidFill>
              </a:rPr>
              <a:t>()</a:t>
            </a:r>
            <a:r>
              <a:rPr lang="fr-FR" dirty="0" smtClean="0"/>
              <a:t>.</a:t>
            </a:r>
          </a:p>
          <a:p>
            <a:r>
              <a:rPr lang="fr-FR" dirty="0"/>
              <a:t>Dans le cas </a:t>
            </a:r>
            <a:r>
              <a:rPr lang="fr-FR" dirty="0" smtClean="0"/>
              <a:t>d’un cookie, on se sert de la fonction </a:t>
            </a:r>
            <a:r>
              <a:rPr lang="fr-FR" dirty="0" err="1" smtClean="0">
                <a:solidFill>
                  <a:srgbClr val="FFC000"/>
                </a:solidFill>
              </a:rPr>
              <a:t>setcookie</a:t>
            </a:r>
            <a:r>
              <a:rPr lang="fr-FR" dirty="0" smtClean="0">
                <a:solidFill>
                  <a:srgbClr val="FFC000"/>
                </a:solidFill>
              </a:rPr>
              <a:t>($</a:t>
            </a:r>
            <a:r>
              <a:rPr lang="fr-FR" dirty="0" err="1" smtClean="0">
                <a:solidFill>
                  <a:srgbClr val="FFC000"/>
                </a:solidFill>
              </a:rPr>
              <a:t>name</a:t>
            </a:r>
            <a:r>
              <a:rPr lang="fr-FR" dirty="0" smtClean="0">
                <a:solidFill>
                  <a:srgbClr val="FFC000"/>
                </a:solidFill>
              </a:rPr>
              <a:t>, $value[, $expire, $</a:t>
            </a:r>
            <a:r>
              <a:rPr lang="fr-FR" dirty="0" err="1" smtClean="0">
                <a:solidFill>
                  <a:srgbClr val="FFC000"/>
                </a:solidFill>
              </a:rPr>
              <a:t>path</a:t>
            </a:r>
            <a:r>
              <a:rPr lang="fr-FR" dirty="0" smtClean="0">
                <a:solidFill>
                  <a:srgbClr val="FFC000"/>
                </a:solidFill>
              </a:rPr>
              <a:t>, $</a:t>
            </a:r>
            <a:r>
              <a:rPr lang="fr-FR" dirty="0" err="1" smtClean="0">
                <a:solidFill>
                  <a:srgbClr val="FFC000"/>
                </a:solidFill>
              </a:rPr>
              <a:t>domain</a:t>
            </a:r>
            <a:r>
              <a:rPr lang="fr-FR" dirty="0" smtClean="0">
                <a:solidFill>
                  <a:srgbClr val="FFC000"/>
                </a:solidFill>
              </a:rPr>
              <a:t>, $</a:t>
            </a:r>
            <a:r>
              <a:rPr lang="fr-FR" dirty="0" err="1" smtClean="0">
                <a:solidFill>
                  <a:srgbClr val="FFC000"/>
                </a:solidFill>
              </a:rPr>
              <a:t>secure</a:t>
            </a:r>
            <a:r>
              <a:rPr lang="fr-FR" dirty="0" smtClean="0">
                <a:solidFill>
                  <a:srgbClr val="FFC000"/>
                </a:solidFill>
              </a:rPr>
              <a:t>, $</a:t>
            </a:r>
            <a:r>
              <a:rPr lang="fr-FR" dirty="0" err="1" smtClean="0">
                <a:solidFill>
                  <a:srgbClr val="FFC000"/>
                </a:solidFill>
              </a:rPr>
              <a:t>httponly</a:t>
            </a:r>
            <a:r>
              <a:rPr lang="fr-FR" dirty="0" smtClean="0">
                <a:solidFill>
                  <a:srgbClr val="FFC000"/>
                </a:solidFill>
              </a:rPr>
              <a:t>]) </a:t>
            </a:r>
            <a:r>
              <a:rPr lang="fr-FR" dirty="0" smtClean="0"/>
              <a:t>pour créer le cookie, on </a:t>
            </a:r>
            <a:r>
              <a:rPr lang="fr-FR" dirty="0"/>
              <a:t>peut ensuite se servir de la variable </a:t>
            </a:r>
            <a:r>
              <a:rPr lang="fr-FR" dirty="0" smtClean="0">
                <a:solidFill>
                  <a:srgbClr val="FFC000"/>
                </a:solidFill>
              </a:rPr>
              <a:t>$_COOKIE </a:t>
            </a:r>
            <a:r>
              <a:rPr lang="fr-FR" dirty="0"/>
              <a:t>(qui est un tableau) pour stocker des informations qui seront conservé tout au long de la navigation du client. Pour détruire </a:t>
            </a:r>
            <a:r>
              <a:rPr lang="fr-FR" dirty="0" smtClean="0"/>
              <a:t>le cookie actuel de </a:t>
            </a:r>
            <a:r>
              <a:rPr lang="fr-FR" dirty="0"/>
              <a:t>l’utilisateur, il est nécessaire </a:t>
            </a:r>
            <a:r>
              <a:rPr lang="fr-FR" dirty="0" smtClean="0"/>
              <a:t>de recréer le cookie en passant NULL comme valeur. </a:t>
            </a:r>
            <a:endParaRPr lang="fr-FR" dirty="0"/>
          </a:p>
          <a:p>
            <a:endParaRPr lang="fr-FR" dirty="0" smtClean="0">
              <a:solidFill>
                <a:srgbClr val="FFC000"/>
              </a:solidFill>
            </a:endParaRPr>
          </a:p>
          <a:p>
            <a:endParaRPr lang="fr-FR" dirty="0"/>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6806391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Travaux pratiques </a:t>
            </a:r>
            <a:endParaRPr lang="fr-FR"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r>
              <a:rPr lang="fr-FR" dirty="0"/>
              <a:t>Corriger l'affichage des caractères accentués et rediriger vers une page de </a:t>
            </a:r>
            <a:r>
              <a:rPr lang="fr-FR" dirty="0" smtClean="0"/>
              <a:t>maintenance.</a:t>
            </a:r>
          </a:p>
          <a:p>
            <a:r>
              <a:rPr lang="fr-FR" dirty="0" smtClean="0"/>
              <a:t>Mettre </a:t>
            </a:r>
            <a:r>
              <a:rPr lang="fr-FR" dirty="0"/>
              <a:t>en place un formulaire </a:t>
            </a:r>
            <a:r>
              <a:rPr lang="fr-FR" dirty="0" smtClean="0"/>
              <a:t>d'inscription.</a:t>
            </a:r>
          </a:p>
          <a:p>
            <a:r>
              <a:rPr lang="fr-FR" dirty="0" smtClean="0"/>
              <a:t>Gérer </a:t>
            </a:r>
            <a:r>
              <a:rPr lang="fr-FR" dirty="0"/>
              <a:t>l'authentification et la déconnexion des </a:t>
            </a:r>
            <a:r>
              <a:rPr lang="fr-FR" dirty="0" smtClean="0"/>
              <a:t>utilisateurs.</a:t>
            </a:r>
          </a:p>
          <a:p>
            <a:r>
              <a:rPr lang="fr-FR" dirty="0" smtClean="0"/>
              <a:t>Compléter </a:t>
            </a:r>
            <a:r>
              <a:rPr lang="fr-FR" dirty="0"/>
              <a:t>l'inscription et l'authentification pour que les utilisateurs soient reconnus de pages en </a:t>
            </a:r>
            <a:r>
              <a:rPr lang="fr-FR" dirty="0" smtClean="0"/>
              <a:t>pages.</a:t>
            </a:r>
          </a:p>
          <a:p>
            <a:r>
              <a:rPr lang="fr-FR" dirty="0" smtClean="0"/>
              <a:t>Mémoriser </a:t>
            </a:r>
            <a:r>
              <a:rPr lang="fr-FR" dirty="0"/>
              <a:t>les préférences des </a:t>
            </a:r>
            <a:r>
              <a:rPr lang="fr-FR" dirty="0" smtClean="0"/>
              <a:t>utilisateurs.</a:t>
            </a:r>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0187588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1291</TotalTime>
  <Words>524</Words>
  <Application>Microsoft Office PowerPoint</Application>
  <PresentationFormat>Grand écran</PresentationFormat>
  <Paragraphs>55</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Century Gothic</vt:lpstr>
      <vt:lpstr>Menlo</vt:lpstr>
      <vt:lpstr>Wingdings</vt:lpstr>
      <vt:lpstr>Wingdings 3</vt:lpstr>
      <vt:lpstr>Ion</vt:lpstr>
      <vt:lpstr>Formation PHP</vt:lpstr>
      <vt:lpstr>LE PROTOCOLE HTTP</vt:lpstr>
      <vt:lpstr>La structure d'un message HTTP</vt:lpstr>
      <vt:lpstr>La récupération des entêtes des requêtes</vt:lpstr>
      <vt:lpstr>La transmission des formulaires : comprendre les différences entre les méthodes GET et POST</vt:lpstr>
      <vt:lpstr>Le traitement des formulaires</vt:lpstr>
      <vt:lpstr>La sécurité des applications : valider les entrées, échapper les sorties</vt:lpstr>
      <vt:lpstr>Les cookies et les sessions : la persistance des informations côté client et côté serveur</vt:lpstr>
      <vt:lpstr>Travaux pratiques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PHP</dc:title>
  <dc:creator>Jenexis</dc:creator>
  <cp:lastModifiedBy>DUCERF Alexis</cp:lastModifiedBy>
  <cp:revision>36</cp:revision>
  <dcterms:created xsi:type="dcterms:W3CDTF">2015-12-06T14:22:03Z</dcterms:created>
  <dcterms:modified xsi:type="dcterms:W3CDTF">2015-12-08T15:40:42Z</dcterms:modified>
</cp:coreProperties>
</file>