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2" r:id="rId3"/>
    <p:sldId id="275" r:id="rId4"/>
    <p:sldId id="276" r:id="rId5"/>
    <p:sldId id="278" r:id="rId6"/>
    <p:sldId id="297" r:id="rId7"/>
    <p:sldId id="280" r:id="rId8"/>
    <p:sldId id="298" r:id="rId9"/>
    <p:sldId id="300" r:id="rId10"/>
    <p:sldId id="299" r:id="rId11"/>
    <p:sldId id="301" r:id="rId12"/>
    <p:sldId id="277" r:id="rId13"/>
    <p:sldId id="303" r:id="rId14"/>
    <p:sldId id="304" r:id="rId15"/>
    <p:sldId id="279" r:id="rId16"/>
    <p:sldId id="305" r:id="rId17"/>
    <p:sldId id="281" r:id="rId18"/>
    <p:sldId id="306" r:id="rId19"/>
    <p:sldId id="302" r:id="rId20"/>
    <p:sldId id="29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6271"/>
  </p:normalViewPr>
  <p:slideViewPr>
    <p:cSldViewPr snapToGrid="0">
      <p:cViewPr varScale="1">
        <p:scale>
          <a:sx n="111" d="100"/>
          <a:sy n="111" d="100"/>
        </p:scale>
        <p:origin x="222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382DC-03BB-4DA5-8FDD-921109285244}" type="datetimeFigureOut">
              <a:rPr lang="fr-FR" smtClean="0"/>
              <a:t>09/12/2015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2861D-83A5-4B09-9317-6C9EE4A8F6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633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4A9C-97F0-421E-BA4F-D67C6EA9E76C}" type="datetimeFigureOut">
              <a:rPr lang="fr-FR" smtClean="0"/>
              <a:t>09/12/2015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2C029-268C-41B7-93F7-272C3F336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9164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C1AA-BF05-477F-A770-8B89FAEAA0EB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45BD-B832-438F-9794-86FAF9DC2027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AFCD-D2AD-4C91-98A9-FDB209680D66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FAA0-3FF9-44B3-94D9-03C8A2166C7C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EEA7-6558-41EF-B7C6-A91CF4B2286A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BD85-82ED-49EB-9DBD-BBC9E8C9DC12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3C1E-317A-4984-805E-B749D7F4E950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1179-F36C-45FB-BF05-576CE598AD5E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859-5120-490F-BA2B-6A7031AEA6DD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C1F3-CCCF-41BE-864F-0425C3139438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91C2-3901-4AF2-98EE-931409B84DE2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99F7-1BBE-4C5A-B359-D36F51D55589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AB36-E70B-469E-8F5C-D9AD08E30B0A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622A-D58B-4801-8726-8C0FD6F327E4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B801-3F5D-4EDE-9F8F-05444B27E639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FA0D-8875-4F6E-B2AF-6B2DC58E689B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36F1-5119-432B-981E-A4608E8F11A2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BA0AB9-1CC9-4CD0-B75C-4EB130BF7AED}" type="datetime1">
              <a:rPr lang="en-US" smtClean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Formation PHP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smtClean="0"/>
              <a:t>Alexis DUCERF – 2015</a:t>
            </a:r>
          </a:p>
          <a:p>
            <a:pPr algn="ctr"/>
            <a:r>
              <a:rPr lang="fr-FR" sz="1200" i="1" cap="none" dirty="0" smtClean="0"/>
              <a:t>alexis.ducerf@deercoders.com</a:t>
            </a:r>
            <a:endParaRPr lang="fr-FR" sz="1200" i="1" cap="none" dirty="0"/>
          </a:p>
        </p:txBody>
      </p:sp>
      <p:sp>
        <p:nvSpPr>
          <p:cNvPr id="4" name="AutoShape 2" descr="Résultat de recherche d'images pour &quot;php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 descr="File:PHP-logo.sv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759" y="660855"/>
            <a:ext cx="4864050" cy="2576426"/>
          </a:xfrm>
          <a:prstGeom prst="rect">
            <a:avLst/>
          </a:prstGeom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3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constructeur et autres méthodes magiques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Le constructeur d’une classe est appelé à l’instanciation et peut être modifié via la fonction </a:t>
            </a:r>
            <a:r>
              <a:rPr lang="fr-FR" dirty="0" smtClean="0">
                <a:solidFill>
                  <a:srgbClr val="FFC000"/>
                </a:solidFill>
              </a:rPr>
              <a:t>__</a:t>
            </a:r>
            <a:r>
              <a:rPr lang="fr-FR" dirty="0" err="1" smtClean="0">
                <a:solidFill>
                  <a:srgbClr val="FFC000"/>
                </a:solidFill>
              </a:rPr>
              <a:t>construct</a:t>
            </a:r>
            <a:r>
              <a:rPr lang="fr-FR" dirty="0" smtClean="0">
                <a:solidFill>
                  <a:srgbClr val="FFC000"/>
                </a:solidFill>
              </a:rPr>
              <a:t>() </a:t>
            </a:r>
            <a:r>
              <a:rPr lang="fr-FR" dirty="0"/>
              <a:t>(il est aussi possible de le faire </a:t>
            </a:r>
            <a:r>
              <a:rPr lang="fr-FR" i="1" dirty="0"/>
              <a:t>via</a:t>
            </a:r>
            <a:r>
              <a:rPr lang="fr-FR" dirty="0"/>
              <a:t> une fonction du même nom que la classe). </a:t>
            </a:r>
            <a:r>
              <a:rPr lang="fr-FR" dirty="0" smtClean="0"/>
              <a:t>Exemple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class </a:t>
            </a:r>
            <a:r>
              <a:rPr lang="fr-FR" dirty="0" err="1" smtClean="0"/>
              <a:t>MyClass</a:t>
            </a:r>
            <a:r>
              <a:rPr lang="fr-FR" dirty="0" smtClean="0"/>
              <a:t> {</a:t>
            </a:r>
          </a:p>
          <a:p>
            <a:pPr marL="914400" lvl="2" indent="0">
              <a:buNone/>
            </a:pPr>
            <a:r>
              <a:rPr lang="fr-FR" dirty="0" err="1" smtClean="0"/>
              <a:t>private</a:t>
            </a:r>
            <a:r>
              <a:rPr lang="fr-FR" dirty="0" smtClean="0"/>
              <a:t> $</a:t>
            </a:r>
            <a:r>
              <a:rPr lang="fr-FR" dirty="0" err="1" smtClean="0"/>
              <a:t>myVar</a:t>
            </a:r>
            <a:r>
              <a:rPr lang="fr-FR" dirty="0"/>
              <a:t>;</a:t>
            </a:r>
            <a:endParaRPr lang="fr-FR" dirty="0" smtClean="0"/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smtClean="0"/>
              <a:t>public </a:t>
            </a:r>
            <a:r>
              <a:rPr lang="fr-FR" dirty="0" err="1" smtClean="0"/>
              <a:t>function</a:t>
            </a:r>
            <a:r>
              <a:rPr lang="fr-FR" dirty="0" smtClean="0"/>
              <a:t> __</a:t>
            </a:r>
            <a:r>
              <a:rPr lang="fr-FR" dirty="0" err="1" smtClean="0"/>
              <a:t>construct</a:t>
            </a:r>
            <a:r>
              <a:rPr lang="fr-FR" dirty="0" smtClean="0"/>
              <a:t>($</a:t>
            </a:r>
            <a:r>
              <a:rPr lang="fr-FR" dirty="0" err="1" smtClean="0"/>
              <a:t>myVar</a:t>
            </a:r>
            <a:r>
              <a:rPr lang="fr-FR" dirty="0" smtClean="0"/>
              <a:t>){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smtClean="0"/>
              <a:t>	$</a:t>
            </a:r>
            <a:r>
              <a:rPr lang="fr-FR" dirty="0" err="1" smtClean="0"/>
              <a:t>this</a:t>
            </a:r>
            <a:r>
              <a:rPr lang="fr-FR" dirty="0" smtClean="0"/>
              <a:t>-&gt;</a:t>
            </a:r>
            <a:r>
              <a:rPr lang="fr-FR" dirty="0" err="1" smtClean="0"/>
              <a:t>myVar</a:t>
            </a:r>
            <a:r>
              <a:rPr lang="fr-FR" dirty="0" smtClean="0"/>
              <a:t> = $</a:t>
            </a:r>
            <a:r>
              <a:rPr lang="fr-FR" dirty="0" err="1" smtClean="0"/>
              <a:t>myVar</a:t>
            </a:r>
            <a:r>
              <a:rPr lang="fr-FR" dirty="0" smtClean="0"/>
              <a:t>;</a:t>
            </a:r>
          </a:p>
          <a:p>
            <a:pPr marL="457200" lvl="1" indent="0">
              <a:buNone/>
            </a:pPr>
            <a:r>
              <a:rPr lang="fr-FR" dirty="0" smtClean="0"/>
              <a:t>	}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Ici l’instanciation se fera de la façon suivante : </a:t>
            </a:r>
            <a:r>
              <a:rPr lang="fr-FR" b="1" dirty="0" smtClean="0"/>
              <a:t>$</a:t>
            </a:r>
            <a:r>
              <a:rPr lang="fr-FR" b="1" dirty="0" err="1" smtClean="0"/>
              <a:t>myClass</a:t>
            </a:r>
            <a:r>
              <a:rPr lang="fr-FR" b="1" dirty="0" smtClean="0"/>
              <a:t> = new </a:t>
            </a:r>
            <a:r>
              <a:rPr lang="fr-FR" b="1" dirty="0" err="1" smtClean="0"/>
              <a:t>MyClass</a:t>
            </a:r>
            <a:r>
              <a:rPr lang="fr-FR" b="1" dirty="0" smtClean="0"/>
              <a:t>(‘hello’); </a:t>
            </a:r>
            <a:endParaRPr lang="fr-FR" b="1" dirty="0"/>
          </a:p>
          <a:p>
            <a:r>
              <a:rPr lang="fr-FR" dirty="0"/>
              <a:t>Il est possible de gérer la destruction de classe (pour par exemple gérer la fermeture d’une connexion ou d’un fichier) </a:t>
            </a:r>
            <a:r>
              <a:rPr lang="fr-FR" i="1" dirty="0"/>
              <a:t>via </a:t>
            </a:r>
            <a:r>
              <a:rPr lang="fr-FR" dirty="0"/>
              <a:t>la fonction </a:t>
            </a:r>
            <a:r>
              <a:rPr lang="fr-FR" dirty="0">
                <a:solidFill>
                  <a:srgbClr val="FFC000"/>
                </a:solidFill>
              </a:rPr>
              <a:t>__</a:t>
            </a:r>
            <a:r>
              <a:rPr lang="fr-FR" dirty="0" err="1">
                <a:solidFill>
                  <a:srgbClr val="FFC000"/>
                </a:solidFill>
              </a:rPr>
              <a:t>destruct</a:t>
            </a:r>
            <a:r>
              <a:rPr lang="fr-FR" dirty="0">
                <a:solidFill>
                  <a:srgbClr val="FFC000"/>
                </a:solidFill>
              </a:rPr>
              <a:t>()</a:t>
            </a:r>
            <a:r>
              <a:rPr lang="fr-FR" dirty="0"/>
              <a:t>.</a:t>
            </a:r>
          </a:p>
          <a:p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87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constructeur et les méthodes magiques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/>
            <a:r>
              <a:rPr lang="fr-FR" dirty="0" smtClean="0"/>
              <a:t>La méthode</a:t>
            </a:r>
            <a:r>
              <a:rPr lang="fr-FR" dirty="0" smtClean="0">
                <a:solidFill>
                  <a:srgbClr val="FFC000"/>
                </a:solidFill>
              </a:rPr>
              <a:t> __</a:t>
            </a:r>
            <a:r>
              <a:rPr lang="fr-FR" dirty="0" err="1" smtClean="0">
                <a:solidFill>
                  <a:srgbClr val="FFC000"/>
                </a:solidFill>
              </a:rPr>
              <a:t>toString</a:t>
            </a:r>
            <a:r>
              <a:rPr lang="fr-FR" dirty="0" smtClean="0">
                <a:solidFill>
                  <a:srgbClr val="FFC000"/>
                </a:solidFill>
              </a:rPr>
              <a:t>() </a:t>
            </a:r>
            <a:r>
              <a:rPr lang="fr-FR" dirty="0" smtClean="0"/>
              <a:t>permet d’afficher du texte lorsque que l’on fait un </a:t>
            </a:r>
            <a:r>
              <a:rPr lang="fr-FR" dirty="0" err="1" smtClean="0"/>
              <a:t>echo</a:t>
            </a:r>
            <a:r>
              <a:rPr lang="fr-FR" dirty="0" smtClean="0"/>
              <a:t> de l’instance d’une classe. </a:t>
            </a:r>
          </a:p>
          <a:p>
            <a:r>
              <a:rPr lang="fr-FR" dirty="0"/>
              <a:t>La méthode</a:t>
            </a:r>
            <a:r>
              <a:rPr lang="fr-FR" dirty="0">
                <a:solidFill>
                  <a:srgbClr val="FFC000"/>
                </a:solidFill>
              </a:rPr>
              <a:t> </a:t>
            </a:r>
            <a:r>
              <a:rPr lang="fr-FR" dirty="0" smtClean="0">
                <a:solidFill>
                  <a:srgbClr val="FFC000"/>
                </a:solidFill>
              </a:rPr>
              <a:t>__call() </a:t>
            </a:r>
            <a:r>
              <a:rPr lang="fr-FR" dirty="0"/>
              <a:t>permet </a:t>
            </a:r>
            <a:r>
              <a:rPr lang="fr-FR" dirty="0" smtClean="0"/>
              <a:t>de gérer le cas d’une méthode manquante. Il existe aussi la version pour les méthodes statiques (depuis php 5.3) </a:t>
            </a:r>
            <a:r>
              <a:rPr lang="fr-FR" i="1" dirty="0" smtClean="0"/>
              <a:t>via </a:t>
            </a:r>
            <a:r>
              <a:rPr lang="fr-FR" dirty="0" smtClean="0">
                <a:solidFill>
                  <a:srgbClr val="FFC000"/>
                </a:solidFill>
              </a:rPr>
              <a:t>__</a:t>
            </a:r>
            <a:r>
              <a:rPr lang="fr-FR" dirty="0" err="1" smtClean="0">
                <a:solidFill>
                  <a:srgbClr val="FFC000"/>
                </a:solidFill>
              </a:rPr>
              <a:t>callStatic</a:t>
            </a:r>
            <a:r>
              <a:rPr lang="fr-FR" dirty="0" smtClean="0">
                <a:solidFill>
                  <a:srgbClr val="FFC000"/>
                </a:solidFill>
              </a:rPr>
              <a:t>()</a:t>
            </a:r>
            <a:r>
              <a:rPr lang="fr-FR" dirty="0" smtClean="0"/>
              <a:t>. </a:t>
            </a:r>
          </a:p>
          <a:p>
            <a:r>
              <a:rPr lang="fr-FR" dirty="0" smtClean="0"/>
              <a:t>Les méthodes</a:t>
            </a:r>
            <a:r>
              <a:rPr lang="fr-FR" dirty="0" smtClean="0">
                <a:solidFill>
                  <a:srgbClr val="FFC000"/>
                </a:solidFill>
              </a:rPr>
              <a:t> __</a:t>
            </a:r>
            <a:r>
              <a:rPr lang="fr-FR" dirty="0" err="1" smtClean="0">
                <a:solidFill>
                  <a:srgbClr val="FFC000"/>
                </a:solidFill>
              </a:rPr>
              <a:t>sleep</a:t>
            </a:r>
            <a:r>
              <a:rPr lang="fr-FR" dirty="0" smtClean="0">
                <a:solidFill>
                  <a:srgbClr val="FFC000"/>
                </a:solidFill>
              </a:rPr>
              <a:t>() </a:t>
            </a:r>
            <a:r>
              <a:rPr lang="fr-FR" dirty="0" smtClean="0"/>
              <a:t>et </a:t>
            </a:r>
            <a:r>
              <a:rPr lang="fr-FR" dirty="0" smtClean="0">
                <a:solidFill>
                  <a:srgbClr val="FFC000"/>
                </a:solidFill>
              </a:rPr>
              <a:t>__</a:t>
            </a:r>
            <a:r>
              <a:rPr lang="fr-FR" dirty="0" err="1" smtClean="0">
                <a:solidFill>
                  <a:srgbClr val="FFC000"/>
                </a:solidFill>
              </a:rPr>
              <a:t>wakeup</a:t>
            </a:r>
            <a:r>
              <a:rPr lang="fr-FR" dirty="0" smtClean="0">
                <a:solidFill>
                  <a:srgbClr val="FFC000"/>
                </a:solidFill>
              </a:rPr>
              <a:t>() </a:t>
            </a:r>
            <a:r>
              <a:rPr lang="fr-FR" dirty="0" smtClean="0"/>
              <a:t>permettent de gérer les sérialisations et désérialisations. </a:t>
            </a:r>
          </a:p>
          <a:p>
            <a:r>
              <a:rPr lang="fr-FR" dirty="0"/>
              <a:t>La méthode</a:t>
            </a:r>
            <a:r>
              <a:rPr lang="fr-FR" dirty="0">
                <a:solidFill>
                  <a:srgbClr val="FFC000"/>
                </a:solidFill>
              </a:rPr>
              <a:t> </a:t>
            </a:r>
            <a:r>
              <a:rPr lang="fr-FR" dirty="0" smtClean="0">
                <a:solidFill>
                  <a:srgbClr val="FFC000"/>
                </a:solidFill>
              </a:rPr>
              <a:t>__</a:t>
            </a:r>
            <a:r>
              <a:rPr lang="fr-FR" dirty="0" err="1" smtClean="0">
                <a:solidFill>
                  <a:srgbClr val="FFC000"/>
                </a:solidFill>
              </a:rPr>
              <a:t>debugInfo</a:t>
            </a:r>
            <a:r>
              <a:rPr lang="fr-FR" dirty="0" smtClean="0">
                <a:solidFill>
                  <a:srgbClr val="FFC000"/>
                </a:solidFill>
              </a:rPr>
              <a:t>() </a:t>
            </a:r>
            <a:r>
              <a:rPr lang="fr-FR" dirty="0"/>
              <a:t>permet d’afficher du texte lorsque que l’on fait un </a:t>
            </a:r>
            <a:r>
              <a:rPr lang="fr-FR" dirty="0" err="1" smtClean="0"/>
              <a:t>var_dump</a:t>
            </a:r>
            <a:r>
              <a:rPr lang="fr-FR" dirty="0" smtClean="0"/>
              <a:t> </a:t>
            </a:r>
            <a:r>
              <a:rPr lang="fr-FR" dirty="0"/>
              <a:t>de l’instance d’une classe. </a:t>
            </a:r>
            <a:endParaRPr lang="fr-FR" dirty="0" smtClean="0"/>
          </a:p>
          <a:p>
            <a:r>
              <a:rPr lang="fr-FR" dirty="0"/>
              <a:t>La méthode</a:t>
            </a:r>
            <a:r>
              <a:rPr lang="fr-FR" dirty="0">
                <a:solidFill>
                  <a:srgbClr val="FFC000"/>
                </a:solidFill>
              </a:rPr>
              <a:t> </a:t>
            </a:r>
            <a:r>
              <a:rPr lang="fr-FR" dirty="0" smtClean="0">
                <a:solidFill>
                  <a:srgbClr val="FFC000"/>
                </a:solidFill>
              </a:rPr>
              <a:t>__</a:t>
            </a:r>
            <a:r>
              <a:rPr lang="fr-FR" dirty="0" err="1" smtClean="0">
                <a:solidFill>
                  <a:srgbClr val="FFC000"/>
                </a:solidFill>
              </a:rPr>
              <a:t>unset</a:t>
            </a:r>
            <a:r>
              <a:rPr lang="fr-FR" dirty="0" smtClean="0">
                <a:solidFill>
                  <a:srgbClr val="FFC000"/>
                </a:solidFill>
              </a:rPr>
              <a:t>() </a:t>
            </a:r>
            <a:r>
              <a:rPr lang="fr-FR" dirty="0"/>
              <a:t>permet de gérer l’utilisation de </a:t>
            </a:r>
            <a:r>
              <a:rPr lang="fr-FR" b="1" dirty="0" err="1" smtClean="0"/>
              <a:t>unset</a:t>
            </a:r>
            <a:r>
              <a:rPr lang="fr-FR" b="1" dirty="0" smtClean="0"/>
              <a:t>()</a:t>
            </a:r>
            <a:r>
              <a:rPr lang="fr-FR" dirty="0" smtClean="0"/>
              <a:t>.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6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L’héritage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431986"/>
            <a:ext cx="9118990" cy="4816414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L’héritage permet de partager des fonctions et des variables entre plusieurs classes, pour cela il faut utiliser le mot-clé </a:t>
            </a:r>
            <a:r>
              <a:rPr lang="fr-FR" dirty="0" err="1" smtClean="0">
                <a:solidFill>
                  <a:srgbClr val="FFC000"/>
                </a:solidFill>
              </a:rPr>
              <a:t>extends</a:t>
            </a:r>
            <a:r>
              <a:rPr lang="fr-FR" dirty="0" smtClean="0"/>
              <a:t>. Exemple :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class </a:t>
            </a:r>
            <a:r>
              <a:rPr lang="fr-FR" dirty="0" err="1"/>
              <a:t>Foo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{</a:t>
            </a:r>
            <a:br>
              <a:rPr lang="fr-FR" dirty="0" smtClean="0"/>
            </a:br>
            <a:r>
              <a:rPr lang="fr-FR" dirty="0" smtClean="0"/>
              <a:t>    public </a:t>
            </a:r>
            <a:r>
              <a:rPr lang="fr-FR" dirty="0" err="1" smtClean="0"/>
              <a:t>function</a:t>
            </a:r>
            <a:r>
              <a:rPr lang="fr-FR" dirty="0" smtClean="0"/>
              <a:t> </a:t>
            </a:r>
            <a:r>
              <a:rPr lang="fr-FR" dirty="0" err="1" smtClean="0"/>
              <a:t>printItem</a:t>
            </a:r>
            <a:r>
              <a:rPr lang="fr-FR" dirty="0" smtClean="0"/>
              <a:t>($string)</a:t>
            </a:r>
            <a:br>
              <a:rPr lang="fr-FR" dirty="0" smtClean="0"/>
            </a:br>
            <a:r>
              <a:rPr lang="fr-FR" dirty="0" smtClean="0"/>
              <a:t>    {</a:t>
            </a:r>
            <a:br>
              <a:rPr lang="fr-FR" dirty="0" smtClean="0"/>
            </a:br>
            <a:r>
              <a:rPr lang="fr-FR" dirty="0" smtClean="0"/>
              <a:t>        </a:t>
            </a:r>
            <a:r>
              <a:rPr lang="fr-FR" dirty="0" err="1" smtClean="0"/>
              <a:t>echo</a:t>
            </a:r>
            <a:r>
              <a:rPr lang="fr-FR" dirty="0" smtClean="0"/>
              <a:t> '</a:t>
            </a:r>
            <a:r>
              <a:rPr lang="fr-FR" dirty="0" err="1" smtClean="0"/>
              <a:t>Foo</a:t>
            </a:r>
            <a:r>
              <a:rPr lang="fr-FR" dirty="0" smtClean="0"/>
              <a:t>: ' . $string . PHP_EOL;</a:t>
            </a:r>
            <a:br>
              <a:rPr lang="fr-FR" dirty="0" smtClean="0"/>
            </a:br>
            <a:r>
              <a:rPr lang="fr-FR" dirty="0" smtClean="0"/>
              <a:t>    }</a:t>
            </a:r>
            <a:br>
              <a:rPr lang="fr-FR" dirty="0" smtClean="0"/>
            </a:br>
            <a:r>
              <a:rPr lang="fr-FR" dirty="0" smtClean="0"/>
              <a:t>   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    public </a:t>
            </a:r>
            <a:r>
              <a:rPr lang="fr-FR" dirty="0" err="1"/>
              <a:t>function</a:t>
            </a:r>
            <a:r>
              <a:rPr lang="fr-FR" dirty="0"/>
              <a:t> </a:t>
            </a:r>
            <a:r>
              <a:rPr lang="fr-FR" dirty="0" err="1"/>
              <a:t>printPHP</a:t>
            </a:r>
            <a:r>
              <a:rPr lang="fr-FR" dirty="0"/>
              <a:t>()</a:t>
            </a:r>
            <a:br>
              <a:rPr lang="fr-FR" dirty="0"/>
            </a:br>
            <a:r>
              <a:rPr lang="fr-FR" dirty="0"/>
              <a:t>    {</a:t>
            </a:r>
            <a:br>
              <a:rPr lang="fr-FR" dirty="0"/>
            </a:br>
            <a:r>
              <a:rPr lang="fr-FR" dirty="0"/>
              <a:t>        </a:t>
            </a:r>
            <a:r>
              <a:rPr lang="fr-FR" dirty="0" err="1"/>
              <a:t>echo</a:t>
            </a:r>
            <a:r>
              <a:rPr lang="fr-FR" dirty="0"/>
              <a:t> 'PHP est super' . PHP_EOL;</a:t>
            </a:r>
            <a:br>
              <a:rPr lang="fr-FR" dirty="0"/>
            </a:br>
            <a:r>
              <a:rPr lang="fr-FR" dirty="0"/>
              <a:t>    }</a:t>
            </a:r>
            <a:br>
              <a:rPr lang="fr-FR" dirty="0"/>
            </a:br>
            <a:r>
              <a:rPr lang="fr-FR" dirty="0"/>
              <a:t>}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class Bar </a:t>
            </a:r>
            <a:r>
              <a:rPr lang="fr-FR" b="1" dirty="0" err="1"/>
              <a:t>extends</a:t>
            </a:r>
            <a:r>
              <a:rPr lang="fr-FR" dirty="0"/>
              <a:t> </a:t>
            </a:r>
            <a:r>
              <a:rPr lang="fr-FR" dirty="0" err="1"/>
              <a:t>Foo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{</a:t>
            </a:r>
            <a:br>
              <a:rPr lang="fr-FR" dirty="0"/>
            </a:br>
            <a:r>
              <a:rPr lang="fr-FR" dirty="0"/>
              <a:t>    public </a:t>
            </a:r>
            <a:r>
              <a:rPr lang="fr-FR" dirty="0" err="1"/>
              <a:t>function</a:t>
            </a:r>
            <a:r>
              <a:rPr lang="fr-FR" dirty="0"/>
              <a:t> </a:t>
            </a:r>
            <a:r>
              <a:rPr lang="fr-FR" dirty="0" err="1"/>
              <a:t>printItem</a:t>
            </a:r>
            <a:r>
              <a:rPr lang="fr-FR" dirty="0"/>
              <a:t>($string)</a:t>
            </a:r>
            <a:br>
              <a:rPr lang="fr-FR" dirty="0"/>
            </a:br>
            <a:r>
              <a:rPr lang="fr-FR" dirty="0"/>
              <a:t>    {</a:t>
            </a:r>
            <a:br>
              <a:rPr lang="fr-FR" dirty="0"/>
            </a:br>
            <a:r>
              <a:rPr lang="fr-FR" dirty="0"/>
              <a:t>        </a:t>
            </a:r>
            <a:r>
              <a:rPr lang="fr-FR" dirty="0" err="1"/>
              <a:t>echo</a:t>
            </a:r>
            <a:r>
              <a:rPr lang="fr-FR" dirty="0"/>
              <a:t> 'Bar: ' . $string . PHP_EOL;</a:t>
            </a:r>
            <a:br>
              <a:rPr lang="fr-FR" dirty="0"/>
            </a:br>
            <a:r>
              <a:rPr lang="fr-FR" dirty="0"/>
              <a:t>    }</a:t>
            </a:r>
            <a:br>
              <a:rPr lang="fr-FR" dirty="0"/>
            </a:br>
            <a:r>
              <a:rPr lang="fr-FR" dirty="0"/>
              <a:t>}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2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Interfaces et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abstraites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interface doit être implémenté à la classe </a:t>
            </a:r>
            <a:r>
              <a:rPr lang="fr-FR" i="1" dirty="0" smtClean="0"/>
              <a:t>via </a:t>
            </a:r>
            <a:r>
              <a:rPr lang="fr-FR" dirty="0" smtClean="0"/>
              <a:t>le mot clé </a:t>
            </a:r>
            <a:r>
              <a:rPr lang="fr-FR" dirty="0" err="1" smtClean="0">
                <a:solidFill>
                  <a:srgbClr val="FFC000"/>
                </a:solidFill>
              </a:rPr>
              <a:t>implements</a:t>
            </a:r>
            <a:r>
              <a:rPr lang="fr-FR" dirty="0" smtClean="0"/>
              <a:t>, il permet de passer un « contrat » avec le développeur car l’interface oblige le développeur à implémenter les fonctions de l’interface. </a:t>
            </a:r>
            <a:r>
              <a:rPr lang="fr-FR" dirty="0" smtClean="0"/>
              <a:t>Il est possible d’implémenter plusieurs interfaces. </a:t>
            </a:r>
            <a:r>
              <a:rPr lang="fr-FR" dirty="0" smtClean="0"/>
              <a:t> </a:t>
            </a:r>
            <a:r>
              <a:rPr lang="fr-FR" dirty="0" smtClean="0"/>
              <a:t>Exemple : 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dirty="0"/>
              <a:t>interface </a:t>
            </a:r>
            <a:r>
              <a:rPr lang="en-US" dirty="0" err="1"/>
              <a:t>iTemplate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  public function </a:t>
            </a:r>
            <a:r>
              <a:rPr lang="en-US" dirty="0" err="1"/>
              <a:t>setVariable</a:t>
            </a:r>
            <a:r>
              <a:rPr lang="en-US" dirty="0"/>
              <a:t>($name, $</a:t>
            </a:r>
            <a:r>
              <a:rPr lang="en-US" dirty="0" err="1"/>
              <a:t>var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   public function </a:t>
            </a:r>
            <a:r>
              <a:rPr lang="en-US" dirty="0" err="1"/>
              <a:t>getHtml</a:t>
            </a:r>
            <a:r>
              <a:rPr lang="en-US" dirty="0"/>
              <a:t>($template);</a:t>
            </a:r>
            <a:br>
              <a:rPr lang="en-US" dirty="0"/>
            </a:br>
            <a:r>
              <a:rPr lang="en-US" dirty="0" smtClean="0"/>
              <a:t>}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7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Interfaces et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abstraites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Une</a:t>
            </a:r>
            <a:r>
              <a:rPr lang="en-US" dirty="0"/>
              <a:t> </a:t>
            </a:r>
            <a:r>
              <a:rPr lang="fr-FR" dirty="0"/>
              <a:t>classe</a:t>
            </a:r>
            <a:r>
              <a:rPr lang="en-US" dirty="0"/>
              <a:t> </a:t>
            </a:r>
            <a:r>
              <a:rPr lang="fr-FR" dirty="0" smtClean="0"/>
              <a:t>abstraite bloquera l’instanciation de la classe, elle ne pourra être utilisé que par l’héritage. Il est aussi possible de passer des fonctions en abstract pour force la classe enfant à implémenter les fonctions. Exemple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abstract class </a:t>
            </a:r>
            <a:r>
              <a:rPr lang="fr-FR" dirty="0" err="1"/>
              <a:t>AbstractClass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{</a:t>
            </a:r>
            <a:br>
              <a:rPr lang="fr-FR" dirty="0"/>
            </a:br>
            <a:r>
              <a:rPr lang="fr-FR" dirty="0"/>
              <a:t>    // Force les classes filles à définir cette méthode</a:t>
            </a:r>
            <a:br>
              <a:rPr lang="fr-FR" dirty="0"/>
            </a:br>
            <a:r>
              <a:rPr lang="fr-FR" dirty="0"/>
              <a:t>    abstract </a:t>
            </a:r>
            <a:r>
              <a:rPr lang="fr-FR" dirty="0" err="1"/>
              <a:t>protected</a:t>
            </a:r>
            <a:r>
              <a:rPr lang="fr-FR" dirty="0"/>
              <a:t> </a:t>
            </a:r>
            <a:r>
              <a:rPr lang="fr-FR" dirty="0" err="1"/>
              <a:t>function</a:t>
            </a:r>
            <a:r>
              <a:rPr lang="fr-FR" dirty="0"/>
              <a:t> </a:t>
            </a:r>
            <a:r>
              <a:rPr lang="fr-FR" dirty="0" err="1"/>
              <a:t>getValue</a:t>
            </a:r>
            <a:r>
              <a:rPr lang="fr-FR" dirty="0"/>
              <a:t>();</a:t>
            </a:r>
            <a:br>
              <a:rPr lang="fr-FR" dirty="0"/>
            </a:br>
            <a:r>
              <a:rPr lang="fr-FR" dirty="0"/>
              <a:t>    abstract </a:t>
            </a:r>
            <a:r>
              <a:rPr lang="fr-FR" dirty="0" err="1"/>
              <a:t>protected</a:t>
            </a:r>
            <a:r>
              <a:rPr lang="fr-FR" dirty="0"/>
              <a:t> </a:t>
            </a:r>
            <a:r>
              <a:rPr lang="fr-FR" dirty="0" err="1"/>
              <a:t>function</a:t>
            </a:r>
            <a:r>
              <a:rPr lang="fr-FR" dirty="0"/>
              <a:t> </a:t>
            </a:r>
            <a:r>
              <a:rPr lang="fr-FR" dirty="0" err="1"/>
              <a:t>prefixValue</a:t>
            </a:r>
            <a:r>
              <a:rPr lang="fr-FR" dirty="0"/>
              <a:t>($</a:t>
            </a:r>
            <a:r>
              <a:rPr lang="fr-FR" dirty="0" err="1"/>
              <a:t>prefix</a:t>
            </a:r>
            <a:r>
              <a:rPr lang="fr-FR" dirty="0"/>
              <a:t>);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    // méthode commune</a:t>
            </a:r>
            <a:br>
              <a:rPr lang="fr-FR" dirty="0"/>
            </a:br>
            <a:r>
              <a:rPr lang="fr-FR" dirty="0"/>
              <a:t>    public </a:t>
            </a:r>
            <a:r>
              <a:rPr lang="fr-FR" dirty="0" err="1"/>
              <a:t>function</a:t>
            </a:r>
            <a:r>
              <a:rPr lang="fr-FR" dirty="0"/>
              <a:t> </a:t>
            </a:r>
            <a:r>
              <a:rPr lang="fr-FR" dirty="0" err="1"/>
              <a:t>printOut</a:t>
            </a:r>
            <a:r>
              <a:rPr lang="fr-FR" dirty="0"/>
              <a:t>() {</a:t>
            </a:r>
            <a:br>
              <a:rPr lang="fr-FR" dirty="0"/>
            </a:br>
            <a:r>
              <a:rPr lang="fr-FR" dirty="0"/>
              <a:t>        </a:t>
            </a:r>
            <a:r>
              <a:rPr lang="fr-FR" dirty="0" err="1" smtClean="0"/>
              <a:t>echo</a:t>
            </a:r>
            <a:r>
              <a:rPr lang="fr-FR" dirty="0"/>
              <a:t> $</a:t>
            </a:r>
            <a:r>
              <a:rPr lang="fr-FR" dirty="0" err="1"/>
              <a:t>this</a:t>
            </a:r>
            <a:r>
              <a:rPr lang="fr-FR" dirty="0"/>
              <a:t>-&gt;</a:t>
            </a:r>
            <a:r>
              <a:rPr lang="fr-FR" dirty="0" err="1"/>
              <a:t>getValue</a:t>
            </a:r>
            <a:r>
              <a:rPr lang="fr-FR" dirty="0"/>
              <a:t>() . "\n";</a:t>
            </a:r>
            <a:br>
              <a:rPr lang="fr-FR" dirty="0"/>
            </a:br>
            <a:r>
              <a:rPr lang="fr-FR" dirty="0"/>
              <a:t>   }</a:t>
            </a:r>
            <a:br>
              <a:rPr lang="fr-FR" dirty="0"/>
            </a:br>
            <a:r>
              <a:rPr lang="fr-FR" dirty="0"/>
              <a:t>}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4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exceptions et le contrôle des situations anormales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11784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Il est possible de lever une exception lorsque le code se comporte de façon anormale </a:t>
            </a:r>
            <a:r>
              <a:rPr lang="fr-FR" i="1" dirty="0" smtClean="0"/>
              <a:t>via </a:t>
            </a:r>
            <a:r>
              <a:rPr lang="fr-FR" dirty="0" smtClean="0"/>
              <a:t>la fonction </a:t>
            </a:r>
            <a:r>
              <a:rPr lang="fr-FR" dirty="0" err="1" smtClean="0">
                <a:solidFill>
                  <a:srgbClr val="FFC000"/>
                </a:solidFill>
              </a:rPr>
              <a:t>throw</a:t>
            </a:r>
            <a:r>
              <a:rPr lang="fr-FR" dirty="0" smtClean="0">
                <a:solidFill>
                  <a:srgbClr val="FFC000"/>
                </a:solidFill>
              </a:rPr>
              <a:t>()</a:t>
            </a:r>
            <a:r>
              <a:rPr lang="fr-FR" dirty="0" smtClean="0"/>
              <a:t>, il sera possible de lever une exception ou une exception personnalisée, cette exception pourra par la suite être récupéré dans un </a:t>
            </a:r>
            <a:r>
              <a:rPr lang="fr-FR" dirty="0" err="1" smtClean="0"/>
              <a:t>try</a:t>
            </a:r>
            <a:r>
              <a:rPr lang="fr-FR" dirty="0" smtClean="0"/>
              <a:t>/catch. Exemple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function</a:t>
            </a:r>
            <a:r>
              <a:rPr lang="fr-FR" dirty="0"/>
              <a:t> inverse($x) {</a:t>
            </a:r>
            <a:br>
              <a:rPr lang="fr-FR" dirty="0"/>
            </a:br>
            <a:r>
              <a:rPr lang="fr-FR" dirty="0"/>
              <a:t>    if (!$x) {</a:t>
            </a:r>
            <a:br>
              <a:rPr lang="fr-FR" dirty="0"/>
            </a:br>
            <a:r>
              <a:rPr lang="fr-FR" dirty="0"/>
              <a:t>        </a:t>
            </a:r>
            <a:r>
              <a:rPr lang="fr-FR" b="1" dirty="0" err="1"/>
              <a:t>throw</a:t>
            </a:r>
            <a:r>
              <a:rPr lang="fr-FR" dirty="0"/>
              <a:t> new </a:t>
            </a:r>
            <a:r>
              <a:rPr lang="fr-FR" b="1" dirty="0"/>
              <a:t>Exception</a:t>
            </a:r>
            <a:r>
              <a:rPr lang="fr-FR" dirty="0"/>
              <a:t>('Division by </a:t>
            </a:r>
            <a:r>
              <a:rPr lang="fr-FR" dirty="0" err="1"/>
              <a:t>zero</a:t>
            </a:r>
            <a:r>
              <a:rPr lang="fr-FR" dirty="0"/>
              <a:t>.');</a:t>
            </a:r>
            <a:br>
              <a:rPr lang="fr-FR" dirty="0"/>
            </a:br>
            <a:r>
              <a:rPr lang="fr-FR" dirty="0"/>
              <a:t>    }</a:t>
            </a:r>
            <a:br>
              <a:rPr lang="fr-FR" dirty="0"/>
            </a:br>
            <a:r>
              <a:rPr lang="fr-FR" dirty="0"/>
              <a:t>    return 1/$x;</a:t>
            </a:r>
            <a:br>
              <a:rPr lang="fr-FR" dirty="0"/>
            </a:br>
            <a:r>
              <a:rPr lang="fr-FR" dirty="0"/>
              <a:t>}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try</a:t>
            </a:r>
            <a:r>
              <a:rPr lang="fr-FR" dirty="0"/>
              <a:t> {</a:t>
            </a:r>
            <a:br>
              <a:rPr lang="fr-FR" dirty="0"/>
            </a:br>
            <a:r>
              <a:rPr lang="fr-FR" dirty="0"/>
              <a:t>    </a:t>
            </a:r>
            <a:r>
              <a:rPr lang="fr-FR" dirty="0" err="1"/>
              <a:t>echo</a:t>
            </a:r>
            <a:r>
              <a:rPr lang="fr-FR" dirty="0"/>
              <a:t> inverse(5) . "\n";</a:t>
            </a:r>
            <a:br>
              <a:rPr lang="fr-FR" dirty="0"/>
            </a:br>
            <a:r>
              <a:rPr lang="fr-FR" dirty="0"/>
              <a:t>    </a:t>
            </a:r>
            <a:r>
              <a:rPr lang="fr-FR" dirty="0" err="1"/>
              <a:t>echo</a:t>
            </a:r>
            <a:r>
              <a:rPr lang="fr-FR" dirty="0"/>
              <a:t> inverse(0) . "\n";</a:t>
            </a:r>
            <a:br>
              <a:rPr lang="fr-FR" dirty="0"/>
            </a:br>
            <a:r>
              <a:rPr lang="fr-FR" dirty="0"/>
              <a:t>} catch (</a:t>
            </a:r>
            <a:r>
              <a:rPr lang="fr-FR" b="1" dirty="0"/>
              <a:t>Exception</a:t>
            </a:r>
            <a:r>
              <a:rPr lang="fr-FR" dirty="0"/>
              <a:t> $e) {</a:t>
            </a:r>
            <a:br>
              <a:rPr lang="fr-FR" dirty="0"/>
            </a:br>
            <a:r>
              <a:rPr lang="fr-FR" dirty="0"/>
              <a:t>    </a:t>
            </a:r>
            <a:r>
              <a:rPr lang="fr-FR" dirty="0" err="1"/>
              <a:t>echo</a:t>
            </a:r>
            <a:r>
              <a:rPr lang="fr-FR" dirty="0"/>
              <a:t> '</a:t>
            </a:r>
            <a:r>
              <a:rPr lang="fr-FR" dirty="0" err="1"/>
              <a:t>Caught</a:t>
            </a:r>
            <a:r>
              <a:rPr lang="fr-FR" dirty="0"/>
              <a:t> exception: ',  $e-&gt;</a:t>
            </a:r>
            <a:r>
              <a:rPr lang="fr-FR" dirty="0" err="1"/>
              <a:t>getMessage</a:t>
            </a:r>
            <a:r>
              <a:rPr lang="fr-FR" dirty="0"/>
              <a:t>(), "\n";</a:t>
            </a:r>
            <a:br>
              <a:rPr lang="fr-FR" dirty="0"/>
            </a:br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5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exceptions et le contrôle des situations anormales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11784"/>
          </a:xfrm>
        </p:spPr>
        <p:txBody>
          <a:bodyPr>
            <a:normAutofit/>
          </a:bodyPr>
          <a:lstStyle/>
          <a:p>
            <a:r>
              <a:rPr lang="fr-FR" dirty="0" smtClean="0"/>
              <a:t>La levé d’une exception donne accès à une liste de fonctions qui seront utiles pour le </a:t>
            </a:r>
            <a:r>
              <a:rPr lang="fr-FR" dirty="0" err="1" smtClean="0"/>
              <a:t>debug</a:t>
            </a:r>
            <a:r>
              <a:rPr lang="fr-FR" dirty="0" smtClean="0"/>
              <a:t> : </a:t>
            </a:r>
            <a:r>
              <a:rPr lang="fr-FR" dirty="0" err="1"/>
              <a:t>getMessage</a:t>
            </a:r>
            <a:r>
              <a:rPr lang="fr-FR" dirty="0" smtClean="0"/>
              <a:t>(), </a:t>
            </a:r>
            <a:r>
              <a:rPr lang="fr-FR" dirty="0" err="1"/>
              <a:t>getCode</a:t>
            </a:r>
            <a:r>
              <a:rPr lang="fr-FR" dirty="0" smtClean="0"/>
              <a:t>(), </a:t>
            </a:r>
            <a:r>
              <a:rPr lang="fr-FR" dirty="0" err="1"/>
              <a:t>getFile</a:t>
            </a:r>
            <a:r>
              <a:rPr lang="fr-FR" dirty="0" smtClean="0"/>
              <a:t>(), </a:t>
            </a:r>
            <a:r>
              <a:rPr lang="fr-FR" dirty="0" err="1"/>
              <a:t>getLine</a:t>
            </a:r>
            <a:r>
              <a:rPr lang="fr-FR" dirty="0" smtClean="0"/>
              <a:t>(), </a:t>
            </a:r>
            <a:r>
              <a:rPr lang="fr-FR" dirty="0" err="1"/>
              <a:t>getTrace</a:t>
            </a:r>
            <a:r>
              <a:rPr lang="fr-FR" dirty="0" smtClean="0"/>
              <a:t>(), </a:t>
            </a:r>
            <a:r>
              <a:rPr lang="fr-FR" dirty="0" err="1"/>
              <a:t>getPrevious</a:t>
            </a:r>
            <a:r>
              <a:rPr lang="fr-FR" dirty="0" smtClean="0"/>
              <a:t>(), </a:t>
            </a:r>
            <a:r>
              <a:rPr lang="fr-FR" dirty="0"/>
              <a:t> </a:t>
            </a:r>
            <a:r>
              <a:rPr lang="fr-FR" dirty="0" err="1"/>
              <a:t>getTraceAsString</a:t>
            </a:r>
            <a:r>
              <a:rPr lang="fr-FR" dirty="0" smtClean="0"/>
              <a:t>().</a:t>
            </a:r>
            <a:endParaRPr lang="fr-FR" dirty="0" smtClean="0"/>
          </a:p>
          <a:p>
            <a:r>
              <a:rPr lang="fr-FR" dirty="0" smtClean="0"/>
              <a:t>Pour créer une exception personnalisé il faudra créer une classe qui étend </a:t>
            </a:r>
            <a:r>
              <a:rPr lang="fr-FR" b="1" dirty="0" smtClean="0"/>
              <a:t>Exception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80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espaces de noms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Les espaces de noms permettent d’utiliser des classes qui ne rentreront pas en collision avec des classes du même nom. </a:t>
            </a:r>
          </a:p>
          <a:p>
            <a:r>
              <a:rPr lang="fr-FR" dirty="0" smtClean="0"/>
              <a:t>Pour utiliser un espace de nom il faudra placer le mot-clé </a:t>
            </a:r>
            <a:r>
              <a:rPr lang="fr-FR" dirty="0" err="1" smtClean="0">
                <a:solidFill>
                  <a:srgbClr val="FFC000"/>
                </a:solidFill>
              </a:rPr>
              <a:t>namespace</a:t>
            </a:r>
            <a:r>
              <a:rPr lang="fr-FR" dirty="0" smtClean="0"/>
              <a:t> en début de fichier. Exemple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namespace</a:t>
            </a:r>
            <a:r>
              <a:rPr lang="fr-FR" dirty="0"/>
              <a:t> </a:t>
            </a:r>
            <a:r>
              <a:rPr lang="fr-FR" dirty="0" err="1" smtClean="0"/>
              <a:t>MonProjet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class Connexion { /* ... */ }</a:t>
            </a:r>
            <a:endParaRPr lang="fr-FR" dirty="0" smtClean="0"/>
          </a:p>
          <a:p>
            <a:r>
              <a:rPr lang="fr-FR" dirty="0" smtClean="0"/>
              <a:t>Pour utiliser une classe d’un espace de nom il faudra utiliser le mot-clé </a:t>
            </a:r>
            <a:r>
              <a:rPr lang="fr-FR" dirty="0" smtClean="0">
                <a:solidFill>
                  <a:srgbClr val="FFC000"/>
                </a:solidFill>
              </a:rPr>
              <a:t>use</a:t>
            </a:r>
            <a:r>
              <a:rPr lang="fr-FR" dirty="0" smtClean="0"/>
              <a:t>. Exemple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namespace</a:t>
            </a:r>
            <a:r>
              <a:rPr lang="en-US" dirty="0"/>
              <a:t> foo;</a:t>
            </a:r>
            <a:br>
              <a:rPr lang="en-US" dirty="0"/>
            </a:br>
            <a:r>
              <a:rPr lang="en-US" dirty="0"/>
              <a:t>use My\Full\</a:t>
            </a:r>
            <a:r>
              <a:rPr lang="en-US" dirty="0" err="1"/>
              <a:t>Classname</a:t>
            </a:r>
            <a:r>
              <a:rPr lang="en-US" dirty="0"/>
              <a:t> as Another;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// </a:t>
            </a:r>
            <a:r>
              <a:rPr lang="en-US" dirty="0" err="1"/>
              <a:t>Ceci</a:t>
            </a:r>
            <a:r>
              <a:rPr lang="en-US" dirty="0"/>
              <a:t> </a:t>
            </a:r>
            <a:r>
              <a:rPr lang="en-US" dirty="0" err="1"/>
              <a:t>est</a:t>
            </a:r>
            <a:r>
              <a:rPr lang="en-US" dirty="0"/>
              <a:t> la </a:t>
            </a:r>
            <a:r>
              <a:rPr lang="en-US" dirty="0" err="1"/>
              <a:t>même</a:t>
            </a:r>
            <a:r>
              <a:rPr lang="en-US" dirty="0"/>
              <a:t> chose que use My\Full\</a:t>
            </a:r>
            <a:r>
              <a:rPr lang="en-US" dirty="0" err="1"/>
              <a:t>NSname</a:t>
            </a:r>
            <a:r>
              <a:rPr lang="en-US" dirty="0"/>
              <a:t> as </a:t>
            </a:r>
            <a:r>
              <a:rPr lang="en-US" dirty="0" err="1"/>
              <a:t>NSname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use </a:t>
            </a:r>
            <a:r>
              <a:rPr lang="en-US" dirty="0" smtClean="0"/>
              <a:t>My\Full\</a:t>
            </a:r>
            <a:r>
              <a:rPr lang="en-US" dirty="0" err="1" smtClean="0"/>
              <a:t>NSname</a:t>
            </a:r>
            <a:r>
              <a:rPr lang="en-US" dirty="0"/>
              <a:t>;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chargement dynamique des classes : simplicité et performance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Autoload</a:t>
            </a:r>
            <a:r>
              <a:rPr lang="fr-FR" dirty="0" smtClean="0"/>
              <a:t> </a:t>
            </a:r>
            <a:endParaRPr lang="fr-FR" dirty="0" smtClean="0"/>
          </a:p>
          <a:p>
            <a:r>
              <a:rPr lang="fr-FR" dirty="0" smtClean="0"/>
              <a:t>Composer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6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sérialisation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stocker dans une chaîne l’intégralité d’une classe </a:t>
            </a:r>
            <a:r>
              <a:rPr lang="fr-FR" i="1" dirty="0" smtClean="0"/>
              <a:t>via </a:t>
            </a:r>
            <a:r>
              <a:rPr lang="fr-FR" dirty="0" smtClean="0"/>
              <a:t>la fonction </a:t>
            </a:r>
            <a:r>
              <a:rPr lang="fr-FR" dirty="0" err="1" smtClean="0">
                <a:solidFill>
                  <a:srgbClr val="FFC000"/>
                </a:solidFill>
              </a:rPr>
              <a:t>serialize</a:t>
            </a:r>
            <a:r>
              <a:rPr lang="fr-FR" dirty="0" smtClean="0">
                <a:solidFill>
                  <a:srgbClr val="FFC000"/>
                </a:solidFill>
              </a:rPr>
              <a:t>()</a:t>
            </a:r>
            <a:r>
              <a:rPr lang="fr-FR" dirty="0" smtClean="0"/>
              <a:t>. 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Pour récupérer l’intégralité des informations il faudra passer par la fonction </a:t>
            </a:r>
            <a:r>
              <a:rPr lang="fr-FR" dirty="0" err="1" smtClean="0">
                <a:solidFill>
                  <a:srgbClr val="FFC000"/>
                </a:solidFill>
              </a:rPr>
              <a:t>deserialize</a:t>
            </a:r>
            <a:r>
              <a:rPr lang="fr-FR" dirty="0" smtClean="0">
                <a:solidFill>
                  <a:srgbClr val="FFC000"/>
                </a:solidFill>
              </a:rPr>
              <a:t>()</a:t>
            </a:r>
            <a:r>
              <a:rPr lang="fr-FR" dirty="0" smtClean="0"/>
              <a:t>.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  <a:endParaRPr lang="fr-FR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1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À L’OBJET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1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Travaux pratiques 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i="1" dirty="0"/>
              <a:t>Implémenter les caractéristiques d'un objet </a:t>
            </a:r>
            <a:r>
              <a:rPr lang="fr-FR" i="1" dirty="0" smtClean="0"/>
              <a:t>Module.</a:t>
            </a:r>
          </a:p>
          <a:p>
            <a:r>
              <a:rPr lang="fr-FR" i="1" dirty="0" smtClean="0"/>
              <a:t>Implémenter </a:t>
            </a:r>
            <a:r>
              <a:rPr lang="fr-FR" i="1" dirty="0"/>
              <a:t>la logique d'un </a:t>
            </a:r>
            <a:r>
              <a:rPr lang="fr-FR" i="1" dirty="0" smtClean="0"/>
              <a:t>Module.</a:t>
            </a:r>
          </a:p>
          <a:p>
            <a:r>
              <a:rPr lang="fr-FR" i="1" dirty="0" smtClean="0"/>
              <a:t>Utiliser </a:t>
            </a:r>
            <a:r>
              <a:rPr lang="fr-FR" i="1" dirty="0"/>
              <a:t>l'héritage pour spécialiser le Module et l'adapter à un contexte </a:t>
            </a:r>
            <a:r>
              <a:rPr lang="fr-FR" i="1" dirty="0" smtClean="0"/>
              <a:t>particulier.</a:t>
            </a:r>
          </a:p>
          <a:p>
            <a:r>
              <a:rPr lang="fr-FR" i="1" dirty="0" smtClean="0"/>
              <a:t>Partager </a:t>
            </a:r>
            <a:r>
              <a:rPr lang="fr-FR" i="1" dirty="0"/>
              <a:t>une même information sur l'ensemble des instances d'une même </a:t>
            </a:r>
            <a:r>
              <a:rPr lang="fr-FR" i="1" dirty="0" smtClean="0"/>
              <a:t>classe.</a:t>
            </a:r>
          </a:p>
          <a:p>
            <a:r>
              <a:rPr lang="fr-FR" i="1" dirty="0" smtClean="0"/>
              <a:t>Utiliser </a:t>
            </a:r>
            <a:r>
              <a:rPr lang="fr-FR" i="1" dirty="0"/>
              <a:t>les exceptions pour que les Modules alertent l'application lorsqu'ils ne peuvent pas s'exécuter </a:t>
            </a:r>
            <a:r>
              <a:rPr lang="fr-FR" i="1" dirty="0" smtClean="0"/>
              <a:t>normalement.</a:t>
            </a:r>
          </a:p>
          <a:p>
            <a:r>
              <a:rPr lang="fr-FR" i="1" dirty="0" smtClean="0"/>
              <a:t>Rendre </a:t>
            </a:r>
            <a:r>
              <a:rPr lang="fr-FR" i="1" dirty="0"/>
              <a:t>les Modules “user-</a:t>
            </a:r>
            <a:r>
              <a:rPr lang="fr-FR" i="1" dirty="0" err="1"/>
              <a:t>friendly</a:t>
            </a:r>
            <a:r>
              <a:rPr lang="fr-FR" i="1" dirty="0"/>
              <a:t>” pour le </a:t>
            </a:r>
            <a:r>
              <a:rPr lang="fr-FR" i="1" dirty="0" smtClean="0"/>
              <a:t>développeur.</a:t>
            </a:r>
          </a:p>
          <a:p>
            <a:r>
              <a:rPr lang="fr-FR" i="1" dirty="0" smtClean="0"/>
              <a:t>Implémenter </a:t>
            </a:r>
            <a:r>
              <a:rPr lang="fr-FR" i="1" dirty="0"/>
              <a:t>un chargeur de classes correspondant à </a:t>
            </a:r>
            <a:r>
              <a:rPr lang="fr-FR" i="1" dirty="0" smtClean="0"/>
              <a:t>l'application.</a:t>
            </a:r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faiblesses du développement procédural et les réponses apportées par le paradigme objet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Le développement procédural apporte plusieurs problèmes : </a:t>
            </a:r>
          </a:p>
          <a:p>
            <a:r>
              <a:rPr lang="fr-FR" dirty="0" smtClean="0"/>
              <a:t>Difficulté à </a:t>
            </a:r>
            <a:r>
              <a:rPr lang="fr-FR" dirty="0" smtClean="0"/>
              <a:t>maintenir.</a:t>
            </a:r>
            <a:endParaRPr lang="fr-FR" dirty="0" smtClean="0"/>
          </a:p>
          <a:p>
            <a:r>
              <a:rPr lang="fr-FR" dirty="0" smtClean="0"/>
              <a:t>Difficulté à diviser le code en plusieurs </a:t>
            </a:r>
            <a:r>
              <a:rPr lang="fr-FR" dirty="0" smtClean="0"/>
              <a:t>modules.</a:t>
            </a:r>
            <a:endParaRPr lang="fr-FR" dirty="0" smtClean="0"/>
          </a:p>
          <a:p>
            <a:r>
              <a:rPr lang="fr-FR" dirty="0" smtClean="0"/>
              <a:t>Ne respecte pas le principe de DRY (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Repeat</a:t>
            </a:r>
            <a:r>
              <a:rPr lang="fr-FR" dirty="0" smtClean="0"/>
              <a:t> </a:t>
            </a:r>
            <a:r>
              <a:rPr lang="fr-FR" dirty="0" err="1" smtClean="0"/>
              <a:t>Yourself</a:t>
            </a:r>
            <a:r>
              <a:rPr lang="fr-FR" dirty="0" smtClean="0"/>
              <a:t>). </a:t>
            </a:r>
            <a:endParaRPr lang="fr-FR" dirty="0" smtClean="0"/>
          </a:p>
          <a:p>
            <a:r>
              <a:rPr lang="fr-FR" dirty="0" smtClean="0"/>
              <a:t>Difficulté pour travailler à plusieurs sur un même </a:t>
            </a:r>
            <a:r>
              <a:rPr lang="fr-FR" dirty="0" smtClean="0"/>
              <a:t>code.</a:t>
            </a:r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La programmation orientée objet corrige tous ces problèmes.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65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L'encapsulation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L’encapsulation permet de rejoindre un ensemble de fonctions et de variables dans un même module. </a:t>
            </a:r>
          </a:p>
          <a:p>
            <a:r>
              <a:rPr lang="fr-FR" dirty="0" smtClean="0"/>
              <a:t>Lorsque l’on souhaite interagir avec un produit, il peut être intéressant de n’avoir qu’une classe « </a:t>
            </a:r>
            <a:r>
              <a:rPr lang="fr-FR" dirty="0" err="1" smtClean="0"/>
              <a:t>product</a:t>
            </a:r>
            <a:r>
              <a:rPr lang="fr-FR" dirty="0" smtClean="0"/>
              <a:t> » qui exécutera l’ensemble des fonctions pour ce produit. </a:t>
            </a:r>
          </a:p>
          <a:p>
            <a:r>
              <a:rPr lang="fr-FR" dirty="0" smtClean="0"/>
              <a:t>L’encapsulation permet une meilleure maintenabilité du code.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5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classes et les instances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Une classe se compose de la façon suivante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class </a:t>
            </a:r>
            <a:r>
              <a:rPr lang="fr-FR" dirty="0" err="1" smtClean="0"/>
              <a:t>MyClass</a:t>
            </a:r>
            <a:r>
              <a:rPr lang="fr-FR" dirty="0" smtClean="0"/>
              <a:t> {}</a:t>
            </a:r>
          </a:p>
          <a:p>
            <a:r>
              <a:rPr lang="fr-FR" dirty="0" smtClean="0"/>
              <a:t>Pour l’utiliser il est nécessaire de créer une instance de cette </a:t>
            </a:r>
            <a:r>
              <a:rPr lang="fr-FR" i="1" dirty="0" smtClean="0"/>
              <a:t>via </a:t>
            </a:r>
            <a:r>
              <a:rPr lang="fr-FR" dirty="0" smtClean="0"/>
              <a:t>le mot-clé </a:t>
            </a:r>
            <a:r>
              <a:rPr lang="fr-FR" dirty="0" smtClean="0">
                <a:solidFill>
                  <a:srgbClr val="FFC000"/>
                </a:solidFill>
              </a:rPr>
              <a:t>new</a:t>
            </a:r>
            <a:r>
              <a:rPr lang="fr-FR" dirty="0" smtClean="0"/>
              <a:t>. Exemple : $</a:t>
            </a:r>
            <a:r>
              <a:rPr lang="fr-FR" dirty="0" err="1" smtClean="0"/>
              <a:t>myclass</a:t>
            </a:r>
            <a:r>
              <a:rPr lang="fr-FR" dirty="0" smtClean="0"/>
              <a:t> = new </a:t>
            </a:r>
            <a:r>
              <a:rPr lang="fr-FR" dirty="0" err="1" smtClean="0"/>
              <a:t>Myclass</a:t>
            </a:r>
            <a:r>
              <a:rPr lang="fr-FR" dirty="0" smtClean="0"/>
              <a:t>(); </a:t>
            </a:r>
          </a:p>
          <a:p>
            <a:r>
              <a:rPr lang="fr-FR" dirty="0" smtClean="0"/>
              <a:t>Il possible de créer plusieurs variables avec cette même classe, exemple : </a:t>
            </a:r>
            <a:r>
              <a:rPr lang="fr-FR" dirty="0"/>
              <a:t>$</a:t>
            </a:r>
            <a:r>
              <a:rPr lang="fr-FR" dirty="0" err="1"/>
              <a:t>myclass</a:t>
            </a:r>
            <a:r>
              <a:rPr lang="fr-FR" dirty="0"/>
              <a:t> = new </a:t>
            </a:r>
            <a:r>
              <a:rPr lang="fr-FR" dirty="0" err="1"/>
              <a:t>Myclass</a:t>
            </a:r>
            <a:r>
              <a:rPr lang="fr-FR" dirty="0"/>
              <a:t>(); $</a:t>
            </a:r>
            <a:r>
              <a:rPr lang="fr-FR" dirty="0" smtClean="0"/>
              <a:t>myclass2 </a:t>
            </a:r>
            <a:r>
              <a:rPr lang="fr-FR" dirty="0"/>
              <a:t>= new </a:t>
            </a:r>
            <a:r>
              <a:rPr lang="fr-FR" dirty="0" err="1"/>
              <a:t>Myclass</a:t>
            </a:r>
            <a:r>
              <a:rPr lang="fr-FR" dirty="0"/>
              <a:t>(); </a:t>
            </a:r>
            <a:endParaRPr lang="fr-FR" dirty="0" smtClean="0"/>
          </a:p>
          <a:p>
            <a:r>
              <a:rPr lang="fr-FR" dirty="0" smtClean="0"/>
              <a:t>Par convention le nom d’un classe commence toujours par une majuscule. </a:t>
            </a:r>
          </a:p>
          <a:p>
            <a:r>
              <a:rPr lang="fr-FR" dirty="0" smtClean="0"/>
              <a:t>À l’intérieur de la classe la variable </a:t>
            </a:r>
            <a:r>
              <a:rPr lang="fr-FR" dirty="0" smtClean="0">
                <a:solidFill>
                  <a:srgbClr val="FFC000"/>
                </a:solidFill>
              </a:rPr>
              <a:t>$</a:t>
            </a:r>
            <a:r>
              <a:rPr lang="fr-FR" dirty="0" err="1" smtClean="0">
                <a:solidFill>
                  <a:srgbClr val="FFC000"/>
                </a:solidFill>
              </a:rPr>
              <a:t>this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 smtClean="0"/>
              <a:t>permet de travailler avec l’objet courant. Par exemple dans la </a:t>
            </a:r>
            <a:r>
              <a:rPr lang="fr-FR" i="1" dirty="0" smtClean="0"/>
              <a:t>Product, </a:t>
            </a:r>
            <a:r>
              <a:rPr lang="fr-FR" i="1" dirty="0" smtClean="0">
                <a:solidFill>
                  <a:srgbClr val="FFC000"/>
                </a:solidFill>
              </a:rPr>
              <a:t>$</a:t>
            </a:r>
            <a:r>
              <a:rPr lang="fr-FR" i="1" dirty="0" err="1" smtClean="0">
                <a:solidFill>
                  <a:srgbClr val="FFC000"/>
                </a:solidFill>
              </a:rPr>
              <a:t>this</a:t>
            </a:r>
            <a:r>
              <a:rPr lang="fr-FR" i="1" dirty="0" smtClean="0">
                <a:solidFill>
                  <a:srgbClr val="FFC000"/>
                </a:solidFill>
              </a:rPr>
              <a:t> </a:t>
            </a:r>
            <a:r>
              <a:rPr lang="fr-FR" dirty="0" smtClean="0"/>
              <a:t>représentera la classe </a:t>
            </a:r>
            <a:r>
              <a:rPr lang="fr-FR" i="1" dirty="0" smtClean="0"/>
              <a:t>Product </a:t>
            </a:r>
            <a:r>
              <a:rPr lang="fr-FR" dirty="0" smtClean="0"/>
              <a:t>et nous permettra donc d’accéder aux fonctions et aux variables de cette classe</a:t>
            </a:r>
            <a:r>
              <a:rPr lang="fr-FR" i="1" dirty="0" smtClean="0"/>
              <a:t>.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9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Privé / Public / Protégé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En programmation orientée objet les variables peuvent avoir plusieurs types : </a:t>
            </a:r>
          </a:p>
          <a:p>
            <a:r>
              <a:rPr lang="fr-FR" dirty="0" smtClean="0"/>
              <a:t>Public : accessible à l’extérieur et à l’intérieur de la classe. </a:t>
            </a:r>
          </a:p>
          <a:p>
            <a:r>
              <a:rPr lang="fr-FR" dirty="0" smtClean="0"/>
              <a:t>Privé : accessible seulement </a:t>
            </a:r>
            <a:r>
              <a:rPr lang="fr-FR" dirty="0"/>
              <a:t>à l’intérieur de la classe. </a:t>
            </a:r>
            <a:endParaRPr lang="fr-FR" dirty="0" smtClean="0"/>
          </a:p>
          <a:p>
            <a:r>
              <a:rPr lang="fr-FR" dirty="0" smtClean="0"/>
              <a:t>Protégé : </a:t>
            </a:r>
            <a:r>
              <a:rPr lang="fr-FR" dirty="0"/>
              <a:t>accessible </a:t>
            </a:r>
            <a:r>
              <a:rPr lang="fr-FR" dirty="0" smtClean="0"/>
              <a:t>à </a:t>
            </a:r>
            <a:r>
              <a:rPr lang="fr-FR" dirty="0"/>
              <a:t>l’intérieur de la </a:t>
            </a:r>
            <a:r>
              <a:rPr lang="fr-FR" dirty="0" smtClean="0"/>
              <a:t>classe et des classes qui en héritent. </a:t>
            </a:r>
          </a:p>
          <a:p>
            <a:endParaRPr lang="fr-FR" dirty="0"/>
          </a:p>
          <a:p>
            <a:r>
              <a:rPr lang="fr-FR" dirty="0" smtClean="0"/>
              <a:t>Cette notion fonctionne aussi pour les fonctions. 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Getter / Setter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Pour accéder à nos variables privées il est nécessaire de passer par des getters/setters (accesseurs/mutateurs en français). Ces fonctions vont retourner ou modifier la variable à l’intérieur de la classe. Exemple: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class </a:t>
            </a:r>
            <a:r>
              <a:rPr lang="fr-FR" dirty="0" err="1" smtClean="0"/>
              <a:t>MyClass</a:t>
            </a:r>
            <a:r>
              <a:rPr lang="fr-FR" dirty="0" smtClean="0"/>
              <a:t> {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err="1" smtClean="0"/>
              <a:t>private</a:t>
            </a:r>
            <a:r>
              <a:rPr lang="fr-FR" dirty="0" smtClean="0"/>
              <a:t> $</a:t>
            </a:r>
            <a:r>
              <a:rPr lang="fr-FR" dirty="0" err="1" smtClean="0"/>
              <a:t>myVar</a:t>
            </a:r>
            <a:r>
              <a:rPr lang="fr-FR" dirty="0" smtClean="0"/>
              <a:t>; 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endParaRPr lang="fr-FR" dirty="0" smtClean="0"/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smtClean="0"/>
              <a:t>public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getMyVar</a:t>
            </a:r>
            <a:r>
              <a:rPr lang="fr-FR" dirty="0" smtClean="0"/>
              <a:t>(){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smtClean="0"/>
              <a:t>	return $</a:t>
            </a:r>
            <a:r>
              <a:rPr lang="fr-FR" dirty="0" err="1" smtClean="0"/>
              <a:t>this</a:t>
            </a:r>
            <a:r>
              <a:rPr lang="fr-FR" dirty="0" smtClean="0"/>
              <a:t>-&gt;</a:t>
            </a:r>
            <a:r>
              <a:rPr lang="fr-FR" dirty="0" err="1" smtClean="0"/>
              <a:t>myVar</a:t>
            </a:r>
            <a:r>
              <a:rPr lang="fr-FR" dirty="0" smtClean="0"/>
              <a:t>;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smtClean="0"/>
              <a:t>}</a:t>
            </a:r>
            <a:endParaRPr lang="fr-FR" dirty="0"/>
          </a:p>
          <a:p>
            <a:pPr marL="914400" lvl="2" indent="0">
              <a:buNone/>
            </a:pPr>
            <a:endParaRPr lang="fr-FR" dirty="0" smtClean="0"/>
          </a:p>
          <a:p>
            <a:pPr marL="914400" lvl="2" indent="0">
              <a:buNone/>
            </a:pPr>
            <a:r>
              <a:rPr lang="fr-FR" dirty="0" smtClean="0"/>
              <a:t>public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setMyVar</a:t>
            </a:r>
            <a:r>
              <a:rPr lang="fr-FR" dirty="0" smtClean="0"/>
              <a:t>($value){</a:t>
            </a:r>
          </a:p>
          <a:p>
            <a:pPr marL="914400" lvl="2" indent="0">
              <a:buNone/>
            </a:pPr>
            <a:r>
              <a:rPr lang="fr-FR" dirty="0" smtClean="0"/>
              <a:t>	$</a:t>
            </a:r>
            <a:r>
              <a:rPr lang="fr-FR" dirty="0" err="1" smtClean="0"/>
              <a:t>this</a:t>
            </a:r>
            <a:r>
              <a:rPr lang="fr-FR" dirty="0" smtClean="0"/>
              <a:t>-&gt;</a:t>
            </a:r>
            <a:r>
              <a:rPr lang="fr-FR" dirty="0" err="1" smtClean="0"/>
              <a:t>myVar</a:t>
            </a:r>
            <a:r>
              <a:rPr lang="fr-FR" dirty="0" smtClean="0"/>
              <a:t> = $value; </a:t>
            </a:r>
            <a:endParaRPr lang="fr-FR" dirty="0"/>
          </a:p>
          <a:p>
            <a:pPr marL="914400" lvl="2" indent="0">
              <a:buNone/>
            </a:pPr>
            <a:r>
              <a:rPr lang="fr-FR" dirty="0" smtClean="0"/>
              <a:t>}</a:t>
            </a:r>
          </a:p>
          <a:p>
            <a:pPr marL="457200" lvl="1" indent="0">
              <a:buNone/>
            </a:pPr>
            <a:r>
              <a:rPr lang="fr-FR" dirty="0" smtClean="0"/>
              <a:t>     }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Fonctions/variables statiques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5712" y="1853248"/>
            <a:ext cx="8946541" cy="4195481"/>
          </a:xfrm>
        </p:spPr>
        <p:txBody>
          <a:bodyPr>
            <a:normAutofit/>
          </a:bodyPr>
          <a:lstStyle/>
          <a:p>
            <a:r>
              <a:rPr lang="fr-FR" dirty="0" smtClean="0"/>
              <a:t>En POO il est possible de créer des fonctions statiques, elles pourront être appelé sans avoir instancié cependant il ne sera pas possible d’utiliser le </a:t>
            </a:r>
            <a:r>
              <a:rPr lang="fr-FR" dirty="0" smtClean="0">
                <a:solidFill>
                  <a:srgbClr val="FFC000"/>
                </a:solidFill>
              </a:rPr>
              <a:t>$</a:t>
            </a:r>
            <a:r>
              <a:rPr lang="fr-FR" dirty="0" err="1" smtClean="0">
                <a:solidFill>
                  <a:srgbClr val="FFC000"/>
                </a:solidFill>
              </a:rPr>
              <a:t>this</a:t>
            </a:r>
            <a:r>
              <a:rPr lang="fr-FR" dirty="0" smtClean="0"/>
              <a:t>.</a:t>
            </a:r>
          </a:p>
          <a:p>
            <a:r>
              <a:rPr lang="fr-FR" dirty="0" smtClean="0"/>
              <a:t>Dans le cas d’une classe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class </a:t>
            </a:r>
            <a:r>
              <a:rPr lang="fr-FR" dirty="0" err="1" smtClean="0"/>
              <a:t>MyClass</a:t>
            </a:r>
            <a:r>
              <a:rPr lang="fr-FR" dirty="0" smtClean="0"/>
              <a:t> {</a:t>
            </a:r>
          </a:p>
          <a:p>
            <a:pPr marL="457200" lvl="1" indent="0">
              <a:buNone/>
            </a:pPr>
            <a:r>
              <a:rPr lang="fr-FR" dirty="0"/>
              <a:t> </a:t>
            </a:r>
            <a:r>
              <a:rPr lang="fr-FR" dirty="0" smtClean="0"/>
              <a:t>   	public </a:t>
            </a: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test(){</a:t>
            </a:r>
          </a:p>
          <a:p>
            <a:pPr marL="457200" lvl="1" indent="0">
              <a:buNone/>
            </a:pPr>
            <a:r>
              <a:rPr lang="fr-FR" dirty="0" smtClean="0"/>
              <a:t>		</a:t>
            </a:r>
            <a:r>
              <a:rPr lang="fr-FR" dirty="0" err="1" smtClean="0"/>
              <a:t>echo</a:t>
            </a:r>
            <a:r>
              <a:rPr lang="fr-FR" dirty="0" smtClean="0"/>
              <a:t> ‘toto’;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smtClean="0"/>
              <a:t>}</a:t>
            </a:r>
          </a:p>
          <a:p>
            <a:pPr marL="457200" lvl="1" indent="0">
              <a:buNone/>
            </a:pPr>
            <a:r>
              <a:rPr lang="fr-FR" dirty="0"/>
              <a:t> </a:t>
            </a:r>
            <a:r>
              <a:rPr lang="fr-FR" dirty="0" smtClean="0"/>
              <a:t>   }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Il sera donc possible d’appeler la fonction de la façon suivante : </a:t>
            </a:r>
            <a:r>
              <a:rPr lang="fr-FR" b="1" dirty="0" err="1" smtClean="0"/>
              <a:t>MyClass</a:t>
            </a:r>
            <a:r>
              <a:rPr lang="fr-FR" b="1" dirty="0" smtClean="0"/>
              <a:t>::test()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55712" y="1682152"/>
            <a:ext cx="8946541" cy="4718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8318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Fonctions/variables statiques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5712" y="1853248"/>
            <a:ext cx="8946541" cy="4195481"/>
          </a:xfrm>
        </p:spPr>
        <p:txBody>
          <a:bodyPr>
            <a:normAutofit/>
          </a:bodyPr>
          <a:lstStyle/>
          <a:p>
            <a:r>
              <a:rPr lang="fr-FR" dirty="0" smtClean="0"/>
              <a:t>Dans le cas d’une variable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class </a:t>
            </a:r>
            <a:r>
              <a:rPr lang="fr-FR" dirty="0" err="1"/>
              <a:t>MyClass</a:t>
            </a:r>
            <a:r>
              <a:rPr lang="fr-FR" dirty="0"/>
              <a:t> {</a:t>
            </a:r>
          </a:p>
          <a:p>
            <a:pPr marL="457200" lvl="1" indent="0">
              <a:buNone/>
            </a:pPr>
            <a:r>
              <a:rPr lang="fr-FR" dirty="0"/>
              <a:t>    	public </a:t>
            </a:r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smtClean="0"/>
              <a:t>$toto = ‘hello’;</a:t>
            </a:r>
          </a:p>
          <a:p>
            <a:pPr marL="457200" lvl="1" indent="0">
              <a:buNone/>
            </a:pPr>
            <a:r>
              <a:rPr lang="fr-FR" dirty="0"/>
              <a:t> </a:t>
            </a:r>
            <a:r>
              <a:rPr lang="fr-FR" dirty="0" smtClean="0"/>
              <a:t>   </a:t>
            </a:r>
            <a:r>
              <a:rPr lang="fr-FR" dirty="0"/>
              <a:t>}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Il sera donc possible d’appeler la </a:t>
            </a:r>
            <a:r>
              <a:rPr lang="fr-FR" dirty="0" smtClean="0"/>
              <a:t>variable </a:t>
            </a:r>
            <a:r>
              <a:rPr lang="fr-FR" dirty="0"/>
              <a:t>de la façon suivante : </a:t>
            </a:r>
            <a:r>
              <a:rPr lang="fr-FR" b="1" dirty="0" err="1"/>
              <a:t>MyClass</a:t>
            </a:r>
            <a:r>
              <a:rPr lang="fr-FR" b="1" dirty="0" smtClean="0"/>
              <a:t>::$toto</a:t>
            </a:r>
            <a:r>
              <a:rPr lang="fr-FR" dirty="0" smtClean="0"/>
              <a:t>.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55712" y="1682152"/>
            <a:ext cx="8946541" cy="4718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8914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0E5580"/>
    </a:dk2>
    <a:lt2>
      <a:srgbClr val="EBEBEB"/>
    </a:lt2>
    <a:accent1>
      <a:srgbClr val="ACD433"/>
    </a:accent1>
    <a:accent2>
      <a:srgbClr val="E6C133"/>
    </a:accent2>
    <a:accent3>
      <a:srgbClr val="EF7A24"/>
    </a:accent3>
    <a:accent4>
      <a:srgbClr val="5AA0F5"/>
    </a:accent4>
    <a:accent5>
      <a:srgbClr val="75CEEC"/>
    </a:accent5>
    <a:accent6>
      <a:srgbClr val="65D6A0"/>
    </a:accent6>
    <a:hlink>
      <a:srgbClr val="C4E46E"/>
    </a:hlink>
    <a:folHlink>
      <a:srgbClr val="BDE0F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1654</TotalTime>
  <Words>911</Words>
  <Application>Microsoft Office PowerPoint</Application>
  <PresentationFormat>Grand écran</PresentationFormat>
  <Paragraphs>129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Wingdings</vt:lpstr>
      <vt:lpstr>Wingdings 3</vt:lpstr>
      <vt:lpstr>Ion</vt:lpstr>
      <vt:lpstr>Formation PHP</vt:lpstr>
      <vt:lpstr>INTRODUCTION À L’OBJET</vt:lpstr>
      <vt:lpstr>Les faiblesses du développement procédural et les réponses apportées par le paradigme objet</vt:lpstr>
      <vt:lpstr>L'encapsulation</vt:lpstr>
      <vt:lpstr>La classes et les instances</vt:lpstr>
      <vt:lpstr>Privé / Public / Protégé</vt:lpstr>
      <vt:lpstr>Getter / Setter</vt:lpstr>
      <vt:lpstr>Fonctions/variables statiques</vt:lpstr>
      <vt:lpstr>Fonctions/variables statiques</vt:lpstr>
      <vt:lpstr>Le constructeur et autres méthodes magiques</vt:lpstr>
      <vt:lpstr>Le constructeur et les méthodes magiques</vt:lpstr>
      <vt:lpstr>L’héritage</vt:lpstr>
      <vt:lpstr>Interfaces et classes abstraites</vt:lpstr>
      <vt:lpstr>Interfaces et classes abstraites</vt:lpstr>
      <vt:lpstr>Les exceptions et le contrôle des situations anormales</vt:lpstr>
      <vt:lpstr>Les exceptions et le contrôle des situations anormales</vt:lpstr>
      <vt:lpstr>Les espaces de noms</vt:lpstr>
      <vt:lpstr>Le chargement dynamique des classes : simplicité et performance</vt:lpstr>
      <vt:lpstr>La sérialisation</vt:lpstr>
      <vt:lpstr>Travaux pratiques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PHP</dc:title>
  <dc:creator>Jenexis</dc:creator>
  <cp:lastModifiedBy>DUCERF Alexis</cp:lastModifiedBy>
  <cp:revision>52</cp:revision>
  <dcterms:created xsi:type="dcterms:W3CDTF">2015-12-06T14:22:03Z</dcterms:created>
  <dcterms:modified xsi:type="dcterms:W3CDTF">2015-12-09T22:37:34Z</dcterms:modified>
</cp:coreProperties>
</file>