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58" r:id="rId10"/>
    <p:sldId id="260" r:id="rId11"/>
    <p:sldId id="262" r:id="rId12"/>
    <p:sldId id="263" r:id="rId13"/>
    <p:sldId id="264" r:id="rId14"/>
    <p:sldId id="268" r:id="rId15"/>
    <p:sldId id="301" r:id="rId16"/>
    <p:sldId id="302" r:id="rId17"/>
    <p:sldId id="300" r:id="rId18"/>
    <p:sldId id="269" r:id="rId19"/>
    <p:sldId id="280" r:id="rId20"/>
    <p:sldId id="270" r:id="rId21"/>
    <p:sldId id="271" r:id="rId22"/>
    <p:sldId id="272" r:id="rId23"/>
    <p:sldId id="303" r:id="rId24"/>
    <p:sldId id="304" r:id="rId25"/>
    <p:sldId id="305" r:id="rId26"/>
    <p:sldId id="306" r:id="rId27"/>
    <p:sldId id="307" r:id="rId28"/>
    <p:sldId id="308" r:id="rId29"/>
    <p:sldId id="279" r:id="rId30"/>
    <p:sldId id="283" r:id="rId31"/>
    <p:sldId id="28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8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B5C24-0392-4339-8F2A-F5229634CDDD}" type="datetimeFigureOut">
              <a:rPr lang="fr-FR" smtClean="0"/>
              <a:t>22/10/2016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810F-94A0-44FB-A07D-FBE39A877E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4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32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fr.wikipedia.org/wiki/HTML5#Nouveaux_.C3.A9l.C3.A9men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CanIUse.c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fr/tracks/web" TargetMode="External"/><Relationship Id="rId4" Type="http://schemas.openxmlformats.org/officeDocument/2006/relationships/hyperlink" Target="http://www.grafikart.fr/tutoriels/html-css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openclassrooms.com/courses/apprenez-a-creer-votre-site-web-avec-html5-et-css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3" y="2530070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HTML / CSS</a:t>
            </a:r>
          </a:p>
        </p:txBody>
      </p:sp>
      <p:pic>
        <p:nvPicPr>
          <p:cNvPr id="4" name="Espace réservé pour une image  120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2876" y="1011843"/>
            <a:ext cx="5869813" cy="303645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407108" y="6124042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cap="none" dirty="0"/>
              <a:t>A</a:t>
            </a:r>
            <a:r>
              <a:rPr lang="fr-FR" cap="none" dirty="0" smtClean="0"/>
              <a:t>lexis </a:t>
            </a:r>
            <a:r>
              <a:rPr lang="fr-FR" cap="none" dirty="0"/>
              <a:t>D</a:t>
            </a:r>
            <a:r>
              <a:rPr lang="fr-FR" cap="none" dirty="0" smtClean="0"/>
              <a:t>ucerf – alexis.ducerf@DeerCoders.com</a:t>
            </a:r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39295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124"/>
          <p:cNvPicPr>
            <a:picLocks/>
          </p:cNvPicPr>
          <p:nvPr/>
        </p:nvPicPr>
        <p:blipFill rotWithShape="1">
          <a:blip r:embed="rId2">
            <a:extLst/>
          </a:blip>
          <a:srcRect l="9570" r="10697"/>
          <a:stretch/>
        </p:blipFill>
        <p:spPr>
          <a:xfrm>
            <a:off x="7554139" y="609601"/>
            <a:ext cx="399016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>
            <a:norm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700" y="1864426"/>
            <a:ext cx="6258737" cy="4383973"/>
          </a:xfrm>
        </p:spPr>
        <p:txBody>
          <a:bodyPr>
            <a:normAutofit/>
          </a:bodyPr>
          <a:lstStyle/>
          <a:p>
            <a:r>
              <a:rPr lang="fr-FR" dirty="0"/>
              <a:t>Idée de Tim </a:t>
            </a:r>
            <a:r>
              <a:rPr lang="fr-FR" dirty="0" err="1"/>
              <a:t>Berners</a:t>
            </a:r>
            <a:r>
              <a:rPr lang="fr-FR" dirty="0"/>
              <a:t>-Lee en 1989 </a:t>
            </a:r>
          </a:p>
          <a:p>
            <a:endParaRPr lang="fr-FR" dirty="0"/>
          </a:p>
          <a:p>
            <a:r>
              <a:rPr lang="fr-FR" dirty="0" err="1"/>
              <a:t>Hypertext</a:t>
            </a:r>
            <a:r>
              <a:rPr lang="fr-FR" dirty="0"/>
              <a:t> </a:t>
            </a:r>
            <a:r>
              <a:rPr lang="fr-FR" dirty="0" err="1"/>
              <a:t>Markup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endParaRPr lang="fr-FR" dirty="0"/>
          </a:p>
          <a:p>
            <a:r>
              <a:rPr lang="fr-FR" dirty="0"/>
              <a:t>Standards W3C (HTML5 &amp; HTML4.01) </a:t>
            </a:r>
          </a:p>
          <a:p>
            <a:endParaRPr lang="fr-FR" dirty="0"/>
          </a:p>
          <a:p>
            <a:r>
              <a:rPr lang="fr-FR" dirty="0"/>
              <a:t>Basé sur SGML</a:t>
            </a:r>
          </a:p>
          <a:p>
            <a:endParaRPr lang="fr-FR" dirty="0"/>
          </a:p>
          <a:p>
            <a:r>
              <a:rPr lang="fr-FR" dirty="0"/>
              <a:t>Arrivée de HTML5 (</a:t>
            </a:r>
            <a:r>
              <a:rPr lang="fr-FR" u="sng" dirty="0" err="1">
                <a:hlinkClick r:id="rId3"/>
              </a:rPr>
              <a:t>wikipedia</a:t>
            </a:r>
            <a:r>
              <a:rPr lang="fr-FR" dirty="0"/>
              <a:t>)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 err="1"/>
              <a:t>Doctype</a:t>
            </a:r>
            <a:endParaRPr lang="fr-FR" dirty="0"/>
          </a:p>
        </p:txBody>
      </p:sp>
      <p:sp>
        <p:nvSpPr>
          <p:cNvPr id="136" name="Shape 136"/>
          <p:cNvSpPr/>
          <p:nvPr/>
        </p:nvSpPr>
        <p:spPr>
          <a:xfrm>
            <a:off x="1672809" y="2482736"/>
            <a:ext cx="7351322" cy="2235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b="1" dirty="0">
                <a:solidFill>
                  <a:srgbClr val="000000"/>
                </a:solidFill>
              </a:rPr>
              <a:t>&lt;!DOCTYPE</a:t>
            </a:r>
            <a:r>
              <a:rPr sz="984" dirty="0">
                <a:solidFill>
                  <a:srgbClr val="000000"/>
                </a:solidFill>
              </a:rPr>
              <a:t> HTML PUBLIC </a:t>
            </a:r>
            <a:r>
              <a:rPr sz="984" dirty="0"/>
              <a:t>"-//W3C//DTD HTML 4.01//EN"</a:t>
            </a:r>
            <a:r>
              <a:rPr sz="984" dirty="0">
                <a:solidFill>
                  <a:srgbClr val="000000"/>
                </a:solidFill>
              </a:rPr>
              <a:t> </a:t>
            </a:r>
            <a:r>
              <a:rPr sz="984" dirty="0"/>
              <a:t>"http://www.w3.org/TR/html4/strict.dtd"</a:t>
            </a:r>
            <a:r>
              <a:rPr sz="984" b="1" dirty="0">
                <a:solidFill>
                  <a:srgbClr val="000000"/>
                </a:solidFill>
              </a:rPr>
              <a:t>&gt;</a:t>
            </a:r>
            <a:endParaRPr sz="984" dirty="0">
              <a:solidFill>
                <a:srgbClr val="000000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563000" y="1926593"/>
            <a:ext cx="1570944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4.01 Strict</a:t>
            </a:r>
          </a:p>
        </p:txBody>
      </p:sp>
      <p:sp>
        <p:nvSpPr>
          <p:cNvPr id="138" name="Shape 138"/>
          <p:cNvSpPr/>
          <p:nvPr/>
        </p:nvSpPr>
        <p:spPr>
          <a:xfrm>
            <a:off x="1462497" y="4055498"/>
            <a:ext cx="7756932" cy="2235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b="1" dirty="0">
                <a:solidFill>
                  <a:srgbClr val="000000"/>
                </a:solidFill>
              </a:rPr>
              <a:t>&lt;!DOCTYPE</a:t>
            </a:r>
            <a:r>
              <a:rPr sz="984" dirty="0">
                <a:solidFill>
                  <a:srgbClr val="000000"/>
                </a:solidFill>
              </a:rPr>
              <a:t> HTML PUBLIC </a:t>
            </a:r>
            <a:r>
              <a:rPr sz="984" dirty="0"/>
              <a:t>"-//W3C//DTD HTML 4.01 Transitional//EN"</a:t>
            </a:r>
            <a:r>
              <a:rPr sz="984" dirty="0">
                <a:solidFill>
                  <a:srgbClr val="000000"/>
                </a:solidFill>
              </a:rPr>
              <a:t> </a:t>
            </a:r>
            <a:r>
              <a:rPr sz="984" dirty="0"/>
              <a:t>"http://www.w3.org/TR/html4/loose.dtd"</a:t>
            </a:r>
            <a:r>
              <a:rPr sz="984" b="1" dirty="0">
                <a:solidFill>
                  <a:srgbClr val="000000"/>
                </a:solidFill>
              </a:rPr>
              <a:t>&gt;</a:t>
            </a:r>
            <a:endParaRPr sz="984" dirty="0">
              <a:solidFill>
                <a:srgbClr val="000000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257628" y="3485155"/>
            <a:ext cx="2181687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4.01 Transitional</a:t>
            </a:r>
          </a:p>
        </p:txBody>
      </p:sp>
      <p:sp>
        <p:nvSpPr>
          <p:cNvPr id="140" name="Shape 140"/>
          <p:cNvSpPr/>
          <p:nvPr/>
        </p:nvSpPr>
        <p:spPr>
          <a:xfrm>
            <a:off x="4747344" y="5424729"/>
            <a:ext cx="1202253" cy="2235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dirty="0"/>
              <a:t>&lt;!DOCTYPE html&gt;</a:t>
            </a:r>
          </a:p>
        </p:txBody>
      </p:sp>
      <p:sp>
        <p:nvSpPr>
          <p:cNvPr id="141" name="Shape 141"/>
          <p:cNvSpPr/>
          <p:nvPr/>
        </p:nvSpPr>
        <p:spPr>
          <a:xfrm>
            <a:off x="4971765" y="5042310"/>
            <a:ext cx="753412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5</a:t>
            </a:r>
          </a:p>
        </p:txBody>
      </p:sp>
      <p:sp>
        <p:nvSpPr>
          <p:cNvPr id="142" name="Shape 142"/>
          <p:cNvSpPr/>
          <p:nvPr/>
        </p:nvSpPr>
        <p:spPr>
          <a:xfrm>
            <a:off x="4242612" y="4978245"/>
            <a:ext cx="2196703" cy="892969"/>
          </a:xfrm>
          <a:prstGeom prst="roundRect">
            <a:avLst>
              <a:gd name="adj" fmla="val 15000"/>
            </a:avLst>
          </a:prstGeom>
          <a:ln w="25400">
            <a:solidFill>
              <a:schemeClr val="accent1"/>
            </a:solidFill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6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Squelette</a:t>
            </a:r>
          </a:p>
        </p:txBody>
      </p:sp>
      <p:sp>
        <p:nvSpPr>
          <p:cNvPr id="145" name="Shape 145"/>
          <p:cNvSpPr/>
          <p:nvPr/>
        </p:nvSpPr>
        <p:spPr>
          <a:xfrm>
            <a:off x="2171036" y="2207608"/>
            <a:ext cx="4443525" cy="331789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&lt;!DOCTYPE html&gt;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b="1" dirty="0"/>
              <a:t>&lt;html</a:t>
            </a:r>
            <a:r>
              <a:rPr sz="2109" dirty="0"/>
              <a:t> </a:t>
            </a:r>
            <a:r>
              <a:rPr sz="2109" dirty="0" err="1">
                <a:solidFill>
                  <a:srgbClr val="006DBC"/>
                </a:solidFill>
              </a:rPr>
              <a:t>lang</a:t>
            </a:r>
            <a:r>
              <a:rPr sz="2109" dirty="0"/>
              <a:t>=</a:t>
            </a:r>
            <a:r>
              <a:rPr sz="2109" dirty="0">
                <a:solidFill>
                  <a:srgbClr val="CD1D00"/>
                </a:solidFill>
              </a:rPr>
              <a:t>"</a:t>
            </a:r>
            <a:r>
              <a:rPr sz="2109" dirty="0" err="1">
                <a:solidFill>
                  <a:srgbClr val="CD1D00"/>
                </a:solidFill>
              </a:rPr>
              <a:t>en</a:t>
            </a:r>
            <a:r>
              <a:rPr sz="2109" dirty="0">
                <a:solidFill>
                  <a:srgbClr val="CD1D00"/>
                </a:solidFill>
              </a:rPr>
              <a:t>"</a:t>
            </a:r>
            <a:r>
              <a:rPr sz="2109" b="1" dirty="0"/>
              <a:t>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&lt;head&gt;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  <a:r>
              <a:rPr sz="2109" b="1" dirty="0"/>
              <a:t>&lt;meta</a:t>
            </a:r>
            <a:r>
              <a:rPr sz="2109" dirty="0"/>
              <a:t> </a:t>
            </a:r>
            <a:r>
              <a:rPr sz="2109" dirty="0">
                <a:solidFill>
                  <a:srgbClr val="006DBC"/>
                </a:solidFill>
              </a:rPr>
              <a:t>charset</a:t>
            </a:r>
            <a:r>
              <a:rPr sz="2109" dirty="0"/>
              <a:t>=</a:t>
            </a:r>
            <a:r>
              <a:rPr sz="2109" dirty="0">
                <a:solidFill>
                  <a:srgbClr val="CD1D00"/>
                </a:solidFill>
              </a:rPr>
              <a:t>"UTF-8"</a:t>
            </a:r>
            <a:r>
              <a:rPr sz="2109" b="1" dirty="0"/>
              <a:t>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  <a:r>
              <a:rPr sz="2109" b="1" dirty="0"/>
              <a:t>&lt;title&gt;</a:t>
            </a:r>
            <a:r>
              <a:rPr sz="2109" dirty="0"/>
              <a:t>Document</a:t>
            </a:r>
            <a:r>
              <a:rPr sz="2109" b="1" dirty="0"/>
              <a:t>&lt;/title&gt;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&lt;/head&gt;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&lt;body&gt;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&lt;/body&gt;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&lt;/html&gt;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4821742" y="1773023"/>
            <a:ext cx="2344616" cy="492431"/>
            <a:chOff x="0" y="140382"/>
            <a:chExt cx="3334564" cy="700346"/>
          </a:xfrm>
        </p:grpSpPr>
        <p:sp>
          <p:nvSpPr>
            <p:cNvPr id="146" name="Shape 146"/>
            <p:cNvSpPr/>
            <p:nvPr/>
          </p:nvSpPr>
          <p:spPr>
            <a:xfrm flipH="1">
              <a:off x="0" y="377180"/>
              <a:ext cx="2085675" cy="46354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147" name="Shape 147"/>
            <p:cNvSpPr/>
            <p:nvPr/>
          </p:nvSpPr>
          <p:spPr>
            <a:xfrm>
              <a:off x="2251646" y="140382"/>
              <a:ext cx="1082918" cy="379638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>
                  <a:solidFill>
                    <a:schemeClr val="accent1"/>
                  </a:solidFill>
                </a:rPr>
                <a:t>Doctype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5147700" y="2329581"/>
            <a:ext cx="2495963" cy="376345"/>
            <a:chOff x="-1" y="305482"/>
            <a:chExt cx="3549813" cy="535246"/>
          </a:xfrm>
        </p:grpSpPr>
        <p:sp>
          <p:nvSpPr>
            <p:cNvPr id="149" name="Shape 149"/>
            <p:cNvSpPr/>
            <p:nvPr/>
          </p:nvSpPr>
          <p:spPr>
            <a:xfrm flipH="1">
              <a:off x="-1" y="539055"/>
              <a:ext cx="2131466" cy="301673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2188756" y="305482"/>
              <a:ext cx="1361056" cy="379638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HTML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3486787" y="2714245"/>
            <a:ext cx="4136400" cy="288827"/>
            <a:chOff x="-2264867" y="191183"/>
            <a:chExt cx="5882878" cy="410775"/>
          </a:xfrm>
        </p:grpSpPr>
        <p:sp>
          <p:nvSpPr>
            <p:cNvPr id="152" name="Shape 152"/>
            <p:cNvSpPr/>
            <p:nvPr/>
          </p:nvSpPr>
          <p:spPr>
            <a:xfrm flipH="1">
              <a:off x="-2264867" y="377180"/>
              <a:ext cx="4350542" cy="22477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209077" y="191183"/>
              <a:ext cx="1408934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Head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3363202" y="3871183"/>
            <a:ext cx="4274729" cy="280216"/>
            <a:chOff x="-2264867" y="203430"/>
            <a:chExt cx="6079612" cy="398528"/>
          </a:xfrm>
        </p:grpSpPr>
        <p:sp>
          <p:nvSpPr>
            <p:cNvPr id="155" name="Shape 155"/>
            <p:cNvSpPr/>
            <p:nvPr/>
          </p:nvSpPr>
          <p:spPr>
            <a:xfrm flipH="1">
              <a:off x="-2264867" y="377180"/>
              <a:ext cx="4350542" cy="22477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465086" y="203430"/>
              <a:ext cx="1349659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Body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6625539" y="3441964"/>
            <a:ext cx="1611691" cy="266933"/>
            <a:chOff x="-1" y="650910"/>
            <a:chExt cx="2292181" cy="379637"/>
          </a:xfrm>
        </p:grpSpPr>
        <p:sp>
          <p:nvSpPr>
            <p:cNvPr id="158" name="Shape 158"/>
            <p:cNvSpPr/>
            <p:nvPr/>
          </p:nvSpPr>
          <p:spPr>
            <a:xfrm flipH="1" flipV="1">
              <a:off x="-1" y="840727"/>
              <a:ext cx="765016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08950" y="650910"/>
              <a:ext cx="1183230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>
                  <a:solidFill>
                    <a:schemeClr val="accent1"/>
                  </a:solidFill>
                </a:rPr>
                <a:t>Balise title</a:t>
              </a:r>
            </a:p>
          </p:txBody>
        </p:sp>
      </p:grpSp>
      <p:sp>
        <p:nvSpPr>
          <p:cNvPr id="161" name="Shape 161"/>
          <p:cNvSpPr/>
          <p:nvPr/>
        </p:nvSpPr>
        <p:spPr>
          <a:xfrm>
            <a:off x="2052425" y="5738746"/>
            <a:ext cx="700512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367287"/>
                    <a:satOff val="-1378"/>
                    <a:lumOff val="-21960"/>
                  </a:schemeClr>
                </a:solidFill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NB : Le &lt;title&gt; </a:t>
            </a:r>
            <a:r>
              <a:rPr dirty="0" err="1">
                <a:solidFill>
                  <a:schemeClr val="accent1"/>
                </a:solidFill>
              </a:rPr>
              <a:t>est</a:t>
            </a:r>
            <a:r>
              <a:rPr dirty="0">
                <a:solidFill>
                  <a:schemeClr val="accent1"/>
                </a:solidFill>
              </a:rPr>
              <a:t> un des </a:t>
            </a:r>
            <a:r>
              <a:rPr dirty="0" err="1">
                <a:solidFill>
                  <a:schemeClr val="accent1"/>
                </a:solidFill>
              </a:rPr>
              <a:t>éléments</a:t>
            </a:r>
            <a:r>
              <a:rPr dirty="0">
                <a:solidFill>
                  <a:schemeClr val="accent1"/>
                </a:solidFill>
              </a:rPr>
              <a:t> les plus </a:t>
            </a:r>
            <a:r>
              <a:rPr dirty="0" err="1">
                <a:solidFill>
                  <a:schemeClr val="accent1"/>
                </a:solidFill>
              </a:rPr>
              <a:t>importants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 err="1">
                <a:solidFill>
                  <a:schemeClr val="accent1"/>
                </a:solidFill>
              </a:rPr>
              <a:t>en</a:t>
            </a:r>
            <a:r>
              <a:rPr dirty="0">
                <a:solidFill>
                  <a:schemeClr val="accent1"/>
                </a:solidFill>
              </a:rPr>
              <a:t> SEO ! 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6521776" y="3055321"/>
            <a:ext cx="2059483" cy="266933"/>
            <a:chOff x="-1" y="650910"/>
            <a:chExt cx="2929041" cy="379637"/>
          </a:xfrm>
        </p:grpSpPr>
        <p:sp>
          <p:nvSpPr>
            <p:cNvPr id="162" name="Shape 162"/>
            <p:cNvSpPr/>
            <p:nvPr/>
          </p:nvSpPr>
          <p:spPr>
            <a:xfrm flipH="1" flipV="1">
              <a:off x="-1" y="840726"/>
              <a:ext cx="765016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767764" y="650910"/>
              <a:ext cx="2161276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Jeu</a:t>
              </a:r>
              <a:r>
                <a:rPr sz="1266" dirty="0">
                  <a:solidFill>
                    <a:schemeClr val="accent1"/>
                  </a:solidFill>
                </a:rPr>
                <a:t> de </a:t>
              </a:r>
              <a:r>
                <a:rPr sz="1266" dirty="0" err="1">
                  <a:solidFill>
                    <a:schemeClr val="accent1"/>
                  </a:solidFill>
                </a:rPr>
                <a:t>caractères</a:t>
              </a:r>
              <a:endParaRPr sz="1266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3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 advAuto="0"/>
      <p:bldP spid="148" grpId="0" advAuto="0"/>
      <p:bldP spid="151" grpId="0" advAuto="0"/>
      <p:bldP spid="154" grpId="0" advAuto="0"/>
      <p:bldP spid="157" grpId="0" advAuto="0"/>
      <p:bldP spid="160" grpId="0" advAuto="0"/>
      <p:bldP spid="161" grpId="0" animBg="1" advAuto="0"/>
      <p:bldP spid="164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Balises et indentation 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2158008" y="1830586"/>
            <a:ext cx="7875984" cy="57976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r>
              <a:rPr sz="1800" dirty="0" err="1"/>
              <a:t>Une</a:t>
            </a:r>
            <a:r>
              <a:rPr sz="1800" dirty="0"/>
              <a:t> </a:t>
            </a:r>
            <a:r>
              <a:rPr sz="1800" dirty="0" err="1"/>
              <a:t>balise</a:t>
            </a:r>
            <a:r>
              <a:rPr sz="1800" dirty="0"/>
              <a:t> </a:t>
            </a:r>
            <a:r>
              <a:rPr sz="1800" dirty="0" err="1"/>
              <a:t>doit</a:t>
            </a:r>
            <a:r>
              <a:rPr sz="1800" dirty="0"/>
              <a:t> </a:t>
            </a:r>
            <a:r>
              <a:rPr sz="1800" dirty="0" err="1"/>
              <a:t>toujours</a:t>
            </a:r>
            <a:r>
              <a:rPr sz="1800" dirty="0"/>
              <a:t> se </a:t>
            </a:r>
            <a:r>
              <a:rPr sz="1800" dirty="0" err="1"/>
              <a:t>fermer</a:t>
            </a:r>
            <a:r>
              <a:rPr sz="1800" dirty="0"/>
              <a:t> :</a:t>
            </a:r>
          </a:p>
        </p:txBody>
      </p:sp>
      <p:sp>
        <p:nvSpPr>
          <p:cNvPr id="168" name="Shape 168"/>
          <p:cNvSpPr/>
          <p:nvPr/>
        </p:nvSpPr>
        <p:spPr>
          <a:xfrm>
            <a:off x="2234199" y="2565177"/>
            <a:ext cx="1468352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 dirty="0"/>
              <a:t>&lt;html&gt;&lt;/html&gt;</a:t>
            </a:r>
            <a:endParaRPr sz="1406" b="0" dirty="0"/>
          </a:p>
        </p:txBody>
      </p:sp>
      <p:sp>
        <p:nvSpPr>
          <p:cNvPr id="169" name="Shape 169"/>
          <p:cNvSpPr/>
          <p:nvPr/>
        </p:nvSpPr>
        <p:spPr>
          <a:xfrm>
            <a:off x="2147055" y="3160672"/>
            <a:ext cx="595195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dirty="0"/>
              <a:t>Pour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meilleure</a:t>
            </a:r>
            <a:r>
              <a:rPr dirty="0"/>
              <a:t> </a:t>
            </a:r>
            <a:r>
              <a:rPr dirty="0" err="1"/>
              <a:t>lisibilité</a:t>
            </a:r>
            <a:r>
              <a:rPr dirty="0"/>
              <a:t>, on </a:t>
            </a:r>
            <a:r>
              <a:rPr dirty="0" err="1"/>
              <a:t>utilisera</a:t>
            </a:r>
            <a:r>
              <a:rPr dirty="0"/>
              <a:t> </a:t>
            </a:r>
            <a:r>
              <a:rPr dirty="0" err="1"/>
              <a:t>l’indentation</a:t>
            </a:r>
            <a:r>
              <a:rPr dirty="0"/>
              <a:t> : </a:t>
            </a:r>
          </a:p>
        </p:txBody>
      </p:sp>
      <p:sp>
        <p:nvSpPr>
          <p:cNvPr id="170" name="Shape 170"/>
          <p:cNvSpPr/>
          <p:nvPr/>
        </p:nvSpPr>
        <p:spPr>
          <a:xfrm>
            <a:off x="2159692" y="3800386"/>
            <a:ext cx="2971968" cy="93750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&lt;head&gt;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&lt;meta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charset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"UTF-8"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&lt;title&gt;</a:t>
            </a:r>
            <a:r>
              <a:rPr sz="1406" dirty="0"/>
              <a:t>Document</a:t>
            </a:r>
            <a:r>
              <a:rPr sz="1406" b="1" dirty="0"/>
              <a:t>&lt;/title&gt;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&lt;/head&gt;</a:t>
            </a:r>
          </a:p>
        </p:txBody>
      </p:sp>
      <p:grpSp>
        <p:nvGrpSpPr>
          <p:cNvPr id="173" name="Group 173"/>
          <p:cNvGrpSpPr/>
          <p:nvPr/>
        </p:nvGrpSpPr>
        <p:grpSpPr>
          <a:xfrm>
            <a:off x="2499136" y="3723754"/>
            <a:ext cx="807683" cy="646720"/>
            <a:chOff x="0" y="0"/>
            <a:chExt cx="1148703" cy="919778"/>
          </a:xfrm>
        </p:grpSpPr>
        <p:sp>
          <p:nvSpPr>
            <p:cNvPr id="171" name="Shape 171"/>
            <p:cNvSpPr/>
            <p:nvPr/>
          </p:nvSpPr>
          <p:spPr>
            <a:xfrm flipV="1">
              <a:off x="-1" y="381917"/>
              <a:ext cx="2" cy="537862"/>
            </a:xfrm>
            <a:prstGeom prst="line">
              <a:avLst/>
            </a:prstGeom>
            <a:noFill/>
            <a:ln w="38100" cap="flat">
              <a:solidFill>
                <a:srgbClr val="E22100"/>
              </a:solidFill>
              <a:prstDash val="solid"/>
              <a:miter lim="400000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172" name="Shape 172"/>
            <p:cNvSpPr/>
            <p:nvPr/>
          </p:nvSpPr>
          <p:spPr>
            <a:xfrm flipH="1">
              <a:off x="92768" y="-1"/>
              <a:ext cx="1055936" cy="655148"/>
            </a:xfrm>
            <a:prstGeom prst="line">
              <a:avLst/>
            </a:prstGeom>
            <a:noFill/>
            <a:ln w="12700" cap="flat">
              <a:solidFill>
                <a:srgbClr val="E82620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68" grpId="0" animBg="1" advAuto="0"/>
      <p:bldP spid="169" grpId="0" animBg="1" advAuto="0"/>
      <p:bldP spid="170" grpId="0" animBg="1" advAuto="0"/>
      <p:bldP spid="17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titres</a:t>
            </a:r>
            <a:r>
              <a:rPr dirty="0"/>
              <a:t> </a:t>
            </a:r>
          </a:p>
        </p:txBody>
      </p:sp>
      <p:sp>
        <p:nvSpPr>
          <p:cNvPr id="198" name="Shape 198"/>
          <p:cNvSpPr/>
          <p:nvPr/>
        </p:nvSpPr>
        <p:spPr>
          <a:xfrm>
            <a:off x="1410479" y="2324820"/>
            <a:ext cx="7875986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>
              <a:buClr>
                <a:schemeClr val="accent1"/>
              </a:buClr>
              <a:buSzPct val="75000"/>
              <a:defRPr i="0"/>
            </a:pPr>
            <a:r>
              <a:rPr lang="fr-FR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6 niveaux de titres</a:t>
            </a:r>
            <a:endParaRPr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79484" y="3125329"/>
            <a:ext cx="24225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&lt;h1&gt;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&lt;/h1&gt;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&lt;h2&gt;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&lt;/h2&gt;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&lt;h3&gt;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&lt;/h3&gt;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&lt;h4&gt;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4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&lt;/h4&gt;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&lt;h5&gt;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5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&lt;/h5&gt;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&lt;h6&gt;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6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&lt;/h6&gt;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49" y="2958492"/>
            <a:ext cx="1598625" cy="208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2366" y="5734903"/>
            <a:ext cx="811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i="1" dirty="0">
                <a:solidFill>
                  <a:schemeClr val="accent1"/>
                </a:solidFill>
                <a:latin typeface="AvenirNext-MediumItalic"/>
              </a:rPr>
              <a:t>NB : Il faut essayer de n’avoir que un H1 par page pour le SEO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4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paragraphes</a:t>
            </a:r>
            <a:r>
              <a:rPr dirty="0"/>
              <a:t>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53036" y="1761554"/>
            <a:ext cx="5913845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&lt;p&gt;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Lorem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ipsum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dolor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sit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amet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consectetur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adipisicing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elit</a:t>
            </a:r>
            <a:r>
              <a:rPr lang="fr-FR" sz="1400" dirty="0">
                <a:solidFill>
                  <a:schemeClr val="bg1"/>
                </a:solidFill>
              </a:rPr>
              <a:t>. </a:t>
            </a:r>
            <a:r>
              <a:rPr lang="fr-FR" sz="1400" dirty="0" err="1">
                <a:solidFill>
                  <a:schemeClr val="bg1"/>
                </a:solidFill>
              </a:rPr>
              <a:t>Placeat</a:t>
            </a:r>
            <a:r>
              <a:rPr lang="fr-FR" sz="1400" dirty="0">
                <a:solidFill>
                  <a:schemeClr val="bg1"/>
                </a:solidFill>
              </a:rPr>
              <a:t> ex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nam</a:t>
            </a:r>
            <a:r>
              <a:rPr lang="fr-FR" sz="1400" dirty="0">
                <a:solidFill>
                  <a:schemeClr val="bg1"/>
                </a:solidFill>
              </a:rPr>
              <a:t>, id maxime </a:t>
            </a:r>
            <a:r>
              <a:rPr lang="fr-FR" sz="1400" dirty="0" err="1">
                <a:solidFill>
                  <a:schemeClr val="bg1"/>
                </a:solidFill>
              </a:rPr>
              <a:t>porro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sed</a:t>
            </a:r>
            <a:r>
              <a:rPr lang="fr-FR" sz="1400" dirty="0">
                <a:solidFill>
                  <a:schemeClr val="bg1"/>
                </a:solidFill>
              </a:rPr>
              <a:t> quasi </a:t>
            </a:r>
            <a:r>
              <a:rPr lang="fr-FR" sz="1400" dirty="0" err="1">
                <a:solidFill>
                  <a:schemeClr val="bg1"/>
                </a:solidFill>
              </a:rPr>
              <a:t>amet</a:t>
            </a:r>
            <a:r>
              <a:rPr lang="fr-FR" sz="1400" dirty="0">
                <a:solidFill>
                  <a:schemeClr val="bg1"/>
                </a:solidFill>
              </a:rPr>
              <a:t>, esse </a:t>
            </a:r>
            <a:r>
              <a:rPr lang="fr-FR" sz="1400" dirty="0" err="1">
                <a:solidFill>
                  <a:schemeClr val="bg1"/>
                </a:solidFill>
              </a:rPr>
              <a:t>dolorum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cupiditate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consequuntur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</a:t>
            </a:r>
            <a:r>
              <a:rPr lang="fr-FR" sz="1400" b="1" dirty="0" err="1">
                <a:solidFill>
                  <a:schemeClr val="bg1"/>
                </a:solidFill>
              </a:rPr>
              <a:t>br</a:t>
            </a:r>
            <a:r>
              <a:rPr lang="fr-F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Nemo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commodi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aspernatur</a:t>
            </a:r>
            <a:r>
              <a:rPr lang="fr-FR" sz="1400" dirty="0">
                <a:solidFill>
                  <a:schemeClr val="bg1"/>
                </a:solidFill>
              </a:rPr>
              <a:t>, id </a:t>
            </a:r>
            <a:r>
              <a:rPr lang="fr-FR" sz="1400" dirty="0" err="1">
                <a:solidFill>
                  <a:schemeClr val="bg1"/>
                </a:solidFill>
              </a:rPr>
              <a:t>eius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iure</a:t>
            </a:r>
            <a:r>
              <a:rPr lang="fr-FR" sz="1400" dirty="0">
                <a:solidFill>
                  <a:schemeClr val="bg1"/>
                </a:solidFill>
              </a:rPr>
              <a:t> et. </a:t>
            </a:r>
            <a:r>
              <a:rPr lang="fr-FR" sz="1400" dirty="0" err="1">
                <a:solidFill>
                  <a:schemeClr val="bg1"/>
                </a:solidFill>
              </a:rPr>
              <a:t>Expedita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omnis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</a:t>
            </a:r>
            <a:r>
              <a:rPr lang="fr-FR" sz="1400" b="1" dirty="0" err="1">
                <a:solidFill>
                  <a:schemeClr val="bg1"/>
                </a:solidFill>
              </a:rPr>
              <a:t>br</a:t>
            </a:r>
            <a:r>
              <a:rPr lang="fr-F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</a:t>
            </a:r>
            <a:r>
              <a:rPr lang="fr-FR" sz="1400" b="1" dirty="0" err="1">
                <a:solidFill>
                  <a:schemeClr val="bg1"/>
                </a:solidFill>
              </a:rPr>
              <a:t>br</a:t>
            </a:r>
            <a:r>
              <a:rPr lang="fr-F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Lorem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ipsum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dolor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sit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amet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consectetur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adipisicing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elit</a:t>
            </a:r>
            <a:r>
              <a:rPr lang="fr-FR" sz="1400" dirty="0">
                <a:solidFill>
                  <a:schemeClr val="bg1"/>
                </a:solidFill>
              </a:rPr>
              <a:t>. </a:t>
            </a:r>
            <a:r>
              <a:rPr lang="fr-FR" sz="1400" dirty="0" err="1">
                <a:solidFill>
                  <a:schemeClr val="bg1"/>
                </a:solidFill>
              </a:rPr>
              <a:t>Deserunt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ipsum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 err="1">
                <a:solidFill>
                  <a:schemeClr val="bg1"/>
                </a:solidFill>
              </a:rPr>
              <a:t>recusandae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unde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nam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nemo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voluptate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distinctio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tempore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vero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quos</a:t>
            </a:r>
            <a:r>
              <a:rPr lang="fr-FR" sz="1400" dirty="0">
                <a:solidFill>
                  <a:schemeClr val="bg1"/>
                </a:solidFill>
              </a:rPr>
              <a:t> hic maxime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accusamus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maiores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voluptates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placeat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eius</a:t>
            </a:r>
            <a:r>
              <a:rPr lang="fr-FR" sz="1400" dirty="0">
                <a:solidFill>
                  <a:schemeClr val="bg1"/>
                </a:solidFill>
              </a:rPr>
              <a:t> vitae quasi et </a:t>
            </a:r>
            <a:r>
              <a:rPr lang="fr-FR" sz="1400" dirty="0" err="1">
                <a:solidFill>
                  <a:schemeClr val="bg1"/>
                </a:solidFill>
              </a:rPr>
              <a:t>animi</a:t>
            </a:r>
            <a:r>
              <a:rPr lang="fr-FR" sz="1400" dirty="0">
                <a:solidFill>
                  <a:schemeClr val="bg1"/>
                </a:solidFill>
              </a:rPr>
              <a:t>?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&lt;/p&gt;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87" y="2402075"/>
            <a:ext cx="5220000" cy="1392000"/>
          </a:xfrm>
          <a:prstGeom prst="rect">
            <a:avLst/>
          </a:prstGeom>
        </p:spPr>
      </p:pic>
      <p:sp>
        <p:nvSpPr>
          <p:cNvPr id="9" name="Shape 198"/>
          <p:cNvSpPr/>
          <p:nvPr/>
        </p:nvSpPr>
        <p:spPr>
          <a:xfrm>
            <a:off x="1542427" y="5460467"/>
            <a:ext cx="787598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&lt;p&gt;</a:t>
            </a:r>
            <a:r>
              <a:rPr lang="fr-FR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signifie qu’il y a un paragraphe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b="1" dirty="0">
                <a:solidFill>
                  <a:schemeClr val="accent1"/>
                </a:solidFill>
              </a:rPr>
              <a:t>&lt;</a:t>
            </a:r>
            <a:r>
              <a:rPr lang="fr-FR" b="1" dirty="0" err="1">
                <a:solidFill>
                  <a:schemeClr val="accent1"/>
                </a:solidFill>
              </a:rPr>
              <a:t>br</a:t>
            </a:r>
            <a:r>
              <a:rPr lang="fr-FR" b="1" dirty="0">
                <a:solidFill>
                  <a:schemeClr val="accent1"/>
                </a:solidFill>
              </a:rPr>
              <a:t>&gt;</a:t>
            </a:r>
            <a:r>
              <a:rPr lang="fr-FR" dirty="0"/>
              <a:t> signifie qu’il y a un retour à la ligne</a:t>
            </a:r>
            <a:endParaRPr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listes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16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682336" y="2497937"/>
            <a:ext cx="310302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ul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ul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297386" y="2497937"/>
            <a:ext cx="294389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ol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ol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76771" y="1806260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listes à puces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7019" y="1789022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listes numérotées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21" y="4522537"/>
            <a:ext cx="1461601" cy="11063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83" y="4522537"/>
            <a:ext cx="1370703" cy="11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liens </a:t>
            </a:r>
          </a:p>
        </p:txBody>
      </p:sp>
      <p:sp>
        <p:nvSpPr>
          <p:cNvPr id="195" name="Shape 195"/>
          <p:cNvSpPr/>
          <p:nvPr/>
        </p:nvSpPr>
        <p:spPr>
          <a:xfrm>
            <a:off x="1803684" y="1670341"/>
            <a:ext cx="7482819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&lt;a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"http://www.monsite.fr"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Texte</a:t>
            </a:r>
            <a:r>
              <a:rPr sz="1406" dirty="0"/>
              <a:t> au </a:t>
            </a:r>
            <a:r>
              <a:rPr sz="1406" dirty="0" err="1"/>
              <a:t>survol</a:t>
            </a:r>
            <a:r>
              <a:rPr sz="1406" dirty="0"/>
              <a:t>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Mon lien</a:t>
            </a:r>
            <a:r>
              <a:rPr sz="1406" b="1" dirty="0">
                <a:solidFill>
                  <a:srgbClr val="000000"/>
                </a:solidFill>
              </a:rPr>
              <a:t>&lt;/a&gt;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803684" y="3546523"/>
            <a:ext cx="5871800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&lt;a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"#</a:t>
            </a:r>
            <a:r>
              <a:rPr sz="1406" dirty="0" err="1"/>
              <a:t>ancre</a:t>
            </a:r>
            <a:r>
              <a:rPr sz="1406" dirty="0"/>
              <a:t>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Texte</a:t>
            </a:r>
            <a:r>
              <a:rPr sz="1406" dirty="0"/>
              <a:t> au </a:t>
            </a:r>
            <a:r>
              <a:rPr sz="1406" dirty="0" err="1"/>
              <a:t>survol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Mon </a:t>
            </a:r>
            <a:r>
              <a:rPr sz="1406" dirty="0" err="1">
                <a:solidFill>
                  <a:srgbClr val="000000"/>
                </a:solidFill>
              </a:rPr>
              <a:t>ancre</a:t>
            </a:r>
            <a:r>
              <a:rPr sz="1406" b="1" dirty="0">
                <a:solidFill>
                  <a:srgbClr val="000000"/>
                </a:solidFill>
              </a:rPr>
              <a:t>&lt;/a&gt;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803684" y="4712293"/>
            <a:ext cx="8248553" cy="50481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&lt;a</a:t>
            </a:r>
            <a:r>
              <a:rPr sz="1406" dirty="0"/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"http://www.monsite.fr"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 err="1">
                <a:solidFill>
                  <a:srgbClr val="CD1D00"/>
                </a:solidFill>
              </a:rPr>
              <a:t>Texte</a:t>
            </a:r>
            <a:r>
              <a:rPr sz="1406" dirty="0">
                <a:solidFill>
                  <a:srgbClr val="CD1D00"/>
                </a:solidFill>
              </a:rPr>
              <a:t> au </a:t>
            </a:r>
            <a:r>
              <a:rPr sz="1406" dirty="0" err="1">
                <a:solidFill>
                  <a:srgbClr val="CD1D00"/>
                </a:solidFill>
              </a:rPr>
              <a:t>survol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target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"_blank"</a:t>
            </a:r>
            <a:r>
              <a:rPr sz="1406" b="1" dirty="0"/>
              <a:t>&gt;</a:t>
            </a:r>
            <a:r>
              <a:rPr sz="1406" dirty="0"/>
              <a:t>Mon lien </a:t>
            </a:r>
            <a:r>
              <a:rPr sz="1406" dirty="0" err="1"/>
              <a:t>dans</a:t>
            </a:r>
            <a:r>
              <a:rPr sz="1406" dirty="0"/>
              <a:t> </a:t>
            </a:r>
            <a:r>
              <a:rPr sz="1406" dirty="0" err="1"/>
              <a:t>une</a:t>
            </a:r>
            <a:r>
              <a:rPr sz="1406" dirty="0"/>
              <a:t> nouvelle page</a:t>
            </a:r>
            <a:r>
              <a:rPr sz="1406" b="1" dirty="0"/>
              <a:t>&lt;/a&gt;</a:t>
            </a:r>
          </a:p>
        </p:txBody>
      </p:sp>
      <p:sp>
        <p:nvSpPr>
          <p:cNvPr id="198" name="Shape 198"/>
          <p:cNvSpPr/>
          <p:nvPr/>
        </p:nvSpPr>
        <p:spPr>
          <a:xfrm>
            <a:off x="1803684" y="2144950"/>
            <a:ext cx="7875986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i="1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href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l’url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pour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accéder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au site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titre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au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survol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les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deux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balises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sera 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affiché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1803684" y="4002492"/>
            <a:ext cx="787598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fait de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mettre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#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envoie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directement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à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l’id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donné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803684" y="5432365"/>
            <a:ext cx="787598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target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_blank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ouvre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la page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nouvel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onglet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5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 advAuto="0"/>
      <p:bldP spid="196" grpId="0" animBg="1" advAuto="0"/>
      <p:bldP spid="197" grpId="0" animBg="1" advAuto="0"/>
      <p:bldP spid="198" grpId="0" animBg="1" advAuto="0"/>
      <p:bldP spid="199" grpId="0" animBg="1" advAuto="0"/>
      <p:bldP spid="200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1592567" y="358096"/>
            <a:ext cx="7875985" cy="12055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images</a:t>
            </a:r>
          </a:p>
        </p:txBody>
      </p:sp>
      <p:sp>
        <p:nvSpPr>
          <p:cNvPr id="203" name="Shape 203"/>
          <p:cNvSpPr/>
          <p:nvPr/>
        </p:nvSpPr>
        <p:spPr>
          <a:xfrm>
            <a:off x="1865678" y="2939369"/>
            <a:ext cx="8211263" cy="302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 err="1"/>
              <a:t>src</a:t>
            </a:r>
            <a:r>
              <a:rPr sz="1600" i="1" dirty="0"/>
              <a:t> </a:t>
            </a:r>
            <a:r>
              <a:rPr sz="1600" dirty="0" err="1"/>
              <a:t>indique</a:t>
            </a:r>
            <a:r>
              <a:rPr sz="1600" dirty="0"/>
              <a:t> </a:t>
            </a:r>
            <a:r>
              <a:rPr sz="1600" dirty="0" err="1"/>
              <a:t>où</a:t>
            </a:r>
            <a:r>
              <a:rPr sz="1600" dirty="0"/>
              <a:t> </a:t>
            </a:r>
            <a:r>
              <a:rPr sz="1600" dirty="0" err="1"/>
              <a:t>trouver</a:t>
            </a:r>
            <a:r>
              <a:rPr sz="1600" dirty="0"/>
              <a:t> </a:t>
            </a:r>
            <a:r>
              <a:rPr sz="1600" dirty="0" err="1"/>
              <a:t>l’image</a:t>
            </a:r>
            <a:r>
              <a:rPr sz="1600" dirty="0"/>
              <a:t> 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alt </a:t>
            </a:r>
            <a:r>
              <a:rPr sz="1600" dirty="0" err="1"/>
              <a:t>indique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information alternative </a:t>
            </a:r>
            <a:r>
              <a:rPr sz="1600" dirty="0" err="1"/>
              <a:t>si</a:t>
            </a:r>
            <a:r>
              <a:rPr sz="1600" dirty="0"/>
              <a:t> </a:t>
            </a:r>
            <a:r>
              <a:rPr sz="1600" dirty="0" err="1"/>
              <a:t>l’image</a:t>
            </a:r>
            <a:r>
              <a:rPr sz="1600" dirty="0"/>
              <a:t> ne </a:t>
            </a:r>
            <a:r>
              <a:rPr sz="1600" dirty="0" err="1"/>
              <a:t>s’affiche</a:t>
            </a:r>
            <a:r>
              <a:rPr sz="1600" dirty="0"/>
              <a:t> pas. Elle </a:t>
            </a:r>
            <a:r>
              <a:rPr sz="1600" dirty="0" err="1"/>
              <a:t>est</a:t>
            </a:r>
            <a:r>
              <a:rPr sz="1600" dirty="0"/>
              <a:t> utile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référencement</a:t>
            </a:r>
            <a:r>
              <a:rPr sz="1600" dirty="0"/>
              <a:t> car les </a:t>
            </a:r>
            <a:r>
              <a:rPr sz="1600" dirty="0" err="1"/>
              <a:t>moteurs</a:t>
            </a:r>
            <a:r>
              <a:rPr sz="1600" dirty="0"/>
              <a:t> de </a:t>
            </a:r>
            <a:r>
              <a:rPr sz="1600" dirty="0" err="1"/>
              <a:t>recherche</a:t>
            </a:r>
            <a:r>
              <a:rPr sz="1600" dirty="0"/>
              <a:t> se </a:t>
            </a:r>
            <a:r>
              <a:rPr sz="1600" dirty="0" err="1"/>
              <a:t>servent</a:t>
            </a:r>
            <a:r>
              <a:rPr sz="1600" dirty="0"/>
              <a:t> de </a:t>
            </a:r>
            <a:r>
              <a:rPr sz="1600" dirty="0" err="1"/>
              <a:t>cette</a:t>
            </a:r>
            <a:r>
              <a:rPr sz="1600" dirty="0"/>
              <a:t> information pour indexer </a:t>
            </a:r>
            <a:r>
              <a:rPr sz="1600" dirty="0" err="1"/>
              <a:t>une</a:t>
            </a:r>
            <a:r>
              <a:rPr sz="1600" dirty="0"/>
              <a:t> image  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Les </a:t>
            </a:r>
            <a:r>
              <a:rPr sz="1600" dirty="0" err="1"/>
              <a:t>attributs</a:t>
            </a:r>
            <a:r>
              <a:rPr sz="1600" dirty="0"/>
              <a:t> width et height ne </a:t>
            </a:r>
            <a:r>
              <a:rPr sz="1600" dirty="0" err="1"/>
              <a:t>sont</a:t>
            </a:r>
            <a:r>
              <a:rPr sz="1600" dirty="0"/>
              <a:t> pas </a:t>
            </a:r>
            <a:r>
              <a:rPr sz="1600" dirty="0" err="1"/>
              <a:t>obligatoires</a:t>
            </a:r>
            <a:r>
              <a:rPr sz="1600" dirty="0"/>
              <a:t>, </a:t>
            </a:r>
            <a:r>
              <a:rPr sz="1600" dirty="0" err="1"/>
              <a:t>ils</a:t>
            </a:r>
            <a:r>
              <a:rPr sz="1600" dirty="0"/>
              <a:t> </a:t>
            </a:r>
            <a:r>
              <a:rPr sz="1600" dirty="0" err="1"/>
              <a:t>permettent</a:t>
            </a:r>
            <a:r>
              <a:rPr sz="1600" dirty="0"/>
              <a:t> de fixer </a:t>
            </a: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taille</a:t>
            </a:r>
            <a:r>
              <a:rPr sz="1600" dirty="0"/>
              <a:t> à </a:t>
            </a:r>
            <a:r>
              <a:rPr sz="1600" dirty="0" err="1"/>
              <a:t>l’image</a:t>
            </a:r>
            <a:r>
              <a:rPr sz="1600" dirty="0"/>
              <a:t>. Si on ne </a:t>
            </a:r>
            <a:r>
              <a:rPr sz="1600" dirty="0" err="1"/>
              <a:t>spécifie</a:t>
            </a:r>
            <a:r>
              <a:rPr sz="1600" dirty="0"/>
              <a:t> que </a:t>
            </a:r>
            <a:r>
              <a:rPr sz="1600" dirty="0" err="1"/>
              <a:t>l’attribut</a:t>
            </a:r>
            <a:r>
              <a:rPr sz="1600" dirty="0"/>
              <a:t> width, </a:t>
            </a:r>
            <a:r>
              <a:rPr sz="1600" dirty="0" err="1"/>
              <a:t>l’attribut</a:t>
            </a:r>
            <a:r>
              <a:rPr sz="1600" dirty="0"/>
              <a:t> height se </a:t>
            </a:r>
            <a:r>
              <a:rPr sz="1600" dirty="0" err="1"/>
              <a:t>dimensionnera</a:t>
            </a:r>
            <a:r>
              <a:rPr sz="1600" dirty="0"/>
              <a:t> </a:t>
            </a:r>
            <a:r>
              <a:rPr sz="1600" dirty="0" err="1"/>
              <a:t>proportionnellement</a:t>
            </a:r>
            <a:r>
              <a:rPr sz="1600" dirty="0"/>
              <a:t> et </a:t>
            </a:r>
            <a:r>
              <a:rPr sz="1600" dirty="0" err="1"/>
              <a:t>inversement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 err="1"/>
              <a:t>srcset</a:t>
            </a:r>
            <a:r>
              <a:rPr sz="1600" dirty="0"/>
              <a:t>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fournir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image de </a:t>
            </a:r>
            <a:r>
              <a:rPr sz="1600" dirty="0" err="1"/>
              <a:t>taille</a:t>
            </a:r>
            <a:r>
              <a:rPr sz="1600" dirty="0"/>
              <a:t> </a:t>
            </a:r>
            <a:r>
              <a:rPr sz="1600" dirty="0" err="1"/>
              <a:t>différente</a:t>
            </a:r>
            <a:r>
              <a:rPr sz="1600" dirty="0"/>
              <a:t> </a:t>
            </a:r>
            <a:r>
              <a:rPr sz="1600" dirty="0" err="1"/>
              <a:t>suivant</a:t>
            </a:r>
            <a:r>
              <a:rPr sz="1600" dirty="0"/>
              <a:t> la </a:t>
            </a:r>
            <a:r>
              <a:rPr sz="1600" dirty="0" err="1"/>
              <a:t>résolution</a:t>
            </a:r>
            <a:r>
              <a:rPr sz="1600" dirty="0"/>
              <a:t> de </a:t>
            </a:r>
            <a:r>
              <a:rPr sz="1600" dirty="0" err="1"/>
              <a:t>l’écran</a:t>
            </a:r>
            <a:endParaRPr sz="1600" dirty="0"/>
          </a:p>
        </p:txBody>
      </p:sp>
      <p:sp>
        <p:nvSpPr>
          <p:cNvPr id="204" name="Shape 204"/>
          <p:cNvSpPr/>
          <p:nvPr/>
        </p:nvSpPr>
        <p:spPr>
          <a:xfrm>
            <a:off x="1990369" y="2155323"/>
            <a:ext cx="8211263" cy="50481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</a:t>
            </a:r>
            <a:r>
              <a:rPr sz="1406" b="1" dirty="0" err="1">
                <a:solidFill>
                  <a:srgbClr val="000000"/>
                </a:solidFill>
              </a:rPr>
              <a:t>img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"monimage.jpg"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alt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 image"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srcset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"monimageHD.jpg 2x"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width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"100"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height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"100"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7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  <p:bldP spid="204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Table</a:t>
            </a:r>
          </a:p>
        </p:txBody>
      </p:sp>
      <p:sp>
        <p:nvSpPr>
          <p:cNvPr id="266" name="Shape 266"/>
          <p:cNvSpPr/>
          <p:nvPr/>
        </p:nvSpPr>
        <p:spPr>
          <a:xfrm>
            <a:off x="2364669" y="1404323"/>
            <a:ext cx="2542364" cy="266823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&lt;table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border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"1"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</a:t>
            </a:r>
            <a:r>
              <a:rPr sz="1406" b="1" dirty="0" err="1"/>
              <a:t>tr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Un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 err="1"/>
              <a:t>Deux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Trois</a:t>
            </a:r>
            <a:r>
              <a:rPr sz="1406" b="1" dirty="0"/>
              <a:t>&lt;/td&gt;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&lt;/</a:t>
            </a:r>
            <a:r>
              <a:rPr sz="1406" dirty="0" err="1"/>
              <a:t>tr</a:t>
            </a:r>
            <a:r>
              <a:rPr sz="1406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</a:t>
            </a:r>
            <a:r>
              <a:rPr sz="1406" b="1" dirty="0" err="1"/>
              <a:t>tr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 err="1"/>
              <a:t>Quatre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Cinq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Six</a:t>
            </a:r>
            <a:r>
              <a:rPr sz="1406" b="1" dirty="0"/>
              <a:t>&lt;/td&gt;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&lt;/</a:t>
            </a:r>
            <a:r>
              <a:rPr sz="1406" dirty="0" err="1"/>
              <a:t>tr</a:t>
            </a:r>
            <a:r>
              <a:rPr sz="1406" dirty="0"/>
              <a:t>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&lt;/table&gt;</a:t>
            </a:r>
          </a:p>
        </p:txBody>
      </p:sp>
      <p:pic>
        <p:nvPicPr>
          <p:cNvPr id="267" name="Capture d’écran 2015-09-26 à 22.2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3576" y="2309812"/>
            <a:ext cx="1928813" cy="85725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2195492" y="4408907"/>
            <a:ext cx="780101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t>La balise </a:t>
            </a:r>
            <a:r>
              <a:rPr i="1"/>
              <a:t>&lt;tr&gt; </a:t>
            </a:r>
            <a:r>
              <a:t>signale une nouvelle ligne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t>La balise </a:t>
            </a:r>
            <a:r>
              <a:rPr i="1"/>
              <a:t>&lt;td&gt;</a:t>
            </a:r>
            <a:r>
              <a:t> signale une nouvelle cellule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1163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 advAuto="0"/>
      <p:bldP spid="267" grpId="0" animBg="1" advAuto="0"/>
      <p:bldP spid="26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4" y="2794461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Web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97" y="494812"/>
            <a:ext cx="4676072" cy="376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Les formulaires</a:t>
            </a:r>
          </a:p>
        </p:txBody>
      </p:sp>
      <p:sp>
        <p:nvSpPr>
          <p:cNvPr id="207" name="Shape 207"/>
          <p:cNvSpPr/>
          <p:nvPr/>
        </p:nvSpPr>
        <p:spPr>
          <a:xfrm>
            <a:off x="2041874" y="1523473"/>
            <a:ext cx="3401573" cy="72115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&lt;form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"#"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"post"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b="1" dirty="0"/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08" name="Shape 208"/>
          <p:cNvSpPr/>
          <p:nvPr/>
        </p:nvSpPr>
        <p:spPr>
          <a:xfrm>
            <a:off x="2023482" y="3109986"/>
            <a:ext cx="4526954" cy="72115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&lt;form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"valider.html"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"get"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09" name="Shape 209"/>
          <p:cNvSpPr/>
          <p:nvPr/>
        </p:nvSpPr>
        <p:spPr>
          <a:xfrm>
            <a:off x="2041874" y="2281094"/>
            <a:ext cx="780101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post, les </a:t>
            </a:r>
            <a:r>
              <a:rPr sz="1600" dirty="0" err="1"/>
              <a:t>informations</a:t>
            </a:r>
            <a:r>
              <a:rPr sz="1600" dirty="0"/>
              <a:t> ne </a:t>
            </a:r>
            <a:r>
              <a:rPr sz="1600" dirty="0" err="1"/>
              <a:t>seront</a:t>
            </a:r>
            <a:r>
              <a:rPr sz="1600" dirty="0"/>
              <a:t> </a:t>
            </a:r>
            <a:r>
              <a:rPr sz="1600" dirty="0" err="1"/>
              <a:t>donc</a:t>
            </a:r>
            <a:r>
              <a:rPr sz="1600" dirty="0"/>
              <a:t> pas </a:t>
            </a:r>
            <a:r>
              <a:rPr sz="1600" dirty="0" err="1"/>
              <a:t>visibles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</a:t>
            </a:r>
            <a:r>
              <a:rPr sz="1600" dirty="0" err="1"/>
              <a:t>l’url</a:t>
            </a:r>
            <a:endParaRPr sz="1600" dirty="0"/>
          </a:p>
        </p:txBody>
      </p:sp>
      <p:sp>
        <p:nvSpPr>
          <p:cNvPr id="210" name="Shape 210"/>
          <p:cNvSpPr/>
          <p:nvPr/>
        </p:nvSpPr>
        <p:spPr>
          <a:xfrm>
            <a:off x="2030095" y="5074301"/>
            <a:ext cx="6623609" cy="72115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>
                <a:solidFill>
                  <a:srgbClr val="000000"/>
                </a:solidFill>
              </a:rPr>
              <a:t>&lt;form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action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"#"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method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"post"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enctype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"multipart/form-data"</a:t>
            </a:r>
            <a:r>
              <a:rPr sz="1406" b="1">
                <a:solidFill>
                  <a:srgbClr val="000000"/>
                </a:solidFill>
              </a:rPr>
              <a:t>&gt;</a:t>
            </a:r>
            <a:endParaRPr sz="1406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>
              <a:solidFill>
                <a:srgbClr val="000000"/>
              </a:solidFill>
            </a:endParaRP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&lt;/form&gt;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23482" y="5892254"/>
            <a:ext cx="8244039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contient</a:t>
            </a:r>
            <a:r>
              <a:rPr sz="1600" dirty="0"/>
              <a:t> un type </a:t>
            </a:r>
            <a:r>
              <a:rPr sz="1600" dirty="0" err="1"/>
              <a:t>cryptage</a:t>
            </a:r>
            <a:r>
              <a:rPr sz="1600" dirty="0"/>
              <a:t> qui </a:t>
            </a:r>
            <a:r>
              <a:rPr sz="1600" dirty="0" err="1"/>
              <a:t>permet</a:t>
            </a:r>
            <a:r>
              <a:rPr sz="1600" dirty="0"/>
              <a:t> </a:t>
            </a:r>
            <a:r>
              <a:rPr sz="1600" dirty="0" err="1"/>
              <a:t>l’upload</a:t>
            </a:r>
            <a:r>
              <a:rPr sz="1600" dirty="0"/>
              <a:t> de </a:t>
            </a:r>
            <a:r>
              <a:rPr sz="1600" dirty="0" err="1"/>
              <a:t>fichiers</a:t>
            </a:r>
            <a:endParaRPr sz="1600" dirty="0"/>
          </a:p>
        </p:txBody>
      </p:sp>
      <p:sp>
        <p:nvSpPr>
          <p:cNvPr id="212" name="Shape 212"/>
          <p:cNvSpPr/>
          <p:nvPr/>
        </p:nvSpPr>
        <p:spPr>
          <a:xfrm>
            <a:off x="2023482" y="3888145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get, les </a:t>
            </a:r>
            <a:r>
              <a:rPr sz="1600" dirty="0" err="1"/>
              <a:t>informations</a:t>
            </a:r>
            <a:r>
              <a:rPr sz="1600" dirty="0"/>
              <a:t> </a:t>
            </a:r>
            <a:r>
              <a:rPr sz="1600" dirty="0" err="1"/>
              <a:t>seront</a:t>
            </a:r>
            <a:r>
              <a:rPr sz="1600" dirty="0"/>
              <a:t> </a:t>
            </a:r>
            <a:r>
              <a:rPr sz="1600" dirty="0" err="1"/>
              <a:t>donc</a:t>
            </a:r>
            <a:r>
              <a:rPr sz="1600" dirty="0"/>
              <a:t> </a:t>
            </a:r>
            <a:r>
              <a:rPr sz="1600" dirty="0" err="1"/>
              <a:t>visibles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</a:t>
            </a:r>
            <a:r>
              <a:rPr sz="1600" dirty="0" err="1"/>
              <a:t>l’url</a:t>
            </a:r>
            <a:r>
              <a:rPr sz="1600" dirty="0"/>
              <a:t>. Si </a:t>
            </a:r>
            <a:r>
              <a:rPr sz="1600" dirty="0" err="1"/>
              <a:t>aucune</a:t>
            </a:r>
            <a:r>
              <a:rPr sz="1600" dirty="0"/>
              <a:t> </a:t>
            </a:r>
            <a:r>
              <a:rPr sz="1600" dirty="0" err="1"/>
              <a:t>méthode</a:t>
            </a:r>
            <a:r>
              <a:rPr sz="1600" dirty="0"/>
              <a:t> </a:t>
            </a:r>
            <a:r>
              <a:rPr sz="1600" dirty="0" err="1"/>
              <a:t>n’est</a:t>
            </a:r>
            <a:r>
              <a:rPr sz="1600" dirty="0"/>
              <a:t> </a:t>
            </a:r>
            <a:r>
              <a:rPr sz="1600" dirty="0" err="1"/>
              <a:t>précisée</a:t>
            </a:r>
            <a:r>
              <a:rPr sz="1600" dirty="0"/>
              <a:t>, la </a:t>
            </a:r>
            <a:r>
              <a:rPr sz="1600" dirty="0" err="1"/>
              <a:t>méthode</a:t>
            </a:r>
            <a:r>
              <a:rPr sz="1600" dirty="0"/>
              <a:t> par </a:t>
            </a:r>
            <a:r>
              <a:rPr sz="1600" dirty="0" err="1"/>
              <a:t>défaut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le get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9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 advAuto="0"/>
      <p:bldP spid="208" grpId="0" animBg="1" advAuto="0"/>
      <p:bldP spid="209" grpId="0" animBg="1" advAuto="0"/>
      <p:bldP spid="210" grpId="0" animBg="1" advAuto="0"/>
      <p:bldP spid="211" grpId="0" animBg="1" advAuto="0"/>
      <p:bldP spid="212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Button</a:t>
            </a:r>
          </a:p>
        </p:txBody>
      </p:sp>
      <p:sp>
        <p:nvSpPr>
          <p:cNvPr id="215" name="Shape 215"/>
          <p:cNvSpPr/>
          <p:nvPr/>
        </p:nvSpPr>
        <p:spPr>
          <a:xfrm>
            <a:off x="2195492" y="1853248"/>
            <a:ext cx="5012591" cy="158652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&lt;form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"#"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"post"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"submit"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value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 err="1">
                <a:solidFill>
                  <a:srgbClr val="CD1D00"/>
                </a:solidFill>
              </a:rPr>
              <a:t>Valider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    </a:t>
            </a:r>
            <a:r>
              <a:rPr sz="1406" b="1" dirty="0">
                <a:solidFill>
                  <a:srgbClr val="000000"/>
                </a:solidFill>
              </a:rPr>
              <a:t>&lt;input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"button"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value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"Ne fait </a:t>
            </a:r>
            <a:r>
              <a:rPr sz="1406" dirty="0" err="1"/>
              <a:t>rien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&lt;button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"submit"</a:t>
            </a:r>
            <a:r>
              <a:rPr sz="1406" b="1" dirty="0"/>
              <a:t>&gt;</a:t>
            </a:r>
            <a:r>
              <a:rPr sz="1406" dirty="0" err="1"/>
              <a:t>Valider</a:t>
            </a:r>
            <a:r>
              <a:rPr sz="1406" b="1" dirty="0"/>
              <a:t>&lt;/button&gt;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16" name="Shape 216"/>
          <p:cNvSpPr/>
          <p:nvPr/>
        </p:nvSpPr>
        <p:spPr>
          <a:xfrm>
            <a:off x="2195492" y="3580326"/>
            <a:ext cx="7801016" cy="1764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dirty="0"/>
              <a:t>Il </a:t>
            </a:r>
            <a:r>
              <a:rPr dirty="0" err="1"/>
              <a:t>existe</a:t>
            </a:r>
            <a:r>
              <a:rPr dirty="0"/>
              <a:t> 2 </a:t>
            </a:r>
            <a:r>
              <a:rPr dirty="0" err="1"/>
              <a:t>façons</a:t>
            </a:r>
            <a:r>
              <a:rPr dirty="0"/>
              <a:t> de faire un bouton, via :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&lt;button&gt; qui </a:t>
            </a:r>
            <a:r>
              <a:rPr dirty="0" err="1"/>
              <a:t>est</a:t>
            </a:r>
            <a:r>
              <a:rPr dirty="0"/>
              <a:t> la </a:t>
            </a:r>
            <a:r>
              <a:rPr dirty="0" err="1"/>
              <a:t>méthode</a:t>
            </a:r>
            <a:r>
              <a:rPr dirty="0"/>
              <a:t> HTML5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&lt;input&gt;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  <a:defRPr i="0"/>
            </a:pPr>
            <a:endParaRPr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Le type </a:t>
            </a:r>
            <a:r>
              <a:rPr i="1" dirty="0"/>
              <a:t>submit </a:t>
            </a:r>
            <a:r>
              <a:rPr dirty="0" err="1"/>
              <a:t>permet</a:t>
            </a:r>
            <a:r>
              <a:rPr dirty="0"/>
              <a:t> </a:t>
            </a:r>
            <a:r>
              <a:rPr dirty="0" err="1"/>
              <a:t>d’envoyer</a:t>
            </a:r>
            <a:r>
              <a:rPr dirty="0"/>
              <a:t> le </a:t>
            </a:r>
            <a:r>
              <a:rPr dirty="0" err="1"/>
              <a:t>formulaire</a:t>
            </a:r>
            <a:r>
              <a:rPr dirty="0"/>
              <a:t>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Le type </a:t>
            </a:r>
            <a:r>
              <a:rPr i="1" dirty="0"/>
              <a:t>button</a:t>
            </a:r>
            <a:r>
              <a:rPr dirty="0"/>
              <a:t> </a:t>
            </a:r>
            <a:r>
              <a:rPr dirty="0" err="1"/>
              <a:t>sert</a:t>
            </a:r>
            <a:r>
              <a:rPr dirty="0"/>
              <a:t> </a:t>
            </a:r>
            <a:r>
              <a:rPr dirty="0" err="1"/>
              <a:t>essentiellement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javascript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 advAuto="0"/>
      <p:bldP spid="216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dirty="0" err="1"/>
              <a:t>texte</a:t>
            </a:r>
            <a:endParaRPr dirty="0"/>
          </a:p>
        </p:txBody>
      </p:sp>
      <p:sp>
        <p:nvSpPr>
          <p:cNvPr id="219" name="Shape 219"/>
          <p:cNvSpPr/>
          <p:nvPr/>
        </p:nvSpPr>
        <p:spPr>
          <a:xfrm>
            <a:off x="2519085" y="1337919"/>
            <a:ext cx="7053214" cy="180286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/>
              <a:t>&lt;form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action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"#"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method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"post"</a:t>
            </a:r>
            <a:r>
              <a:rPr sz="1406" b="1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  <a:r>
              <a:rPr sz="1406" b="1"/>
              <a:t>&lt;label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for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"name"</a:t>
            </a:r>
            <a:r>
              <a:rPr sz="1406" b="1"/>
              <a:t>&gt;</a:t>
            </a:r>
            <a:r>
              <a:rPr sz="1406"/>
              <a:t>Nom :</a:t>
            </a:r>
            <a:r>
              <a:rPr sz="1406" b="1"/>
              <a:t>&lt;/label&gt;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  <a:r>
              <a:rPr sz="1406" b="1"/>
              <a:t>&lt;input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type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"text"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name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"name"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id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"name"</a:t>
            </a:r>
            <a:r>
              <a:rPr sz="1406" b="1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b="1"/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>
                <a:solidFill>
                  <a:srgbClr val="000000"/>
                </a:solidFill>
              </a:rPr>
              <a:t>    </a:t>
            </a:r>
            <a:r>
              <a:rPr sz="1406" b="1">
                <a:solidFill>
                  <a:srgbClr val="000000"/>
                </a:solidFill>
              </a:rPr>
              <a:t>&lt;input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type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"text"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placeholder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"First name"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value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"Alexis"</a:t>
            </a:r>
            <a:r>
              <a:rPr sz="1406" b="1">
                <a:solidFill>
                  <a:srgbClr val="000000"/>
                </a:solidFill>
              </a:rPr>
              <a:t>&gt;</a:t>
            </a:r>
            <a:r>
              <a:rPr sz="1406">
                <a:solidFill>
                  <a:srgbClr val="000000"/>
                </a:solidFill>
              </a:rPr>
              <a:t>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  <a:r>
              <a:rPr sz="1406" b="1"/>
              <a:t>&lt;button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type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"submit"</a:t>
            </a:r>
            <a:r>
              <a:rPr sz="1406" b="1"/>
              <a:t>&gt;</a:t>
            </a:r>
            <a:r>
              <a:rPr sz="1406"/>
              <a:t>Valider</a:t>
            </a:r>
            <a:r>
              <a:rPr sz="1406" b="1"/>
              <a:t>&lt;/button&gt;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&lt;/form&gt;</a:t>
            </a:r>
          </a:p>
        </p:txBody>
      </p:sp>
      <p:sp>
        <p:nvSpPr>
          <p:cNvPr id="220" name="Shape 220"/>
          <p:cNvSpPr/>
          <p:nvPr/>
        </p:nvSpPr>
        <p:spPr>
          <a:xfrm>
            <a:off x="2195492" y="3494697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sz="1600" dirty="0"/>
              <a:t>Le label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lier</a:t>
            </a:r>
            <a:r>
              <a:rPr sz="1600" dirty="0"/>
              <a:t> le </a:t>
            </a:r>
            <a:r>
              <a:rPr sz="1600" dirty="0" err="1"/>
              <a:t>texte</a:t>
            </a:r>
            <a:r>
              <a:rPr sz="1600" dirty="0"/>
              <a:t> au input, </a:t>
            </a:r>
            <a:r>
              <a:rPr sz="1600" dirty="0" err="1"/>
              <a:t>ainsi</a:t>
            </a:r>
            <a:r>
              <a:rPr sz="1600" dirty="0"/>
              <a:t> le champ input a </a:t>
            </a:r>
            <a:r>
              <a:rPr sz="1600" dirty="0" err="1"/>
              <a:t>automatiquement</a:t>
            </a:r>
            <a:r>
              <a:rPr sz="1600" dirty="0"/>
              <a:t> le focus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2618619" y="1782165"/>
            <a:ext cx="4027200" cy="1675647"/>
            <a:chOff x="-2139675" y="0"/>
            <a:chExt cx="5727571" cy="2383140"/>
          </a:xfrm>
        </p:grpSpPr>
        <p:sp>
          <p:nvSpPr>
            <p:cNvPr id="221" name="Shape 221"/>
            <p:cNvSpPr/>
            <p:nvPr/>
          </p:nvSpPr>
          <p:spPr>
            <a:xfrm flipV="1">
              <a:off x="-2139676" y="-1"/>
              <a:ext cx="2713164" cy="2383142"/>
            </a:xfrm>
            <a:prstGeom prst="line">
              <a:avLst/>
            </a:prstGeom>
            <a:noFill/>
            <a:ln w="25400" cap="flat">
              <a:solidFill>
                <a:srgbClr val="615E5A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222" name="Shape 222"/>
            <p:cNvSpPr/>
            <p:nvPr/>
          </p:nvSpPr>
          <p:spPr>
            <a:xfrm flipV="1">
              <a:off x="-2120340" y="214823"/>
              <a:ext cx="5708237" cy="2167884"/>
            </a:xfrm>
            <a:prstGeom prst="line">
              <a:avLst/>
            </a:prstGeom>
            <a:noFill/>
            <a:ln w="25400" cap="flat">
              <a:solidFill>
                <a:srgbClr val="615E5A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</p:grpSp>
      <p:sp>
        <p:nvSpPr>
          <p:cNvPr id="224" name="Shape 224"/>
          <p:cNvSpPr/>
          <p:nvPr/>
        </p:nvSpPr>
        <p:spPr>
          <a:xfrm>
            <a:off x="2195492" y="4584393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placeholder</a:t>
            </a:r>
            <a:r>
              <a:rPr sz="1600" dirty="0"/>
              <a:t>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prévenir</a:t>
            </a:r>
            <a:r>
              <a:rPr sz="1600" dirty="0"/>
              <a:t> </a:t>
            </a:r>
            <a:r>
              <a:rPr sz="1600" dirty="0" err="1"/>
              <a:t>l’utilisateur</a:t>
            </a:r>
            <a:r>
              <a:rPr sz="1600" dirty="0"/>
              <a:t> de </a:t>
            </a:r>
            <a:r>
              <a:rPr sz="1600" dirty="0" err="1"/>
              <a:t>ce</a:t>
            </a:r>
            <a:r>
              <a:rPr sz="1600" dirty="0"/>
              <a:t> </a:t>
            </a:r>
            <a:r>
              <a:rPr sz="1600" dirty="0" err="1"/>
              <a:t>qu’il</a:t>
            </a:r>
            <a:r>
              <a:rPr sz="1600" dirty="0"/>
              <a:t> </a:t>
            </a:r>
            <a:r>
              <a:rPr sz="1600" dirty="0" err="1"/>
              <a:t>doit</a:t>
            </a:r>
            <a:r>
              <a:rPr sz="1600" dirty="0"/>
              <a:t> </a:t>
            </a:r>
            <a:r>
              <a:rPr sz="1600" dirty="0" err="1"/>
              <a:t>saisir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le champ</a:t>
            </a:r>
          </a:p>
        </p:txBody>
      </p:sp>
      <p:sp>
        <p:nvSpPr>
          <p:cNvPr id="225" name="Shape 225"/>
          <p:cNvSpPr/>
          <p:nvPr/>
        </p:nvSpPr>
        <p:spPr>
          <a:xfrm flipV="1">
            <a:off x="4156365" y="2373170"/>
            <a:ext cx="1684566" cy="221122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26" name="Shape 226"/>
          <p:cNvSpPr/>
          <p:nvPr/>
        </p:nvSpPr>
        <p:spPr>
          <a:xfrm>
            <a:off x="2195492" y="5621691"/>
            <a:ext cx="780101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value </a:t>
            </a:r>
            <a:r>
              <a:rPr sz="1600" dirty="0" err="1"/>
              <a:t>donne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valeur</a:t>
            </a:r>
            <a:r>
              <a:rPr sz="1600" dirty="0"/>
              <a:t> au champ </a:t>
            </a:r>
          </a:p>
        </p:txBody>
      </p:sp>
      <p:sp>
        <p:nvSpPr>
          <p:cNvPr id="227" name="Shape 227"/>
          <p:cNvSpPr/>
          <p:nvPr/>
        </p:nvSpPr>
        <p:spPr>
          <a:xfrm flipV="1">
            <a:off x="3541222" y="2468879"/>
            <a:ext cx="4281054" cy="315281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15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 advAuto="0"/>
      <p:bldP spid="220" grpId="0" animBg="1" advAuto="0"/>
      <p:bldP spid="223" grpId="0" animBg="1" advAuto="0"/>
      <p:bldP spid="224" grpId="0" animBg="1" advAuto="0"/>
      <p:bldP spid="225" grpId="0" animBg="1" advAuto="0"/>
      <p:bldP spid="226" grpId="0" animBg="1" advAuto="0"/>
      <p:bldP spid="22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/>
              <a:t>email</a:t>
            </a:r>
            <a:endParaRPr dirty="0"/>
          </a:p>
        </p:txBody>
      </p:sp>
      <p:sp>
        <p:nvSpPr>
          <p:cNvPr id="220" name="Shape 220"/>
          <p:cNvSpPr/>
          <p:nvPr/>
        </p:nvSpPr>
        <p:spPr>
          <a:xfrm>
            <a:off x="2195492" y="3325420"/>
            <a:ext cx="7801016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lang="fr-FR" dirty="0"/>
              <a:t>Le champ de type email permet d’avoir un clavier spécial</a:t>
            </a:r>
          </a:p>
          <a:p>
            <a:r>
              <a:rPr lang="fr-FR" dirty="0"/>
              <a:t>sur smartphone et fait une vérification sur l’email (sur</a:t>
            </a:r>
          </a:p>
          <a:p>
            <a:r>
              <a:rPr lang="fr-FR" dirty="0"/>
              <a:t>certains navigateurs)</a:t>
            </a: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300472" y="172580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"email"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"email"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352" y="4398304"/>
            <a:ext cx="3393702" cy="9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 err="1"/>
              <a:t>password</a:t>
            </a:r>
            <a:endParaRPr dirty="0"/>
          </a:p>
        </p:txBody>
      </p:sp>
      <p:sp>
        <p:nvSpPr>
          <p:cNvPr id="220" name="Shape 220"/>
          <p:cNvSpPr/>
          <p:nvPr/>
        </p:nvSpPr>
        <p:spPr>
          <a:xfrm>
            <a:off x="1598921" y="3487670"/>
            <a:ext cx="780101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lang="fr-FR" dirty="0"/>
              <a:t>Le champ de type </a:t>
            </a:r>
            <a:r>
              <a:rPr lang="fr-FR" dirty="0" err="1"/>
              <a:t>password</a:t>
            </a:r>
            <a:r>
              <a:rPr lang="fr-FR" dirty="0"/>
              <a:t> permet de cacher le mot de</a:t>
            </a:r>
          </a:p>
          <a:p>
            <a:r>
              <a:rPr lang="fr-FR" dirty="0"/>
              <a:t>passe tapé</a:t>
            </a: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97007" y="1633432"/>
            <a:ext cx="810293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nb-NO" b="1" dirty="0">
                <a:solidFill>
                  <a:srgbClr val="000000"/>
                </a:solidFill>
                <a:latin typeface="CourierNewPS-BoldMT"/>
              </a:rPr>
              <a:t>    &lt;input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"password"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"password"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placeholder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"Mot de passe"</a:t>
            </a:r>
            <a:r>
              <a:rPr lang="nb-NO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8" name="Shape 161"/>
          <p:cNvSpPr/>
          <p:nvPr/>
        </p:nvSpPr>
        <p:spPr>
          <a:xfrm>
            <a:off x="2052425" y="5723358"/>
            <a:ext cx="7210328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367287"/>
                    <a:satOff val="-1378"/>
                    <a:lumOff val="-21960"/>
                  </a:schemeClr>
                </a:solidFill>
              </a:defRPr>
            </a:lvl1pPr>
          </a:lstStyle>
          <a:p>
            <a:r>
              <a:rPr sz="2000" dirty="0">
                <a:solidFill>
                  <a:schemeClr val="accent1"/>
                </a:solidFill>
              </a:rPr>
              <a:t>NB : </a:t>
            </a:r>
            <a:r>
              <a:rPr lang="fr-FR" sz="2000" dirty="0">
                <a:solidFill>
                  <a:schemeClr val="accent1"/>
                </a:solidFill>
              </a:rPr>
              <a:t>En aucun il chiffre le mot de passe ! </a:t>
            </a:r>
            <a:endParaRPr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 advAuto="0"/>
      <p:bldP spid="8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 err="1"/>
              <a:t>checkbox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25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69774" y="1528480"/>
            <a:ext cx="82810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"checkbox"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"sport[]"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"Football"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Football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      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"checkbox"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"sport[]"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"Basketball"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Basketball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champ de type </a:t>
            </a:r>
            <a:r>
              <a:rPr lang="fr-FR" dirty="0" err="1"/>
              <a:t>checkbox</a:t>
            </a:r>
            <a:r>
              <a:rPr lang="fr-FR" dirty="0"/>
              <a:t> permet d’avoir des cases à cocher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Dans l’attribut </a:t>
            </a:r>
            <a:r>
              <a:rPr lang="fr-FR" dirty="0" err="1"/>
              <a:t>name</a:t>
            </a:r>
            <a:r>
              <a:rPr lang="fr-FR" dirty="0"/>
              <a:t>, il y a [] car on veut récupérer un tableau de valeurs</a:t>
            </a:r>
          </a:p>
        </p:txBody>
      </p:sp>
    </p:spTree>
    <p:extLst>
      <p:ext uri="{BB962C8B-B14F-4D97-AF65-F5344CB8AC3E}">
        <p14:creationId xmlns:p14="http://schemas.microsoft.com/office/powerpoint/2010/main" val="26059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/>
              <a:t>radio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26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69774" y="1528480"/>
            <a:ext cx="82810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“radio"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“choice"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“1“ </a:t>
            </a:r>
            <a:r>
              <a:rPr lang="en-US" dirty="0">
                <a:solidFill>
                  <a:schemeClr val="bg1"/>
                </a:solidFill>
                <a:latin typeface="CourierNewPSMT"/>
              </a:rPr>
              <a:t>checked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Choix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 1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“radio"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“choice"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“2“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Choix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 2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champ radio permet de faire un choix parmi plusieurs choix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L’attribut </a:t>
            </a:r>
            <a:r>
              <a:rPr lang="fr-FR" dirty="0" err="1"/>
              <a:t>name</a:t>
            </a:r>
            <a:r>
              <a:rPr lang="fr-FR" dirty="0"/>
              <a:t> doit toujours être identique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L’attribut </a:t>
            </a:r>
            <a:r>
              <a:rPr lang="fr-FR" dirty="0" err="1"/>
              <a:t>checked</a:t>
            </a:r>
            <a:r>
              <a:rPr lang="fr-FR" dirty="0"/>
              <a:t> permet de le mettre coché par défaut</a:t>
            </a:r>
          </a:p>
        </p:txBody>
      </p:sp>
      <p:sp>
        <p:nvSpPr>
          <p:cNvPr id="6" name="Shape 227"/>
          <p:cNvSpPr/>
          <p:nvPr/>
        </p:nvSpPr>
        <p:spPr>
          <a:xfrm flipV="1">
            <a:off x="3752603" y="2505694"/>
            <a:ext cx="3728852" cy="3206336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32481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 err="1"/>
              <a:t>Textarea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75000"/>
              <a:defRPr i="0"/>
            </a:pPr>
            <a:r>
              <a:rPr lang="fr-FR" dirty="0"/>
              <a:t>L’attribut </a:t>
            </a:r>
            <a:r>
              <a:rPr lang="fr-FR" dirty="0">
                <a:solidFill>
                  <a:schemeClr val="accent1"/>
                </a:solidFill>
              </a:rPr>
              <a:t>cols</a:t>
            </a:r>
            <a:r>
              <a:rPr lang="fr-FR" dirty="0"/>
              <a:t> donne la largeur en colonnes et l’attribut </a:t>
            </a:r>
            <a:r>
              <a:rPr lang="fr-FR" dirty="0" err="1">
                <a:solidFill>
                  <a:schemeClr val="accent1"/>
                </a:solidFill>
              </a:rPr>
              <a:t>rows</a:t>
            </a:r>
            <a:r>
              <a:rPr lang="fr-FR" dirty="0"/>
              <a:t> donne la hauteur en rangées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9774" y="1680933"/>
            <a:ext cx="766354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&lt;</a:t>
            </a:r>
            <a:r>
              <a:rPr lang="en-US" b="1" dirty="0" err="1">
                <a:solidFill>
                  <a:srgbClr val="000000"/>
                </a:solidFill>
                <a:latin typeface="CourierNewPS-BoldMT"/>
              </a:rPr>
              <a:t>textarea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"message"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"30"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"10"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&gt;&lt;/</a:t>
            </a:r>
            <a:r>
              <a:rPr lang="en-US" b="1" dirty="0" err="1">
                <a:solidFill>
                  <a:srgbClr val="000000"/>
                </a:solidFill>
                <a:latin typeface="CourierNewPS-BoldMT"/>
              </a:rPr>
              <a:t>textarea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8" name="Shape 227"/>
          <p:cNvSpPr/>
          <p:nvPr/>
        </p:nvSpPr>
        <p:spPr>
          <a:xfrm flipV="1">
            <a:off x="3146961" y="2291938"/>
            <a:ext cx="2018805" cy="235202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9" name="Shape 227"/>
          <p:cNvSpPr/>
          <p:nvPr/>
        </p:nvSpPr>
        <p:spPr>
          <a:xfrm flipH="1" flipV="1">
            <a:off x="6289428" y="2291937"/>
            <a:ext cx="1952046" cy="235202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21306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Select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28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300472" y="1504638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&lt;select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age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 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"1"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selected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"2"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"3"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&lt;/select&gt;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769774" y="4643959"/>
            <a:ext cx="8281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select permet de créer une liste déroulante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Chaque choix est inséré dans une balise option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Si un champ contient l’attribut </a:t>
            </a:r>
            <a:r>
              <a:rPr lang="fr-FR" i="1" dirty="0" err="1">
                <a:solidFill>
                  <a:schemeClr val="accent1"/>
                </a:solidFill>
              </a:rPr>
              <a:t>selected</a:t>
            </a:r>
            <a:r>
              <a:rPr lang="fr-FR" dirty="0"/>
              <a:t>, il sera sélectionné par défaut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</p:txBody>
      </p:sp>
      <p:sp>
        <p:nvSpPr>
          <p:cNvPr id="11" name="Shape 227"/>
          <p:cNvSpPr/>
          <p:nvPr/>
        </p:nvSpPr>
        <p:spPr>
          <a:xfrm flipH="1" flipV="1">
            <a:off x="5676404" y="2434441"/>
            <a:ext cx="613023" cy="2822747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29787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Readonly / Required</a:t>
            </a:r>
          </a:p>
        </p:txBody>
      </p:sp>
      <p:sp>
        <p:nvSpPr>
          <p:cNvPr id="259" name="Shape 259"/>
          <p:cNvSpPr/>
          <p:nvPr/>
        </p:nvSpPr>
        <p:spPr>
          <a:xfrm>
            <a:off x="2842176" y="1532504"/>
            <a:ext cx="5012591" cy="93750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&lt;form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"#"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"post"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"text"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name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"champ1"</a:t>
            </a:r>
            <a:r>
              <a:rPr sz="1406" dirty="0"/>
              <a:t> required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"text"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name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"champ2"</a:t>
            </a:r>
            <a:r>
              <a:rPr sz="1406" dirty="0"/>
              <a:t> </a:t>
            </a:r>
            <a:r>
              <a:rPr sz="1406" dirty="0" err="1"/>
              <a:t>readonly</a:t>
            </a:r>
            <a:r>
              <a:rPr sz="1406" b="1" dirty="0"/>
              <a:t>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60" name="Shape 260"/>
          <p:cNvSpPr/>
          <p:nvPr/>
        </p:nvSpPr>
        <p:spPr>
          <a:xfrm>
            <a:off x="2195492" y="3078310"/>
            <a:ext cx="7801016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spAutoFit/>
          </a:bodyPr>
          <a:lstStyle/>
          <a:p>
            <a:pPr marL="342900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2000" dirty="0" err="1"/>
              <a:t>L’attribut</a:t>
            </a:r>
            <a:r>
              <a:rPr sz="2000" dirty="0"/>
              <a:t> </a:t>
            </a:r>
            <a:r>
              <a:rPr sz="2000" i="1" dirty="0"/>
              <a:t>required </a:t>
            </a:r>
            <a:r>
              <a:rPr sz="2000" dirty="0" err="1"/>
              <a:t>informe</a:t>
            </a:r>
            <a:r>
              <a:rPr sz="2000" dirty="0"/>
              <a:t> </a:t>
            </a:r>
            <a:r>
              <a:rPr sz="2000" dirty="0" err="1"/>
              <a:t>l’utilisateur</a:t>
            </a:r>
            <a:r>
              <a:rPr sz="2000" dirty="0"/>
              <a:t> que le champ </a:t>
            </a:r>
            <a:r>
              <a:rPr sz="2000" dirty="0" err="1"/>
              <a:t>est</a:t>
            </a:r>
            <a:r>
              <a:rPr sz="2000" dirty="0"/>
              <a:t> </a:t>
            </a:r>
            <a:r>
              <a:rPr sz="2000" dirty="0" err="1"/>
              <a:t>obligatoire</a:t>
            </a:r>
            <a:r>
              <a:rPr sz="2000" dirty="0"/>
              <a:t>, </a:t>
            </a:r>
            <a:r>
              <a:rPr sz="2000" dirty="0" err="1"/>
              <a:t>il</a:t>
            </a:r>
            <a:r>
              <a:rPr sz="2000" dirty="0"/>
              <a:t> ne </a:t>
            </a:r>
            <a:r>
              <a:rPr sz="2000" dirty="0" err="1"/>
              <a:t>fonctionne</a:t>
            </a:r>
            <a:r>
              <a:rPr sz="2000" dirty="0"/>
              <a:t> pas sur </a:t>
            </a:r>
            <a:r>
              <a:rPr sz="2000" dirty="0" err="1"/>
              <a:t>l’ensemble</a:t>
            </a:r>
            <a:r>
              <a:rPr sz="2000" dirty="0"/>
              <a:t> des </a:t>
            </a:r>
            <a:r>
              <a:rPr sz="2000" dirty="0" err="1"/>
              <a:t>navigateurs</a:t>
            </a:r>
            <a:endParaRPr sz="2000" dirty="0"/>
          </a:p>
        </p:txBody>
      </p:sp>
      <p:sp>
        <p:nvSpPr>
          <p:cNvPr id="261" name="Shape 261"/>
          <p:cNvSpPr/>
          <p:nvPr/>
        </p:nvSpPr>
        <p:spPr>
          <a:xfrm flipV="1">
            <a:off x="4317125" y="1948075"/>
            <a:ext cx="2474374" cy="1234254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62" name="Shape 262"/>
          <p:cNvSpPr/>
          <p:nvPr/>
        </p:nvSpPr>
        <p:spPr>
          <a:xfrm flipV="1">
            <a:off x="4317125" y="2269375"/>
            <a:ext cx="2956511" cy="263700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63" name="Shape 263"/>
          <p:cNvSpPr/>
          <p:nvPr/>
        </p:nvSpPr>
        <p:spPr>
          <a:xfrm>
            <a:off x="2200116" y="4906377"/>
            <a:ext cx="7229223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342900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2000" dirty="0" err="1"/>
              <a:t>L’attribut</a:t>
            </a:r>
            <a:r>
              <a:rPr sz="2000" dirty="0"/>
              <a:t> </a:t>
            </a:r>
            <a:r>
              <a:rPr sz="2000" i="1" dirty="0" err="1"/>
              <a:t>readonly</a:t>
            </a:r>
            <a:r>
              <a:rPr sz="2000" i="1" dirty="0"/>
              <a:t> </a:t>
            </a:r>
            <a:r>
              <a:rPr sz="2000" dirty="0"/>
              <a:t>rend le champ impossible à modifier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 advAuto="0"/>
      <p:bldP spid="260" grpId="0" animBg="1" advAuto="0"/>
      <p:bldP spid="261" grpId="0" animBg="1" advAuto="0"/>
      <p:bldP spid="262" grpId="0" animBg="1" advAuto="0"/>
      <p:bldP spid="26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protocoles du web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>
            <a:normAutofit/>
          </a:bodyPr>
          <a:lstStyle/>
          <a:p>
            <a:r>
              <a:rPr lang="fr-FR" b="1" dirty="0"/>
              <a:t>IP</a:t>
            </a:r>
            <a:r>
              <a:rPr lang="fr-FR" dirty="0"/>
              <a:t> :   Un numéro d'identification qui est attribué de façon permanente ou provisoire à chaque appareil connecté au réseau</a:t>
            </a:r>
          </a:p>
          <a:p>
            <a:r>
              <a:rPr lang="fr-FR" b="1" dirty="0"/>
              <a:t>TCP</a:t>
            </a:r>
            <a:r>
              <a:rPr lang="fr-FR" dirty="0"/>
              <a:t> :  il permet la connexion entre deux machines</a:t>
            </a:r>
          </a:p>
          <a:p>
            <a:r>
              <a:rPr lang="fr-FR" b="1" dirty="0"/>
              <a:t>DNS</a:t>
            </a:r>
            <a:r>
              <a:rPr lang="fr-FR" dirty="0"/>
              <a:t> : Le système de nom de domaine (Domain Name System) a été créé pour établir une correspondance entre un nom de domaine et une adresse IP</a:t>
            </a:r>
          </a:p>
          <a:p>
            <a:r>
              <a:rPr lang="fr-FR" b="1" dirty="0"/>
              <a:t>FTP</a:t>
            </a:r>
            <a:r>
              <a:rPr lang="fr-FR" dirty="0"/>
              <a:t> : Protocole de transfert de fichier (File Transfer Protocol), il créé un flux de données entre le serveur et le client</a:t>
            </a:r>
          </a:p>
          <a:p>
            <a:r>
              <a:rPr lang="fr-FR" b="1" dirty="0"/>
              <a:t>HTTP</a:t>
            </a:r>
            <a:r>
              <a:rPr lang="fr-FR" dirty="0"/>
              <a:t> : Le protocole de transfert hypertexte (HyperText Transfer Protocol) est le principal canal de diffusion de données sur Internet, principalement des fichiers HTML</a:t>
            </a:r>
          </a:p>
          <a:p>
            <a:r>
              <a:rPr lang="fr-FR" b="1" dirty="0"/>
              <a:t>SMTP – POP/IMAP</a:t>
            </a:r>
            <a:r>
              <a:rPr lang="fr-FR" dirty="0"/>
              <a:t> : protocoles de transports de courriers électroniques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3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HTML 5</a:t>
            </a:r>
            <a:endParaRPr dirty="0"/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fr-FR" dirty="0"/>
              <a:t>Structure de page : </a:t>
            </a:r>
            <a:r>
              <a:rPr lang="fr-FR" dirty="0">
                <a:solidFill>
                  <a:schemeClr val="accent1"/>
                </a:solidFill>
              </a:rPr>
              <a:t>&lt;section&gt;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&lt;article&gt;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nav</a:t>
            </a:r>
            <a:r>
              <a:rPr lang="fr-FR" dirty="0">
                <a:solidFill>
                  <a:schemeClr val="accent1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chemeClr val="accent1"/>
                </a:solidFill>
              </a:rPr>
              <a:t>&lt;</a:t>
            </a:r>
            <a:r>
              <a:rPr lang="fr-FR" dirty="0" err="1">
                <a:solidFill>
                  <a:schemeClr val="accent1"/>
                </a:solidFill>
              </a:rPr>
              <a:t>aside</a:t>
            </a:r>
            <a:r>
              <a:rPr lang="fr-FR" dirty="0">
                <a:solidFill>
                  <a:schemeClr val="accent1"/>
                </a:solidFill>
              </a:rPr>
              <a:t>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&lt;header&gt;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footer</a:t>
            </a:r>
            <a:r>
              <a:rPr lang="fr-FR" dirty="0">
                <a:solidFill>
                  <a:schemeClr val="accent1"/>
                </a:solidFill>
              </a:rPr>
              <a:t>&gt;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Audio / vidéo : </a:t>
            </a:r>
            <a:r>
              <a:rPr lang="fr-FR" dirty="0">
                <a:solidFill>
                  <a:schemeClr val="accent1"/>
                </a:solidFill>
              </a:rPr>
              <a:t>&lt;audio&gt; </a:t>
            </a:r>
            <a:r>
              <a:rPr lang="fr-FR" dirty="0"/>
              <a:t>et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video</a:t>
            </a:r>
            <a:r>
              <a:rPr lang="fr-FR" dirty="0">
                <a:solidFill>
                  <a:schemeClr val="accent1"/>
                </a:solidFill>
              </a:rPr>
              <a:t>&gt;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Dessin : </a:t>
            </a:r>
            <a:r>
              <a:rPr lang="fr-FR" dirty="0">
                <a:solidFill>
                  <a:schemeClr val="accent1"/>
                </a:solidFill>
              </a:rPr>
              <a:t>&lt;</a:t>
            </a:r>
            <a:r>
              <a:rPr lang="fr-FR" dirty="0" err="1">
                <a:solidFill>
                  <a:schemeClr val="accent1"/>
                </a:solidFill>
              </a:rPr>
              <a:t>canvas</a:t>
            </a:r>
            <a:r>
              <a:rPr lang="fr-FR" dirty="0">
                <a:solidFill>
                  <a:schemeClr val="accent1"/>
                </a:solidFill>
              </a:rPr>
              <a:t>&gt;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601231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Compatibilité 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Normalize.css (à placer </a:t>
            </a:r>
            <a:r>
              <a:rPr dirty="0" err="1"/>
              <a:t>dans</a:t>
            </a:r>
            <a:r>
              <a:rPr dirty="0"/>
              <a:t> la </a:t>
            </a:r>
            <a:r>
              <a:rPr dirty="0" err="1"/>
              <a:t>balise</a:t>
            </a:r>
            <a:r>
              <a:rPr dirty="0"/>
              <a:t> &lt;head&gt;)</a:t>
            </a:r>
            <a:endParaRPr lang="fr-FR" dirty="0"/>
          </a:p>
          <a:p>
            <a:endParaRPr dirty="0"/>
          </a:p>
          <a:p>
            <a:endParaRPr dirty="0"/>
          </a:p>
          <a:p>
            <a:r>
              <a:rPr dirty="0"/>
              <a:t>HTML5Shiv (à placer </a:t>
            </a:r>
            <a:r>
              <a:rPr dirty="0" err="1"/>
              <a:t>en</a:t>
            </a:r>
            <a:r>
              <a:rPr dirty="0"/>
              <a:t> fin de </a:t>
            </a:r>
            <a:r>
              <a:rPr dirty="0" err="1"/>
              <a:t>balise</a:t>
            </a:r>
            <a:r>
              <a:rPr dirty="0"/>
              <a:t> &lt;body&gt;)</a:t>
            </a:r>
            <a:endParaRPr lang="fr-FR" dirty="0"/>
          </a:p>
          <a:p>
            <a:endParaRPr dirty="0"/>
          </a:p>
          <a:p>
            <a:endParaRPr dirty="0"/>
          </a:p>
          <a:p>
            <a:r>
              <a:rPr dirty="0" err="1"/>
              <a:t>Vérifier</a:t>
            </a:r>
            <a:r>
              <a:rPr dirty="0"/>
              <a:t> sur </a:t>
            </a:r>
            <a:r>
              <a:rPr u="sng" dirty="0">
                <a:hlinkClick r:id="rId2"/>
              </a:rPr>
              <a:t>CanIUse.com</a:t>
            </a:r>
            <a:r>
              <a:rPr dirty="0"/>
              <a:t> </a:t>
            </a:r>
          </a:p>
        </p:txBody>
      </p:sp>
      <p:sp>
        <p:nvSpPr>
          <p:cNvPr id="272" name="Shape 272"/>
          <p:cNvSpPr/>
          <p:nvPr/>
        </p:nvSpPr>
        <p:spPr>
          <a:xfrm>
            <a:off x="1103312" y="2508039"/>
            <a:ext cx="10376564" cy="50481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&lt;link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rel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"stylesheet"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"https://cdnjs.cloudflare.com/ajax/libs/normalize/3.0.3/normalize.min.css"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1103312" y="3862181"/>
            <a:ext cx="10376564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&lt;script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"https://cdnjs.cloudflare.com/ajax/libs/html5shiv/3.7.3/html5shiv.min.js "</a:t>
            </a:r>
            <a:r>
              <a:rPr sz="1406" b="1" dirty="0">
                <a:solidFill>
                  <a:srgbClr val="000000"/>
                </a:solidFill>
              </a:rPr>
              <a:t>&gt;&lt;/script&gt;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2813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ctrTitle"/>
          </p:nvPr>
        </p:nvSpPr>
        <p:spPr>
          <a:xfrm>
            <a:off x="2158128" y="4863551"/>
            <a:ext cx="7875744" cy="1540952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rPr dirty="0"/>
              <a:t>CSS 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32</a:t>
            </a:fld>
            <a:endParaRPr lang="fr-FR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44" y="679572"/>
            <a:ext cx="2984912" cy="41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 spc="328"/>
            </a:lvl1pPr>
          </a:lstStyle>
          <a:p>
            <a:r>
              <a:t>Feuille de style Interne/externe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 err="1"/>
              <a:t>Feuille</a:t>
            </a:r>
            <a:r>
              <a:rPr dirty="0"/>
              <a:t> de style interne au </a:t>
            </a:r>
            <a:r>
              <a:rPr dirty="0" err="1"/>
              <a:t>fichier</a:t>
            </a:r>
            <a:r>
              <a:rPr dirty="0"/>
              <a:t> HTML, </a:t>
            </a:r>
            <a:r>
              <a:rPr dirty="0" err="1"/>
              <a:t>comprit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&lt;style&gt;</a:t>
            </a:r>
          </a:p>
          <a:p>
            <a:r>
              <a:rPr dirty="0" err="1"/>
              <a:t>Feuille</a:t>
            </a:r>
            <a:r>
              <a:rPr dirty="0"/>
              <a:t> de style </a:t>
            </a:r>
            <a:r>
              <a:rPr dirty="0" err="1"/>
              <a:t>externe</a:t>
            </a:r>
            <a:r>
              <a:rPr dirty="0"/>
              <a:t>, </a:t>
            </a:r>
            <a:r>
              <a:rPr dirty="0" err="1"/>
              <a:t>appelé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&lt;link&gt;</a:t>
            </a:r>
          </a:p>
          <a:p>
            <a:endParaRPr i="1" dirty="0"/>
          </a:p>
          <a:p>
            <a:r>
              <a:rPr dirty="0"/>
              <a:t>Style </a:t>
            </a:r>
            <a:r>
              <a:rPr dirty="0" err="1"/>
              <a:t>en</a:t>
            </a:r>
            <a:r>
              <a:rPr dirty="0"/>
              <a:t> </a:t>
            </a:r>
            <a:r>
              <a:rPr i="1" dirty="0"/>
              <a:t>inline </a:t>
            </a:r>
            <a:r>
              <a:rPr dirty="0" err="1"/>
              <a:t>directement</a:t>
            </a:r>
            <a:r>
              <a:rPr dirty="0"/>
              <a:t> sur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élément</a:t>
            </a:r>
            <a:r>
              <a:rPr dirty="0"/>
              <a:t> HTML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33</a:t>
            </a:fld>
            <a:endParaRPr lang="fr-FR"/>
          </a:p>
        </p:txBody>
      </p:sp>
      <p:sp>
        <p:nvSpPr>
          <p:cNvPr id="128" name="Shape 128"/>
          <p:cNvSpPr/>
          <p:nvPr/>
        </p:nvSpPr>
        <p:spPr>
          <a:xfrm>
            <a:off x="1493344" y="3268625"/>
            <a:ext cx="8428389" cy="28847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&lt;link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rel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"stylesheet"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</a:t>
            </a:r>
            <a:r>
              <a:rPr lang="fr-FR" sz="1406" dirty="0"/>
              <a:t>/</a:t>
            </a:r>
            <a:r>
              <a:rPr sz="1406" dirty="0"/>
              <a:t>normalize.min.css"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493345" y="4084659"/>
            <a:ext cx="5871798" cy="28847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&lt;div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Display block</a:t>
            </a:r>
            <a:r>
              <a:rPr sz="1406" b="1" dirty="0">
                <a:solidFill>
                  <a:srgbClr val="000000"/>
                </a:solidFill>
              </a:rPr>
              <a:t>&lt;/div&gt;</a:t>
            </a:r>
            <a:endParaRPr sz="14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Id / class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2158128" y="3446859"/>
            <a:ext cx="7875744" cy="4196825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Un </a:t>
            </a:r>
            <a:r>
              <a:rPr i="1" dirty="0"/>
              <a:t>ID </a:t>
            </a:r>
            <a:r>
              <a:rPr dirty="0" err="1"/>
              <a:t>est</a:t>
            </a:r>
            <a:r>
              <a:rPr dirty="0"/>
              <a:t> unique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page html et </a:t>
            </a:r>
            <a:r>
              <a:rPr dirty="0" err="1"/>
              <a:t>s’appelle</a:t>
            </a:r>
            <a:r>
              <a:rPr dirty="0"/>
              <a:t> via un</a:t>
            </a:r>
            <a:r>
              <a:rPr dirty="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sz="2531" b="1" dirty="0">
                <a:solidFill>
                  <a:schemeClr val="accent1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#</a:t>
            </a:r>
            <a:endParaRPr lang="fr-FR" b="1" dirty="0">
              <a:solidFill>
                <a:schemeClr val="accent1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r>
              <a:rPr dirty="0" err="1"/>
              <a:t>Une</a:t>
            </a:r>
            <a:r>
              <a:rPr dirty="0"/>
              <a:t> </a:t>
            </a:r>
            <a:r>
              <a:rPr i="1" dirty="0" err="1"/>
              <a:t>classe</a:t>
            </a:r>
            <a:r>
              <a:rPr i="1" dirty="0"/>
              <a:t> </a:t>
            </a:r>
            <a:r>
              <a:rPr dirty="0" err="1"/>
              <a:t>peut</a:t>
            </a:r>
            <a:r>
              <a:rPr dirty="0"/>
              <a:t> </a:t>
            </a:r>
            <a:r>
              <a:rPr dirty="0" err="1"/>
              <a:t>être</a:t>
            </a:r>
            <a:r>
              <a:rPr dirty="0"/>
              <a:t> </a:t>
            </a:r>
            <a:r>
              <a:rPr dirty="0" err="1"/>
              <a:t>utilisé</a:t>
            </a:r>
            <a:r>
              <a:rPr dirty="0"/>
              <a:t> </a:t>
            </a:r>
            <a:r>
              <a:rPr dirty="0" err="1"/>
              <a:t>plusieurs</a:t>
            </a:r>
            <a:r>
              <a:rPr dirty="0"/>
              <a:t> </a:t>
            </a:r>
            <a:r>
              <a:rPr dirty="0" err="1"/>
              <a:t>fois</a:t>
            </a:r>
            <a:r>
              <a:rPr dirty="0"/>
              <a:t> sur </a:t>
            </a:r>
            <a:r>
              <a:rPr dirty="0" err="1"/>
              <a:t>une</a:t>
            </a:r>
            <a:r>
              <a:rPr dirty="0"/>
              <a:t> page html et </a:t>
            </a:r>
            <a:r>
              <a:rPr dirty="0" err="1"/>
              <a:t>s’appelle</a:t>
            </a:r>
            <a:r>
              <a:rPr dirty="0"/>
              <a:t> via un </a:t>
            </a:r>
            <a:r>
              <a:rPr sz="2531" b="1" dirty="0">
                <a:solidFill>
                  <a:schemeClr val="accent1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. </a:t>
            </a:r>
            <a:endParaRPr lang="fr-FR" sz="2531" b="1" dirty="0">
              <a:solidFill>
                <a:schemeClr val="accent1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endParaRPr dirty="0">
              <a:solidFill>
                <a:srgbClr val="000000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r>
              <a:rPr dirty="0" err="1"/>
              <a:t>L’ordre</a:t>
            </a:r>
            <a:r>
              <a:rPr dirty="0"/>
              <a:t> de </a:t>
            </a:r>
            <a:r>
              <a:rPr dirty="0" err="1"/>
              <a:t>priorité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i="1" dirty="0" err="1"/>
              <a:t>balise</a:t>
            </a:r>
            <a:r>
              <a:rPr i="1" dirty="0"/>
              <a:t>&gt;id&gt;class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34</a:t>
            </a:fld>
            <a:endParaRPr lang="fr-FR"/>
          </a:p>
        </p:txBody>
      </p:sp>
      <p:grpSp>
        <p:nvGrpSpPr>
          <p:cNvPr id="135" name="Group 135"/>
          <p:cNvGrpSpPr/>
          <p:nvPr/>
        </p:nvGrpSpPr>
        <p:grpSpPr>
          <a:xfrm>
            <a:off x="2553941" y="3928668"/>
            <a:ext cx="2810063" cy="1533195"/>
            <a:chOff x="0" y="153077"/>
            <a:chExt cx="3996656" cy="2180611"/>
          </a:xfrm>
        </p:grpSpPr>
        <p:sp>
          <p:nvSpPr>
            <p:cNvPr id="133" name="Shape 133"/>
            <p:cNvSpPr/>
            <p:nvPr/>
          </p:nvSpPr>
          <p:spPr>
            <a:xfrm>
              <a:off x="0" y="153077"/>
              <a:ext cx="3162214" cy="37964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ctr">
              <a:spAutoFit/>
            </a:bodyPr>
            <a:lstStyle/>
            <a:p>
              <a:pPr defTabSz="321457">
                <a:defRPr sz="2000" i="0">
                  <a:solidFill>
                    <a:srgbClr val="000000"/>
                  </a:solidFill>
                  <a:effectLst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1266" b="1" dirty="0"/>
                <a:t>&lt;div</a:t>
              </a:r>
              <a:r>
                <a:rPr sz="1266" dirty="0"/>
                <a:t> </a:t>
              </a:r>
              <a:r>
                <a:rPr sz="1266" dirty="0">
                  <a:solidFill>
                    <a:srgbClr val="006DBC"/>
                  </a:solidFill>
                </a:rPr>
                <a:t>id</a:t>
              </a:r>
              <a:r>
                <a:rPr sz="1266" dirty="0"/>
                <a:t>=</a:t>
              </a:r>
              <a:r>
                <a:rPr sz="1266" dirty="0">
                  <a:solidFill>
                    <a:srgbClr val="CD1D00"/>
                  </a:solidFill>
                </a:rPr>
                <a:t>"</a:t>
              </a:r>
              <a:r>
                <a:rPr sz="1266" dirty="0" err="1">
                  <a:solidFill>
                    <a:srgbClr val="CD1D00"/>
                  </a:solidFill>
                </a:rPr>
                <a:t>monId</a:t>
              </a:r>
              <a:r>
                <a:rPr sz="1266" dirty="0">
                  <a:solidFill>
                    <a:srgbClr val="CD1D00"/>
                  </a:solidFill>
                </a:rPr>
                <a:t>"</a:t>
              </a:r>
              <a:r>
                <a:rPr sz="1266" b="1" dirty="0"/>
                <a:t>&gt;&lt;/div&gt;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1954041"/>
              <a:ext cx="3996656" cy="37964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ctr">
              <a:spAutoFit/>
            </a:bodyPr>
            <a:lstStyle/>
            <a:p>
              <a:pPr defTabSz="321457">
                <a:defRPr sz="2000" i="0">
                  <a:solidFill>
                    <a:srgbClr val="CD1D00"/>
                  </a:solidFill>
                  <a:effectLst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1266" b="1" dirty="0">
                  <a:solidFill>
                    <a:srgbClr val="000000"/>
                  </a:solidFill>
                </a:rPr>
                <a:t>&lt;div</a:t>
              </a:r>
              <a:r>
                <a:rPr sz="1266" dirty="0">
                  <a:solidFill>
                    <a:srgbClr val="000000"/>
                  </a:solidFill>
                </a:rPr>
                <a:t> </a:t>
              </a:r>
              <a:r>
                <a:rPr sz="1266" dirty="0">
                  <a:solidFill>
                    <a:srgbClr val="006DBC"/>
                  </a:solidFill>
                </a:rPr>
                <a:t>class</a:t>
              </a:r>
              <a:r>
                <a:rPr sz="1266" dirty="0">
                  <a:solidFill>
                    <a:srgbClr val="000000"/>
                  </a:solidFill>
                </a:rPr>
                <a:t>=</a:t>
              </a:r>
              <a:r>
                <a:rPr sz="1266" dirty="0"/>
                <a:t>"</a:t>
              </a:r>
              <a:r>
                <a:rPr sz="1266" dirty="0" err="1"/>
                <a:t>maClasse</a:t>
              </a:r>
              <a:r>
                <a:rPr sz="1266" dirty="0"/>
                <a:t>"</a:t>
              </a:r>
              <a:r>
                <a:rPr sz="1266" b="1" dirty="0">
                  <a:solidFill>
                    <a:srgbClr val="000000"/>
                  </a:solidFill>
                </a:rPr>
                <a:t>&gt;&lt;/div&gt;</a:t>
              </a:r>
              <a:endParaRPr sz="1266" dirty="0">
                <a:solidFill>
                  <a:srgbClr val="000000"/>
                </a:solidFill>
              </a:endParaRPr>
            </a:p>
          </p:txBody>
        </p:sp>
      </p:grpSp>
      <p:sp>
        <p:nvSpPr>
          <p:cNvPr id="136" name="Shape 136"/>
          <p:cNvSpPr/>
          <p:nvPr/>
        </p:nvSpPr>
        <p:spPr>
          <a:xfrm>
            <a:off x="3727923" y="1280898"/>
            <a:ext cx="3508972" cy="201920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&lt;</a:t>
            </a:r>
            <a:r>
              <a:rPr sz="1406" dirty="0"/>
              <a:t>style</a:t>
            </a:r>
            <a:r>
              <a:rPr sz="1406" dirty="0">
                <a:solidFill>
                  <a:srgbClr val="000000"/>
                </a:solidFill>
              </a:rPr>
              <a:t>&gt;</a:t>
            </a:r>
          </a:p>
          <a:p>
            <a:pPr defTabSz="321457">
              <a:defRPr sz="2000" i="0">
                <a:solidFill>
                  <a:srgbClr val="021994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    </a:t>
            </a:r>
            <a:r>
              <a:rPr sz="1406" dirty="0"/>
              <a:t>#</a:t>
            </a:r>
            <a:r>
              <a:rPr sz="1406" dirty="0" err="1"/>
              <a:t>monId</a:t>
            </a:r>
            <a:r>
              <a:rPr sz="1406" dirty="0">
                <a:solidFill>
                  <a:srgbClr val="000000"/>
                </a:solidFill>
              </a:rPr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background-color: red;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.</a:t>
            </a:r>
            <a:r>
              <a:rPr sz="1406" dirty="0" err="1"/>
              <a:t>maClasse</a:t>
            </a:r>
            <a:r>
              <a:rPr sz="1406" dirty="0"/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background-color: green;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}</a:t>
            </a:r>
          </a:p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&lt;/</a:t>
            </a:r>
            <a:r>
              <a:rPr sz="1406" dirty="0"/>
              <a:t>style</a:t>
            </a:r>
            <a:r>
              <a:rPr sz="1406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52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dvAuto="0"/>
      <p:bldP spid="135" grpId="0" animBg="1" advAuto="0"/>
      <p:bldP spid="136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2158128" y="518011"/>
            <a:ext cx="7875744" cy="120547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Display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2095622" y="2696788"/>
            <a:ext cx="7875744" cy="41968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  <a:p>
            <a:r>
              <a:rPr dirty="0"/>
              <a:t>Un display </a:t>
            </a:r>
            <a:r>
              <a:rPr i="1" dirty="0"/>
              <a:t>block</a:t>
            </a:r>
            <a:r>
              <a:rPr dirty="0"/>
              <a:t> </a:t>
            </a:r>
            <a:r>
              <a:rPr dirty="0" err="1"/>
              <a:t>prendra</a:t>
            </a:r>
            <a:r>
              <a:rPr dirty="0"/>
              <a:t> </a:t>
            </a:r>
            <a:r>
              <a:rPr dirty="0" err="1"/>
              <a:t>toute</a:t>
            </a:r>
            <a:r>
              <a:rPr dirty="0"/>
              <a:t> la place qui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disponible</a:t>
            </a:r>
            <a:r>
              <a:rPr dirty="0"/>
              <a:t>. </a:t>
            </a:r>
            <a:r>
              <a:rPr dirty="0" err="1"/>
              <a:t>C’est</a:t>
            </a:r>
            <a:r>
              <a:rPr dirty="0"/>
              <a:t> le </a:t>
            </a:r>
            <a:r>
              <a:rPr dirty="0" err="1"/>
              <a:t>comportement</a:t>
            </a:r>
            <a:r>
              <a:rPr dirty="0"/>
              <a:t> </a:t>
            </a:r>
            <a:r>
              <a:rPr dirty="0" err="1"/>
              <a:t>natif</a:t>
            </a:r>
            <a:r>
              <a:rPr dirty="0"/>
              <a:t> de la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&lt;div&gt; </a:t>
            </a:r>
            <a:endParaRPr lang="fr-FR" i="1" dirty="0"/>
          </a:p>
          <a:p>
            <a:endParaRPr i="1" dirty="0"/>
          </a:p>
          <a:p>
            <a:r>
              <a:rPr dirty="0"/>
              <a:t>Un display </a:t>
            </a:r>
            <a:r>
              <a:rPr i="1" dirty="0"/>
              <a:t>inline </a:t>
            </a:r>
            <a:r>
              <a:rPr dirty="0" err="1"/>
              <a:t>prendra</a:t>
            </a:r>
            <a:r>
              <a:rPr dirty="0"/>
              <a:t> </a:t>
            </a:r>
            <a:r>
              <a:rPr dirty="0" err="1"/>
              <a:t>seulement</a:t>
            </a:r>
            <a:r>
              <a:rPr dirty="0"/>
              <a:t> la place qui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nécessaire</a:t>
            </a:r>
            <a:r>
              <a:rPr dirty="0"/>
              <a:t>. </a:t>
            </a:r>
            <a:r>
              <a:rPr dirty="0" err="1"/>
              <a:t>C’est</a:t>
            </a:r>
            <a:r>
              <a:rPr dirty="0"/>
              <a:t> le </a:t>
            </a:r>
            <a:r>
              <a:rPr dirty="0" err="1"/>
              <a:t>comportement</a:t>
            </a:r>
            <a:r>
              <a:rPr dirty="0"/>
              <a:t> </a:t>
            </a:r>
            <a:r>
              <a:rPr dirty="0" err="1"/>
              <a:t>natif</a:t>
            </a:r>
            <a:r>
              <a:rPr dirty="0"/>
              <a:t> de la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&lt;span&gt;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35</a:t>
            </a:fld>
            <a:endParaRPr lang="fr-FR"/>
          </a:p>
        </p:txBody>
      </p:sp>
      <p:pic>
        <p:nvPicPr>
          <p:cNvPr id="140" name="Capture d’écran 2015-09-26 à 22.4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2775" y="2256480"/>
            <a:ext cx="6586450" cy="46897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2840705" y="1622875"/>
            <a:ext cx="6408805" cy="5048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&lt;div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Display block</a:t>
            </a:r>
            <a:r>
              <a:rPr sz="1406" b="1" dirty="0">
                <a:solidFill>
                  <a:srgbClr val="000000"/>
                </a:solidFill>
              </a:rPr>
              <a:t>&lt;/div&gt;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Display </a:t>
            </a: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background-color:yellow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inline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  <a:endParaRPr sz="14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 advAuto="0"/>
      <p:bldP spid="140" grpId="0" animBg="1" advAuto="0"/>
      <p:bldP spid="141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float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2050975" y="2411047"/>
            <a:ext cx="7875744" cy="41968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dirty="0" err="1"/>
              <a:t>L’attribut</a:t>
            </a:r>
            <a:r>
              <a:rPr dirty="0"/>
              <a:t> float </a:t>
            </a:r>
            <a:r>
              <a:rPr dirty="0" err="1"/>
              <a:t>permet</a:t>
            </a:r>
            <a:r>
              <a:rPr dirty="0"/>
              <a:t> de </a:t>
            </a:r>
            <a:r>
              <a:rPr dirty="0" err="1"/>
              <a:t>mettre</a:t>
            </a:r>
            <a:r>
              <a:rPr dirty="0"/>
              <a:t> un </a:t>
            </a:r>
            <a:r>
              <a:rPr dirty="0" err="1"/>
              <a:t>élément</a:t>
            </a:r>
            <a:r>
              <a:rPr dirty="0"/>
              <a:t> à gauche </a:t>
            </a:r>
            <a:r>
              <a:rPr dirty="0" err="1"/>
              <a:t>ou</a:t>
            </a:r>
            <a:r>
              <a:rPr dirty="0"/>
              <a:t> à </a:t>
            </a:r>
            <a:r>
              <a:rPr dirty="0" err="1"/>
              <a:t>droite</a:t>
            </a:r>
            <a:r>
              <a:rPr dirty="0"/>
              <a:t> </a:t>
            </a:r>
          </a:p>
          <a:p>
            <a:r>
              <a:rPr dirty="0"/>
              <a:t>Pour le </a:t>
            </a:r>
            <a:r>
              <a:rPr dirty="0" err="1"/>
              <a:t>libérer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faut</a:t>
            </a:r>
            <a:r>
              <a:rPr dirty="0"/>
              <a:t> placer un </a:t>
            </a:r>
            <a:r>
              <a:rPr dirty="0" err="1"/>
              <a:t>élément</a:t>
            </a:r>
            <a:r>
              <a:rPr dirty="0"/>
              <a:t> avec un </a:t>
            </a:r>
            <a:r>
              <a:rPr i="1" dirty="0" err="1"/>
              <a:t>clear:both</a:t>
            </a:r>
            <a:endParaRPr i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36</a:t>
            </a:fld>
            <a:endParaRPr lang="fr-FR"/>
          </a:p>
        </p:txBody>
      </p:sp>
      <p:pic>
        <p:nvPicPr>
          <p:cNvPr id="145" name="Capture d’écran 2015-09-27 à 20.15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8635" y="2397130"/>
            <a:ext cx="4500425" cy="30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2465610" y="1524651"/>
            <a:ext cx="7268014" cy="5048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float:left;background-color:red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Float left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float:right;background-color:blue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Float right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19270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Styliser un élément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37</a:t>
            </a:fld>
            <a:endParaRPr lang="fr-FR"/>
          </a:p>
        </p:txBody>
      </p:sp>
      <p:sp>
        <p:nvSpPr>
          <p:cNvPr id="149" name="Shape 149"/>
          <p:cNvSpPr/>
          <p:nvPr/>
        </p:nvSpPr>
        <p:spPr>
          <a:xfrm>
            <a:off x="4126751" y="2637381"/>
            <a:ext cx="286936" cy="28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457200">
              <a:defRPr sz="2000" i="0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/>
              <a:t>  </a:t>
            </a:r>
          </a:p>
        </p:txBody>
      </p:sp>
      <p:sp>
        <p:nvSpPr>
          <p:cNvPr id="150" name="Shape 150"/>
          <p:cNvSpPr/>
          <p:nvPr/>
        </p:nvSpPr>
        <p:spPr>
          <a:xfrm>
            <a:off x="4126750" y="1424164"/>
            <a:ext cx="3831176" cy="288457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body</a:t>
            </a:r>
            <a:r>
              <a:rPr sz="1406" dirty="0">
                <a:solidFill>
                  <a:srgbClr val="000000"/>
                </a:solidFill>
              </a:rPr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background-color: </a:t>
            </a:r>
            <a:r>
              <a:rPr sz="1406" dirty="0">
                <a:solidFill>
                  <a:schemeClr val="accent3">
                    <a:hueOff val="214391"/>
                    <a:satOff val="-6136"/>
                    <a:lumOff val="-21176"/>
                  </a:schemeClr>
                </a:solidFill>
              </a:rPr>
              <a:t>#d0e4fe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/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6DBC"/>
                </a:solidFill>
              </a:rPr>
              <a:t>h1</a:t>
            </a:r>
            <a:r>
              <a:rPr sz="1406" dirty="0"/>
              <a:t> {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color</a:t>
            </a:r>
            <a:r>
              <a:rPr sz="1406" dirty="0"/>
              <a:t>: orange;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text-align: </a:t>
            </a:r>
            <a:r>
              <a:rPr sz="1406" dirty="0">
                <a:solidFill>
                  <a:srgbClr val="006DBC"/>
                </a:solidFill>
              </a:rPr>
              <a:t>center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/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6DBC"/>
                </a:solidFill>
              </a:rPr>
              <a:t>p</a:t>
            </a:r>
            <a:r>
              <a:rPr sz="1406" dirty="0"/>
              <a:t> {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font-family</a:t>
            </a:r>
            <a:r>
              <a:rPr sz="1406" dirty="0"/>
              <a:t>: </a:t>
            </a:r>
            <a:r>
              <a:rPr sz="1406" dirty="0">
                <a:solidFill>
                  <a:srgbClr val="CD1D00"/>
                </a:solidFill>
              </a:rPr>
              <a:t>"Times New Roman"</a:t>
            </a:r>
            <a:r>
              <a:rPr sz="1406" dirty="0"/>
              <a:t>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font-size: </a:t>
            </a:r>
            <a:r>
              <a:rPr sz="1406" dirty="0">
                <a:solidFill>
                  <a:schemeClr val="accent3">
                    <a:hueOff val="214391"/>
                    <a:satOff val="-6136"/>
                    <a:lumOff val="-21176"/>
                  </a:schemeClr>
                </a:solidFill>
              </a:rPr>
              <a:t>20px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</p:txBody>
      </p:sp>
      <p:sp>
        <p:nvSpPr>
          <p:cNvPr id="151" name="Shape 151"/>
          <p:cNvSpPr/>
          <p:nvPr/>
        </p:nvSpPr>
        <p:spPr>
          <a:xfrm>
            <a:off x="1935692" y="4536248"/>
            <a:ext cx="8320618" cy="185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Le code </a:t>
            </a:r>
            <a:r>
              <a:rPr sz="1600" dirty="0" err="1"/>
              <a:t>couleur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hexadécimal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La </a:t>
            </a:r>
            <a:r>
              <a:rPr sz="1600" dirty="0" err="1"/>
              <a:t>taille</a:t>
            </a:r>
            <a:r>
              <a:rPr sz="1600" dirty="0"/>
              <a:t> de </a:t>
            </a:r>
            <a:r>
              <a:rPr sz="1600" dirty="0" err="1"/>
              <a:t>texte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pixels 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feuille</a:t>
            </a:r>
            <a:r>
              <a:rPr sz="1600" dirty="0"/>
              <a:t> CSS </a:t>
            </a:r>
            <a:r>
              <a:rPr sz="1600" dirty="0" err="1"/>
              <a:t>s’exécute</a:t>
            </a:r>
            <a:r>
              <a:rPr sz="1600" dirty="0"/>
              <a:t> de haut </a:t>
            </a:r>
            <a:r>
              <a:rPr sz="1600" dirty="0" err="1"/>
              <a:t>en</a:t>
            </a:r>
            <a:r>
              <a:rPr sz="1600" dirty="0"/>
              <a:t> bas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sz="1600" dirty="0"/>
              <a:t>Une ligne se termine toujours par un </a:t>
            </a:r>
            <a:r>
              <a:rPr lang="fr-FR" sz="2000" b="1" dirty="0">
                <a:solidFill>
                  <a:schemeClr val="accent1"/>
                </a:solidFill>
              </a:rPr>
              <a:t>;</a:t>
            </a:r>
            <a:endParaRPr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 advAuto="0"/>
      <p:bldP spid="151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CSS3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932520" y="1236829"/>
            <a:ext cx="8445832" cy="519939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SzTx/>
              <a:buNone/>
              <a:defRPr sz="2100"/>
            </a:pPr>
            <a:r>
              <a:rPr sz="1687" dirty="0"/>
              <a:t>CSS3 </a:t>
            </a:r>
            <a:r>
              <a:rPr sz="1687" dirty="0" err="1"/>
              <a:t>apporte</a:t>
            </a:r>
            <a:r>
              <a:rPr sz="1687" dirty="0"/>
              <a:t> beaucoup </a:t>
            </a:r>
            <a:r>
              <a:rPr sz="1687" dirty="0" err="1"/>
              <a:t>d’effet</a:t>
            </a:r>
            <a:r>
              <a:rPr sz="1687" dirty="0"/>
              <a:t> </a:t>
            </a:r>
            <a:r>
              <a:rPr sz="1687" dirty="0" err="1"/>
              <a:t>d’animation</a:t>
            </a:r>
            <a:r>
              <a:rPr sz="1687" dirty="0"/>
              <a:t> et </a:t>
            </a:r>
            <a:r>
              <a:rPr sz="1687" dirty="0" err="1"/>
              <a:t>d’améliorations</a:t>
            </a:r>
            <a:r>
              <a:rPr sz="1687" dirty="0"/>
              <a:t> grâce entre </a:t>
            </a:r>
            <a:r>
              <a:rPr sz="1687" dirty="0" err="1"/>
              <a:t>autres</a:t>
            </a:r>
            <a:r>
              <a:rPr sz="1687" dirty="0"/>
              <a:t> aux : </a:t>
            </a:r>
          </a:p>
          <a:p>
            <a:pPr marL="312528" indent="-312528">
              <a:defRPr sz="2100"/>
            </a:pPr>
            <a:r>
              <a:rPr sz="1687" dirty="0"/>
              <a:t>transition</a:t>
            </a:r>
          </a:p>
          <a:p>
            <a:pPr marL="312528" indent="-312528">
              <a:defRPr sz="2100"/>
            </a:pPr>
            <a:r>
              <a:rPr sz="1687" dirty="0" err="1"/>
              <a:t>keyframe</a:t>
            </a:r>
            <a:endParaRPr sz="1687" dirty="0"/>
          </a:p>
          <a:p>
            <a:pPr marL="312528" indent="-312528">
              <a:defRPr sz="2100"/>
            </a:pPr>
            <a:r>
              <a:rPr sz="1687" dirty="0"/>
              <a:t>border-radius </a:t>
            </a:r>
          </a:p>
          <a:p>
            <a:pPr marL="312528" indent="-312528">
              <a:defRPr sz="2100"/>
            </a:pPr>
            <a:r>
              <a:rPr sz="1687" dirty="0"/>
              <a:t>text-shadow </a:t>
            </a:r>
          </a:p>
          <a:p>
            <a:pPr marL="312528" indent="-312528">
              <a:defRPr sz="2100"/>
            </a:pPr>
            <a:r>
              <a:rPr sz="1687" dirty="0"/>
              <a:t>perspective</a:t>
            </a:r>
          </a:p>
          <a:p>
            <a:pPr marL="312528" indent="-312528">
              <a:defRPr sz="2100"/>
            </a:pPr>
            <a:endParaRPr sz="1687" dirty="0"/>
          </a:p>
          <a:p>
            <a:pPr marL="0" indent="0">
              <a:buSzTx/>
              <a:buNone/>
              <a:defRPr sz="2100"/>
            </a:pPr>
            <a:r>
              <a:rPr sz="1687" dirty="0" err="1"/>
              <a:t>Mais</a:t>
            </a:r>
            <a:r>
              <a:rPr sz="1687" dirty="0"/>
              <a:t> </a:t>
            </a:r>
            <a:r>
              <a:rPr sz="1687" dirty="0" err="1"/>
              <a:t>aussi</a:t>
            </a:r>
            <a:r>
              <a:rPr sz="1687" dirty="0"/>
              <a:t> grâce à de nouveaux </a:t>
            </a:r>
            <a:r>
              <a:rPr sz="1687" dirty="0" err="1"/>
              <a:t>sélecteurs</a:t>
            </a:r>
            <a:r>
              <a:rPr sz="1687" dirty="0"/>
              <a:t> </a:t>
            </a:r>
            <a:r>
              <a:rPr sz="1687" dirty="0" err="1"/>
              <a:t>tel</a:t>
            </a:r>
            <a:r>
              <a:rPr sz="1687" dirty="0"/>
              <a:t> que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:nth-child()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:first-child()</a:t>
            </a:r>
            <a:r>
              <a:rPr sz="1687" dirty="0"/>
              <a:t>, 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:last-child()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:checked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:empty</a:t>
            </a:r>
            <a:r>
              <a:rPr sz="1687" dirty="0"/>
              <a:t>, 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+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38</a:t>
            </a:fld>
            <a:endParaRPr lang="fr-FR"/>
          </a:p>
        </p:txBody>
      </p:sp>
      <p:sp>
        <p:nvSpPr>
          <p:cNvPr id="154" name="Shape 154"/>
          <p:cNvSpPr/>
          <p:nvPr/>
        </p:nvSpPr>
        <p:spPr>
          <a:xfrm>
            <a:off x="4126751" y="2637381"/>
            <a:ext cx="286936" cy="28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457200">
              <a:defRPr sz="2000" i="0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68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Liens utiles 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u="sng" dirty="0">
                <a:hlinkClick r:id="rId2"/>
              </a:rPr>
              <a:t>https://openclassrooms.com/courses/apprenez-a-creer-votre-site-web-avec-html5-et-css3</a:t>
            </a:r>
            <a:endParaRPr lang="fr-FR" u="sng" dirty="0">
              <a:hlinkClick r:id="rId2"/>
            </a:endParaRPr>
          </a:p>
          <a:p>
            <a:endParaRPr u="sng" dirty="0">
              <a:hlinkClick r:id="rId2"/>
            </a:endParaRPr>
          </a:p>
          <a:p>
            <a:r>
              <a:rPr u="sng" dirty="0">
                <a:hlinkClick r:id="rId3"/>
              </a:rPr>
              <a:t>https://www.codecademy.com/fr/tracks/web</a:t>
            </a:r>
            <a:endParaRPr lang="fr-FR" u="sng" dirty="0">
              <a:hlinkClick r:id="rId3"/>
            </a:endParaRPr>
          </a:p>
          <a:p>
            <a:endParaRPr u="sng" dirty="0">
              <a:hlinkClick r:id="rId3"/>
            </a:endParaRPr>
          </a:p>
          <a:p>
            <a:r>
              <a:rPr u="sng" dirty="0">
                <a:hlinkClick r:id="rId4"/>
              </a:rPr>
              <a:t>http://www.grafikart.fr/tutoriels/html-css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chiffres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543792"/>
            <a:ext cx="8946541" cy="470460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1973 : Création du protocole TCP/IP </a:t>
            </a:r>
          </a:p>
          <a:p>
            <a:endParaRPr lang="fr-FR" dirty="0"/>
          </a:p>
          <a:p>
            <a:r>
              <a:rPr lang="fr-FR" dirty="0"/>
              <a:t>1983 : Adoption du protocole TCP/IP et du mot « Internet »</a:t>
            </a:r>
          </a:p>
          <a:p>
            <a:endParaRPr lang="fr-FR" dirty="0"/>
          </a:p>
          <a:p>
            <a:r>
              <a:rPr lang="fr-FR" dirty="0"/>
              <a:t>1983	 : Premier serveur de noms de sites (serveur DNS)</a:t>
            </a:r>
          </a:p>
          <a:p>
            <a:endParaRPr lang="fr-FR" dirty="0"/>
          </a:p>
          <a:p>
            <a:r>
              <a:rPr lang="fr-FR" dirty="0"/>
              <a:t>1990	 : Annonce publique du World Wide Web</a:t>
            </a:r>
          </a:p>
          <a:p>
            <a:endParaRPr lang="fr-FR" dirty="0"/>
          </a:p>
          <a:p>
            <a:r>
              <a:rPr lang="fr-FR" dirty="0"/>
              <a:t>2000	 : Explosion de la bulle internet (368 540 000 ordinateurs connectés)</a:t>
            </a:r>
          </a:p>
          <a:p>
            <a:endParaRPr lang="fr-FR" dirty="0"/>
          </a:p>
          <a:p>
            <a:r>
              <a:rPr lang="fr-FR" dirty="0"/>
              <a:t>2014	 : La barre du milliard de sites web est franchie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Intranet / extranet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3" name="Picture 5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58" y="1979642"/>
            <a:ext cx="50482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90557" y="3795623"/>
            <a:ext cx="8946541" cy="280645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fera toujours la différence entre : </a:t>
            </a:r>
          </a:p>
          <a:p>
            <a:r>
              <a:rPr lang="fr-FR" dirty="0"/>
              <a:t>Intranet : un réseau informatique utilisé à l'intérieur d'une entreprise ou de toute autre entité organisationnelle qui utilise les mêmes protocoles qu'Internet</a:t>
            </a:r>
          </a:p>
          <a:p>
            <a:r>
              <a:rPr lang="fr-FR" dirty="0"/>
              <a:t>Extranet : Un extranet (ou réseau interne étendu) est un réseau de type internet conçu pour faciliter les échanges entre une organisation sociale et ses correspondants extérieurs.</a:t>
            </a:r>
          </a:p>
        </p:txBody>
      </p:sp>
    </p:spTree>
    <p:extLst>
      <p:ext uri="{BB962C8B-B14F-4D97-AF65-F5344CB8AC3E}">
        <p14:creationId xmlns:p14="http://schemas.microsoft.com/office/powerpoint/2010/main" val="37629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165230"/>
            <a:ext cx="8946541" cy="4083169"/>
          </a:xfrm>
        </p:spPr>
        <p:txBody>
          <a:bodyPr>
            <a:normAutofit/>
          </a:bodyPr>
          <a:lstStyle/>
          <a:p>
            <a:r>
              <a:rPr lang="fr-FR" dirty="0"/>
              <a:t>Uniform Resource Locator</a:t>
            </a:r>
          </a:p>
          <a:p>
            <a:endParaRPr lang="fr-FR" dirty="0"/>
          </a:p>
          <a:p>
            <a:r>
              <a:rPr lang="fr-FR" dirty="0"/>
              <a:t>En France, d'après le Journal officiel du 16 mars 1999, « URL » peut être traduit par adresse réticulaire ou adresse universelle.</a:t>
            </a:r>
          </a:p>
          <a:p>
            <a:endParaRPr lang="fr-FR" dirty="0"/>
          </a:p>
          <a:p>
            <a:r>
              <a:rPr lang="fr-FR" dirty="0"/>
              <a:t>Les liens sont le sang du web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s://upload.wikimedia.org/wikipedia/commons/0/05/Url.png?uselang=f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2" y="1152983"/>
            <a:ext cx="40386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L'architecture client serveur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47" y="3883350"/>
            <a:ext cx="4561905" cy="2752381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354501" y="1955542"/>
            <a:ext cx="983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parlera d’architecture 3 tiers. L’architecture permet de faire la communication entre le client et la base de données en passant par le serveur web.</a:t>
            </a:r>
          </a:p>
          <a:p>
            <a:endParaRPr lang="fr-FR" dirty="0"/>
          </a:p>
          <a:p>
            <a:r>
              <a:rPr lang="fr-FR" u="sng" dirty="0"/>
              <a:t>Exemple : </a:t>
            </a:r>
            <a:endParaRPr lang="fr-FR" dirty="0"/>
          </a:p>
          <a:p>
            <a:r>
              <a:rPr lang="fr-FR" dirty="0"/>
              <a:t>Le navigateur Chrome appelle le serveur Apache/PHP et PHP fera une requête sur la base de données MySQL.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99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structure d'un message HTTP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fr-FR" altLang="fr-FR" dirty="0">
                <a:latin typeface="Menlo"/>
              </a:rPr>
              <a:t>User-Agent: </a:t>
            </a:r>
            <a:r>
              <a:rPr lang="fr-FR" altLang="fr-FR" dirty="0" err="1">
                <a:latin typeface="Menlo"/>
              </a:rPr>
              <a:t>curl</a:t>
            </a:r>
            <a:r>
              <a:rPr lang="fr-FR" altLang="fr-FR" dirty="0">
                <a:latin typeface="Menlo"/>
              </a:rPr>
              <a:t>/7.16.3 </a:t>
            </a:r>
            <a:r>
              <a:rPr lang="fr-FR" altLang="fr-FR" dirty="0" err="1">
                <a:latin typeface="Menlo"/>
              </a:rPr>
              <a:t>libcurl</a:t>
            </a:r>
            <a:r>
              <a:rPr lang="fr-FR" altLang="fr-FR" dirty="0">
                <a:latin typeface="Menlo"/>
              </a:rPr>
              <a:t>/7.16.3 </a:t>
            </a:r>
            <a:r>
              <a:rPr lang="fr-FR" altLang="fr-FR" dirty="0" err="1">
                <a:latin typeface="Menlo"/>
              </a:rPr>
              <a:t>OpenSSL</a:t>
            </a:r>
            <a:r>
              <a:rPr lang="fr-FR" altLang="fr-FR" dirty="0">
                <a:latin typeface="Menlo"/>
              </a:rPr>
              <a:t>/0.9.7l </a:t>
            </a:r>
            <a:r>
              <a:rPr lang="fr-FR" altLang="fr-FR" dirty="0" err="1">
                <a:latin typeface="Menlo"/>
              </a:rPr>
              <a:t>zlib</a:t>
            </a:r>
            <a:r>
              <a:rPr lang="fr-FR" altLang="fr-FR" dirty="0">
                <a:latin typeface="Menlo"/>
              </a:rPr>
              <a:t>/1.2.3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Host: www.example.com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Accept-Language</a:t>
            </a:r>
            <a:r>
              <a:rPr lang="fr-FR" altLang="fr-FR" dirty="0">
                <a:latin typeface="Menlo"/>
              </a:rPr>
              <a:t>: en, mi Date: Mon, 27 </a:t>
            </a:r>
            <a:r>
              <a:rPr lang="fr-FR" altLang="fr-FR" dirty="0" err="1">
                <a:latin typeface="Menlo"/>
              </a:rPr>
              <a:t>Jul</a:t>
            </a:r>
            <a:r>
              <a:rPr lang="fr-FR" altLang="fr-FR" dirty="0">
                <a:latin typeface="Menlo"/>
              </a:rPr>
              <a:t> 2009 12:28:53 GMT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Server: Apache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Last-</a:t>
            </a:r>
            <a:r>
              <a:rPr lang="fr-FR" altLang="fr-FR" dirty="0" err="1">
                <a:latin typeface="Menlo"/>
              </a:rPr>
              <a:t>Modified</a:t>
            </a:r>
            <a:r>
              <a:rPr lang="fr-FR" altLang="fr-FR" dirty="0">
                <a:latin typeface="Menlo"/>
              </a:rPr>
              <a:t>: </a:t>
            </a:r>
            <a:r>
              <a:rPr lang="fr-FR" altLang="fr-FR" dirty="0" err="1">
                <a:latin typeface="Menlo"/>
              </a:rPr>
              <a:t>Wed</a:t>
            </a:r>
            <a:r>
              <a:rPr lang="fr-FR" altLang="fr-FR" dirty="0">
                <a:latin typeface="Menlo"/>
              </a:rPr>
              <a:t>, 22 </a:t>
            </a:r>
            <a:r>
              <a:rPr lang="fr-FR" altLang="fr-FR" dirty="0" err="1">
                <a:latin typeface="Menlo"/>
              </a:rPr>
              <a:t>Jul</a:t>
            </a:r>
            <a:r>
              <a:rPr lang="fr-FR" altLang="fr-FR" dirty="0">
                <a:latin typeface="Menlo"/>
              </a:rPr>
              <a:t> 2009 19:15:56 GMT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ETag</a:t>
            </a:r>
            <a:r>
              <a:rPr lang="fr-FR" altLang="fr-FR" dirty="0">
                <a:latin typeface="Menlo"/>
              </a:rPr>
              <a:t>: "34aa387-d-1568eb00"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Accept</a:t>
            </a:r>
            <a:r>
              <a:rPr lang="fr-FR" altLang="fr-FR" dirty="0">
                <a:latin typeface="Menlo"/>
              </a:rPr>
              <a:t>-Ranges: bytes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Content-</a:t>
            </a:r>
            <a:r>
              <a:rPr lang="fr-FR" altLang="fr-FR" dirty="0" err="1">
                <a:latin typeface="Menlo"/>
              </a:rPr>
              <a:t>Length</a:t>
            </a:r>
            <a:r>
              <a:rPr lang="fr-FR" altLang="fr-FR" dirty="0">
                <a:latin typeface="Menlo"/>
              </a:rPr>
              <a:t>: 51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Vary</a:t>
            </a:r>
            <a:r>
              <a:rPr lang="fr-FR" altLang="fr-FR" dirty="0">
                <a:latin typeface="Menlo"/>
              </a:rPr>
              <a:t>: </a:t>
            </a:r>
            <a:r>
              <a:rPr lang="fr-FR" altLang="fr-FR" dirty="0" err="1">
                <a:latin typeface="Menlo"/>
              </a:rPr>
              <a:t>Accept-Encoding</a:t>
            </a:r>
            <a:r>
              <a:rPr lang="fr-FR" altLang="fr-FR" dirty="0">
                <a:latin typeface="Menlo"/>
              </a:rPr>
              <a:t>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Content-Type: </a:t>
            </a:r>
            <a:r>
              <a:rPr lang="fr-FR" altLang="fr-FR" dirty="0" err="1">
                <a:latin typeface="Menlo"/>
              </a:rPr>
              <a:t>text</a:t>
            </a:r>
            <a:r>
              <a:rPr lang="fr-FR" altLang="fr-FR" dirty="0">
                <a:latin typeface="Menlo"/>
              </a:rPr>
              <a:t>/plain</a:t>
            </a:r>
            <a:r>
              <a:rPr lang="fr-FR" altLang="fr-FR" sz="800" dirty="0"/>
              <a:t> </a:t>
            </a:r>
            <a:endParaRPr lang="fr-FR" altLang="fr-FR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? </a:t>
            </a:r>
          </a:p>
        </p:txBody>
      </p:sp>
      <p:pic>
        <p:nvPicPr>
          <p:cNvPr id="4" name="Espace réservé pour une image  128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576582" y="102755"/>
            <a:ext cx="4753704" cy="64476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3082</TotalTime>
  <Words>2254</Words>
  <Application>Microsoft Macintosh PowerPoint</Application>
  <PresentationFormat>Grand écran</PresentationFormat>
  <Paragraphs>403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52" baseType="lpstr">
      <vt:lpstr>Avenir Next Demi Bold</vt:lpstr>
      <vt:lpstr>AvenirNext-MediumItalic</vt:lpstr>
      <vt:lpstr>Calibri</vt:lpstr>
      <vt:lpstr>Century Gothic</vt:lpstr>
      <vt:lpstr>Courier New</vt:lpstr>
      <vt:lpstr>CourierNewPS-BoldMT</vt:lpstr>
      <vt:lpstr>CourierNewPSMT</vt:lpstr>
      <vt:lpstr>Menlo</vt:lpstr>
      <vt:lpstr>Open Sans</vt:lpstr>
      <vt:lpstr>Wingdings</vt:lpstr>
      <vt:lpstr>Wingdings 3</vt:lpstr>
      <vt:lpstr>Arial</vt:lpstr>
      <vt:lpstr>Ion</vt:lpstr>
      <vt:lpstr>HTML / CSS</vt:lpstr>
      <vt:lpstr>Web</vt:lpstr>
      <vt:lpstr>Les protocoles du web</vt:lpstr>
      <vt:lpstr>Quelques chiffres</vt:lpstr>
      <vt:lpstr>Intranet / extranet </vt:lpstr>
      <vt:lpstr>URL </vt:lpstr>
      <vt:lpstr>L'architecture client serveur</vt:lpstr>
      <vt:lpstr>La structure d'un message HTTP</vt:lpstr>
      <vt:lpstr>Présentation PowerPoint</vt:lpstr>
      <vt:lpstr>HTML</vt:lpstr>
      <vt:lpstr>Doctype</vt:lpstr>
      <vt:lpstr>Squelette</vt:lpstr>
      <vt:lpstr>Balises et indentation </vt:lpstr>
      <vt:lpstr>Les titres </vt:lpstr>
      <vt:lpstr>Les paragraphes </vt:lpstr>
      <vt:lpstr>Les listes</vt:lpstr>
      <vt:lpstr>Les liens </vt:lpstr>
      <vt:lpstr>Les images</vt:lpstr>
      <vt:lpstr>Table</vt:lpstr>
      <vt:lpstr>Les formulaires</vt:lpstr>
      <vt:lpstr>Button</vt:lpstr>
      <vt:lpstr>Input texte</vt:lpstr>
      <vt:lpstr>Input email</vt:lpstr>
      <vt:lpstr>Input password</vt:lpstr>
      <vt:lpstr>Input checkbox</vt:lpstr>
      <vt:lpstr>Input radio</vt:lpstr>
      <vt:lpstr>Textarea</vt:lpstr>
      <vt:lpstr>Select</vt:lpstr>
      <vt:lpstr>Readonly / Required</vt:lpstr>
      <vt:lpstr>HTML 5</vt:lpstr>
      <vt:lpstr>Compatibilité </vt:lpstr>
      <vt:lpstr>CSS  </vt:lpstr>
      <vt:lpstr>Feuille de style Interne/externe</vt:lpstr>
      <vt:lpstr>Id / class</vt:lpstr>
      <vt:lpstr>Display</vt:lpstr>
      <vt:lpstr>float</vt:lpstr>
      <vt:lpstr>Styliser un élément</vt:lpstr>
      <vt:lpstr>CSS3</vt:lpstr>
      <vt:lpstr>Liens utiles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DUCERF Alexis</dc:creator>
  <cp:lastModifiedBy>DUCERF Alexis</cp:lastModifiedBy>
  <cp:revision>15</cp:revision>
  <dcterms:created xsi:type="dcterms:W3CDTF">2016-03-31T17:34:30Z</dcterms:created>
  <dcterms:modified xsi:type="dcterms:W3CDTF">2016-10-24T12:11:26Z</dcterms:modified>
</cp:coreProperties>
</file>