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275" r:id="rId4"/>
    <p:sldId id="276" r:id="rId5"/>
    <p:sldId id="278" r:id="rId6"/>
    <p:sldId id="297" r:id="rId7"/>
    <p:sldId id="280" r:id="rId8"/>
    <p:sldId id="298" r:id="rId9"/>
    <p:sldId id="300" r:id="rId10"/>
    <p:sldId id="299" r:id="rId11"/>
    <p:sldId id="301" r:id="rId12"/>
    <p:sldId id="277" r:id="rId13"/>
    <p:sldId id="303" r:id="rId14"/>
    <p:sldId id="304" r:id="rId15"/>
    <p:sldId id="279" r:id="rId16"/>
    <p:sldId id="305" r:id="rId17"/>
    <p:sldId id="281" r:id="rId18"/>
    <p:sldId id="306" r:id="rId19"/>
    <p:sldId id="302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 autoAdjust="0"/>
    <p:restoredTop sz="93646"/>
  </p:normalViewPr>
  <p:slideViewPr>
    <p:cSldViewPr snapToGrid="0">
      <p:cViewPr varScale="1">
        <p:scale>
          <a:sx n="116" d="100"/>
          <a:sy n="116" d="100"/>
        </p:scale>
        <p:origin x="20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</a:t>
            </a:r>
            <a:r>
              <a:rPr lang="fr-FR" smtClean="0"/>
              <a:t>– </a:t>
            </a:r>
            <a:r>
              <a:rPr lang="fr-FR" smtClean="0"/>
              <a:t>2016</a:t>
            </a:r>
            <a:endParaRPr lang="fr-FR" dirty="0" smtClean="0"/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constructeur et autres méthodes magiques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 constructeur d’une classe est appelé à l’instanciation et peut être modifié via la fonction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construct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(il est aussi possible de le faire </a:t>
            </a:r>
            <a:r>
              <a:rPr lang="fr-FR" i="1" dirty="0"/>
              <a:t>via</a:t>
            </a:r>
            <a:r>
              <a:rPr lang="fr-FR" dirty="0"/>
              <a:t> une fonction du même nom que la classe). </a:t>
            </a:r>
            <a:r>
              <a:rPr lang="fr-FR" dirty="0" smtClean="0"/>
              <a:t>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914400" lvl="2" indent="0">
              <a:buNone/>
            </a:pPr>
            <a:r>
              <a:rPr lang="fr-FR" dirty="0" err="1" smtClean="0"/>
              <a:t>private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/>
              <a:t>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__</a:t>
            </a:r>
            <a:r>
              <a:rPr lang="fr-FR" dirty="0" err="1" smtClean="0"/>
              <a:t>construct</a:t>
            </a:r>
            <a:r>
              <a:rPr lang="fr-FR" dirty="0" smtClean="0"/>
              <a:t>($</a:t>
            </a:r>
            <a:r>
              <a:rPr lang="fr-FR" dirty="0" err="1" smtClean="0"/>
              <a:t>myVar</a:t>
            </a:r>
            <a:r>
              <a:rPr lang="fr-FR" dirty="0" smtClean="0"/>
              <a:t>){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 = $</a:t>
            </a:r>
            <a:r>
              <a:rPr lang="fr-FR" dirty="0" err="1" smtClean="0"/>
              <a:t>myVar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	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Ici l’instanciation se fera de la façon suivante : </a:t>
            </a:r>
            <a:r>
              <a:rPr lang="fr-FR" b="1" dirty="0" smtClean="0"/>
              <a:t>$</a:t>
            </a:r>
            <a:r>
              <a:rPr lang="fr-FR" b="1" dirty="0" err="1" smtClean="0"/>
              <a:t>myClass</a:t>
            </a:r>
            <a:r>
              <a:rPr lang="fr-FR" b="1" dirty="0" smtClean="0"/>
              <a:t> = new </a:t>
            </a:r>
            <a:r>
              <a:rPr lang="fr-FR" b="1" dirty="0" err="1" smtClean="0"/>
              <a:t>MyClass</a:t>
            </a:r>
            <a:r>
              <a:rPr lang="fr-FR" b="1" dirty="0" smtClean="0"/>
              <a:t>(‘hello’); </a:t>
            </a:r>
            <a:endParaRPr lang="fr-FR" b="1" dirty="0"/>
          </a:p>
          <a:p>
            <a:r>
              <a:rPr lang="fr-FR" dirty="0"/>
              <a:t>Il est possible de gérer la destruction de classe (pour par exemple gérer la fermeture d’une connexion ou d’un fichier) </a:t>
            </a:r>
            <a:r>
              <a:rPr lang="fr-FR" i="1" dirty="0"/>
              <a:t>via </a:t>
            </a:r>
            <a:r>
              <a:rPr lang="fr-FR" dirty="0"/>
              <a:t>la fonction </a:t>
            </a:r>
            <a:r>
              <a:rPr lang="fr-FR" dirty="0">
                <a:solidFill>
                  <a:srgbClr val="FFC000"/>
                </a:solidFill>
              </a:rPr>
              <a:t>__</a:t>
            </a:r>
            <a:r>
              <a:rPr lang="fr-FR" dirty="0" err="1">
                <a:solidFill>
                  <a:srgbClr val="FFC000"/>
                </a:solidFill>
              </a:rPr>
              <a:t>destruct</a:t>
            </a:r>
            <a:r>
              <a:rPr lang="fr-FR" dirty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constructeur et les méthodes magiques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fr-FR" dirty="0" smtClean="0"/>
              <a:t>La méthode</a:t>
            </a:r>
            <a:r>
              <a:rPr lang="fr-FR" dirty="0" smtClean="0">
                <a:solidFill>
                  <a:srgbClr val="FFC000"/>
                </a:solidFill>
              </a:rPr>
              <a:t> __</a:t>
            </a:r>
            <a:r>
              <a:rPr lang="fr-FR" dirty="0" err="1" smtClean="0">
                <a:solidFill>
                  <a:srgbClr val="FFC000"/>
                </a:solidFill>
              </a:rPr>
              <a:t>toString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permet d’afficher du texte lorsque que l’on fait un </a:t>
            </a:r>
            <a:r>
              <a:rPr lang="fr-FR" dirty="0" err="1" smtClean="0"/>
              <a:t>echo</a:t>
            </a:r>
            <a:r>
              <a:rPr lang="fr-FR" dirty="0" smtClean="0"/>
              <a:t> de l’instance d’une classe. </a:t>
            </a:r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__call() </a:t>
            </a:r>
            <a:r>
              <a:rPr lang="fr-FR" dirty="0"/>
              <a:t>permet </a:t>
            </a:r>
            <a:r>
              <a:rPr lang="fr-FR" dirty="0" smtClean="0"/>
              <a:t>de gérer le cas d’une méthode manquante. Il existe aussi la version pour les méthodes statiques (depuis php 5.3) </a:t>
            </a:r>
            <a:r>
              <a:rPr lang="fr-FR" i="1" dirty="0" smtClean="0"/>
              <a:t>via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callStatic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 </a:t>
            </a:r>
          </a:p>
          <a:p>
            <a:r>
              <a:rPr lang="fr-FR" dirty="0" smtClean="0"/>
              <a:t>Les méthodes</a:t>
            </a:r>
            <a:r>
              <a:rPr lang="fr-FR" dirty="0" smtClean="0">
                <a:solidFill>
                  <a:srgbClr val="FFC000"/>
                </a:solidFill>
              </a:rPr>
              <a:t> __</a:t>
            </a:r>
            <a:r>
              <a:rPr lang="fr-FR" dirty="0" err="1" smtClean="0">
                <a:solidFill>
                  <a:srgbClr val="FFC000"/>
                </a:solidFill>
              </a:rPr>
              <a:t>sleep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wakeup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permettent de gérer les sérialisations et désérialisations. </a:t>
            </a:r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debugInfo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permet d’afficher du texte lorsque que l’on fait un </a:t>
            </a:r>
            <a:r>
              <a:rPr lang="fr-FR" dirty="0" err="1" smtClean="0"/>
              <a:t>var_dump</a:t>
            </a:r>
            <a:r>
              <a:rPr lang="fr-FR" dirty="0" smtClean="0"/>
              <a:t> </a:t>
            </a:r>
            <a:r>
              <a:rPr lang="fr-FR" dirty="0"/>
              <a:t>de l’instance d’une classe. </a:t>
            </a:r>
            <a:endParaRPr lang="fr-FR" dirty="0" smtClean="0"/>
          </a:p>
          <a:p>
            <a:r>
              <a:rPr lang="fr-FR" dirty="0"/>
              <a:t>La méthode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__</a:t>
            </a:r>
            <a:r>
              <a:rPr lang="fr-FR" dirty="0" err="1" smtClean="0">
                <a:solidFill>
                  <a:srgbClr val="FFC000"/>
                </a:solidFill>
              </a:rPr>
              <a:t>unset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/>
              <a:t>permet de gérer l’utilisation de </a:t>
            </a:r>
            <a:r>
              <a:rPr lang="fr-FR" b="1" dirty="0" err="1" smtClean="0"/>
              <a:t>unset</a:t>
            </a:r>
            <a:r>
              <a:rPr lang="fr-FR" b="1" dirty="0" smtClean="0"/>
              <a:t>()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L’héritage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31986"/>
            <a:ext cx="9118990" cy="481641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L’héritage permet de partager des fonctions et des variables entre plusieurs classes, pour cela il faut utiliser le mot-clé </a:t>
            </a:r>
            <a:r>
              <a:rPr lang="fr-FR" dirty="0" err="1" smtClean="0">
                <a:solidFill>
                  <a:srgbClr val="FFC000"/>
                </a:solidFill>
              </a:rPr>
              <a:t>extends</a:t>
            </a:r>
            <a:r>
              <a:rPr lang="fr-FR" dirty="0" smtClean="0"/>
              <a:t>. Exemple :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class </a:t>
            </a:r>
            <a:r>
              <a:rPr lang="fr-FR" dirty="0" err="1"/>
              <a:t>Foo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   public </a:t>
            </a:r>
            <a:r>
              <a:rPr lang="fr-FR" dirty="0" err="1" smtClean="0"/>
              <a:t>function</a:t>
            </a:r>
            <a:r>
              <a:rPr lang="fr-FR" dirty="0" smtClean="0"/>
              <a:t> </a:t>
            </a:r>
            <a:r>
              <a:rPr lang="fr-FR" dirty="0" err="1" smtClean="0"/>
              <a:t>printItem</a:t>
            </a:r>
            <a:r>
              <a:rPr lang="fr-FR" dirty="0" smtClean="0"/>
              <a:t>($string)</a:t>
            </a:r>
            <a:br>
              <a:rPr lang="fr-FR" dirty="0" smtClean="0"/>
            </a:br>
            <a:r>
              <a:rPr lang="fr-FR" dirty="0" smtClean="0"/>
              <a:t>    {</a:t>
            </a:r>
            <a:br>
              <a:rPr lang="fr-FR" dirty="0" smtClean="0"/>
            </a:br>
            <a:r>
              <a:rPr lang="fr-FR" dirty="0" smtClean="0"/>
              <a:t>        </a:t>
            </a:r>
            <a:r>
              <a:rPr lang="fr-FR" dirty="0" err="1" smtClean="0"/>
              <a:t>echo</a:t>
            </a:r>
            <a:r>
              <a:rPr lang="fr-FR" dirty="0" smtClean="0"/>
              <a:t> '</a:t>
            </a:r>
            <a:r>
              <a:rPr lang="fr-FR" dirty="0" err="1" smtClean="0"/>
              <a:t>Foo</a:t>
            </a:r>
            <a:r>
              <a:rPr lang="fr-FR" dirty="0" smtClean="0"/>
              <a:t>: ' . $string . PHP_EOL;</a:t>
            </a:r>
            <a:br>
              <a:rPr lang="fr-FR" dirty="0" smtClean="0"/>
            </a:br>
            <a:r>
              <a:rPr lang="fr-FR" dirty="0" smtClean="0"/>
              <a:t>    }</a:t>
            </a:r>
            <a:br>
              <a:rPr lang="fr-FR" dirty="0" smtClean="0"/>
            </a:br>
            <a:r>
              <a:rPr lang="fr-FR" dirty="0" smtClean="0"/>
              <a:t>   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printPHP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   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/>
              <a:t>echo</a:t>
            </a:r>
            <a:r>
              <a:rPr lang="fr-FR" dirty="0"/>
              <a:t> 'PHP est super' . PHP_EOL;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 Bar </a:t>
            </a:r>
            <a:r>
              <a:rPr lang="fr-FR" b="1" dirty="0" err="1"/>
              <a:t>extends</a:t>
            </a:r>
            <a:r>
              <a:rPr lang="fr-FR" dirty="0"/>
              <a:t> </a:t>
            </a:r>
            <a:r>
              <a:rPr lang="fr-FR" dirty="0" err="1"/>
              <a:t>Foo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printItem</a:t>
            </a:r>
            <a:r>
              <a:rPr lang="fr-FR" dirty="0"/>
              <a:t>($string)</a:t>
            </a:r>
            <a:br>
              <a:rPr lang="fr-FR" dirty="0"/>
            </a:br>
            <a:r>
              <a:rPr lang="fr-FR" dirty="0"/>
              <a:t>   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/>
              <a:t>echo</a:t>
            </a:r>
            <a:r>
              <a:rPr lang="fr-FR" dirty="0"/>
              <a:t> 'Bar: ' . $string . PHP_EOL;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interface doit être implémenté à la classe </a:t>
            </a:r>
            <a:r>
              <a:rPr lang="fr-FR" i="1" dirty="0" smtClean="0"/>
              <a:t>via </a:t>
            </a:r>
            <a:r>
              <a:rPr lang="fr-FR" dirty="0" smtClean="0"/>
              <a:t>le mot clé </a:t>
            </a:r>
            <a:r>
              <a:rPr lang="fr-FR" dirty="0" err="1" smtClean="0">
                <a:solidFill>
                  <a:srgbClr val="FFC000"/>
                </a:solidFill>
              </a:rPr>
              <a:t>implements</a:t>
            </a:r>
            <a:r>
              <a:rPr lang="fr-FR" dirty="0" smtClean="0"/>
              <a:t>, il permet de passer un « contrat » avec le développeur car l’interface oblige le développeur à implémenter les fonctions de l’interface. Il est possible d’implémenter plusieurs interfaces.  Exemple : 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dirty="0"/>
              <a:t>interface </a:t>
            </a:r>
            <a:r>
              <a:rPr lang="en-US" dirty="0" err="1"/>
              <a:t>iTemplate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public function </a:t>
            </a:r>
            <a:r>
              <a:rPr lang="en-US" dirty="0" err="1"/>
              <a:t>setVariable</a:t>
            </a:r>
            <a:r>
              <a:rPr lang="en-US" dirty="0"/>
              <a:t>($name, $</a:t>
            </a:r>
            <a:r>
              <a:rPr lang="en-US" dirty="0" err="1"/>
              <a:t>var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 public function </a:t>
            </a:r>
            <a:r>
              <a:rPr lang="en-US" dirty="0" err="1"/>
              <a:t>getHtml</a:t>
            </a:r>
            <a:r>
              <a:rPr lang="en-US" dirty="0"/>
              <a:t>($template);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et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abstraites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classe</a:t>
            </a:r>
            <a:r>
              <a:rPr lang="en-US" dirty="0"/>
              <a:t> </a:t>
            </a:r>
            <a:r>
              <a:rPr lang="fr-FR" dirty="0" smtClean="0"/>
              <a:t>abstraite bloquera l’instanciation de la classe, elle ne pourra être utilisé que par l’héritage. Il est aussi possible de passer des fonctions en abstract pour force la classe enfant à implémenter les fonctions. Exemple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abstract class </a:t>
            </a:r>
            <a:r>
              <a:rPr lang="fr-FR" dirty="0" err="1"/>
              <a:t>AbstractClass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   // Force les classes filles à définir cette méthode</a:t>
            </a:r>
            <a:br>
              <a:rPr lang="fr-FR" dirty="0"/>
            </a:br>
            <a:r>
              <a:rPr lang="fr-FR" dirty="0"/>
              <a:t>    abstract </a:t>
            </a:r>
            <a:r>
              <a:rPr lang="fr-FR" dirty="0" err="1"/>
              <a:t>protected</a:t>
            </a:r>
            <a:r>
              <a:rPr lang="fr-FR" dirty="0"/>
              <a:t>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getValue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   abstract </a:t>
            </a:r>
            <a:r>
              <a:rPr lang="fr-FR" dirty="0" err="1"/>
              <a:t>protected</a:t>
            </a:r>
            <a:r>
              <a:rPr lang="fr-FR" dirty="0"/>
              <a:t>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prefixValue</a:t>
            </a:r>
            <a:r>
              <a:rPr lang="fr-FR" dirty="0"/>
              <a:t>($</a:t>
            </a:r>
            <a:r>
              <a:rPr lang="fr-FR" dirty="0" err="1"/>
              <a:t>prefix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    // méthode commune</a:t>
            </a:r>
            <a:br>
              <a:rPr lang="fr-FR" dirty="0"/>
            </a:br>
            <a:r>
              <a:rPr lang="fr-FR" dirty="0"/>
              <a:t>    public </a:t>
            </a:r>
            <a:r>
              <a:rPr lang="fr-FR" dirty="0" err="1"/>
              <a:t>function</a:t>
            </a:r>
            <a:r>
              <a:rPr lang="fr-FR" dirty="0"/>
              <a:t> </a:t>
            </a:r>
            <a:r>
              <a:rPr lang="fr-FR" dirty="0" err="1"/>
              <a:t>printOut</a:t>
            </a:r>
            <a:r>
              <a:rPr lang="fr-FR" dirty="0"/>
              <a:t>()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dirty="0" err="1" smtClean="0"/>
              <a:t>echo</a:t>
            </a:r>
            <a:r>
              <a:rPr lang="fr-FR" dirty="0"/>
              <a:t> $</a:t>
            </a:r>
            <a:r>
              <a:rPr lang="fr-FR" dirty="0" err="1"/>
              <a:t>this</a:t>
            </a:r>
            <a:r>
              <a:rPr lang="fr-FR" dirty="0"/>
              <a:t>-&gt;</a:t>
            </a:r>
            <a:r>
              <a:rPr lang="fr-FR" dirty="0" err="1"/>
              <a:t>getValue</a:t>
            </a:r>
            <a:r>
              <a:rPr lang="fr-FR" dirty="0"/>
              <a:t>() . "\n";</a:t>
            </a:r>
            <a:br>
              <a:rPr lang="fr-FR" dirty="0"/>
            </a:br>
            <a:r>
              <a:rPr lang="fr-FR" dirty="0"/>
              <a:t>   }</a:t>
            </a:r>
            <a:br>
              <a:rPr lang="fr-FR" dirty="0"/>
            </a:br>
            <a:r>
              <a:rPr lang="fr-FR" dirty="0"/>
              <a:t>}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exceptions et le contrôle des situations anormales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178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Il est possible de lever une exception lorsque le code se comporte de façon anormale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throw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, il sera possible de lever une exception ou une exception personnalisée, cette exception pourra par la suite être récupéré dans un </a:t>
            </a:r>
            <a:r>
              <a:rPr lang="fr-FR" dirty="0" err="1" smtClean="0"/>
              <a:t>try</a:t>
            </a:r>
            <a:r>
              <a:rPr lang="fr-FR" dirty="0" smtClean="0"/>
              <a:t>/catch.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function</a:t>
            </a:r>
            <a:r>
              <a:rPr lang="fr-FR" dirty="0"/>
              <a:t> inverse($x) {</a:t>
            </a:r>
            <a:br>
              <a:rPr lang="fr-FR" dirty="0"/>
            </a:br>
            <a:r>
              <a:rPr lang="fr-FR" dirty="0"/>
              <a:t>    if (!$x) {</a:t>
            </a:r>
            <a:br>
              <a:rPr lang="fr-FR" dirty="0"/>
            </a:br>
            <a:r>
              <a:rPr lang="fr-FR" dirty="0"/>
              <a:t>        </a:t>
            </a:r>
            <a:r>
              <a:rPr lang="fr-FR" b="1" dirty="0" err="1"/>
              <a:t>throw</a:t>
            </a:r>
            <a:r>
              <a:rPr lang="fr-FR" dirty="0"/>
              <a:t> new </a:t>
            </a:r>
            <a:r>
              <a:rPr lang="fr-FR" b="1" dirty="0"/>
              <a:t>Exception</a:t>
            </a:r>
            <a:r>
              <a:rPr lang="fr-FR" dirty="0"/>
              <a:t>('Division by </a:t>
            </a:r>
            <a:r>
              <a:rPr lang="fr-FR" dirty="0" err="1"/>
              <a:t>zero</a:t>
            </a:r>
            <a:r>
              <a:rPr lang="fr-FR" dirty="0"/>
              <a:t>.');</a:t>
            </a:r>
            <a:br>
              <a:rPr lang="fr-FR" dirty="0"/>
            </a:br>
            <a:r>
              <a:rPr lang="fr-FR" dirty="0"/>
              <a:t>    }</a:t>
            </a:r>
            <a:br>
              <a:rPr lang="fr-FR" dirty="0"/>
            </a:br>
            <a:r>
              <a:rPr lang="fr-FR" dirty="0"/>
              <a:t>    return 1/$x;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try</a:t>
            </a:r>
            <a:r>
              <a:rPr lang="fr-FR" dirty="0"/>
              <a:t> {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inverse(5) . "\n";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inverse(0) . "\n";</a:t>
            </a:r>
            <a:br>
              <a:rPr lang="fr-FR" dirty="0"/>
            </a:br>
            <a:r>
              <a:rPr lang="fr-FR" dirty="0"/>
              <a:t>} catch (</a:t>
            </a:r>
            <a:r>
              <a:rPr lang="fr-FR" b="1" dirty="0"/>
              <a:t>Exception</a:t>
            </a:r>
            <a:r>
              <a:rPr lang="fr-FR" dirty="0"/>
              <a:t> $e) {</a:t>
            </a:r>
            <a:br>
              <a:rPr lang="fr-FR" dirty="0"/>
            </a:br>
            <a:r>
              <a:rPr lang="fr-FR" dirty="0"/>
              <a:t>    </a:t>
            </a:r>
            <a:r>
              <a:rPr lang="fr-FR" dirty="0" err="1"/>
              <a:t>echo</a:t>
            </a:r>
            <a:r>
              <a:rPr lang="fr-FR" dirty="0"/>
              <a:t> '</a:t>
            </a:r>
            <a:r>
              <a:rPr lang="fr-FR" dirty="0" err="1"/>
              <a:t>Caught</a:t>
            </a:r>
            <a:r>
              <a:rPr lang="fr-FR" dirty="0"/>
              <a:t> exception: ',  $e-&gt;</a:t>
            </a:r>
            <a:r>
              <a:rPr lang="fr-FR" dirty="0" err="1"/>
              <a:t>getMessage</a:t>
            </a:r>
            <a:r>
              <a:rPr lang="fr-FR" dirty="0"/>
              <a:t>(), "\n";</a:t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exceptions et le contrôle des situations anormales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1784"/>
          </a:xfrm>
        </p:spPr>
        <p:txBody>
          <a:bodyPr>
            <a:normAutofit/>
          </a:bodyPr>
          <a:lstStyle/>
          <a:p>
            <a:r>
              <a:rPr lang="fr-FR" dirty="0" smtClean="0"/>
              <a:t>La levé d’une exception donne accès à une liste de fonctions qui seront utiles pour le </a:t>
            </a:r>
            <a:r>
              <a:rPr lang="fr-FR" dirty="0" err="1" smtClean="0"/>
              <a:t>debug</a:t>
            </a:r>
            <a:r>
              <a:rPr lang="fr-FR" dirty="0" smtClean="0"/>
              <a:t> : </a:t>
            </a:r>
            <a:r>
              <a:rPr lang="fr-FR" dirty="0" err="1"/>
              <a:t>getMessage</a:t>
            </a:r>
            <a:r>
              <a:rPr lang="fr-FR" dirty="0" smtClean="0"/>
              <a:t>(), </a:t>
            </a:r>
            <a:r>
              <a:rPr lang="fr-FR" dirty="0" err="1"/>
              <a:t>getCode</a:t>
            </a:r>
            <a:r>
              <a:rPr lang="fr-FR" dirty="0" smtClean="0"/>
              <a:t>(), </a:t>
            </a:r>
            <a:r>
              <a:rPr lang="fr-FR" dirty="0" err="1"/>
              <a:t>getFile</a:t>
            </a:r>
            <a:r>
              <a:rPr lang="fr-FR" dirty="0" smtClean="0"/>
              <a:t>(), </a:t>
            </a:r>
            <a:r>
              <a:rPr lang="fr-FR" dirty="0" err="1"/>
              <a:t>getLine</a:t>
            </a:r>
            <a:r>
              <a:rPr lang="fr-FR" dirty="0" smtClean="0"/>
              <a:t>(), </a:t>
            </a:r>
            <a:r>
              <a:rPr lang="fr-FR" dirty="0" err="1"/>
              <a:t>getTrace</a:t>
            </a:r>
            <a:r>
              <a:rPr lang="fr-FR" dirty="0" smtClean="0"/>
              <a:t>(), </a:t>
            </a:r>
            <a:r>
              <a:rPr lang="fr-FR" dirty="0" err="1"/>
              <a:t>getPrevious</a:t>
            </a:r>
            <a:r>
              <a:rPr lang="fr-FR" dirty="0" smtClean="0"/>
              <a:t>(), </a:t>
            </a:r>
            <a:r>
              <a:rPr lang="fr-FR" dirty="0"/>
              <a:t> </a:t>
            </a:r>
            <a:r>
              <a:rPr lang="fr-FR" dirty="0" err="1"/>
              <a:t>getTraceAsString</a:t>
            </a:r>
            <a:r>
              <a:rPr lang="fr-FR" dirty="0" smtClean="0"/>
              <a:t>().</a:t>
            </a:r>
          </a:p>
          <a:p>
            <a:r>
              <a:rPr lang="fr-FR" dirty="0" smtClean="0"/>
              <a:t>Pour créer une exception personnalisé il faudra créer une classe qui étend </a:t>
            </a:r>
            <a:r>
              <a:rPr lang="fr-FR" b="1" dirty="0" smtClean="0"/>
              <a:t>Exception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espaces de noms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espaces de noms permettent d’utiliser des classes qui ne rentreront pas en collision avec des classes du même nom. </a:t>
            </a:r>
          </a:p>
          <a:p>
            <a:r>
              <a:rPr lang="fr-FR" dirty="0" smtClean="0"/>
              <a:t>Pour utiliser un espace de nom il faudra placer le mot-clé </a:t>
            </a:r>
            <a:r>
              <a:rPr lang="fr-FR" dirty="0" err="1" smtClean="0">
                <a:solidFill>
                  <a:srgbClr val="FFC000"/>
                </a:solidFill>
              </a:rPr>
              <a:t>namespace</a:t>
            </a:r>
            <a:r>
              <a:rPr lang="fr-FR" dirty="0" smtClean="0"/>
              <a:t> en début de fichier. Exemple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namespace</a:t>
            </a:r>
            <a:r>
              <a:rPr lang="fr-FR" dirty="0"/>
              <a:t> </a:t>
            </a:r>
            <a:r>
              <a:rPr lang="fr-FR" dirty="0" err="1" smtClean="0"/>
              <a:t>MonProjet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class Connexion { /* ... */ }</a:t>
            </a:r>
            <a:endParaRPr lang="fr-FR" dirty="0" smtClean="0"/>
          </a:p>
          <a:p>
            <a:r>
              <a:rPr lang="fr-FR" dirty="0" smtClean="0"/>
              <a:t>Pour utiliser une classe d’un espace de nom il faudra utiliser le mot-clé </a:t>
            </a:r>
            <a:r>
              <a:rPr lang="fr-FR" dirty="0" smtClean="0">
                <a:solidFill>
                  <a:srgbClr val="FFC000"/>
                </a:solidFill>
              </a:rPr>
              <a:t>use</a:t>
            </a:r>
            <a:r>
              <a:rPr lang="fr-FR" dirty="0" smtClean="0"/>
              <a:t>. Exemple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namespace</a:t>
            </a:r>
            <a:r>
              <a:rPr lang="en-US" dirty="0"/>
              <a:t> foo;</a:t>
            </a:r>
            <a:br>
              <a:rPr lang="en-US" dirty="0"/>
            </a:br>
            <a:r>
              <a:rPr lang="en-US" dirty="0"/>
              <a:t>use My\Full\</a:t>
            </a:r>
            <a:r>
              <a:rPr lang="en-US" dirty="0" err="1"/>
              <a:t>Classname</a:t>
            </a:r>
            <a:r>
              <a:rPr lang="en-US" dirty="0"/>
              <a:t> as Another;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 </a:t>
            </a:r>
            <a:r>
              <a:rPr lang="en-US" dirty="0" err="1"/>
              <a:t>Ceci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 la </a:t>
            </a:r>
            <a:r>
              <a:rPr lang="en-US" dirty="0" err="1"/>
              <a:t>même</a:t>
            </a:r>
            <a:r>
              <a:rPr lang="en-US" dirty="0"/>
              <a:t> chose que use My\Full\</a:t>
            </a:r>
            <a:r>
              <a:rPr lang="en-US" dirty="0" err="1"/>
              <a:t>NSname</a:t>
            </a:r>
            <a:r>
              <a:rPr lang="en-US" dirty="0"/>
              <a:t> as </a:t>
            </a:r>
            <a:r>
              <a:rPr lang="en-US" dirty="0" err="1"/>
              <a:t>NSname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 </a:t>
            </a:r>
            <a:r>
              <a:rPr lang="en-US" dirty="0" smtClean="0"/>
              <a:t>My\Full\</a:t>
            </a:r>
            <a:r>
              <a:rPr lang="en-US" dirty="0" err="1" smtClean="0"/>
              <a:t>NSname</a:t>
            </a:r>
            <a:r>
              <a:rPr lang="en-US" dirty="0"/>
              <a:t>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chargement dynamique des classes : simplicité et performance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Autoload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Composer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sérialisation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stocker dans une chaîne l’intégralité d’une classe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serialize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récupérer l’intégralité des informations il faudra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deserialize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À L’OBJET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Implémenter les caractéristiques d'un objet </a:t>
            </a:r>
            <a:r>
              <a:rPr lang="fr-FR" i="1" dirty="0" smtClean="0"/>
              <a:t>Module.</a:t>
            </a:r>
          </a:p>
          <a:p>
            <a:r>
              <a:rPr lang="fr-FR" i="1" dirty="0" smtClean="0"/>
              <a:t>Implémenter </a:t>
            </a:r>
            <a:r>
              <a:rPr lang="fr-FR" i="1" dirty="0"/>
              <a:t>la logique d'un </a:t>
            </a:r>
            <a:r>
              <a:rPr lang="fr-FR" i="1" dirty="0" smtClean="0"/>
              <a:t>Module.</a:t>
            </a:r>
          </a:p>
          <a:p>
            <a:r>
              <a:rPr lang="fr-FR" i="1" dirty="0" smtClean="0"/>
              <a:t>Utiliser </a:t>
            </a:r>
            <a:r>
              <a:rPr lang="fr-FR" i="1" dirty="0"/>
              <a:t>l'héritage pour spécialiser le Module et l'adapter à un contexte </a:t>
            </a:r>
            <a:r>
              <a:rPr lang="fr-FR" i="1" dirty="0" smtClean="0"/>
              <a:t>particulier.</a:t>
            </a:r>
          </a:p>
          <a:p>
            <a:r>
              <a:rPr lang="fr-FR" i="1" dirty="0" smtClean="0"/>
              <a:t>Partager </a:t>
            </a:r>
            <a:r>
              <a:rPr lang="fr-FR" i="1" dirty="0"/>
              <a:t>une même information sur l'ensemble des instances d'une même </a:t>
            </a:r>
            <a:r>
              <a:rPr lang="fr-FR" i="1" dirty="0" smtClean="0"/>
              <a:t>classe.</a:t>
            </a:r>
          </a:p>
          <a:p>
            <a:r>
              <a:rPr lang="fr-FR" i="1" dirty="0" smtClean="0"/>
              <a:t>Utiliser </a:t>
            </a:r>
            <a:r>
              <a:rPr lang="fr-FR" i="1" dirty="0"/>
              <a:t>les exceptions pour que les Modules alertent l'application lorsqu'ils ne peuvent pas s'exécuter </a:t>
            </a:r>
            <a:r>
              <a:rPr lang="fr-FR" i="1" dirty="0" smtClean="0"/>
              <a:t>normalement.</a:t>
            </a:r>
          </a:p>
          <a:p>
            <a:r>
              <a:rPr lang="fr-FR" i="1" dirty="0" smtClean="0"/>
              <a:t>Rendre </a:t>
            </a:r>
            <a:r>
              <a:rPr lang="fr-FR" i="1" dirty="0"/>
              <a:t>les Modules “user-</a:t>
            </a:r>
            <a:r>
              <a:rPr lang="fr-FR" i="1" dirty="0" err="1"/>
              <a:t>friendly</a:t>
            </a:r>
            <a:r>
              <a:rPr lang="fr-FR" i="1" dirty="0"/>
              <a:t>” pour le </a:t>
            </a:r>
            <a:r>
              <a:rPr lang="fr-FR" i="1" dirty="0" smtClean="0"/>
              <a:t>développeur.</a:t>
            </a:r>
          </a:p>
          <a:p>
            <a:r>
              <a:rPr lang="fr-FR" i="1" dirty="0" smtClean="0"/>
              <a:t>Implémenter </a:t>
            </a:r>
            <a:r>
              <a:rPr lang="fr-FR" i="1" dirty="0"/>
              <a:t>un chargeur de classes correspondant à </a:t>
            </a:r>
            <a:r>
              <a:rPr lang="fr-FR" i="1" dirty="0" smtClean="0"/>
              <a:t>l'application.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faiblesses du développement procédural et les réponses apportées par le paradigme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développement procédural apporte plusieurs problèmes : </a:t>
            </a:r>
          </a:p>
          <a:p>
            <a:r>
              <a:rPr lang="fr-FR" dirty="0" smtClean="0"/>
              <a:t>Difficulté à maintenir.</a:t>
            </a:r>
          </a:p>
          <a:p>
            <a:r>
              <a:rPr lang="fr-FR" dirty="0" smtClean="0"/>
              <a:t>Difficulté à diviser le code en plusieurs modules.</a:t>
            </a:r>
          </a:p>
          <a:p>
            <a:r>
              <a:rPr lang="fr-FR" dirty="0" smtClean="0"/>
              <a:t>Ne respecte pas le principe de DRY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Difficulté pour travailler à plusieurs sur un même code.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La programmation orientée objet corrige tous ces problèmes.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6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L'encapsulation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L’encapsulation permet de rejoindre un ensemble de fonctions et de variables dans un même module. </a:t>
            </a:r>
          </a:p>
          <a:p>
            <a:r>
              <a:rPr lang="fr-FR" dirty="0" smtClean="0"/>
              <a:t>Lorsque l’on souhaite interagir avec un produit, il peut être intéressant de n’avoir qu’une classe « </a:t>
            </a:r>
            <a:r>
              <a:rPr lang="fr-FR" dirty="0" err="1" smtClean="0"/>
              <a:t>product</a:t>
            </a:r>
            <a:r>
              <a:rPr lang="fr-FR" dirty="0" smtClean="0"/>
              <a:t> » qui exécutera l’ensemble des fonctions pour ce produit. </a:t>
            </a:r>
          </a:p>
          <a:p>
            <a:r>
              <a:rPr lang="fr-FR" dirty="0" smtClean="0"/>
              <a:t>L’encapsulation permet une meilleure maintenabilité du code.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classes et les instances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classe se compose de la façon suivante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{}</a:t>
            </a:r>
          </a:p>
          <a:p>
            <a:r>
              <a:rPr lang="fr-FR" dirty="0" smtClean="0"/>
              <a:t>Pour l’utiliser il est nécessaire de créer une instance de cette </a:t>
            </a:r>
            <a:r>
              <a:rPr lang="fr-FR" i="1" dirty="0" smtClean="0"/>
              <a:t>via </a:t>
            </a:r>
            <a:r>
              <a:rPr lang="fr-FR" dirty="0" smtClean="0"/>
              <a:t>le mot-clé </a:t>
            </a:r>
            <a:r>
              <a:rPr lang="fr-FR" dirty="0" smtClean="0">
                <a:solidFill>
                  <a:srgbClr val="FFC000"/>
                </a:solidFill>
              </a:rPr>
              <a:t>new</a:t>
            </a:r>
            <a:r>
              <a:rPr lang="fr-FR" dirty="0" smtClean="0"/>
              <a:t>. Exemple : $</a:t>
            </a:r>
            <a:r>
              <a:rPr lang="fr-FR" dirty="0" err="1" smtClean="0"/>
              <a:t>myclass</a:t>
            </a:r>
            <a:r>
              <a:rPr lang="fr-FR" dirty="0" smtClean="0"/>
              <a:t> = new </a:t>
            </a:r>
            <a:r>
              <a:rPr lang="fr-FR" dirty="0" err="1" smtClean="0"/>
              <a:t>Myclass</a:t>
            </a:r>
            <a:r>
              <a:rPr lang="fr-FR" dirty="0" smtClean="0"/>
              <a:t>(); </a:t>
            </a:r>
          </a:p>
          <a:p>
            <a:r>
              <a:rPr lang="fr-FR" dirty="0" smtClean="0"/>
              <a:t>Il possible de créer plusieurs variables avec cette même classe, exemple : </a:t>
            </a:r>
            <a:r>
              <a:rPr lang="fr-FR" dirty="0"/>
              <a:t>$</a:t>
            </a:r>
            <a:r>
              <a:rPr lang="fr-FR" dirty="0" err="1"/>
              <a:t>myclass</a:t>
            </a:r>
            <a:r>
              <a:rPr lang="fr-FR" dirty="0"/>
              <a:t> = new </a:t>
            </a:r>
            <a:r>
              <a:rPr lang="fr-FR" dirty="0" err="1"/>
              <a:t>Myclass</a:t>
            </a:r>
            <a:r>
              <a:rPr lang="fr-FR" dirty="0"/>
              <a:t>(); $</a:t>
            </a:r>
            <a:r>
              <a:rPr lang="fr-FR" dirty="0" smtClean="0"/>
              <a:t>myclass2 </a:t>
            </a:r>
            <a:r>
              <a:rPr lang="fr-FR" dirty="0"/>
              <a:t>= new </a:t>
            </a:r>
            <a:r>
              <a:rPr lang="fr-FR" dirty="0" err="1"/>
              <a:t>Myclass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Par convention le nom d’un classe commence toujours par une majuscule. </a:t>
            </a:r>
          </a:p>
          <a:p>
            <a:r>
              <a:rPr lang="fr-FR" dirty="0" smtClean="0"/>
              <a:t>À l’intérieur de la classe la variable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this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permet de travailler avec l’objet courant. Par exemple dans la </a:t>
            </a:r>
            <a:r>
              <a:rPr lang="fr-FR" i="1" dirty="0" smtClean="0"/>
              <a:t>Product, </a:t>
            </a:r>
            <a:r>
              <a:rPr lang="fr-FR" i="1" dirty="0" smtClean="0">
                <a:solidFill>
                  <a:srgbClr val="FFC000"/>
                </a:solidFill>
              </a:rPr>
              <a:t>$</a:t>
            </a:r>
            <a:r>
              <a:rPr lang="fr-FR" i="1" dirty="0" err="1" smtClean="0">
                <a:solidFill>
                  <a:srgbClr val="FFC000"/>
                </a:solidFill>
              </a:rPr>
              <a:t>this</a:t>
            </a:r>
            <a:r>
              <a:rPr lang="fr-FR" i="1" dirty="0" smtClean="0">
                <a:solidFill>
                  <a:srgbClr val="FFC000"/>
                </a:solidFill>
              </a:rPr>
              <a:t> </a:t>
            </a:r>
            <a:r>
              <a:rPr lang="fr-FR" dirty="0" smtClean="0"/>
              <a:t>représentera la classe </a:t>
            </a:r>
            <a:r>
              <a:rPr lang="fr-FR" i="1" dirty="0" smtClean="0"/>
              <a:t>Product </a:t>
            </a:r>
            <a:r>
              <a:rPr lang="fr-FR" dirty="0" smtClean="0"/>
              <a:t>et nous permettra donc d’accéder aux fonctions et aux variables de cette classe</a:t>
            </a:r>
            <a:r>
              <a:rPr lang="fr-FR" i="1" dirty="0" smtClean="0"/>
              <a:t>.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Privé / Public / Protégé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 programmation orientée objet les variables peuvent avoir plusieurs types : </a:t>
            </a:r>
          </a:p>
          <a:p>
            <a:r>
              <a:rPr lang="fr-FR" dirty="0" smtClean="0"/>
              <a:t>Public : accessible à l’extérieur et à l’intérieur de la classe. </a:t>
            </a:r>
          </a:p>
          <a:p>
            <a:r>
              <a:rPr lang="fr-FR" dirty="0" smtClean="0"/>
              <a:t>Privé : accessible seulement </a:t>
            </a:r>
            <a:r>
              <a:rPr lang="fr-FR" dirty="0"/>
              <a:t>à l’intérieur de la classe. </a:t>
            </a:r>
            <a:endParaRPr lang="fr-FR" dirty="0" smtClean="0"/>
          </a:p>
          <a:p>
            <a:r>
              <a:rPr lang="fr-FR" dirty="0" smtClean="0"/>
              <a:t>Protégé : </a:t>
            </a:r>
            <a:r>
              <a:rPr lang="fr-FR" dirty="0"/>
              <a:t>accessible </a:t>
            </a:r>
            <a:r>
              <a:rPr lang="fr-FR" dirty="0" smtClean="0"/>
              <a:t>à </a:t>
            </a:r>
            <a:r>
              <a:rPr lang="fr-FR" dirty="0"/>
              <a:t>l’intérieur de la </a:t>
            </a:r>
            <a:r>
              <a:rPr lang="fr-FR" dirty="0" smtClean="0"/>
              <a:t>classe et des classes qui en héritent. </a:t>
            </a:r>
          </a:p>
          <a:p>
            <a:endParaRPr lang="fr-FR" dirty="0"/>
          </a:p>
          <a:p>
            <a:r>
              <a:rPr lang="fr-FR" dirty="0" smtClean="0"/>
              <a:t>Cette notion fonctionne aussi pour les fonctions.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/ Setter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accéder à nos variables privées il est nécessaire de passer par des getters/setters (accesseurs/mutateurs en français). Ces fonctions vont retourner ou modifier la variable à l’intérieur de la classe. Exemple: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 smtClean="0"/>
              <a:t>private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;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getMyVar</a:t>
            </a:r>
            <a:r>
              <a:rPr lang="fr-FR" dirty="0" smtClean="0"/>
              <a:t>(){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return 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r>
              <a:rPr lang="fr-FR" dirty="0" smtClean="0"/>
              <a:t>public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setMyVar</a:t>
            </a:r>
            <a:r>
              <a:rPr lang="fr-FR" dirty="0" smtClean="0"/>
              <a:t>($value){</a:t>
            </a:r>
          </a:p>
          <a:p>
            <a:pPr marL="914400" lvl="2" indent="0">
              <a:buNone/>
            </a:pPr>
            <a:r>
              <a:rPr lang="fr-FR" dirty="0" smtClean="0"/>
              <a:t>	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myVar</a:t>
            </a:r>
            <a:r>
              <a:rPr lang="fr-FR" dirty="0" smtClean="0"/>
              <a:t> = $value; </a:t>
            </a:r>
            <a:endParaRPr lang="fr-FR" dirty="0"/>
          </a:p>
          <a:p>
            <a:pPr marL="914400" lvl="2" indent="0">
              <a:buNone/>
            </a:pPr>
            <a:r>
              <a:rPr lang="fr-FR" dirty="0" smtClean="0"/>
              <a:t>}</a:t>
            </a:r>
          </a:p>
          <a:p>
            <a:pPr marL="457200" lvl="1" indent="0">
              <a:buNone/>
            </a:pPr>
            <a:r>
              <a:rPr lang="fr-FR" dirty="0" smtClean="0"/>
              <a:t>     }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Fonctions/variables statiques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dirty="0" smtClean="0"/>
              <a:t>En POO il est possible de créer des fonctions statiques, elles pourront être appelé sans avoir instancié cependant il ne sera pas possible d’utiliser le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this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Dans le cas d’une classe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class </a:t>
            </a:r>
            <a:r>
              <a:rPr lang="fr-FR" dirty="0" err="1" smtClean="0"/>
              <a:t>MyClass</a:t>
            </a:r>
            <a:r>
              <a:rPr lang="fr-FR" dirty="0" smtClean="0"/>
              <a:t> {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	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test(){</a:t>
            </a:r>
          </a:p>
          <a:p>
            <a:pPr marL="457200" lvl="1" indent="0">
              <a:buNone/>
            </a:pPr>
            <a:r>
              <a:rPr lang="fr-FR" dirty="0" smtClean="0"/>
              <a:t>		</a:t>
            </a:r>
            <a:r>
              <a:rPr lang="fr-FR" dirty="0" err="1" smtClean="0"/>
              <a:t>echo</a:t>
            </a:r>
            <a:r>
              <a:rPr lang="fr-FR" dirty="0" smtClean="0"/>
              <a:t> ‘toto’;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Il sera donc possible d’appeler la fonction de la façon suivante : </a:t>
            </a:r>
            <a:r>
              <a:rPr lang="fr-FR" b="1" dirty="0" err="1" smtClean="0"/>
              <a:t>MyClass</a:t>
            </a:r>
            <a:r>
              <a:rPr lang="fr-FR" b="1" dirty="0" smtClean="0"/>
              <a:t>::test()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55712" y="1682152"/>
            <a:ext cx="8946541" cy="4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831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Fonctions/variables statiques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dirty="0" smtClean="0"/>
              <a:t>Dans le cas d’une variable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  	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smtClean="0"/>
              <a:t>$toto = ‘hello’;</a:t>
            </a:r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dirty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Il sera donc possible d’appeler la </a:t>
            </a:r>
            <a:r>
              <a:rPr lang="fr-FR" dirty="0" smtClean="0"/>
              <a:t>variable </a:t>
            </a:r>
            <a:r>
              <a:rPr lang="fr-FR" dirty="0"/>
              <a:t>de la façon suivante : </a:t>
            </a:r>
            <a:r>
              <a:rPr lang="fr-FR" b="1" dirty="0" err="1"/>
              <a:t>MyClass</a:t>
            </a:r>
            <a:r>
              <a:rPr lang="fr-FR" b="1" dirty="0" smtClean="0"/>
              <a:t>::$toto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55712" y="1682152"/>
            <a:ext cx="8946541" cy="471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91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911</Words>
  <Application>Microsoft Macintosh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Formation PHP</vt:lpstr>
      <vt:lpstr>INTRODUCTION À L’OBJET</vt:lpstr>
      <vt:lpstr>Les faiblesses du développement procédural et les réponses apportées par le paradigme objet</vt:lpstr>
      <vt:lpstr>L'encapsulation</vt:lpstr>
      <vt:lpstr>La classes et les instances</vt:lpstr>
      <vt:lpstr>Privé / Public / Protégé</vt:lpstr>
      <vt:lpstr>Getter / Setter</vt:lpstr>
      <vt:lpstr>Fonctions/variables statiques</vt:lpstr>
      <vt:lpstr>Fonctions/variables statiques</vt:lpstr>
      <vt:lpstr>Le constructeur et autres méthodes magiques</vt:lpstr>
      <vt:lpstr>Le constructeur et les méthodes magiques</vt:lpstr>
      <vt:lpstr>L’héritage</vt:lpstr>
      <vt:lpstr>Interfaces et classes abstraites</vt:lpstr>
      <vt:lpstr>Interfaces et classes abstraites</vt:lpstr>
      <vt:lpstr>Les exceptions et le contrôle des situations anormales</vt:lpstr>
      <vt:lpstr>Les exceptions et le contrôle des situations anormales</vt:lpstr>
      <vt:lpstr>Les espaces de noms</vt:lpstr>
      <vt:lpstr>Le chargement dynamique des classes : simplicité et performance</vt:lpstr>
      <vt:lpstr>La sérialisation</vt:lpstr>
      <vt:lpstr>Travaux pratiques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53</cp:revision>
  <dcterms:created xsi:type="dcterms:W3CDTF">2015-12-06T14:22:03Z</dcterms:created>
  <dcterms:modified xsi:type="dcterms:W3CDTF">2016-12-15T13:01:03Z</dcterms:modified>
</cp:coreProperties>
</file>