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78" r:id="rId4"/>
    <p:sldId id="283" r:id="rId5"/>
    <p:sldId id="257" r:id="rId6"/>
    <p:sldId id="284" r:id="rId7"/>
    <p:sldId id="260" r:id="rId8"/>
    <p:sldId id="293" r:id="rId9"/>
    <p:sldId id="258" r:id="rId10"/>
    <p:sldId id="295" r:id="rId11"/>
    <p:sldId id="259" r:id="rId12"/>
    <p:sldId id="261" r:id="rId13"/>
    <p:sldId id="274" r:id="rId14"/>
    <p:sldId id="262" r:id="rId15"/>
    <p:sldId id="268" r:id="rId16"/>
    <p:sldId id="269" r:id="rId17"/>
    <p:sldId id="290" r:id="rId18"/>
    <p:sldId id="289" r:id="rId19"/>
    <p:sldId id="279" r:id="rId20"/>
    <p:sldId id="280" r:id="rId21"/>
    <p:sldId id="281" r:id="rId22"/>
    <p:sldId id="282" r:id="rId23"/>
    <p:sldId id="291" r:id="rId24"/>
    <p:sldId id="285" r:id="rId25"/>
    <p:sldId id="264" r:id="rId26"/>
    <p:sldId id="294" r:id="rId27"/>
    <p:sldId id="286" r:id="rId28"/>
    <p:sldId id="287" r:id="rId29"/>
    <p:sldId id="297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493A-C69F-4F61-ADE0-9376C934F6A4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8365A-234F-465B-94FE-707A269181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B03-9E4E-4569-B9C8-7A6C0DCE5EA6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78B-262B-4416-98B2-BDEB9A00166F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A66-759D-4180-B825-192B90466744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E40B-F21E-4AB4-A106-2B284A71F909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C897-97D6-4B3C-B916-5286B4DB4C97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0FF7-FBD6-4B70-B434-C60D61206F64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CCF7-A7A4-4868-9323-1FD7FD23869F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8E7A-DDF3-45C8-A6E3-F5030C2ADB6F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1B24-318E-4FE3-B8C3-2262B70090EA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FD6-7D36-47FB-BC9C-0935BA7CFAF1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03F5-2205-45C4-8721-8E7D043C3690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55DC-931A-46B5-9191-3595C193C6B6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2304-40D1-41A4-870C-E57B4EC65A0F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7235-7F38-4004-8FC3-F2FDA6AC6684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BC4A-39CA-4FF3-8B01-1D7F88EFAA28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8400-6489-49AA-858B-2E26DA4A1A4B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576-8593-49FD-B447-F8C91232F085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82EC75-BCE8-485B-9CBA-052BC257417F}" type="datetime1">
              <a:rPr lang="en-US" smtClean="0"/>
              <a:t>9/20/16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developpez.com/tutoriels/javascript/node-js-livre-debutant/" TargetMode="External"/><Relationship Id="rId4" Type="http://schemas.openxmlformats.org/officeDocument/2006/relationships/hyperlink" Target="http://www.tutorialspoint.com/nodejs/" TargetMode="External"/><Relationship Id="rId5" Type="http://schemas.openxmlformats.org/officeDocument/2006/relationships/hyperlink" Target="https://www.grafikart.fr/tutoriels/nodejs" TargetMode="External"/><Relationship Id="rId6" Type="http://schemas.openxmlformats.org/officeDocument/2006/relationships/hyperlink" Target="https://scotch.io/tag/node-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penclassrooms.com/courses/des-applications-ultra-rapides-avec-node-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7588" y="4385009"/>
            <a:ext cx="8825658" cy="2067432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7588" y="541872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A</a:t>
            </a:r>
            <a:r>
              <a:rPr lang="fr-FR" cap="none" dirty="0" smtClean="0"/>
              <a:t>lexis </a:t>
            </a:r>
            <a:r>
              <a:rPr lang="fr-FR" cap="none" dirty="0"/>
              <a:t>D</a:t>
            </a:r>
            <a:r>
              <a:rPr lang="fr-FR" cap="none" dirty="0" smtClean="0"/>
              <a:t>ucerf – alexis.ducerf@DeerCoders.com</a:t>
            </a:r>
            <a:endParaRPr lang="fr-FR" cap="none" dirty="0"/>
          </a:p>
        </p:txBody>
      </p:sp>
      <p:sp>
        <p:nvSpPr>
          <p:cNvPr id="4" name="AutoShape 2" descr="Résultat de recherche d'images pour &quot;javascrip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31" y="526956"/>
            <a:ext cx="5126971" cy="36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 </a:t>
            </a:r>
            <a:r>
              <a:rPr lang="fr-FR" dirty="0" err="1" smtClean="0"/>
              <a:t>while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foreach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46" y="2686728"/>
            <a:ext cx="2095500" cy="1562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46" y="5287817"/>
            <a:ext cx="4787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421477"/>
            <a:ext cx="8946541" cy="4824502"/>
          </a:xfrm>
        </p:spPr>
        <p:txBody>
          <a:bodyPr/>
          <a:lstStyle/>
          <a:p>
            <a:r>
              <a:rPr lang="fr-FR" dirty="0" smtClean="0"/>
              <a:t>If/</a:t>
            </a:r>
            <a:r>
              <a:rPr lang="fr-FR" dirty="0" err="1" smtClean="0"/>
              <a:t>else</a:t>
            </a:r>
            <a:r>
              <a:rPr lang="fr-FR" dirty="0" smtClean="0"/>
              <a:t> if/</a:t>
            </a:r>
            <a:r>
              <a:rPr lang="fr-FR" dirty="0" err="1" smtClean="0"/>
              <a:t>else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Switch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Ternaire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24" y="5420845"/>
            <a:ext cx="2638793" cy="24768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05" y="3196608"/>
            <a:ext cx="1857634" cy="19814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10" y="1543951"/>
            <a:ext cx="160042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déclarer un tableau il faut passer par </a:t>
            </a:r>
            <a:r>
              <a:rPr lang="fr-FR" i="1" dirty="0" smtClean="0"/>
              <a:t>[]</a:t>
            </a:r>
            <a:r>
              <a:rPr lang="fr-FR" dirty="0" smtClean="0"/>
              <a:t>, on ne passera pas la déclaration </a:t>
            </a:r>
            <a:r>
              <a:rPr lang="fr-FR" i="1" dirty="0" smtClean="0"/>
              <a:t>new </a:t>
            </a:r>
            <a:r>
              <a:rPr lang="fr-FR" i="1" dirty="0" err="1" smtClean="0"/>
              <a:t>Array</a:t>
            </a:r>
            <a:r>
              <a:rPr lang="fr-FR" i="1" dirty="0" smtClean="0"/>
              <a:t>()</a:t>
            </a:r>
            <a:r>
              <a:rPr lang="fr-FR" dirty="0" smtClean="0"/>
              <a:t> qui est dépréciée</a:t>
            </a:r>
          </a:p>
          <a:p>
            <a:endParaRPr lang="fr-FR" dirty="0" smtClean="0"/>
          </a:p>
          <a:p>
            <a:r>
              <a:rPr lang="fr-FR" dirty="0" smtClean="0"/>
              <a:t>Pour rajouter des éléments dans le tableau on passera par la méthode </a:t>
            </a:r>
            <a:r>
              <a:rPr lang="fr-FR" dirty="0" err="1" smtClean="0"/>
              <a:t>array.push</a:t>
            </a:r>
            <a:r>
              <a:rPr lang="fr-FR" dirty="0" smtClean="0"/>
              <a:t>() </a:t>
            </a:r>
          </a:p>
          <a:p>
            <a:endParaRPr lang="fr-FR" dirty="0" smtClean="0"/>
          </a:p>
          <a:p>
            <a:r>
              <a:rPr lang="fr-FR" dirty="0" smtClean="0"/>
              <a:t>Pour afficher un élément il faudra passer par une boucle ou par un accès direct </a:t>
            </a:r>
            <a:r>
              <a:rPr lang="fr-FR" i="1" dirty="0" smtClean="0"/>
              <a:t>via </a:t>
            </a:r>
            <a:r>
              <a:rPr lang="fr-FR" dirty="0" smtClean="0"/>
              <a:t>par exemple </a:t>
            </a:r>
            <a:r>
              <a:rPr lang="fr-FR" dirty="0" err="1" smtClean="0"/>
              <a:t>array</a:t>
            </a:r>
            <a:r>
              <a:rPr lang="fr-FR" dirty="0" smtClean="0"/>
              <a:t>[0] </a:t>
            </a:r>
          </a:p>
          <a:p>
            <a:endParaRPr lang="fr-FR" dirty="0" smtClean="0"/>
          </a:p>
          <a:p>
            <a:r>
              <a:rPr lang="fr-FR" dirty="0" smtClean="0"/>
              <a:t>Il existe un grand nombre de méthodes pour interagir avec un tableau tel que </a:t>
            </a:r>
            <a:r>
              <a:rPr lang="fr-FR" i="1" dirty="0" smtClean="0"/>
              <a:t>split(), shift(), pop(), </a:t>
            </a:r>
            <a:r>
              <a:rPr lang="fr-FR" i="1" dirty="0" err="1" smtClean="0"/>
              <a:t>join</a:t>
            </a:r>
            <a:r>
              <a:rPr lang="fr-FR" i="1" dirty="0" smtClean="0"/>
              <a:t>(), </a:t>
            </a:r>
            <a:r>
              <a:rPr lang="fr-FR" i="1" dirty="0" err="1" smtClean="0"/>
              <a:t>toString</a:t>
            </a:r>
            <a:r>
              <a:rPr lang="fr-FR" i="1" dirty="0" smtClean="0"/>
              <a:t>()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création d’un objet peut être faite de </a:t>
            </a:r>
            <a:r>
              <a:rPr lang="fr-FR" dirty="0" smtClean="0"/>
              <a:t>quatre façons 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i="1" dirty="0"/>
              <a:t>V</a:t>
            </a:r>
            <a:r>
              <a:rPr lang="fr-FR" i="1" dirty="0" smtClean="0"/>
              <a:t>ia </a:t>
            </a:r>
            <a:r>
              <a:rPr lang="fr-FR" dirty="0" smtClean="0"/>
              <a:t>un JSON (JavaScript Object Notation)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Via la création d’un Object()</a:t>
            </a:r>
          </a:p>
          <a:p>
            <a:endParaRPr lang="fr-FR" i="1" dirty="0"/>
          </a:p>
          <a:p>
            <a:endParaRPr lang="fr-FR" i="1" dirty="0" smtClean="0"/>
          </a:p>
          <a:p>
            <a:endParaRPr lang="fr-FR" i="1" dirty="0"/>
          </a:p>
          <a:p>
            <a:endParaRPr lang="fr-FR" i="1" dirty="0" smtClean="0"/>
          </a:p>
          <a:p>
            <a:pPr marL="0" indent="0">
              <a:buNone/>
            </a:pPr>
            <a:endParaRPr lang="fr-FR" i="1" dirty="0" smtClean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31" y="5324072"/>
            <a:ext cx="2267266" cy="8192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31" y="3180683"/>
            <a:ext cx="161947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387366"/>
            <a:ext cx="8946541" cy="5255172"/>
          </a:xfrm>
        </p:spPr>
        <p:txBody>
          <a:bodyPr>
            <a:normAutofit/>
          </a:bodyPr>
          <a:lstStyle/>
          <a:p>
            <a:r>
              <a:rPr lang="fr-FR" i="1" dirty="0" smtClean="0"/>
              <a:t>Via </a:t>
            </a:r>
            <a:r>
              <a:rPr lang="fr-FR" dirty="0" smtClean="0"/>
              <a:t>un constructeur </a:t>
            </a:r>
            <a:r>
              <a:rPr lang="fr-FR" i="1" dirty="0" smtClean="0"/>
              <a:t>: </a:t>
            </a:r>
          </a:p>
          <a:p>
            <a:endParaRPr lang="fr-FR" i="1" dirty="0"/>
          </a:p>
          <a:p>
            <a:endParaRPr lang="fr-FR" i="1" dirty="0" smtClean="0"/>
          </a:p>
          <a:p>
            <a:endParaRPr lang="fr-FR" i="1" dirty="0"/>
          </a:p>
          <a:p>
            <a:endParaRPr lang="fr-FR" i="1" dirty="0"/>
          </a:p>
          <a:p>
            <a:r>
              <a:rPr lang="fr-FR" i="1" dirty="0" smtClean="0"/>
              <a:t>Via </a:t>
            </a:r>
            <a:r>
              <a:rPr lang="fr-FR" dirty="0" smtClean="0"/>
              <a:t>une classe 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i="1" dirty="0" smtClean="0"/>
          </a:p>
          <a:p>
            <a:endParaRPr lang="fr-FR" i="1" dirty="0" smtClean="0"/>
          </a:p>
          <a:p>
            <a:pPr marL="0" indent="0">
              <a:buNone/>
            </a:pPr>
            <a:r>
              <a:rPr lang="fr-FR" dirty="0" smtClean="0"/>
              <a:t>Pour accéder aux informations il est possible de faire ensuite </a:t>
            </a:r>
            <a:r>
              <a:rPr lang="fr-FR" i="1" dirty="0" err="1" smtClean="0">
                <a:solidFill>
                  <a:schemeClr val="accent1"/>
                </a:solidFill>
              </a:rPr>
              <a:t>mavoiture.fabricant</a:t>
            </a:r>
            <a:endParaRPr lang="fr-FR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i="1" dirty="0" smtClean="0"/>
          </a:p>
          <a:p>
            <a:endParaRPr lang="fr-FR" i="1" dirty="0"/>
          </a:p>
          <a:p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6" y="1853248"/>
            <a:ext cx="4058216" cy="15242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66" y="3931452"/>
            <a:ext cx="4147175" cy="17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prototypage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JavaScript est un langage objet à prototype ce qui permet de modifier un objet </a:t>
            </a:r>
            <a:r>
              <a:rPr lang="fr-FR" i="1" dirty="0" smtClean="0"/>
              <a:t>via </a:t>
            </a:r>
            <a:r>
              <a:rPr lang="fr-FR" dirty="0" smtClean="0"/>
              <a:t>un constructeur et non </a:t>
            </a:r>
            <a:r>
              <a:rPr lang="fr-FR" i="1" dirty="0" smtClean="0"/>
              <a:t>via </a:t>
            </a:r>
            <a:r>
              <a:rPr lang="fr-FR" dirty="0" smtClean="0"/>
              <a:t>une instance de classe.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Il est donc possible par exemple de rajouter une fonction qui sera utilisable par les chaînes de caractères. Exemple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64" y="4394152"/>
            <a:ext cx="362000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console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512916"/>
            <a:ext cx="8946541" cy="473548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La console permet de faire ressortir des informations au développeur. Il existe par exemple plusieurs niveaux de logs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/>
              <a:t>console.log();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/>
              <a:t>console.info();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err="1" smtClean="0"/>
              <a:t>console.warn</a:t>
            </a:r>
            <a:r>
              <a:rPr lang="fr-FR" i="1" dirty="0" smtClean="0"/>
              <a:t>();</a:t>
            </a:r>
            <a:endParaRPr lang="fr-FR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err="1"/>
              <a:t>console.error</a:t>
            </a:r>
            <a:r>
              <a:rPr lang="fr-FR" i="1" dirty="0"/>
              <a:t>();</a:t>
            </a:r>
          </a:p>
          <a:p>
            <a:endParaRPr lang="fr-FR" dirty="0" smtClean="0"/>
          </a:p>
          <a:p>
            <a:r>
              <a:rPr lang="fr-FR" dirty="0" smtClean="0"/>
              <a:t>Il est aussi possible de faire des benchmarks directement via la console grâce à </a:t>
            </a:r>
            <a:r>
              <a:rPr lang="fr-FR" i="1" dirty="0" err="1" smtClean="0"/>
              <a:t>console.time</a:t>
            </a:r>
            <a:r>
              <a:rPr lang="fr-FR" i="1" dirty="0" smtClean="0"/>
              <a:t>() </a:t>
            </a:r>
            <a:r>
              <a:rPr lang="fr-FR" dirty="0" smtClean="0"/>
              <a:t>et </a:t>
            </a:r>
            <a:r>
              <a:rPr lang="fr-FR" i="1" dirty="0" err="1" smtClean="0"/>
              <a:t>console.timeend</a:t>
            </a:r>
            <a:r>
              <a:rPr lang="fr-FR" i="1" dirty="0" smtClean="0"/>
              <a:t>()</a:t>
            </a:r>
          </a:p>
          <a:p>
            <a:endParaRPr lang="fr-FR" dirty="0" smtClean="0"/>
          </a:p>
          <a:p>
            <a:r>
              <a:rPr lang="fr-FR" dirty="0" smtClean="0"/>
              <a:t>Il est possible d’afficher toute la </a:t>
            </a:r>
            <a:r>
              <a:rPr lang="fr-FR" dirty="0" err="1" smtClean="0"/>
              <a:t>stacktrace</a:t>
            </a:r>
            <a:r>
              <a:rPr lang="fr-FR" dirty="0" smtClean="0"/>
              <a:t> grâce à </a:t>
            </a:r>
            <a:r>
              <a:rPr lang="fr-FR" i="1" dirty="0" err="1" smtClean="0"/>
              <a:t>console.trace</a:t>
            </a:r>
            <a:r>
              <a:rPr lang="fr-FR" i="1" dirty="0" smtClean="0"/>
              <a:t>() </a:t>
            </a:r>
          </a:p>
          <a:p>
            <a:endParaRPr lang="fr-FR" dirty="0" smtClean="0"/>
          </a:p>
          <a:p>
            <a:r>
              <a:rPr lang="fr-FR" dirty="0" smtClean="0"/>
              <a:t>Il est aussi possible de faire des tests grâce à </a:t>
            </a:r>
            <a:r>
              <a:rPr lang="fr-FR" i="1" dirty="0" err="1" smtClean="0"/>
              <a:t>console.assert</a:t>
            </a:r>
            <a:r>
              <a:rPr lang="fr-FR" i="1" dirty="0" smtClean="0"/>
              <a:t>()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41" y="2160220"/>
            <a:ext cx="1800476" cy="3429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41" y="2531042"/>
            <a:ext cx="1800476" cy="3429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41" y="2901864"/>
            <a:ext cx="1800476" cy="3429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41" y="3272686"/>
            <a:ext cx="180047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fichiers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est fait grâce à la bibliothèque </a:t>
            </a:r>
            <a:r>
              <a:rPr lang="fr-FR" dirty="0" err="1" smtClean="0">
                <a:solidFill>
                  <a:schemeClr val="accent1"/>
                </a:solidFill>
              </a:rPr>
              <a:t>fs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/>
              <a:t>Accès aux fichiers en synchrone ou asynchrone </a:t>
            </a:r>
          </a:p>
          <a:p>
            <a:endParaRPr lang="fr-FR" dirty="0"/>
          </a:p>
          <a:p>
            <a:r>
              <a:rPr lang="fr-FR" dirty="0" smtClean="0"/>
              <a:t>Possibilité de passer par des </a:t>
            </a:r>
            <a:r>
              <a:rPr lang="fr-FR" dirty="0" err="1" smtClean="0">
                <a:solidFill>
                  <a:schemeClr val="accent1"/>
                </a:solidFill>
              </a:rPr>
              <a:t>streams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405999" y="2977709"/>
            <a:ext cx="8946541" cy="4195481"/>
          </a:xfrm>
        </p:spPr>
        <p:txBody>
          <a:bodyPr/>
          <a:lstStyle/>
          <a:p>
            <a:r>
              <a:rPr lang="fr-FR" dirty="0" smtClean="0"/>
              <a:t>Gestionnaire de paquets </a:t>
            </a:r>
          </a:p>
          <a:p>
            <a:endParaRPr lang="fr-FR" dirty="0" smtClean="0"/>
          </a:p>
          <a:p>
            <a:r>
              <a:rPr lang="fr-FR" dirty="0" smtClean="0"/>
              <a:t>Utilisation d’un </a:t>
            </a:r>
            <a:r>
              <a:rPr lang="fr-FR" dirty="0" err="1" smtClean="0">
                <a:solidFill>
                  <a:schemeClr val="accent1"/>
                </a:solidFill>
              </a:rPr>
              <a:t>package.json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</a:p>
          <a:p>
            <a:endParaRPr lang="fr-FR" dirty="0" smtClean="0"/>
          </a:p>
          <a:p>
            <a:r>
              <a:rPr lang="fr-FR" dirty="0" smtClean="0"/>
              <a:t>Mise à jour de paquets </a:t>
            </a:r>
          </a:p>
          <a:p>
            <a:endParaRPr lang="fr-FR" dirty="0" smtClean="0"/>
          </a:p>
          <a:p>
            <a:r>
              <a:rPr lang="fr-FR" dirty="0" smtClean="0"/>
              <a:t>Lancement de tâches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17" y="295729"/>
            <a:ext cx="4634347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utiles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75201" y="1355834"/>
            <a:ext cx="8946541" cy="505547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Babel </a:t>
            </a:r>
            <a:r>
              <a:rPr lang="fr-FR" dirty="0" smtClean="0"/>
              <a:t>pour passer le code en compatibilité es5</a:t>
            </a:r>
          </a:p>
          <a:p>
            <a:endParaRPr lang="fr-FR" dirty="0" smtClean="0"/>
          </a:p>
          <a:p>
            <a:r>
              <a:rPr lang="fr-FR" dirty="0" err="1" smtClean="0">
                <a:solidFill>
                  <a:schemeClr val="accent1"/>
                </a:solidFill>
              </a:rPr>
              <a:t>Browserify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utiliser des modules </a:t>
            </a:r>
            <a:r>
              <a:rPr lang="fr-FR" dirty="0" err="1" smtClean="0"/>
              <a:t>NodeJS</a:t>
            </a:r>
            <a:r>
              <a:rPr lang="fr-FR" dirty="0" smtClean="0"/>
              <a:t> directement dans le navigateur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Gulp</a:t>
            </a:r>
            <a:r>
              <a:rPr lang="fr-FR" dirty="0" smtClean="0">
                <a:solidFill>
                  <a:schemeClr val="accent1"/>
                </a:solidFill>
              </a:rPr>
              <a:t> / </a:t>
            </a:r>
            <a:r>
              <a:rPr lang="fr-FR" dirty="0" err="1" smtClean="0">
                <a:solidFill>
                  <a:schemeClr val="accent1"/>
                </a:solidFill>
              </a:rPr>
              <a:t>Grunt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l’automatisation de tâches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Mongoose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ODM pour </a:t>
            </a:r>
            <a:r>
              <a:rPr lang="fr-FR" dirty="0" err="1" smtClean="0"/>
              <a:t>MongoDB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Sequelize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ORM pour les BDD SQL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Async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rendre asynchrone des fonctions qui ne le sont pas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Request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outil de requête HTTP 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PM2 </a:t>
            </a:r>
            <a:r>
              <a:rPr lang="fr-FR" dirty="0" smtClean="0"/>
              <a:t>outil de mise en ligne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8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du JavaScript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93" y="1995053"/>
            <a:ext cx="2890059" cy="289005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29240" y="1762298"/>
            <a:ext cx="7849495" cy="428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Créé en 1995 par Brendan Eich</a:t>
            </a:r>
          </a:p>
          <a:p>
            <a:endParaRPr lang="fr-FR" dirty="0" smtClean="0"/>
          </a:p>
          <a:p>
            <a:r>
              <a:rPr lang="fr-FR" dirty="0" smtClean="0"/>
              <a:t>Standard ECMAScript </a:t>
            </a:r>
          </a:p>
          <a:p>
            <a:endParaRPr lang="fr-FR" dirty="0" smtClean="0"/>
          </a:p>
          <a:p>
            <a:r>
              <a:rPr lang="fr-FR" dirty="0" smtClean="0"/>
              <a:t>Actuellement sur </a:t>
            </a:r>
            <a:r>
              <a:rPr lang="fr-FR" dirty="0" err="1" smtClean="0"/>
              <a:t>ECMAScript</a:t>
            </a:r>
            <a:r>
              <a:rPr lang="fr-FR" dirty="0" smtClean="0"/>
              <a:t> 7 (depuis juin 2016)</a:t>
            </a:r>
          </a:p>
          <a:p>
            <a:endParaRPr lang="fr-FR" dirty="0"/>
          </a:p>
          <a:p>
            <a:r>
              <a:rPr lang="fr-FR" dirty="0" smtClean="0"/>
              <a:t>Typage faible &amp; dynamique </a:t>
            </a:r>
          </a:p>
          <a:p>
            <a:endParaRPr lang="fr-FR" dirty="0"/>
          </a:p>
          <a:p>
            <a:r>
              <a:rPr lang="fr-FR" dirty="0" smtClean="0"/>
              <a:t>Popularisé notamment grâce au moteur V8 de Chrome qui sera utilisé par la suite par </a:t>
            </a:r>
            <a:r>
              <a:rPr lang="fr-FR" dirty="0" err="1" smtClean="0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utiles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75201" y="1471447"/>
            <a:ext cx="8946541" cy="503445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Nsp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vérifier les failles de sécurité </a:t>
            </a:r>
            <a:r>
              <a:rPr lang="fr-FR" i="1" dirty="0" smtClean="0"/>
              <a:t>via </a:t>
            </a:r>
            <a:r>
              <a:rPr lang="fr-FR" dirty="0" smtClean="0"/>
              <a:t>le </a:t>
            </a:r>
            <a:r>
              <a:rPr lang="fr-FR" dirty="0" err="1" smtClean="0"/>
              <a:t>package.json</a:t>
            </a:r>
            <a:r>
              <a:rPr lang="fr-FR" dirty="0" smtClean="0"/>
              <a:t> 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Bower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importer les bibliothèques en front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Mocha </a:t>
            </a:r>
            <a:r>
              <a:rPr lang="fr-FR" dirty="0" err="1" smtClean="0"/>
              <a:t>framework</a:t>
            </a:r>
            <a:r>
              <a:rPr lang="fr-FR" dirty="0" smtClean="0"/>
              <a:t> de test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Cheerio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outil pour le </a:t>
            </a:r>
            <a:r>
              <a:rPr lang="fr-FR" dirty="0" err="1" smtClean="0"/>
              <a:t>scrap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Validator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outil de validation de données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Socket.io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pour gérer les </a:t>
            </a:r>
            <a:r>
              <a:rPr lang="fr-FR" dirty="0" err="1" smtClean="0"/>
              <a:t>websockets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>
                <a:solidFill>
                  <a:schemeClr val="accent1"/>
                </a:solidFill>
              </a:rPr>
              <a:t>Helmet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/>
              <a:t> outil de sécurisation du code </a:t>
            </a:r>
            <a:r>
              <a:rPr lang="fr-FR" i="1" dirty="0" smtClean="0"/>
              <a:t>via </a:t>
            </a:r>
            <a:r>
              <a:rPr lang="fr-FR" dirty="0" smtClean="0"/>
              <a:t>les headers HTTP</a:t>
            </a:r>
          </a:p>
          <a:p>
            <a:endParaRPr lang="fr-FR" dirty="0"/>
          </a:p>
          <a:p>
            <a:r>
              <a:rPr lang="fr-FR" dirty="0" err="1" smtClean="0">
                <a:solidFill>
                  <a:schemeClr val="accent1"/>
                </a:solidFill>
              </a:rPr>
              <a:t>Passport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gérer les différentes authentifications (local, FB, Twitter, Google </a:t>
            </a:r>
            <a:r>
              <a:rPr lang="is-IS" dirty="0" smtClean="0"/>
              <a:t>…) </a:t>
            </a: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8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utiles (express)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75201" y="1695566"/>
            <a:ext cx="8946541" cy="4442475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Csurf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outil pour bloquer les failles CSRF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Compression </a:t>
            </a:r>
            <a:r>
              <a:rPr lang="fr-FR" dirty="0" smtClean="0"/>
              <a:t>permet de compresser en </a:t>
            </a:r>
            <a:r>
              <a:rPr lang="fr-FR" dirty="0" err="1" smtClean="0"/>
              <a:t>deflate</a:t>
            </a:r>
            <a:r>
              <a:rPr lang="fr-FR" dirty="0" smtClean="0"/>
              <a:t>/</a:t>
            </a:r>
            <a:r>
              <a:rPr lang="fr-FR" dirty="0" err="1" smtClean="0"/>
              <a:t>gzip</a:t>
            </a:r>
            <a:r>
              <a:rPr lang="fr-FR" dirty="0" smtClean="0"/>
              <a:t> les trames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Session </a:t>
            </a:r>
            <a:r>
              <a:rPr lang="fr-FR" dirty="0" smtClean="0"/>
              <a:t>permet de gérer les sessions utilisateur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err="1" smtClean="0">
                <a:solidFill>
                  <a:schemeClr val="accent1"/>
                </a:solidFill>
              </a:rPr>
              <a:t>Multer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permet de gérer les </a:t>
            </a:r>
            <a:r>
              <a:rPr lang="fr-FR" dirty="0" err="1" smtClean="0"/>
              <a:t>multipart</a:t>
            </a:r>
            <a:r>
              <a:rPr lang="fr-FR" dirty="0" smtClean="0"/>
              <a:t>/</a:t>
            </a:r>
            <a:r>
              <a:rPr lang="fr-FR" dirty="0" err="1" smtClean="0"/>
              <a:t>form</a:t>
            </a:r>
            <a:r>
              <a:rPr lang="fr-FR" dirty="0" smtClean="0"/>
              <a:t>-data dans les formulaires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Body-</a:t>
            </a:r>
            <a:r>
              <a:rPr lang="fr-FR" dirty="0" err="1" smtClean="0">
                <a:solidFill>
                  <a:schemeClr val="accent1"/>
                </a:solidFill>
              </a:rPr>
              <a:t>parser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permet de gérer les formulaires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7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utiles (express)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75201" y="1695566"/>
            <a:ext cx="8946541" cy="4195481"/>
          </a:xfrm>
        </p:spPr>
        <p:txBody>
          <a:bodyPr>
            <a:normAutofit/>
          </a:bodyPr>
          <a:lstStyle/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Cors </a:t>
            </a:r>
            <a:r>
              <a:rPr lang="fr-FR" dirty="0" smtClean="0"/>
              <a:t>permet de gérer les Cross </a:t>
            </a:r>
            <a:r>
              <a:rPr lang="fr-FR" dirty="0" err="1" smtClean="0"/>
              <a:t>Origin</a:t>
            </a:r>
            <a:r>
              <a:rPr lang="fr-FR" dirty="0" smtClean="0"/>
              <a:t> Resource Sharing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Morgan </a:t>
            </a:r>
            <a:r>
              <a:rPr lang="fr-FR" dirty="0" err="1" smtClean="0"/>
              <a:t>logger</a:t>
            </a:r>
            <a:r>
              <a:rPr lang="fr-FR" dirty="0" smtClean="0"/>
              <a:t> pour les requêtes HTTP 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Method-</a:t>
            </a:r>
            <a:r>
              <a:rPr lang="fr-FR" dirty="0" err="1" smtClean="0">
                <a:solidFill>
                  <a:schemeClr val="accent1"/>
                </a:solidFill>
              </a:rPr>
              <a:t>override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permet de gérer les verbes tel que PUT et DELETE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Serve-</a:t>
            </a:r>
            <a:r>
              <a:rPr lang="fr-FR" dirty="0" err="1" smtClean="0">
                <a:solidFill>
                  <a:schemeClr val="accent1"/>
                </a:solidFill>
              </a:rPr>
              <a:t>favicon</a:t>
            </a:r>
            <a:r>
              <a:rPr lang="fr-FR" dirty="0" smtClean="0">
                <a:solidFill>
                  <a:schemeClr val="accent1"/>
                </a:solidFill>
              </a:rPr>
              <a:t>  </a:t>
            </a:r>
            <a:r>
              <a:rPr lang="fr-FR" dirty="0" smtClean="0"/>
              <a:t>permet d’ajouter un </a:t>
            </a:r>
            <a:r>
              <a:rPr lang="fr-FR" dirty="0" err="1" smtClean="0"/>
              <a:t>favicon</a:t>
            </a:r>
            <a:r>
              <a:rPr lang="fr-FR" dirty="0" smtClean="0"/>
              <a:t> au site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6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code asynchrone plus propre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AsyncJS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Async</a:t>
            </a:r>
            <a:r>
              <a:rPr lang="fr-FR" dirty="0" smtClean="0"/>
              <a:t> / </a:t>
            </a:r>
            <a:r>
              <a:rPr lang="fr-FR" dirty="0" err="1" smtClean="0"/>
              <a:t>Await</a:t>
            </a:r>
            <a:r>
              <a:rPr lang="fr-FR" dirty="0" smtClean="0"/>
              <a:t> (ES7) </a:t>
            </a:r>
          </a:p>
          <a:p>
            <a:endParaRPr lang="fr-FR" dirty="0" smtClean="0"/>
          </a:p>
          <a:p>
            <a:r>
              <a:rPr lang="fr-FR" dirty="0" smtClean="0"/>
              <a:t>Promises (</a:t>
            </a:r>
            <a:r>
              <a:rPr lang="fr-FR" dirty="0" err="1" smtClean="0">
                <a:solidFill>
                  <a:schemeClr val="accent1"/>
                </a:solidFill>
              </a:rPr>
              <a:t>bluebird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si pas de compatibilité)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9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Express </a:t>
            </a:r>
            <a:r>
              <a:rPr lang="fr-FR" dirty="0" err="1" smtClean="0"/>
              <a:t>Generator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Middlewares (compatibles avec </a:t>
            </a:r>
            <a:r>
              <a:rPr lang="fr-FR" dirty="0" err="1" smtClean="0"/>
              <a:t>Connect</a:t>
            </a:r>
            <a:r>
              <a:rPr lang="fr-FR" dirty="0" smtClean="0"/>
              <a:t>) </a:t>
            </a:r>
          </a:p>
          <a:p>
            <a:endParaRPr lang="fr-FR" dirty="0"/>
          </a:p>
          <a:p>
            <a:r>
              <a:rPr lang="fr-FR" dirty="0" smtClean="0"/>
              <a:t>REST </a:t>
            </a:r>
          </a:p>
          <a:p>
            <a:endParaRPr lang="fr-FR" dirty="0"/>
          </a:p>
          <a:p>
            <a:r>
              <a:rPr lang="fr-FR" smtClean="0"/>
              <a:t>Communauté 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920345" y="3896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6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middlewares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 middleware se place entre l’envoi de la requête et l’envoi de la réponse. Il permet par exemple de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 smtClean="0"/>
              <a:t>Compiler à la volée du </a:t>
            </a:r>
            <a:r>
              <a:rPr lang="fr-FR" dirty="0" err="1" smtClean="0"/>
              <a:t>sass</a:t>
            </a:r>
            <a:r>
              <a:rPr lang="fr-FR" dirty="0" smtClean="0"/>
              <a:t> en </a:t>
            </a:r>
            <a:r>
              <a:rPr lang="fr-FR" dirty="0" err="1" smtClean="0"/>
              <a:t>css</a:t>
            </a:r>
            <a:r>
              <a:rPr lang="fr-FR" dirty="0" smtClean="0"/>
              <a:t>  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Tester si la personne est connectée 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Activer des sécurités supplémentaires </a:t>
            </a:r>
          </a:p>
          <a:p>
            <a:endParaRPr lang="fr-FR" dirty="0"/>
          </a:p>
          <a:p>
            <a:r>
              <a:rPr lang="is-IS" dirty="0" smtClean="0"/>
              <a:t>… </a:t>
            </a:r>
            <a:endParaRPr lang="fr-FR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548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BDD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ORM</a:t>
            </a:r>
            <a:r>
              <a:rPr lang="fr-FR" dirty="0" smtClean="0"/>
              <a:t> pour une base de </a:t>
            </a:r>
            <a:r>
              <a:rPr lang="fr-FR" dirty="0" err="1" smtClean="0"/>
              <a:t>donnnées</a:t>
            </a:r>
            <a:r>
              <a:rPr lang="fr-FR" dirty="0" smtClean="0"/>
              <a:t> SQL 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accent1"/>
                </a:solidFill>
              </a:rPr>
              <a:t>ODM</a:t>
            </a:r>
            <a:r>
              <a:rPr lang="fr-FR" dirty="0" smtClean="0"/>
              <a:t> pour une base de données </a:t>
            </a:r>
            <a:r>
              <a:rPr lang="fr-FR" dirty="0" err="1" smtClean="0"/>
              <a:t>NoSQL</a:t>
            </a:r>
            <a:r>
              <a:rPr lang="fr-FR" dirty="0" smtClean="0"/>
              <a:t> (document)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Dans notre cas nous allons utiliser </a:t>
            </a:r>
            <a:r>
              <a:rPr lang="fr-FR" dirty="0" err="1" smtClean="0">
                <a:solidFill>
                  <a:schemeClr val="accent1"/>
                </a:solidFill>
              </a:rPr>
              <a:t>Mongoose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</a:t>
            </a:r>
            <a:r>
              <a:rPr lang="fr-FR" dirty="0" err="1" smtClean="0"/>
              <a:t>MongoDB</a:t>
            </a:r>
            <a:r>
              <a:rPr lang="fr-FR" dirty="0" smtClean="0"/>
              <a:t> et </a:t>
            </a:r>
            <a:r>
              <a:rPr lang="fr-FR" dirty="0" err="1" smtClean="0">
                <a:solidFill>
                  <a:schemeClr val="accent1"/>
                </a:solidFill>
              </a:rPr>
              <a:t>Sequelize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pour </a:t>
            </a:r>
            <a:r>
              <a:rPr lang="fr-FR" dirty="0" err="1" smtClean="0"/>
              <a:t>SQLite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WebSockets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err="1" smtClean="0"/>
              <a:t>NodeJS</a:t>
            </a:r>
            <a:r>
              <a:rPr lang="fr-FR" dirty="0" smtClean="0"/>
              <a:t> gère nativement les </a:t>
            </a:r>
            <a:r>
              <a:rPr lang="fr-FR" dirty="0" err="1" smtClean="0"/>
              <a:t>websockets</a:t>
            </a:r>
            <a:r>
              <a:rPr lang="fr-FR" dirty="0" smtClean="0"/>
              <a:t>, certains </a:t>
            </a:r>
            <a:r>
              <a:rPr lang="fr-FR" dirty="0" err="1" smtClean="0"/>
              <a:t>frameworks</a:t>
            </a:r>
            <a:r>
              <a:rPr lang="fr-FR" dirty="0" smtClean="0"/>
              <a:t> comme</a:t>
            </a:r>
          </a:p>
          <a:p>
            <a:pPr marL="0" indent="0" algn="ctr">
              <a:buNone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Socket.IO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permettent de développer rapidement des applications en </a:t>
            </a:r>
          </a:p>
          <a:p>
            <a:pPr marL="0" indent="0" algn="ctr">
              <a:buNone/>
            </a:pPr>
            <a:r>
              <a:rPr lang="fr-FR" dirty="0" smtClean="0"/>
              <a:t>temps réel.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7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 unitaires </a:t>
            </a:r>
            <a:br>
              <a:rPr lang="fr-FR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Mocha </a:t>
            </a:r>
          </a:p>
          <a:p>
            <a:endParaRPr lang="fr-FR" dirty="0"/>
          </a:p>
          <a:p>
            <a:r>
              <a:rPr lang="fr-FR" dirty="0" smtClean="0"/>
              <a:t>Chai </a:t>
            </a:r>
          </a:p>
          <a:p>
            <a:endParaRPr lang="fr-FR" dirty="0"/>
          </a:p>
          <a:p>
            <a:r>
              <a:rPr lang="fr-FR" dirty="0" smtClean="0"/>
              <a:t>Chai HTTP / </a:t>
            </a:r>
            <a:r>
              <a:rPr lang="fr-FR" dirty="0" err="1" smtClean="0"/>
              <a:t>Frisby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production facile grâce à PM2 </a:t>
            </a:r>
          </a:p>
          <a:p>
            <a:r>
              <a:rPr lang="fr-FR" dirty="0"/>
              <a:t>Possibilité de créer plusieurs forks facilement</a:t>
            </a:r>
          </a:p>
          <a:p>
            <a:r>
              <a:rPr lang="fr-FR" dirty="0"/>
              <a:t>Listing simple des processus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08" y="369699"/>
            <a:ext cx="3463127" cy="9742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82" y="3677227"/>
            <a:ext cx="9956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de </a:t>
            </a:r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29240" y="1524000"/>
            <a:ext cx="7849495" cy="452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 smtClean="0"/>
          </a:p>
          <a:p>
            <a:r>
              <a:rPr lang="fr-FR" dirty="0" smtClean="0"/>
              <a:t>Créé en 2009 par Ryan Lienhart Dahl </a:t>
            </a:r>
          </a:p>
          <a:p>
            <a:endParaRPr lang="fr-FR" dirty="0" smtClean="0"/>
          </a:p>
          <a:p>
            <a:r>
              <a:rPr lang="fr-FR" dirty="0" smtClean="0"/>
              <a:t>Basé sur le moteur V8 de Google</a:t>
            </a:r>
          </a:p>
          <a:p>
            <a:endParaRPr lang="fr-FR" dirty="0"/>
          </a:p>
          <a:p>
            <a:r>
              <a:rPr lang="fr-FR" dirty="0" smtClean="0"/>
              <a:t>Langage de bas niveau</a:t>
            </a:r>
          </a:p>
          <a:p>
            <a:endParaRPr lang="fr-FR" dirty="0"/>
          </a:p>
          <a:p>
            <a:r>
              <a:rPr lang="fr-FR" dirty="0" smtClean="0"/>
              <a:t>Développement et maintenance fait par </a:t>
            </a:r>
            <a:r>
              <a:rPr lang="fr-FR" dirty="0" err="1" smtClean="0">
                <a:solidFill>
                  <a:schemeClr val="accent1"/>
                </a:solidFill>
              </a:rPr>
              <a:t>Joyent</a:t>
            </a:r>
            <a:endParaRPr lang="fr-FR" dirty="0" smtClean="0">
              <a:solidFill>
                <a:schemeClr val="accent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2170082"/>
            <a:ext cx="406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lecture en plus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75201" y="1695566"/>
            <a:ext cx="8946541" cy="4767579"/>
          </a:xfrm>
        </p:spPr>
        <p:txBody>
          <a:bodyPr>
            <a:normAutofit lnSpcReduction="10000"/>
          </a:bodyPr>
          <a:lstStyle/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chemeClr val="accent1"/>
                </a:solidFill>
                <a:hlinkClick r:id="rId2"/>
              </a:rPr>
              <a:t>openclassrooms.com/courses/des-applications-ultra-rapides-avec-node-js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3"/>
              </a:rPr>
              <a:t>http://nodejs.developpez.com/tutoriels/javascript/node-js-livre-debutant</a:t>
            </a:r>
            <a:r>
              <a:rPr lang="fr-FR" dirty="0" smtClean="0">
                <a:solidFill>
                  <a:schemeClr val="accent1"/>
                </a:solidFill>
                <a:hlinkClick r:id="rId3"/>
              </a:rPr>
              <a:t>/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4"/>
              </a:rPr>
              <a:t>http://www.tutorialspoint.com/nodejs</a:t>
            </a:r>
            <a:r>
              <a:rPr lang="fr-FR" dirty="0" smtClean="0">
                <a:solidFill>
                  <a:schemeClr val="accent1"/>
                </a:solidFill>
                <a:hlinkClick r:id="rId4"/>
              </a:rPr>
              <a:t>/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fr-FR" dirty="0" smtClean="0">
                <a:solidFill>
                  <a:schemeClr val="accent1"/>
                </a:solidFill>
                <a:hlinkClick r:id="rId5"/>
              </a:rPr>
              <a:t>www.grafikart.fr/tutoriels/nodejs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6"/>
              </a:rPr>
              <a:t>https://</a:t>
            </a:r>
            <a:r>
              <a:rPr lang="fr-FR" dirty="0" smtClean="0">
                <a:solidFill>
                  <a:schemeClr val="accent1"/>
                </a:solidFill>
                <a:hlinkClick r:id="rId6"/>
              </a:rPr>
              <a:t>scotch.io/tag/node-js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5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forts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3312" y="1492470"/>
            <a:ext cx="8946541" cy="509751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Asynchrone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Multiplateforme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Création d’applications lourdes (Electron)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Serveur web intégré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Monté en </a:t>
            </a:r>
            <a:r>
              <a:rPr lang="fr-FR" dirty="0" smtClean="0"/>
              <a:t>charge</a:t>
            </a:r>
          </a:p>
          <a:p>
            <a:endParaRPr lang="fr-FR" dirty="0" smtClean="0"/>
          </a:p>
          <a:p>
            <a:r>
              <a:rPr lang="fr-FR" dirty="0" smtClean="0"/>
              <a:t>É</a:t>
            </a:r>
            <a:r>
              <a:rPr lang="fr-FR" dirty="0" smtClean="0"/>
              <a:t>vénementiel</a:t>
            </a:r>
          </a:p>
          <a:p>
            <a:endParaRPr lang="fr-FR" dirty="0" smtClean="0"/>
          </a:p>
          <a:p>
            <a:r>
              <a:rPr lang="fr-FR" dirty="0" smtClean="0"/>
              <a:t>Gestion des </a:t>
            </a:r>
            <a:r>
              <a:rPr lang="fr-FR" dirty="0" err="1" smtClean="0"/>
              <a:t>streams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Communauté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/>
          <a:lstStyle/>
          <a:p>
            <a:r>
              <a:rPr lang="fr-FR" dirty="0" smtClean="0"/>
              <a:t>La déclaration d’une variable se fait via le mot clé </a:t>
            </a:r>
            <a:r>
              <a:rPr lang="fr-FR" i="1" dirty="0" smtClean="0">
                <a:solidFill>
                  <a:schemeClr val="accent1"/>
                </a:solidFill>
              </a:rPr>
              <a:t>var</a:t>
            </a:r>
            <a:r>
              <a:rPr lang="fr-FR" i="1" dirty="0" smtClean="0"/>
              <a:t> </a:t>
            </a:r>
            <a:r>
              <a:rPr lang="fr-FR" dirty="0" smtClean="0"/>
              <a:t>si le mot clé n’est pas précisé la variable sera globale </a:t>
            </a:r>
          </a:p>
          <a:p>
            <a:r>
              <a:rPr lang="fr-FR" dirty="0" smtClean="0"/>
              <a:t>Depuis ES6 il est possible de déclarer des variables via </a:t>
            </a:r>
            <a:r>
              <a:rPr lang="fr-FR" i="1" dirty="0" smtClean="0">
                <a:solidFill>
                  <a:schemeClr val="accent1"/>
                </a:solidFill>
              </a:rPr>
              <a:t>let</a:t>
            </a:r>
            <a:r>
              <a:rPr lang="fr-FR" i="1" dirty="0" smtClean="0"/>
              <a:t> </a:t>
            </a:r>
            <a:r>
              <a:rPr lang="fr-FR" dirty="0" smtClean="0"/>
              <a:t>et </a:t>
            </a:r>
            <a:r>
              <a:rPr lang="fr-FR" i="1" dirty="0" err="1" smtClean="0">
                <a:solidFill>
                  <a:schemeClr val="accent1"/>
                </a:solidFill>
              </a:rPr>
              <a:t>const</a:t>
            </a:r>
            <a:r>
              <a:rPr lang="fr-FR" i="1" dirty="0" smtClean="0"/>
              <a:t>, </a:t>
            </a:r>
            <a:r>
              <a:rPr lang="fr-FR" i="1" dirty="0" smtClean="0">
                <a:solidFill>
                  <a:schemeClr val="accent1"/>
                </a:solidFill>
              </a:rPr>
              <a:t>let</a:t>
            </a:r>
            <a:r>
              <a:rPr lang="fr-FR" i="1" dirty="0" smtClean="0"/>
              <a:t> </a:t>
            </a:r>
            <a:r>
              <a:rPr lang="fr-FR" dirty="0" smtClean="0"/>
              <a:t>permet de créer une variable qui ne sera valable que dans le contexte actuel  et </a:t>
            </a:r>
            <a:r>
              <a:rPr lang="fr-FR" i="1" dirty="0" err="1" smtClean="0">
                <a:solidFill>
                  <a:schemeClr val="accent1"/>
                </a:solidFill>
              </a:rPr>
              <a:t>const</a:t>
            </a:r>
            <a:r>
              <a:rPr lang="fr-FR" i="1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sera une constante. </a:t>
            </a:r>
          </a:p>
          <a:p>
            <a:r>
              <a:rPr lang="fr-FR" dirty="0" smtClean="0"/>
              <a:t>Les variables sont sensibles à la casse. </a:t>
            </a:r>
          </a:p>
          <a:p>
            <a:r>
              <a:rPr lang="fr-FR" dirty="0" smtClean="0"/>
              <a:t>Une variable déclaré dans une fonction ne sera pas accessible depuis l’extérieur. Exemple :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03" y="4257353"/>
            <a:ext cx="258163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Chaînes de caractère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Il est possible depuis </a:t>
            </a:r>
            <a:r>
              <a:rPr lang="fr-FR" dirty="0" smtClean="0">
                <a:solidFill>
                  <a:schemeClr val="accent1"/>
                </a:solidFill>
              </a:rPr>
              <a:t>ES6</a:t>
            </a:r>
            <a:r>
              <a:rPr lang="fr-FR" dirty="0" smtClean="0"/>
              <a:t> d’avoir des gabarits, ainsi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Devient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777360"/>
            <a:ext cx="3683000" cy="1016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717472"/>
            <a:ext cx="33909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 JavaScript les fonctions peuvent êtres nommées ou non.</a:t>
            </a:r>
          </a:p>
          <a:p>
            <a:pPr marL="0" indent="0">
              <a:buNone/>
            </a:pPr>
            <a:r>
              <a:rPr lang="fr-FR" dirty="0" smtClean="0"/>
              <a:t>Exemple :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71" y="3037899"/>
            <a:ext cx="3223466" cy="25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/>
              <a:t>f</a:t>
            </a:r>
            <a:r>
              <a:rPr lang="fr-FR" dirty="0" err="1" smtClean="0"/>
              <a:t>unctions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 JavaScript utilise énormément les fonctions pour gérer les callbacks, c’est-à-dire les fonctions exécutées lorsque le travail est fini. Depuis ES6 il est possible de simplifier cela.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Devient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261658"/>
            <a:ext cx="2908300" cy="889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226627"/>
            <a:ext cx="5067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</a:t>
            </a:r>
            <a:r>
              <a:rPr lang="fr-FR" dirty="0" err="1" smtClean="0"/>
              <a:t>hile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f</a:t>
            </a:r>
            <a:r>
              <a:rPr lang="fr-FR" dirty="0" smtClean="0"/>
              <a:t>or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46" y="2560272"/>
            <a:ext cx="2006600" cy="1460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46" y="5207000"/>
            <a:ext cx="328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11088</TotalTime>
  <Words>956</Words>
  <Application>Microsoft Macintosh PowerPoint</Application>
  <PresentationFormat>Grand écran</PresentationFormat>
  <Paragraphs>295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Wingdings</vt:lpstr>
      <vt:lpstr>Wingdings 3</vt:lpstr>
      <vt:lpstr>Arial</vt:lpstr>
      <vt:lpstr>Ion</vt:lpstr>
      <vt:lpstr> </vt:lpstr>
      <vt:lpstr>Histoire du JavaScript</vt:lpstr>
      <vt:lpstr>Histoire de NodeJS</vt:lpstr>
      <vt:lpstr>Les points forts </vt:lpstr>
      <vt:lpstr>Les variables</vt:lpstr>
      <vt:lpstr>Chaînes de caractère </vt:lpstr>
      <vt:lpstr>Les fonctions</vt:lpstr>
      <vt:lpstr>Arrow functions </vt:lpstr>
      <vt:lpstr>Les boucles</vt:lpstr>
      <vt:lpstr>Les boucles</vt:lpstr>
      <vt:lpstr>Les conditions</vt:lpstr>
      <vt:lpstr>Les tableaux</vt:lpstr>
      <vt:lpstr>Les objets</vt:lpstr>
      <vt:lpstr>Les objets</vt:lpstr>
      <vt:lpstr>Le prototypage</vt:lpstr>
      <vt:lpstr>La console</vt:lpstr>
      <vt:lpstr>Accès fichiers</vt:lpstr>
      <vt:lpstr>Présentation PowerPoint</vt:lpstr>
      <vt:lpstr>Les modules utiles </vt:lpstr>
      <vt:lpstr>Les modules utiles </vt:lpstr>
      <vt:lpstr>Les modules utiles (express)</vt:lpstr>
      <vt:lpstr>Les modules utiles (express)</vt:lpstr>
      <vt:lpstr>Un code asynchrone plus propre</vt:lpstr>
      <vt:lpstr>Express </vt:lpstr>
      <vt:lpstr>Les middlewares </vt:lpstr>
      <vt:lpstr>Gestion de BDD </vt:lpstr>
      <vt:lpstr>WebSockets</vt:lpstr>
      <vt:lpstr>Test unitaires  </vt:lpstr>
      <vt:lpstr>Présentation PowerPoint</vt:lpstr>
      <vt:lpstr>Un peu de lecture en plus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DUCERF Alexis</dc:creator>
  <cp:lastModifiedBy>DUCERF Alexis</cp:lastModifiedBy>
  <cp:revision>50</cp:revision>
  <dcterms:created xsi:type="dcterms:W3CDTF">2016-01-09T10:29:53Z</dcterms:created>
  <dcterms:modified xsi:type="dcterms:W3CDTF">2016-09-20T19:20:25Z</dcterms:modified>
</cp:coreProperties>
</file>