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1" r:id="rId3"/>
    <p:sldId id="261" r:id="rId4"/>
    <p:sldId id="294" r:id="rId5"/>
    <p:sldId id="262" r:id="rId6"/>
    <p:sldId id="263" r:id="rId7"/>
    <p:sldId id="264" r:id="rId8"/>
    <p:sldId id="265" r:id="rId9"/>
    <p:sldId id="266" r:id="rId10"/>
    <p:sldId id="268" r:id="rId11"/>
    <p:sldId id="29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9" autoAdjust="0"/>
    <p:restoredTop sz="93632"/>
  </p:normalViewPr>
  <p:slideViewPr>
    <p:cSldViewPr snapToGrid="0">
      <p:cViewPr varScale="1">
        <p:scale>
          <a:sx n="66" d="100"/>
          <a:sy n="66" d="100"/>
        </p:scale>
        <p:origin x="200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382DC-03BB-4DA5-8FDD-921109285244}" type="datetimeFigureOut">
              <a:rPr lang="fr-FR" smtClean="0"/>
              <a:t>13/12/2016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2861D-83A5-4B09-9317-6C9EE4A8F6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6337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4A9C-97F0-421E-BA4F-D67C6EA9E76C}" type="datetimeFigureOut">
              <a:rPr lang="fr-FR" smtClean="0"/>
              <a:t>13/12/2016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2C029-268C-41B7-93F7-272C3F336A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9164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C1AA-BF05-477F-A770-8B89FAEAA0EB}" type="datetime1">
              <a:rPr lang="en-US" smtClean="0"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45BD-B832-438F-9794-86FAF9DC2027}" type="datetime1">
              <a:rPr lang="en-US" smtClean="0"/>
              <a:t>12/13/16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AFCD-D2AD-4C91-98A9-FDB209680D66}" type="datetime1">
              <a:rPr lang="en-US" smtClean="0"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FAA0-3FF9-44B3-94D9-03C8A2166C7C}" type="datetime1">
              <a:rPr lang="en-US" smtClean="0"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EEA7-6558-41EF-B7C6-A91CF4B2286A}" type="datetime1">
              <a:rPr lang="en-US" smtClean="0"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BD85-82ED-49EB-9DBD-BBC9E8C9DC12}" type="datetime1">
              <a:rPr lang="en-US" smtClean="0"/>
              <a:t>12/13/16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3C1E-317A-4984-805E-B749D7F4E950}" type="datetime1">
              <a:rPr lang="en-US" smtClean="0"/>
              <a:t>12/13/16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1179-F36C-45FB-BF05-576CE598AD5E}" type="datetime1">
              <a:rPr lang="en-US" smtClean="0"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859-5120-490F-BA2B-6A7031AEA6DD}" type="datetime1">
              <a:rPr lang="en-US" smtClean="0"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C1F3-CCCF-41BE-864F-0425C3139438}" type="datetime1">
              <a:rPr lang="en-US" smtClean="0"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91C2-3901-4AF2-98EE-931409B84DE2}" type="datetime1">
              <a:rPr lang="en-US" smtClean="0"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99F7-1BBE-4C5A-B359-D36F51D55589}" type="datetime1">
              <a:rPr lang="en-US" smtClean="0"/>
              <a:t>12/13/16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AB36-E70B-469E-8F5C-D9AD08E30B0A}" type="datetime1">
              <a:rPr lang="en-US" smtClean="0"/>
              <a:t>12/13/16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622A-D58B-4801-8726-8C0FD6F327E4}" type="datetime1">
              <a:rPr lang="en-US" smtClean="0"/>
              <a:t>12/13/16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B801-3F5D-4EDE-9F8F-05444B27E639}" type="datetime1">
              <a:rPr lang="en-US" smtClean="0"/>
              <a:t>12/13/16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FA0D-8875-4F6E-B2AF-6B2DC58E689B}" type="datetime1">
              <a:rPr lang="en-US" smtClean="0"/>
              <a:t>12/13/16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36F1-5119-432B-981E-A4608E8F11A2}" type="datetime1">
              <a:rPr lang="en-US" smtClean="0"/>
              <a:t>12/13/16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2BA0AB9-1CC9-4CD0-B75C-4EB130BF7AED}" type="datetime1">
              <a:rPr lang="en-US" smtClean="0"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Formation PHP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 smtClean="0"/>
              <a:t>Alexis DUCERF </a:t>
            </a:r>
            <a:r>
              <a:rPr lang="fr-FR" smtClean="0"/>
              <a:t>– </a:t>
            </a:r>
            <a:r>
              <a:rPr lang="fr-FR" smtClean="0"/>
              <a:t>2016</a:t>
            </a:r>
            <a:endParaRPr lang="fr-FR" dirty="0" smtClean="0"/>
          </a:p>
          <a:p>
            <a:pPr algn="ctr"/>
            <a:r>
              <a:rPr lang="fr-FR" sz="1200" i="1" cap="none" dirty="0" smtClean="0"/>
              <a:t>alexis.ducerf@deercoders.com</a:t>
            </a:r>
            <a:endParaRPr lang="fr-FR" sz="1200" i="1" cap="none" dirty="0"/>
          </a:p>
        </p:txBody>
      </p:sp>
      <p:sp>
        <p:nvSpPr>
          <p:cNvPr id="4" name="AutoShape 2" descr="Résultat de recherche d'images pour &quot;php log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 descr="File:PHP-logo.sv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759" y="660855"/>
            <a:ext cx="4864050" cy="2576426"/>
          </a:xfrm>
          <a:prstGeom prst="rect">
            <a:avLst/>
          </a:prstGeom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3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fonctions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2078966"/>
            <a:ext cx="10544627" cy="4169433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Une fonction peut être anonyme ou non, ses deux syntaxes seront donc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myFunction</a:t>
            </a:r>
            <a:r>
              <a:rPr lang="fr-FR" dirty="0" smtClean="0"/>
              <a:t>(){ //Do Something }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$var = </a:t>
            </a:r>
            <a:r>
              <a:rPr lang="fr-FR" dirty="0" err="1"/>
              <a:t>function</a:t>
            </a:r>
            <a:r>
              <a:rPr lang="fr-FR" dirty="0"/>
              <a:t>(){ //Do Something </a:t>
            </a:r>
            <a:r>
              <a:rPr lang="fr-FR" dirty="0" smtClean="0"/>
              <a:t>};</a:t>
            </a:r>
          </a:p>
          <a:p>
            <a:r>
              <a:rPr lang="fr-FR" dirty="0" smtClean="0"/>
              <a:t>Il est possible d’initialiser les paramètres de la fonction directement  dans la déclaration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 smtClean="0"/>
              <a:t>function</a:t>
            </a:r>
            <a:r>
              <a:rPr lang="fr-FR" dirty="0" smtClean="0"/>
              <a:t>($var1 = 1, $var2 = ‘hello’){}</a:t>
            </a:r>
          </a:p>
          <a:p>
            <a:r>
              <a:rPr lang="fr-FR" dirty="0" smtClean="0"/>
              <a:t>Depuis PHP7 il est possible de mettre un typage strict, exemple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 smtClean="0"/>
              <a:t>function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$var1, string $var2){}</a:t>
            </a:r>
          </a:p>
          <a:p>
            <a:r>
              <a:rPr lang="fr-FR" dirty="0" smtClean="0"/>
              <a:t>Depuis PHP5.6 il est possible de mettre un nombre infini de paramètres via le </a:t>
            </a:r>
            <a:r>
              <a:rPr lang="fr-FR" dirty="0" smtClean="0">
                <a:solidFill>
                  <a:srgbClr val="FFC000"/>
                </a:solidFill>
              </a:rPr>
              <a:t>…</a:t>
            </a:r>
            <a:r>
              <a:rPr lang="fr-FR" dirty="0" smtClean="0"/>
              <a:t>, exemple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 smtClean="0"/>
              <a:t>function</a:t>
            </a:r>
            <a:r>
              <a:rPr lang="fr-FR" dirty="0" smtClean="0"/>
              <a:t> test(…$var){ // $var est un tableau qu’il faut donc parcourir }</a:t>
            </a:r>
          </a:p>
          <a:p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48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Travaux pratiques 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de tableaux et gestion de ces derniers.</a:t>
            </a:r>
          </a:p>
          <a:p>
            <a:r>
              <a:rPr lang="fr-FR" dirty="0" smtClean="0"/>
              <a:t>Mettre </a:t>
            </a:r>
            <a:r>
              <a:rPr lang="fr-FR" dirty="0"/>
              <a:t>en place la logique du site grâce à un </a:t>
            </a:r>
            <a:r>
              <a:rPr lang="fr-FR" dirty="0" err="1" smtClean="0"/>
              <a:t>bootstrap</a:t>
            </a:r>
            <a:r>
              <a:rPr lang="fr-FR" dirty="0"/>
              <a:t>.</a:t>
            </a:r>
            <a:endParaRPr lang="fr-FR" dirty="0" smtClean="0"/>
          </a:p>
          <a:p>
            <a:r>
              <a:rPr lang="fr-FR" dirty="0"/>
              <a:t>Dynamiser la page </a:t>
            </a:r>
            <a:r>
              <a:rPr lang="fr-FR" dirty="0" smtClean="0"/>
              <a:t>d'accueil.</a:t>
            </a:r>
          </a:p>
          <a:p>
            <a:r>
              <a:rPr lang="fr-FR" dirty="0" smtClean="0"/>
              <a:t>Gérer </a:t>
            </a:r>
            <a:r>
              <a:rPr lang="fr-FR" dirty="0"/>
              <a:t>les différents niveaux de droits aux utilisateurs du site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 smtClean="0"/>
              <a:t>Factoriser </a:t>
            </a:r>
            <a:r>
              <a:rPr lang="fr-FR" dirty="0"/>
              <a:t>la logique de l'exécution des traitements puis celle de la génération du rendu dans une API dédiée à la gestion de modules</a:t>
            </a:r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4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FONDEMENTS DE PHP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7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vie d'un script PHP, les principales structures du langage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66306"/>
            <a:ext cx="8946541" cy="4182093"/>
          </a:xfrm>
        </p:spPr>
        <p:txBody>
          <a:bodyPr>
            <a:normAutofit/>
          </a:bodyPr>
          <a:lstStyle/>
          <a:p>
            <a:r>
              <a:rPr lang="fr-FR" dirty="0" smtClean="0"/>
              <a:t>PHP permet de coder en procédural ou en objet.</a:t>
            </a:r>
          </a:p>
          <a:p>
            <a:r>
              <a:rPr lang="fr-FR" dirty="0" smtClean="0"/>
              <a:t>Pour placer du code PHP il nécessaire d’utiliser les balises </a:t>
            </a:r>
            <a:r>
              <a:rPr lang="fr-FR" dirty="0" smtClean="0">
                <a:solidFill>
                  <a:srgbClr val="FFC000"/>
                </a:solidFill>
              </a:rPr>
              <a:t>&lt;</a:t>
            </a:r>
            <a:r>
              <a:rPr lang="fr-FR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fr-FR" dirty="0" smtClean="0">
                <a:solidFill>
                  <a:srgbClr val="FFC000"/>
                </a:solidFill>
              </a:rPr>
              <a:t>php </a:t>
            </a:r>
            <a:r>
              <a:rPr lang="fr-FR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fr-FR" dirty="0" smtClean="0">
                <a:solidFill>
                  <a:srgbClr val="FFC000"/>
                </a:solidFill>
              </a:rPr>
              <a:t>&gt;</a:t>
            </a:r>
            <a:r>
              <a:rPr lang="fr-FR" dirty="0" smtClean="0"/>
              <a:t>.</a:t>
            </a:r>
          </a:p>
          <a:p>
            <a:r>
              <a:rPr lang="fr-FR" dirty="0" smtClean="0"/>
              <a:t>Un script ne tournera pas de base en continu, il est exécuté à l’appel puis s’arrête une fois le script exécuté. </a:t>
            </a:r>
          </a:p>
          <a:p>
            <a:r>
              <a:rPr lang="fr-FR" dirty="0" smtClean="0"/>
              <a:t>Le script s’arrêtera au bout de 30sec </a:t>
            </a:r>
            <a:r>
              <a:rPr lang="fr-FR" i="1" dirty="0" smtClean="0"/>
              <a:t>via </a:t>
            </a:r>
            <a:r>
              <a:rPr lang="fr-FR" dirty="0" smtClean="0"/>
              <a:t>un timeout si aucune information sur la durée du script n’est fournie. </a:t>
            </a:r>
          </a:p>
          <a:p>
            <a:r>
              <a:rPr lang="fr-FR" dirty="0" smtClean="0"/>
              <a:t>L’indentation n’est pas obligatoire dans le code, cependant elle est fortement conseillé pour aider à la maintenabilité du code.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0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vie d'un script PHP, les principales structures du langage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66306"/>
            <a:ext cx="8946541" cy="4182093"/>
          </a:xfrm>
        </p:spPr>
        <p:txBody>
          <a:bodyPr>
            <a:normAutofit/>
          </a:bodyPr>
          <a:lstStyle/>
          <a:p>
            <a:r>
              <a:rPr lang="fr-FR" dirty="0"/>
              <a:t>Chaque ligne de code doit se terminer par un </a:t>
            </a:r>
            <a:r>
              <a:rPr lang="fr-FR" sz="2800" b="1" dirty="0">
                <a:solidFill>
                  <a:srgbClr val="FFC000"/>
                </a:solidFill>
              </a:rPr>
              <a:t>; </a:t>
            </a:r>
            <a:r>
              <a:rPr lang="fr-FR" dirty="0"/>
              <a:t>(point-virgule).</a:t>
            </a:r>
            <a:r>
              <a:rPr lang="fr-FR" b="1" dirty="0"/>
              <a:t> </a:t>
            </a:r>
            <a:endParaRPr lang="fr-FR" dirty="0" smtClean="0"/>
          </a:p>
          <a:p>
            <a:r>
              <a:rPr lang="fr-FR" dirty="0" smtClean="0"/>
              <a:t>Pour </a:t>
            </a:r>
            <a:r>
              <a:rPr lang="fr-FR" dirty="0"/>
              <a:t>concaténer des chaînes de caractères il faut passer par le signe </a:t>
            </a:r>
            <a:r>
              <a:rPr lang="fr-FR" b="1" dirty="0">
                <a:solidFill>
                  <a:srgbClr val="FFC000"/>
                </a:solidFill>
              </a:rPr>
              <a:t>.</a:t>
            </a:r>
            <a:r>
              <a:rPr lang="fr-FR" dirty="0"/>
              <a:t> (point</a:t>
            </a:r>
            <a:r>
              <a:rPr lang="fr-FR" dirty="0" smtClean="0"/>
              <a:t>).</a:t>
            </a:r>
          </a:p>
          <a:p>
            <a:r>
              <a:rPr lang="fr-FR" dirty="0" smtClean="0"/>
              <a:t>Pour placer un commentaire, il est possible de passer par </a:t>
            </a:r>
            <a:r>
              <a:rPr lang="fr-FR" dirty="0" smtClean="0">
                <a:solidFill>
                  <a:srgbClr val="FFC000"/>
                </a:solidFill>
              </a:rPr>
              <a:t>//</a:t>
            </a:r>
            <a:r>
              <a:rPr lang="fr-FR" dirty="0" smtClean="0"/>
              <a:t> (une ligne) ou </a:t>
            </a:r>
            <a:r>
              <a:rPr lang="fr-FR" dirty="0" smtClean="0">
                <a:solidFill>
                  <a:srgbClr val="FFC000"/>
                </a:solidFill>
              </a:rPr>
              <a:t>/* */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fr-FR" dirty="0" smtClean="0"/>
              <a:t>(plusieurs lignes)</a:t>
            </a:r>
          </a:p>
          <a:p>
            <a:r>
              <a:rPr lang="fr-FR" dirty="0" smtClean="0"/>
              <a:t>Pour afficher le contenu d’une variable il faut passer par la fonction </a:t>
            </a:r>
            <a:r>
              <a:rPr lang="fr-FR" dirty="0" err="1" smtClean="0">
                <a:solidFill>
                  <a:srgbClr val="FFC000"/>
                </a:solidFill>
              </a:rPr>
              <a:t>echo</a:t>
            </a:r>
            <a:r>
              <a:rPr lang="fr-FR" dirty="0"/>
              <a:t>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4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types de données : leurs représentations et leurs opérateurs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affecter une valeur à une variable on passera par le signe </a:t>
            </a:r>
            <a:r>
              <a:rPr lang="fr-FR" b="1" dirty="0" smtClean="0">
                <a:solidFill>
                  <a:srgbClr val="FFC000"/>
                </a:solidFill>
              </a:rPr>
              <a:t>=</a:t>
            </a:r>
            <a:r>
              <a:rPr lang="fr-FR" b="1" dirty="0" smtClean="0"/>
              <a:t>.</a:t>
            </a:r>
          </a:p>
          <a:p>
            <a:r>
              <a:rPr lang="fr-FR" dirty="0" smtClean="0"/>
              <a:t>Plusieurs opérateurs sont disponibles pour faire une opération mathématique directement à la valorisation comme </a:t>
            </a:r>
            <a:r>
              <a:rPr lang="fr-FR" b="1" dirty="0" smtClean="0">
                <a:solidFill>
                  <a:srgbClr val="FFC000"/>
                </a:solidFill>
              </a:rPr>
              <a:t>+=</a:t>
            </a:r>
            <a:r>
              <a:rPr lang="fr-FR" b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fr-FR" dirty="0" smtClean="0"/>
              <a:t>qui va permettre d’ajouter la valeur à la variable. Exemple : </a:t>
            </a:r>
          </a:p>
          <a:p>
            <a:pPr marL="0" indent="0">
              <a:buNone/>
            </a:pPr>
            <a:r>
              <a:rPr lang="es-ES" b="1" dirty="0" smtClean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es-ES" sz="1800" b="1" dirty="0" smtClean="0"/>
              <a:t>&lt;?</a:t>
            </a:r>
            <a:r>
              <a:rPr lang="es-ES" sz="1800" b="1" dirty="0"/>
              <a:t>php $</a:t>
            </a:r>
            <a:r>
              <a:rPr lang="es-ES" sz="1800" b="1" dirty="0" err="1"/>
              <a:t>myvar</a:t>
            </a:r>
            <a:r>
              <a:rPr lang="es-ES" sz="1800" b="1" dirty="0"/>
              <a:t> = 1; echo $</a:t>
            </a:r>
            <a:r>
              <a:rPr lang="es-ES" sz="1800" b="1" dirty="0" err="1"/>
              <a:t>myvar</a:t>
            </a:r>
            <a:r>
              <a:rPr lang="es-ES" sz="1800" b="1" dirty="0"/>
              <a:t> += 1; //2 </a:t>
            </a:r>
            <a:r>
              <a:rPr lang="es-ES" sz="1800" b="1" dirty="0" smtClean="0"/>
              <a:t>?&gt;</a:t>
            </a:r>
          </a:p>
          <a:p>
            <a:r>
              <a:rPr lang="fr-FR" sz="1800" dirty="0" smtClean="0"/>
              <a:t>Il est possible de faire la même chose pour la concaténation</a:t>
            </a:r>
          </a:p>
          <a:p>
            <a:pPr marL="0" indent="0">
              <a:buNone/>
            </a:pPr>
            <a:r>
              <a:rPr lang="es-ES" sz="1800" b="1" dirty="0" smtClean="0"/>
              <a:t>	&lt;?</a:t>
            </a:r>
            <a:r>
              <a:rPr lang="es-ES" sz="1800" b="1" dirty="0"/>
              <a:t>php $</a:t>
            </a:r>
            <a:r>
              <a:rPr lang="es-ES" sz="1800" b="1" dirty="0" err="1"/>
              <a:t>myvar</a:t>
            </a:r>
            <a:r>
              <a:rPr lang="es-ES" sz="1800" b="1" dirty="0"/>
              <a:t> = </a:t>
            </a:r>
            <a:r>
              <a:rPr lang="es-ES" sz="1800" b="1" dirty="0" smtClean="0"/>
              <a:t>‘</a:t>
            </a:r>
            <a:r>
              <a:rPr lang="es-ES" sz="1800" b="1" dirty="0" err="1" smtClean="0"/>
              <a:t>foo</a:t>
            </a:r>
            <a:r>
              <a:rPr lang="es-ES" sz="1800" b="1" dirty="0" smtClean="0"/>
              <a:t>’ ; </a:t>
            </a:r>
            <a:r>
              <a:rPr lang="es-ES" sz="1800" b="1" dirty="0"/>
              <a:t>echo $</a:t>
            </a:r>
            <a:r>
              <a:rPr lang="es-ES" sz="1800" b="1" dirty="0" err="1"/>
              <a:t>myvar</a:t>
            </a:r>
            <a:r>
              <a:rPr lang="es-ES" sz="1800" b="1" dirty="0"/>
              <a:t> </a:t>
            </a:r>
            <a:r>
              <a:rPr lang="es-ES" sz="1800" b="1" dirty="0"/>
              <a:t>.</a:t>
            </a:r>
            <a:r>
              <a:rPr lang="es-ES" sz="1800" b="1" dirty="0" smtClean="0"/>
              <a:t>= </a:t>
            </a:r>
            <a:r>
              <a:rPr lang="es-ES" sz="1800" b="1" dirty="0" smtClean="0"/>
              <a:t>‘bar’; //</a:t>
            </a:r>
            <a:r>
              <a:rPr lang="es-ES" sz="1800" b="1" dirty="0" err="1" smtClean="0"/>
              <a:t>foobar</a:t>
            </a:r>
            <a:r>
              <a:rPr lang="es-ES" sz="1800" b="1" dirty="0" smtClean="0"/>
              <a:t> </a:t>
            </a:r>
            <a:r>
              <a:rPr lang="es-ES" sz="1800" b="1" dirty="0"/>
              <a:t>?&gt;</a:t>
            </a:r>
          </a:p>
          <a:p>
            <a:pPr marL="0" indent="0">
              <a:buNone/>
            </a:pPr>
            <a:endParaRPr lang="fr-FR" sz="1800" b="1" dirty="0" smtClean="0"/>
          </a:p>
          <a:p>
            <a:pPr marL="0" indent="0">
              <a:buNone/>
            </a:pPr>
            <a:endParaRPr lang="fr-FR" sz="1800" b="1" dirty="0"/>
          </a:p>
          <a:p>
            <a:pPr marL="0" indent="0">
              <a:buNone/>
            </a:pPr>
            <a:endParaRPr lang="fr-FR" sz="1800" b="1" dirty="0" smtClean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5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variables et les constantes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création de variable se passe par le signe </a:t>
            </a:r>
            <a:r>
              <a:rPr lang="fr-FR" b="1" dirty="0" smtClean="0">
                <a:solidFill>
                  <a:srgbClr val="FFC000"/>
                </a:solidFill>
              </a:rPr>
              <a:t>$</a:t>
            </a:r>
            <a:r>
              <a:rPr lang="fr-FR" dirty="0" smtClean="0"/>
              <a:t>, par exemple : </a:t>
            </a:r>
            <a:r>
              <a:rPr lang="fr-FR" i="1" dirty="0" smtClean="0"/>
              <a:t>$</a:t>
            </a:r>
            <a:r>
              <a:rPr lang="fr-FR" i="1" dirty="0" err="1" smtClean="0"/>
              <a:t>mavariable</a:t>
            </a:r>
            <a:r>
              <a:rPr lang="fr-FR" dirty="0" smtClean="0"/>
              <a:t>.</a:t>
            </a:r>
          </a:p>
          <a:p>
            <a:r>
              <a:rPr lang="fr-FR" dirty="0" smtClean="0"/>
              <a:t>Pour créer une constante il est possible d’utiliser le mot clé </a:t>
            </a:r>
            <a:r>
              <a:rPr lang="fr-FR" i="1" dirty="0" err="1" smtClean="0">
                <a:solidFill>
                  <a:srgbClr val="FFC000"/>
                </a:solidFill>
              </a:rPr>
              <a:t>const</a:t>
            </a:r>
            <a:r>
              <a:rPr lang="fr-FR" dirty="0" smtClean="0"/>
              <a:t> ou la fonction </a:t>
            </a:r>
            <a:r>
              <a:rPr lang="fr-FR" i="1" dirty="0" err="1" smtClean="0">
                <a:solidFill>
                  <a:srgbClr val="FFC000"/>
                </a:solidFill>
              </a:rPr>
              <a:t>define</a:t>
            </a:r>
            <a:r>
              <a:rPr lang="fr-FR" i="1" dirty="0" smtClean="0">
                <a:solidFill>
                  <a:srgbClr val="FFC000"/>
                </a:solidFill>
              </a:rPr>
              <a:t>()</a:t>
            </a:r>
            <a:r>
              <a:rPr lang="fr-FR" dirty="0"/>
              <a:t>.</a:t>
            </a:r>
            <a:r>
              <a:rPr lang="fr-FR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fr-FR" dirty="0" smtClean="0"/>
              <a:t>La différence réside dans le fait que </a:t>
            </a:r>
            <a:r>
              <a:rPr lang="fr-FR" i="1" dirty="0" err="1" smtClean="0">
                <a:solidFill>
                  <a:srgbClr val="FFC000"/>
                </a:solidFill>
              </a:rPr>
              <a:t>const</a:t>
            </a:r>
            <a:r>
              <a:rPr lang="fr-FR" dirty="0" smtClean="0"/>
              <a:t> doit être utilisé en début de script alors que </a:t>
            </a:r>
            <a:r>
              <a:rPr lang="fr-FR" dirty="0" err="1" smtClean="0">
                <a:solidFill>
                  <a:srgbClr val="FFC000"/>
                </a:solidFill>
              </a:rPr>
              <a:t>define</a:t>
            </a:r>
            <a:r>
              <a:rPr lang="fr-FR" dirty="0" smtClean="0">
                <a:solidFill>
                  <a:srgbClr val="FFC000"/>
                </a:solidFill>
              </a:rPr>
              <a:t>() </a:t>
            </a:r>
            <a:r>
              <a:rPr lang="fr-FR" dirty="0" smtClean="0"/>
              <a:t>non. Il n’est pas nécessaire de mettre un </a:t>
            </a:r>
            <a:r>
              <a:rPr lang="fr-FR" i="1" dirty="0" smtClean="0"/>
              <a:t>$ </a:t>
            </a:r>
            <a:r>
              <a:rPr lang="fr-FR" dirty="0" smtClean="0"/>
              <a:t>pour une constante. Par convention le nom de la constante sera en majuscule. À l’intérieur d’une classe on devra utiliser </a:t>
            </a:r>
            <a:r>
              <a:rPr lang="fr-FR" dirty="0" err="1" smtClean="0">
                <a:solidFill>
                  <a:srgbClr val="FFC000"/>
                </a:solidFill>
              </a:rPr>
              <a:t>const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1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typage faible et le transtypage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PHP est un langage avec un typage faible, il n’est donc pas nécessaire de préciser de quel type sera la variable cependant il est possible d’attribuer un type à une variable (transtypage).</a:t>
            </a:r>
          </a:p>
          <a:p>
            <a:r>
              <a:rPr lang="fr-FR" dirty="0" smtClean="0"/>
              <a:t>Il est possible de modifier le type d’une variable via un </a:t>
            </a:r>
            <a:r>
              <a:rPr lang="fr-FR" dirty="0" err="1" smtClean="0"/>
              <a:t>cast</a:t>
            </a:r>
            <a:r>
              <a:rPr lang="fr-FR" dirty="0" smtClean="0"/>
              <a:t>, par exemple : </a:t>
            </a:r>
            <a:r>
              <a:rPr lang="fr-FR" b="1" dirty="0" smtClean="0"/>
              <a:t>$</a:t>
            </a:r>
            <a:r>
              <a:rPr lang="fr-FR" b="1" dirty="0" err="1" smtClean="0"/>
              <a:t>myvar</a:t>
            </a:r>
            <a:r>
              <a:rPr lang="fr-FR" b="1" dirty="0" smtClean="0"/>
              <a:t> = (string)$</a:t>
            </a:r>
            <a:r>
              <a:rPr lang="fr-FR" b="1" dirty="0" err="1" smtClean="0"/>
              <a:t>foo</a:t>
            </a:r>
            <a:r>
              <a:rPr lang="fr-FR" b="1" dirty="0" smtClean="0"/>
              <a:t>;  </a:t>
            </a:r>
          </a:p>
          <a:p>
            <a:r>
              <a:rPr lang="fr-FR" dirty="0" smtClean="0"/>
              <a:t>Il est aussi possible de modifier le type d’une variable v</a:t>
            </a:r>
            <a:r>
              <a:rPr lang="fr-FR" i="1" dirty="0" smtClean="0"/>
              <a:t>ia </a:t>
            </a:r>
            <a:r>
              <a:rPr lang="fr-FR" dirty="0" smtClean="0"/>
              <a:t>une fonction, par exemple : </a:t>
            </a:r>
            <a:r>
              <a:rPr lang="fr-FR" b="1" dirty="0" err="1" smtClean="0"/>
              <a:t>settype</a:t>
            </a:r>
            <a:r>
              <a:rPr lang="fr-FR" b="1" dirty="0" smtClean="0"/>
              <a:t>($</a:t>
            </a:r>
            <a:r>
              <a:rPr lang="fr-FR" b="1" dirty="0" err="1" smtClean="0"/>
              <a:t>foo</a:t>
            </a:r>
            <a:r>
              <a:rPr lang="fr-FR" b="1" dirty="0" smtClean="0"/>
              <a:t>, ‘string’);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8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L'utilisation des tableaux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Depuis PHP 5.4 une nouvelle syntaxe est disponible : </a:t>
            </a:r>
            <a:r>
              <a:rPr lang="fr-FR" b="1" dirty="0" smtClean="0">
                <a:solidFill>
                  <a:srgbClr val="FFC000"/>
                </a:solidFill>
              </a:rPr>
              <a:t>[]</a:t>
            </a:r>
            <a:r>
              <a:rPr lang="fr-FR" b="1" dirty="0"/>
              <a:t> </a:t>
            </a:r>
            <a:r>
              <a:rPr lang="fr-FR" dirty="0" smtClean="0"/>
              <a:t>pour la déclaration d’un tableau.</a:t>
            </a:r>
            <a:endParaRPr lang="fr-FR" b="1" dirty="0" smtClean="0"/>
          </a:p>
          <a:p>
            <a:r>
              <a:rPr lang="fr-FR" dirty="0" smtClean="0"/>
              <a:t>Dans le cas d’une version antérieur il est nécessaire d’utiliser la syntaxe : </a:t>
            </a:r>
            <a:r>
              <a:rPr lang="fr-FR" b="1" dirty="0" err="1" smtClean="0">
                <a:solidFill>
                  <a:srgbClr val="FFC000"/>
                </a:solidFill>
              </a:rPr>
              <a:t>array</a:t>
            </a:r>
            <a:r>
              <a:rPr lang="fr-FR" b="1" dirty="0" smtClean="0">
                <a:solidFill>
                  <a:srgbClr val="FFC000"/>
                </a:solidFill>
              </a:rPr>
              <a:t>()</a:t>
            </a:r>
            <a:r>
              <a:rPr lang="fr-FR" b="1" dirty="0" smtClean="0"/>
              <a:t>.</a:t>
            </a:r>
          </a:p>
          <a:p>
            <a:r>
              <a:rPr lang="fr-FR" dirty="0" smtClean="0"/>
              <a:t>Pour afficher le contenu d’un tableau il est possible de passer par 2 fonctions, </a:t>
            </a:r>
            <a:r>
              <a:rPr lang="fr-FR" b="1" dirty="0" err="1" smtClean="0">
                <a:solidFill>
                  <a:srgbClr val="FFC000"/>
                </a:solidFill>
              </a:rPr>
              <a:t>var_dump</a:t>
            </a:r>
            <a:r>
              <a:rPr lang="fr-FR" b="1" dirty="0" smtClean="0">
                <a:solidFill>
                  <a:srgbClr val="FFC000"/>
                </a:solidFill>
              </a:rPr>
              <a:t>() </a:t>
            </a:r>
            <a:r>
              <a:rPr lang="fr-FR" dirty="0" smtClean="0"/>
              <a:t>et </a:t>
            </a:r>
            <a:r>
              <a:rPr lang="fr-FR" b="1" dirty="0" err="1" smtClean="0">
                <a:solidFill>
                  <a:srgbClr val="FFC000"/>
                </a:solidFill>
              </a:rPr>
              <a:t>print_r</a:t>
            </a:r>
            <a:r>
              <a:rPr lang="fr-FR" b="1" dirty="0" smtClean="0">
                <a:solidFill>
                  <a:srgbClr val="FFC000"/>
                </a:solidFill>
              </a:rPr>
              <a:t>()</a:t>
            </a:r>
            <a:r>
              <a:rPr lang="fr-FR" dirty="0" smtClean="0"/>
              <a:t>.</a:t>
            </a:r>
          </a:p>
          <a:p>
            <a:r>
              <a:rPr lang="fr-FR" dirty="0" smtClean="0"/>
              <a:t>Un tableau commence toujours à 0 et non à 1.</a:t>
            </a:r>
          </a:p>
          <a:p>
            <a:r>
              <a:rPr lang="fr-FR" dirty="0" smtClean="0"/>
              <a:t>Pour accéder aux éléments d’un tableau on passe par les </a:t>
            </a:r>
            <a:r>
              <a:rPr lang="fr-FR" dirty="0" smtClean="0">
                <a:solidFill>
                  <a:srgbClr val="FFC000"/>
                </a:solidFill>
              </a:rPr>
              <a:t>[]</a:t>
            </a:r>
            <a:r>
              <a:rPr lang="fr-FR" dirty="0" smtClean="0"/>
              <a:t>, exemple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$</a:t>
            </a:r>
            <a:r>
              <a:rPr lang="fr-FR" dirty="0" err="1" smtClean="0"/>
              <a:t>myvar</a:t>
            </a:r>
            <a:r>
              <a:rPr lang="fr-FR" dirty="0" smtClean="0"/>
              <a:t> = [1,2,3,4]; </a:t>
            </a:r>
            <a:r>
              <a:rPr lang="fr-FR" dirty="0" err="1" smtClean="0"/>
              <a:t>echo</a:t>
            </a:r>
            <a:r>
              <a:rPr lang="fr-FR" dirty="0" smtClean="0"/>
              <a:t> $</a:t>
            </a:r>
            <a:r>
              <a:rPr lang="fr-FR" dirty="0" err="1" smtClean="0"/>
              <a:t>myvar</a:t>
            </a:r>
            <a:r>
              <a:rPr lang="fr-FR" dirty="0" smtClean="0"/>
              <a:t>[0]; // 1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70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structures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contrôle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4293" y="2044292"/>
            <a:ext cx="8946541" cy="419548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If</a:t>
            </a:r>
          </a:p>
          <a:p>
            <a:r>
              <a:rPr lang="en-US" dirty="0" smtClean="0"/>
              <a:t>while</a:t>
            </a:r>
          </a:p>
          <a:p>
            <a:r>
              <a:rPr lang="en-US" dirty="0" smtClean="0"/>
              <a:t>do-while</a:t>
            </a:r>
            <a:endParaRPr lang="en-US" dirty="0"/>
          </a:p>
          <a:p>
            <a:r>
              <a:rPr lang="en-US" dirty="0"/>
              <a:t>for</a:t>
            </a:r>
          </a:p>
          <a:p>
            <a:r>
              <a:rPr lang="en-US" dirty="0" err="1"/>
              <a:t>foreach</a:t>
            </a:r>
            <a:endParaRPr lang="en-US" dirty="0"/>
          </a:p>
          <a:p>
            <a:r>
              <a:rPr lang="en-US" dirty="0"/>
              <a:t>break</a:t>
            </a:r>
          </a:p>
          <a:p>
            <a:r>
              <a:rPr lang="en-US" dirty="0"/>
              <a:t>continue</a:t>
            </a:r>
          </a:p>
          <a:p>
            <a:r>
              <a:rPr lang="en-US" smtClean="0"/>
              <a:t>Switch</a:t>
            </a:r>
          </a:p>
          <a:p>
            <a:r>
              <a:rPr lang="en-US" smtClean="0"/>
              <a:t>return</a:t>
            </a:r>
            <a:endParaRPr lang="en-US" dirty="0"/>
          </a:p>
          <a:p>
            <a:r>
              <a:rPr lang="en-US" dirty="0"/>
              <a:t>require</a:t>
            </a:r>
          </a:p>
          <a:p>
            <a:r>
              <a:rPr lang="en-US" dirty="0"/>
              <a:t>include</a:t>
            </a:r>
          </a:p>
          <a:p>
            <a:r>
              <a:rPr lang="en-US" dirty="0" err="1"/>
              <a:t>require_once</a:t>
            </a:r>
            <a:endParaRPr lang="en-US" dirty="0"/>
          </a:p>
          <a:p>
            <a:r>
              <a:rPr lang="en-US" dirty="0" err="1" smtClean="0"/>
              <a:t>include_once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9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1364</TotalTime>
  <Words>709</Words>
  <Application>Microsoft Macintosh PowerPoint</Application>
  <PresentationFormat>Grand écran</PresentationFormat>
  <Paragraphs>79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Formation PHP</vt:lpstr>
      <vt:lpstr>LES FONDEMENTS DE PHP</vt:lpstr>
      <vt:lpstr>La vie d'un script PHP, les principales structures du langage</vt:lpstr>
      <vt:lpstr>La vie d'un script PHP, les principales structures du langage</vt:lpstr>
      <vt:lpstr>Les types de données : leurs représentations et leurs opérateurs</vt:lpstr>
      <vt:lpstr>Les variables et les constantes</vt:lpstr>
      <vt:lpstr>Le typage faible et le transtypage</vt:lpstr>
      <vt:lpstr>L'utilisation des tableaux</vt:lpstr>
      <vt:lpstr>Les structures de contrôle</vt:lpstr>
      <vt:lpstr>Les fonctions</vt:lpstr>
      <vt:lpstr>Travaux pratiques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PHP</dc:title>
  <dc:creator>Jenexis</dc:creator>
  <cp:lastModifiedBy>DUCERF Alexis</cp:lastModifiedBy>
  <cp:revision>36</cp:revision>
  <dcterms:created xsi:type="dcterms:W3CDTF">2015-12-06T14:22:03Z</dcterms:created>
  <dcterms:modified xsi:type="dcterms:W3CDTF">2016-12-13T10:25:25Z</dcterms:modified>
</cp:coreProperties>
</file>