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1" r:id="rId6"/>
    <p:sldId id="283" r:id="rId7"/>
    <p:sldId id="261" r:id="rId8"/>
    <p:sldId id="265" r:id="rId9"/>
    <p:sldId id="266" r:id="rId10"/>
    <p:sldId id="277" r:id="rId11"/>
    <p:sldId id="267" r:id="rId12"/>
    <p:sldId id="269" r:id="rId13"/>
    <p:sldId id="268" r:id="rId14"/>
    <p:sldId id="272" r:id="rId15"/>
    <p:sldId id="273" r:id="rId16"/>
    <p:sldId id="280" r:id="rId17"/>
    <p:sldId id="279" r:id="rId18"/>
    <p:sldId id="281" r:id="rId19"/>
    <p:sldId id="282" r:id="rId20"/>
    <p:sldId id="278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9999"/>
                </a:solidFill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0917" y="-1589"/>
            <a:ext cx="6045200" cy="7620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083300" y="3029478"/>
            <a:ext cx="6045200" cy="7620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00917" y="-1589"/>
            <a:ext cx="6045200" cy="7620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6083300" y="3029478"/>
            <a:ext cx="6045200" cy="7620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93" y="0"/>
            <a:ext cx="7886700" cy="132556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2916"/>
            <a:ext cx="7886700" cy="449779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rgbClr val="A8BDE0"/>
                </a:solidFill>
              </a:defRPr>
            </a:lvl2pPr>
            <a:lvl3pPr>
              <a:defRPr>
                <a:solidFill>
                  <a:srgbClr val="A8BDE0"/>
                </a:solidFill>
              </a:defRPr>
            </a:lvl3pPr>
            <a:lvl4pPr>
              <a:defRPr>
                <a:solidFill>
                  <a:srgbClr val="A8BDE0"/>
                </a:solidFill>
              </a:defRPr>
            </a:lvl4pPr>
            <a:lvl5pPr>
              <a:defRPr>
                <a:solidFill>
                  <a:srgbClr val="A8BDE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2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3934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79171"/>
            <a:ext cx="7886700" cy="44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EFEF-92FE-43AE-8865-A92D8E378D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7FC6-D154-4E9D-83D8-9EB4767EEE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8400" y="-1752600"/>
            <a:ext cx="6358467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-1752600"/>
            <a:ext cx="6358467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9999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D4D4D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RRT*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WAI NWE TUN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3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A8BDE0"/>
                </a:solidFill>
                <a:latin typeface="Lato" panose="020F0502020204030203" pitchFamily="34" charset="0"/>
              </a:rPr>
              <a:t>Autonomous Robotics</a:t>
            </a:r>
          </a:p>
        </p:txBody>
      </p:sp>
    </p:spTree>
    <p:extLst>
      <p:ext uri="{BB962C8B-B14F-4D97-AF65-F5344CB8AC3E}">
        <p14:creationId xmlns:p14="http://schemas.microsoft.com/office/powerpoint/2010/main" val="109403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isObstacleFree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check if an obstacle exists at the new steered point.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946" y="2492033"/>
            <a:ext cx="87581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free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isObstacleFree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node_free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free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param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obstacles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(:,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obstacle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param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obstacles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,:);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obstacle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obstacle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op2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)+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obstacle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op3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obstacle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op4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op3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nx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node_free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ny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node_free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nx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nx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ny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ny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op4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free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427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getNeighbors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get a list of nodes within the specified neighborhood region.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3878" y="2794955"/>
            <a:ext cx="5733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getNeighbors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norm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param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neighbourhood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5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chooseParent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choose the parent node for the new child node with the lowest cost from the root node.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734" y="3005032"/>
            <a:ext cx="72145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chooseParent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nearest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				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min_cost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getCostFromRoot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nearest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nearest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getCostFromRoot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				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min_cost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min_cost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39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InsertNode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insert a node to the existing </a:t>
            </a:r>
            <a:r>
              <a:rPr lang="en-US" dirty="0" err="1"/>
              <a:t>rrt</a:t>
            </a:r>
            <a:r>
              <a:rPr lang="en-US" dirty="0"/>
              <a:t> tree.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3458" y="2568615"/>
            <a:ext cx="6761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insertNode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iPrev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							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norm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85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reWire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reconsider to reconnect with the new node and its neighbor nodes if the cost is cheaper.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3515" y="3193352"/>
            <a:ext cx="67363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reWire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								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norm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cost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neighbors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)}.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iPrev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94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96125"/>
            <a:ext cx="7886700" cy="480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Generating two new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47" y="1239291"/>
            <a:ext cx="5333907" cy="4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42" y="1325562"/>
            <a:ext cx="6618915" cy="4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28650" y="6358855"/>
            <a:ext cx="7886700" cy="308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A8BDE0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A8BDE0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A8BDE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A8BDE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Threshold = 3, Step size : 5, Nodes: 1000 =&gt; </a:t>
            </a:r>
            <a:r>
              <a:rPr lang="en-US" dirty="0">
                <a:solidFill>
                  <a:srgbClr val="FFC000"/>
                </a:solidFill>
              </a:rPr>
              <a:t>Cost: 205, Time: 6 sec</a:t>
            </a:r>
          </a:p>
        </p:txBody>
      </p:sp>
    </p:spTree>
    <p:extLst>
      <p:ext uri="{BB962C8B-B14F-4D97-AF65-F5344CB8AC3E}">
        <p14:creationId xmlns:p14="http://schemas.microsoft.com/office/powerpoint/2010/main" val="128539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43" y="1325562"/>
            <a:ext cx="6618914" cy="4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28650" y="6358855"/>
            <a:ext cx="7886700" cy="30865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Nodes: 2000 =&gt; </a:t>
            </a:r>
            <a:r>
              <a:rPr lang="en-US" dirty="0">
                <a:solidFill>
                  <a:srgbClr val="FFC000"/>
                </a:solidFill>
              </a:rPr>
              <a:t>Cost: 210, Time: 18 sec</a:t>
            </a:r>
          </a:p>
        </p:txBody>
      </p:sp>
    </p:spTree>
    <p:extLst>
      <p:ext uri="{BB962C8B-B14F-4D97-AF65-F5344CB8AC3E}">
        <p14:creationId xmlns:p14="http://schemas.microsoft.com/office/powerpoint/2010/main" val="258282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43" y="1325563"/>
            <a:ext cx="6618914" cy="4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28650" y="6358855"/>
            <a:ext cx="7886700" cy="30865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Nodes: 5000 =&gt; </a:t>
            </a:r>
            <a:r>
              <a:rPr lang="en-US" dirty="0">
                <a:solidFill>
                  <a:srgbClr val="FFC000"/>
                </a:solidFill>
              </a:rPr>
              <a:t>Cost 208, Time: 104 sec</a:t>
            </a:r>
          </a:p>
        </p:txBody>
      </p:sp>
    </p:spTree>
    <p:extLst>
      <p:ext uri="{BB962C8B-B14F-4D97-AF65-F5344CB8AC3E}">
        <p14:creationId xmlns:p14="http://schemas.microsoft.com/office/powerpoint/2010/main" val="105178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43" y="1325563"/>
            <a:ext cx="6618914" cy="4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28650" y="6358855"/>
            <a:ext cx="7886700" cy="30865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Nodes: 8000 =&gt; </a:t>
            </a:r>
            <a:r>
              <a:rPr lang="en-US" dirty="0">
                <a:solidFill>
                  <a:srgbClr val="FFC000"/>
                </a:solidFill>
              </a:rPr>
              <a:t>Cost 206, Time: 256 sec</a:t>
            </a:r>
          </a:p>
        </p:txBody>
      </p:sp>
    </p:spTree>
    <p:extLst>
      <p:ext uri="{BB962C8B-B14F-4D97-AF65-F5344CB8AC3E}">
        <p14:creationId xmlns:p14="http://schemas.microsoft.com/office/powerpoint/2010/main" val="40158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 RRT*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1893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Obstacle must be rectangle-shaped.</a:t>
            </a:r>
          </a:p>
          <a:p>
            <a:r>
              <a:rPr lang="en-US" dirty="0"/>
              <a:t>Obstacle can be detected only at the end points. Thus, if the end points is obstacle-free, it is considered as valid point even if line between the points passed through the obstacle.</a:t>
            </a:r>
          </a:p>
          <a:p>
            <a:r>
              <a:rPr lang="en-US" dirty="0"/>
              <a:t>Neighborhood size must be equal to step size.</a:t>
            </a:r>
          </a:p>
          <a:p>
            <a:pPr lvl="1"/>
            <a:r>
              <a:rPr lang="en-US" dirty="0"/>
              <a:t>No steering need not be performed in rewiring.</a:t>
            </a:r>
          </a:p>
          <a:p>
            <a:r>
              <a:rPr lang="en-US" dirty="0"/>
              <a:t>It is only available for 2D path planning problem.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</a:t>
            </a:r>
            <a:r>
              <a:rPr lang="en-US" dirty="0" err="1"/>
              <a:t>Karaman</a:t>
            </a:r>
            <a:r>
              <a:rPr lang="en-US" dirty="0"/>
              <a:t>, et. al., ‘Anytime Motion Planning using the RRT*,’ IEEE on Robotics and Automation, May 2011.</a:t>
            </a:r>
          </a:p>
          <a:p>
            <a:r>
              <a:rPr lang="en-US" dirty="0"/>
              <a:t>https://math.stackexchange.com/questions/175896/finding-a-point-along-a-line-a-certain-distance-away-from-another-point</a:t>
            </a:r>
          </a:p>
          <a:p>
            <a:r>
              <a:rPr lang="en-US" dirty="0"/>
              <a:t>https://github.com/vivekprayakarao</a:t>
            </a:r>
          </a:p>
          <a:p>
            <a:r>
              <a:rPr lang="en-US" dirty="0"/>
              <a:t>https://www.youtube.com/watch?v=JM7kmWE8Gtc&amp;t=205s</a:t>
            </a:r>
          </a:p>
        </p:txBody>
      </p:sp>
    </p:spTree>
    <p:extLst>
      <p:ext uri="{BB962C8B-B14F-4D97-AF65-F5344CB8AC3E}">
        <p14:creationId xmlns:p14="http://schemas.microsoft.com/office/powerpoint/2010/main" val="273115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RRT* starts with an empty tree and adds a single node corresponding to the initial state.</a:t>
            </a:r>
          </a:p>
          <a:p>
            <a:r>
              <a:rPr lang="en-US" dirty="0"/>
              <a:t>It finds solution to motion planning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58" y="3177771"/>
            <a:ext cx="5038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assumed that there is no obstacles.</a:t>
            </a:r>
          </a:p>
          <a:p>
            <a:r>
              <a:rPr lang="en-US" dirty="0"/>
              <a:t>Cost is determined by Euclidean distance.</a:t>
            </a:r>
          </a:p>
          <a:p>
            <a:r>
              <a:rPr lang="en-US" dirty="0"/>
              <a:t>Six main functions are created:</a:t>
            </a:r>
          </a:p>
          <a:p>
            <a:pPr lvl="1"/>
            <a:r>
              <a:rPr lang="en-US" dirty="0" err="1"/>
              <a:t>getSample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findNearest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steering()</a:t>
            </a:r>
          </a:p>
          <a:p>
            <a:pPr lvl="1"/>
            <a:r>
              <a:rPr lang="en-US" dirty="0" err="1"/>
              <a:t>isObstacleFree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getNeighbors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chooseParent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insertNode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reWire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826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run RRT*, eight inputs are necessary:</a:t>
            </a:r>
          </a:p>
          <a:p>
            <a:pPr lvl="1"/>
            <a:r>
              <a:rPr lang="en-US" dirty="0"/>
              <a:t>Starting point</a:t>
            </a:r>
          </a:p>
          <a:p>
            <a:pPr lvl="1"/>
            <a:r>
              <a:rPr lang="en-US" dirty="0"/>
              <a:t>Goal point</a:t>
            </a:r>
          </a:p>
          <a:p>
            <a:pPr lvl="1"/>
            <a:r>
              <a:rPr lang="en-US" dirty="0"/>
              <a:t>Obstacle points</a:t>
            </a:r>
          </a:p>
          <a:p>
            <a:pPr lvl="1"/>
            <a:r>
              <a:rPr lang="en-US" dirty="0"/>
              <a:t>Threshold value</a:t>
            </a:r>
          </a:p>
          <a:p>
            <a:pPr lvl="1"/>
            <a:r>
              <a:rPr lang="en-US" dirty="0"/>
              <a:t>Maximum number of nodes</a:t>
            </a:r>
          </a:p>
          <a:p>
            <a:pPr lvl="1"/>
            <a:r>
              <a:rPr lang="en-US" dirty="0"/>
              <a:t>Step size</a:t>
            </a:r>
          </a:p>
          <a:p>
            <a:pPr lvl="1"/>
            <a:r>
              <a:rPr lang="en-US" dirty="0"/>
              <a:t>Neighborhood size</a:t>
            </a:r>
          </a:p>
          <a:p>
            <a:pPr lvl="1"/>
            <a:r>
              <a:rPr lang="en-US" dirty="0"/>
              <a:t>Random generating seed</a:t>
            </a:r>
          </a:p>
          <a:p>
            <a:r>
              <a:rPr lang="en-US" dirty="0"/>
              <a:t>Output : total cost and time, locations of generated nodes</a:t>
            </a:r>
          </a:p>
        </p:txBody>
      </p:sp>
    </p:spTree>
    <p:extLst>
      <p:ext uri="{BB962C8B-B14F-4D97-AF65-F5344CB8AC3E}">
        <p14:creationId xmlns:p14="http://schemas.microsoft.com/office/powerpoint/2010/main" val="269293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43" y="1325563"/>
            <a:ext cx="6618914" cy="4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28650" y="6358855"/>
            <a:ext cx="7886700" cy="30865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Nodes: 5000 =&gt; </a:t>
            </a:r>
            <a:r>
              <a:rPr lang="en-US" dirty="0">
                <a:solidFill>
                  <a:srgbClr val="FFC000"/>
                </a:solidFill>
              </a:rPr>
              <a:t>Cost 208, Time: 104 sec</a:t>
            </a:r>
          </a:p>
        </p:txBody>
      </p:sp>
    </p:spTree>
    <p:extLst>
      <p:ext uri="{BB962C8B-B14F-4D97-AF65-F5344CB8AC3E}">
        <p14:creationId xmlns:p14="http://schemas.microsoft.com/office/powerpoint/2010/main" val="138643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getSample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1195" y="2773905"/>
            <a:ext cx="4815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getSample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200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x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rand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rand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679171"/>
            <a:ext cx="7886700" cy="4497792"/>
          </a:xfrm>
        </p:spPr>
        <p:txBody>
          <a:bodyPr/>
          <a:lstStyle/>
          <a:p>
            <a:r>
              <a:rPr lang="en-US" dirty="0"/>
              <a:t>This is to get a random node within  ranges of x and y axis.</a:t>
            </a:r>
          </a:p>
        </p:txBody>
      </p:sp>
    </p:spTree>
    <p:extLst>
      <p:ext uri="{BB962C8B-B14F-4D97-AF65-F5344CB8AC3E}">
        <p14:creationId xmlns:p14="http://schemas.microsoft.com/office/powerpoint/2010/main" val="249773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findNearest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find the nearest node from the randomly generated new node (</a:t>
            </a:r>
            <a:r>
              <a:rPr lang="en-US" dirty="0" err="1"/>
              <a:t>getSample</a:t>
            </a:r>
            <a:r>
              <a:rPr lang="en-US" dirty="0"/>
              <a:t>()).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0622" y="2785289"/>
            <a:ext cx="5062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indx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findNearest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mindist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norm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indx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norm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rrt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}.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mindist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mindist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indx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97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9171"/>
            <a:ext cx="5663093" cy="4497792"/>
          </a:xfrm>
        </p:spPr>
        <p:txBody>
          <a:bodyPr/>
          <a:lstStyle/>
          <a:p>
            <a:r>
              <a:rPr lang="en-US" dirty="0"/>
              <a:t>This is to find a new node which must be on the line of the random node and the nearest node, within the specified step size.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3589023"/>
            <a:ext cx="79671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steering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nearest_node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random_node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norm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random_node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nearest_node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ratio_distance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param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step_size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ratio_distance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).*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nearest_node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)+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ratio_distance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	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.*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random_node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CFAF"/>
                </a:solidFill>
                <a:latin typeface="Consolas" panose="020B0609020204030204" pitchFamily="49" charset="0"/>
              </a:rPr>
              <a:t>ratio_distance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).*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nearest_node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 +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ratio_distance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	</a:t>
            </a:r>
          </a:p>
          <a:p>
            <a:r>
              <a:rPr lang="en-US" b="1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.*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random_node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new_node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x</a:t>
            </a:r>
            <a:r>
              <a:rPr lang="en-US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dirty="0" err="1">
                <a:solidFill>
                  <a:srgbClr val="FFCFAF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DFC47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1897285"/>
            <a:ext cx="2191968" cy="12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08937"/>
      </p:ext>
    </p:extLst>
  </p:cSld>
  <p:clrMapOvr>
    <a:masterClrMapping/>
  </p:clrMapOvr>
</p:sld>
</file>

<file path=ppt/theme/theme1.xml><?xml version="1.0" encoding="utf-8"?>
<a:theme xmlns:a="http://schemas.openxmlformats.org/drawingml/2006/main" name="AADL2017_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DL2017_2" id="{C68C40B1-89E8-4D63-AF41-7BB3D8319B7D}" vid="{EAFB7F6A-69C2-4D41-A317-F4F412E022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AADL2017_2</Template>
  <TotalTime>488</TotalTime>
  <Words>589</Words>
  <Application>Microsoft Office PowerPoint</Application>
  <PresentationFormat>On-screen Show (4:3)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Lato</vt:lpstr>
      <vt:lpstr>AADL2017_2</vt:lpstr>
      <vt:lpstr>RRT* Implementation </vt:lpstr>
      <vt:lpstr>Contents</vt:lpstr>
      <vt:lpstr>RRT*</vt:lpstr>
      <vt:lpstr>Implementation</vt:lpstr>
      <vt:lpstr>Implementation</vt:lpstr>
      <vt:lpstr>Result</vt:lpstr>
      <vt:lpstr>getSample()</vt:lpstr>
      <vt:lpstr>findNearest()</vt:lpstr>
      <vt:lpstr>steering()</vt:lpstr>
      <vt:lpstr>isObstacleFree()</vt:lpstr>
      <vt:lpstr>getNeighbors()</vt:lpstr>
      <vt:lpstr>chooseParent()</vt:lpstr>
      <vt:lpstr>InsertNode()</vt:lpstr>
      <vt:lpstr>reWire()</vt:lpstr>
      <vt:lpstr>Result</vt:lpstr>
      <vt:lpstr>Result</vt:lpstr>
      <vt:lpstr>Result</vt:lpstr>
      <vt:lpstr>Result</vt:lpstr>
      <vt:lpstr>Result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RRT* Implementation</dc:title>
  <dc:creator>와이뉴 툰</dc:creator>
  <cp:lastModifiedBy>와이뉴 툰</cp:lastModifiedBy>
  <cp:revision>28</cp:revision>
  <dcterms:created xsi:type="dcterms:W3CDTF">2017-06-07T05:58:23Z</dcterms:created>
  <dcterms:modified xsi:type="dcterms:W3CDTF">2017-06-14T06:32:50Z</dcterms:modified>
</cp:coreProperties>
</file>