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72" r:id="rId1"/>
  </p:sldMasterIdLst>
  <p:notesMasterIdLst>
    <p:notesMasterId r:id="rId2"/>
  </p:notesMasterIdLst>
  <p:sldIdLst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4779" autoAdjust="0"/>
    <p:restoredTop sz="94660"/>
  </p:normalViewPr>
  <p:slideViewPr>
    <p:cSldViewPr>
      <p:cViewPr varScale="1">
        <p:scale>
          <a:sx n="82" d="100"/>
          <a:sy n="82" d="100"/>
        </p:scale>
        <p:origin x="151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bg>
      <p:bgRef idx="1002">
        <a:schemeClr val="bg2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anchor="b" bIns="0" rIns="18288" tIns="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b="1" sz="5600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algn="r" indent="0" marL="0" marR="45720">
              <a:buNone/>
              <a:defRPr>
                <a:solidFill>
                  <a:schemeClr val="tx1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587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B5255B-39DA-4A84-8675-52A823775DA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588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490259-D8C3-4FD8-AD1F-C6E53857C1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4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B5255B-39DA-4A84-8675-52A823775DA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490259-D8C3-4FD8-AD1F-C6E53857C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p>
            <a:r>
              <a:rPr kumimoji="0" lang="en-US"/>
              <a:t>Click to edit Master title style</a:t>
            </a:r>
          </a:p>
        </p:txBody>
      </p:sp>
      <p:sp>
        <p:nvSpPr>
          <p:cNvPr id="104863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B5255B-39DA-4A84-8675-52A823775DA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490259-D8C3-4FD8-AD1F-C6E53857C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B5255B-39DA-4A84-8675-52A823775DA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490259-D8C3-4FD8-AD1F-C6E53857C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bg>
      <p:bgRef idx="1002">
        <a:schemeClr val="bg2"/>
      </p:bgRef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anchor="b" bIns="0" tIns="0" vert="horz">
            <a:no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baseline="0" b="1" cap="none" dirty="0" sz="5600" lang="en-US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algn="tl" blurRad="38100" dir="5400000" dist="25400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50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anchor="t" lIns="45720" rIns="45720"/>
          <a:lstStyle>
            <a:lvl1pPr indent="0" marL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B5255B-39DA-4A84-8675-52A823775DA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490259-D8C3-4FD8-AD1F-C6E53857C15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5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B5255B-39DA-4A84-8675-52A823775DA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5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490259-D8C3-4FD8-AD1F-C6E53857C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anchor="b" tIns="45720"/>
          <a:p>
            <a:r>
              <a:rPr kumimoji="0" lang="en-US"/>
              <a:t>Click to edit Master title style</a:t>
            </a:r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anchor="ctr" bIns="0" lIns="45720" rIns="45720" tIns="0">
            <a:noAutofit/>
          </a:bodyPr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anchor="ctr" bIns="0" lIns="45720" rIns="45720" tIns="0"/>
          <a:lstStyle>
            <a:lvl1pPr indent="0" marL="0">
              <a:buNone/>
              <a:defRPr baseline="0" b="1" cap="none" sz="2400">
                <a:solidFill>
                  <a:schemeClr val="tx2"/>
                </a:solidFill>
                <a:effectLst/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3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6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B5255B-39DA-4A84-8675-52A823775DA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6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490259-D8C3-4FD8-AD1F-C6E53857C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anchor="b" bIns="0" tIns="45720" vert="horz">
            <a:normAutofit/>
            <a:scene3d>
              <a:camera prst="orthographicFront"/>
              <a:lightRig dir="t" rig="freezing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b="0" sz="50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2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B5255B-39DA-4A84-8675-52A823775DA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2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490259-D8C3-4FD8-AD1F-C6E53857C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B5255B-39DA-4A84-8675-52A823775DA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6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490259-D8C3-4FD8-AD1F-C6E53857C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anchor="b" lIns="0">
            <a:noAutofit/>
          </a:bodyPr>
          <a:lstStyle>
            <a:lvl1pPr algn="l" rtl="0">
              <a:spcBef>
                <a:spcPct val="0"/>
              </a:spcBef>
              <a:buNone/>
              <a:defRPr b="0" sz="26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72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algn="l" indent="0" marL="0">
              <a:buNone/>
              <a:defRPr sz="1400"/>
            </a:lvl1pPr>
            <a:lvl2pPr algn="l" indent="0">
              <a:buNone/>
              <a:defRPr sz="1200"/>
            </a:lvl2pPr>
            <a:lvl3pPr algn="l" indent="0">
              <a:buNone/>
              <a:defRPr sz="1000"/>
            </a:lvl3pPr>
            <a:lvl4pPr algn="l" indent="0">
              <a:buNone/>
              <a:defRPr sz="900"/>
            </a:lvl4pPr>
            <a:lvl5pPr algn="l" indent="0">
              <a:buNone/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73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B5255B-39DA-4A84-8675-52A823775DA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3490259-D8C3-4FD8-AD1F-C6E53857C1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algn="tl" blurRad="63500" dir="7500000" dist="38500" kx="100000" rotWithShape="0" sx="98500" sy="10008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35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/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algn="tl" blurRad="19685" dir="12900000" dist="6350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 eaLnBrk="1" hangingPunct="1" latinLnBrk="0"/>
            <a:endParaRPr kumimoji="0" lang="en-US"/>
          </a:p>
        </p:txBody>
      </p:sp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anchor="b" bIns="45720" lIns="45720" rIns="45720" tIns="45720" vert="horz"/>
          <a:lstStyle>
            <a:lvl1pPr algn="l">
              <a:buNone/>
              <a:defRPr b="1" sz="2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anchor="t" bIns="45720" lIns="64008" rIns="45720"/>
          <a:lstStyle>
            <a:lvl1pPr algn="l" indent="0" marL="0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3B5255B-39DA-4A84-8675-52A823775DA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p>
            <a:fld id="{53490259-D8C3-4FD8-AD1F-C6E53857C159}" type="slidenum">
              <a:rPr lang="en-US" smtClean="0"/>
              <a:t>‹#›</a:t>
            </a:fld>
            <a:endParaRPr lang="en-US"/>
          </a:p>
        </p:txBody>
      </p:sp>
      <p:sp>
        <p:nvSpPr>
          <p:cNvPr id="1048641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/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dirty="0" kumimoji="0" lang="en-US"/>
          </a:p>
        </p:txBody>
      </p:sp>
      <p:sp>
        <p:nvSpPr>
          <p:cNvPr id="1048642" name="Freeform 9"/>
          <p:cNvSpPr/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643" name="Freeform 10"/>
          <p:cNvSpPr/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6"/>
          <p:cNvSpPr/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7" name="Freeform 7"/>
          <p:cNvSpPr/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pPr algn="l" eaLnBrk="1" hangingPunct="1" latinLnBrk="0" marL="0" rtl="0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48578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/>
        </p:spPr>
        <p:txBody>
          <a:bodyPr anchor="b" bIns="0" lIns="0" rIns="0" vert="horz">
            <a:normAutofit/>
          </a:bodyPr>
          <a:p>
            <a:r>
              <a:rPr kumimoji="0" lang="en-US"/>
              <a:t>Click to edit Master title style</a:t>
            </a:r>
          </a:p>
        </p:txBody>
      </p:sp>
      <p:sp>
        <p:nvSpPr>
          <p:cNvPr id="1048579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/>
              <a:t>Click to edit Master text styles</a:t>
            </a:r>
          </a:p>
          <a:p>
            <a:pPr eaLnBrk="1" hangingPunct="1" latinLnBrk="0" lvl="1"/>
            <a:r>
              <a:rPr kumimoji="0" lang="en-US"/>
              <a:t>Second level</a:t>
            </a:r>
          </a:p>
          <a:p>
            <a:pPr eaLnBrk="1" hangingPunct="1" latinLnBrk="0" lvl="2"/>
            <a:r>
              <a:rPr kumimoji="0" lang="en-US"/>
              <a:t>Third level</a:t>
            </a:r>
          </a:p>
          <a:p>
            <a:pPr eaLnBrk="1" hangingPunct="1" latinLnBrk="0" lvl="3"/>
            <a:r>
              <a:rPr kumimoji="0" lang="en-US"/>
              <a:t>Fourth level</a:t>
            </a:r>
          </a:p>
          <a:p>
            <a:pPr eaLnBrk="1" hangingPunct="1" latinLnBrk="0" lvl="4"/>
            <a:r>
              <a:rPr kumimoji="0" lang="en-US"/>
              <a:t>Fifth level</a:t>
            </a:r>
          </a:p>
        </p:txBody>
      </p:sp>
      <p:sp>
        <p:nvSpPr>
          <p:cNvPr id="104858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B5255B-39DA-4A84-8675-52A823775DAA}" type="datetimeFigureOut">
              <a:rPr lang="en-US" smtClean="0"/>
              <a:t>3/15/2023</a:t>
            </a:fld>
            <a:endParaRPr lang="en-US"/>
          </a:p>
        </p:txBody>
      </p:sp>
      <p:sp>
        <p:nvSpPr>
          <p:cNvPr id="1048581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/>
        </p:spPr>
        <p:txBody>
          <a:bodyPr anchor="b" bIns="0" lIns="0" rIns="0" tIns="0" vert="horz"/>
          <a:lstStyle>
            <a:lvl1pPr algn="l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/>
        </p:spPr>
        <p:txBody>
          <a:bodyPr anchor="b" bIns="0" lIns="0" rIns="0" tIns="0" vert="horz"/>
          <a:lstStyle>
            <a:lvl1pPr algn="r" eaLnBrk="1" hangingPunct="1" latinLnBrk="0">
              <a:defRPr sz="1200" kumimoji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3490259-D8C3-4FD8-AD1F-C6E53857C159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048583" name="Freeform 11"/>
            <p:cNvSpPr/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16000">
                    <a:schemeClr val="accent2">
                      <a:shade val="75000"/>
                      <a:alpha val="56000"/>
                    </a:schemeClr>
                  </a:gs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4" name="Freeform 12"/>
            <p:cNvSpPr/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33000">
                    <a:schemeClr val="accent2">
                      <a:alpha val="56000"/>
                    </a:schemeClr>
                  </a:gs>
                  <a:gs pos="44000">
                    <a:schemeClr val="accent1"/>
                  </a:gs>
                  <a:gs pos="74000">
                    <a:schemeClr val="accent4"/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</p:grp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eaLnBrk="1" hangingPunct="1" latinLnBrk="0" rtl="0">
        <a:spcBef>
          <a:spcPct val="0"/>
        </a:spcBef>
        <a:buNone/>
        <a:defRPr b="0" sz="5000" kern="1200" kumimoji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46888" latinLnBrk="0" marL="640080" rtl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46888" latinLnBrk="0" marL="914400" rtl="0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10312" latinLnBrk="0" marL="1188720" rtl="0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10312" latinLnBrk="0" marL="1463040" rtl="0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10312" latinLnBrk="0" marL="1737360" rtl="0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182880" latinLnBrk="0" marL="1920240" rtl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182880" latinLnBrk="0" marL="2194560" rtl="0">
        <a:spcBef>
          <a:spcPct val="20000"/>
        </a:spcBef>
        <a:buClr>
          <a:schemeClr val="tx2"/>
        </a:buClr>
        <a:buChar char="•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182880" latinLnBrk="0" marL="2468880" rtl="0">
        <a:spcBef>
          <a:spcPct val="20000"/>
        </a:spcBef>
        <a:buClr>
          <a:schemeClr val="tx2"/>
        </a:buClr>
        <a:buFontTx/>
        <a:buChar char="•"/>
        <a:defRPr baseline="0" sz="14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-137166" y="1690151"/>
            <a:ext cx="8872200" cy="976088"/>
          </a:xfrm>
        </p:spPr>
        <p:txBody>
          <a:bodyPr>
            <a:normAutofit/>
          </a:bodyPr>
          <a:p>
            <a:r>
              <a:rPr dirty="0" sz="4800" lang="en-IN"/>
              <a:t>FRUITS IMPORT AND EXPORT</a:t>
            </a:r>
            <a:endParaRPr dirty="0" sz="4800" lang="en-US"/>
          </a:p>
        </p:txBody>
      </p:sp>
      <p:sp>
        <p:nvSpPr>
          <p:cNvPr id="1048591" name="Rectangle 3"/>
          <p:cNvSpPr/>
          <p:nvPr/>
        </p:nvSpPr>
        <p:spPr>
          <a:xfrm>
            <a:off x="365752" y="5743575"/>
            <a:ext cx="3383281" cy="891541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algn="ctr"/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MRS. </a:t>
            </a:r>
            <a:r>
              <a:rPr dirty="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S.Sarmila.MCA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, ME(CSE) </a:t>
            </a:r>
          </a:p>
          <a:p>
            <a:pPr algn="ctr"/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592" name="Rectangle 5"/>
          <p:cNvSpPr/>
          <p:nvPr/>
        </p:nvSpPr>
        <p:spPr>
          <a:xfrm>
            <a:off x="6815233" y="4766265"/>
            <a:ext cx="4572000" cy="891540"/>
          </a:xfrm>
          <a:prstGeom prst="rect"/>
        </p:spPr>
        <p:txBody>
          <a:bodyPr>
            <a:spAutoFit/>
          </a:bodyPr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IN" err="1">
                <a:latin typeface="Times New Roman" panose="02020603050405020304" pitchFamily="18" charset="0"/>
                <a:cs typeface="Times New Roman" panose="02020603050405020304" pitchFamily="18" charset="0"/>
              </a:rPr>
              <a:t>R.Babinpratheeve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20BCA112</a:t>
            </a:r>
            <a:endParaRPr dirty="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2800" lang="en-IN">
                <a:latin typeface="Times New Roman" pitchFamily="18" charset="0"/>
                <a:cs typeface="Times New Roman" pitchFamily="18" charset="0"/>
              </a:rPr>
              <a:t>DATA FLOW DIAGRAM</a:t>
            </a:r>
            <a:br>
              <a:rPr dirty="0" sz="2800" lang="en-IN">
                <a:latin typeface="Times New Roman" pitchFamily="18" charset="0"/>
                <a:cs typeface="Times New Roman" pitchFamily="18" charset="0"/>
              </a:rPr>
            </a:br>
            <a:endParaRPr dirty="0" sz="2800" lang="en-IN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702967" y="1490869"/>
            <a:ext cx="7738066" cy="489792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2800" lang="en-IN">
                <a:latin typeface="Times New Roman" pitchFamily="18" charset="0"/>
                <a:cs typeface="Times New Roman" pitchFamily="18" charset="0"/>
              </a:rPr>
              <a:t>DATA FLOW DIAGRAM</a:t>
            </a:r>
            <a:br>
              <a:rPr dirty="0" sz="2800" lang="en-IN">
                <a:latin typeface="Times New Roman" pitchFamily="18" charset="0"/>
                <a:cs typeface="Times New Roman" pitchFamily="18" charset="0"/>
              </a:rPr>
            </a:br>
            <a:endParaRPr dirty="0" sz="2800" lang="en-IN"/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542133" y="1572190"/>
            <a:ext cx="7860950" cy="5114134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2800" lang="en-IN">
                <a:latin typeface="Times New Roman" pitchFamily="18" charset="0"/>
                <a:cs typeface="Times New Roman" pitchFamily="18" charset="0"/>
              </a:rPr>
              <a:t>DATA FLOW DIAGRAM</a:t>
            </a:r>
            <a:br>
              <a:rPr dirty="0" sz="2800" lang="en-IN">
                <a:latin typeface="Times New Roman" pitchFamily="18" charset="0"/>
                <a:cs typeface="Times New Roman" pitchFamily="18" charset="0"/>
              </a:rPr>
            </a:br>
            <a:endParaRPr dirty="0" sz="2800" lang="en-IN"/>
          </a:p>
        </p:txBody>
      </p:sp>
      <p:pic>
        <p:nvPicPr>
          <p:cNvPr id="2097154" name="Picture 3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939700" y="1847088"/>
            <a:ext cx="7011604" cy="4920556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2800" lang="en-US">
                <a:latin typeface="Times New Roman" pitchFamily="18" charset="0"/>
                <a:cs typeface="Times New Roman" pitchFamily="18" charset="0"/>
              </a:rPr>
              <a:t>DATABASE DESIGN</a:t>
            </a:r>
          </a:p>
        </p:txBody>
      </p:sp>
      <p:sp>
        <p:nvSpPr>
          <p:cNvPr id="1048617" name="Content Placeholder 6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/>
              <a:t>Customer details</a:t>
            </a:r>
          </a:p>
        </p:txBody>
      </p:sp>
      <p:graphicFrame>
        <p:nvGraphicFramePr>
          <p:cNvPr id="4194304" name="Table 5"/>
          <p:cNvGraphicFramePr>
            <a:graphicFrameLocks noGrp="1"/>
          </p:cNvGraphicFramePr>
          <p:nvPr/>
        </p:nvGraphicFramePr>
        <p:xfrm>
          <a:off x="1066800" y="2514600"/>
          <a:ext cx="7162800" cy="248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1790700"/>
                <a:gridCol w="1790700"/>
                <a:gridCol w="1790700"/>
              </a:tblGrid>
              <a:tr h="497840">
                <a:tc>
                  <a:txBody>
                    <a:bodyPr/>
                    <a:p>
                      <a:r>
                        <a:rPr dirty="0" lang="en-US"/>
                        <a:t>FIELD</a:t>
                      </a:r>
                      <a:r>
                        <a:rPr baseline="0" dirty="0" lang="en-US"/>
                        <a:t> NAME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DATA TYPE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SIZE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CONSTRAINTS</a:t>
                      </a:r>
                    </a:p>
                  </a:txBody>
                </a:tc>
              </a:tr>
              <a:tr h="497840">
                <a:tc>
                  <a:txBody>
                    <a:bodyPr/>
                    <a:p>
                      <a:r>
                        <a:rPr dirty="0" lang="en-US"/>
                        <a:t>Customer</a:t>
                      </a:r>
                      <a:r>
                        <a:rPr baseline="0" dirty="0" lang="en-US"/>
                        <a:t> name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 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30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Not</a:t>
                      </a:r>
                      <a:r>
                        <a:rPr baseline="0" dirty="0" lang="en-US"/>
                        <a:t> null</a:t>
                      </a:r>
                      <a:endParaRPr dirty="0" lang="en-US"/>
                    </a:p>
                  </a:txBody>
                </a:tc>
              </a:tr>
              <a:tr h="497840">
                <a:tc>
                  <a:txBody>
                    <a:bodyPr/>
                    <a:p>
                      <a:r>
                        <a:rPr dirty="0" lang="en-US"/>
                        <a:t>Customer no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 integer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10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Primary key</a:t>
                      </a:r>
                    </a:p>
                  </a:txBody>
                </a:tc>
              </a:tr>
              <a:tr h="497840">
                <a:tc>
                  <a:txBody>
                    <a:bodyPr/>
                    <a:p>
                      <a:r>
                        <a:rPr dirty="0" lang="en-US"/>
                        <a:t>Customer</a:t>
                      </a:r>
                      <a:r>
                        <a:rPr baseline="0" dirty="0" lang="en-US"/>
                        <a:t> ID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baseline="0" dirty="0" lang="en-US"/>
                        <a:t> char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45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Not</a:t>
                      </a:r>
                      <a:r>
                        <a:rPr baseline="0" dirty="0" lang="en-US"/>
                        <a:t> null</a:t>
                      </a:r>
                      <a:endParaRPr dirty="0" lang="en-US"/>
                    </a:p>
                  </a:txBody>
                </a:tc>
              </a:tr>
              <a:tr h="497840">
                <a:tc>
                  <a:txBody>
                    <a:bodyPr/>
                    <a:p>
                      <a:r>
                        <a:rPr dirty="0" lang="en-US"/>
                        <a:t>Address 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 varchar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50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Not null</a:t>
                      </a:r>
                    </a:p>
                  </a:txBody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Content Placeholder 4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86400"/>
          </a:xfrm>
        </p:spPr>
        <p:txBody>
          <a:bodyPr/>
          <a:p>
            <a:r>
              <a:rPr dirty="0" lang="en-US"/>
              <a:t>Product details</a:t>
            </a:r>
          </a:p>
          <a:p>
            <a:pPr indent="0" marL="0">
              <a:buNone/>
            </a:pPr>
            <a:endParaRPr dirty="0" lang="en-US"/>
          </a:p>
        </p:txBody>
      </p:sp>
      <p:graphicFrame>
        <p:nvGraphicFramePr>
          <p:cNvPr id="4194305" name="Table 5"/>
          <p:cNvGraphicFramePr>
            <a:graphicFrameLocks noGrp="1"/>
          </p:cNvGraphicFramePr>
          <p:nvPr/>
        </p:nvGraphicFramePr>
        <p:xfrm>
          <a:off x="990600" y="1397000"/>
          <a:ext cx="71628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1790700"/>
                <a:gridCol w="1790700"/>
                <a:gridCol w="1790700"/>
              </a:tblGrid>
              <a:tr h="412750">
                <a:tc>
                  <a:txBody>
                    <a:bodyPr/>
                    <a:p>
                      <a:r>
                        <a:rPr dirty="0" lang="en-US"/>
                        <a:t>FIELD</a:t>
                      </a:r>
                      <a:r>
                        <a:rPr baseline="0" dirty="0" lang="en-US"/>
                        <a:t> NAME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DATA TYPE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SIZE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CONSTRAINT</a:t>
                      </a:r>
                    </a:p>
                  </a:txBody>
                </a:tc>
              </a:tr>
              <a:tr h="412750">
                <a:tc>
                  <a:txBody>
                    <a:bodyPr/>
                    <a:p>
                      <a:r>
                        <a:rPr dirty="0" lang="en-US"/>
                        <a:t>Product</a:t>
                      </a:r>
                      <a:r>
                        <a:rPr baseline="0" dirty="0" lang="en-US"/>
                        <a:t>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25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Not null</a:t>
                      </a:r>
                    </a:p>
                  </a:txBody>
                </a:tc>
              </a:tr>
              <a:tr h="412750">
                <a:tc>
                  <a:txBody>
                    <a:bodyPr/>
                    <a:p>
                      <a:r>
                        <a:rPr dirty="0" lang="en-US"/>
                        <a:t>Variety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 varchar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 30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Not null</a:t>
                      </a:r>
                    </a:p>
                  </a:txBody>
                </a:tc>
              </a:tr>
              <a:tr h="412750">
                <a:tc>
                  <a:txBody>
                    <a:bodyPr/>
                    <a:p>
                      <a:r>
                        <a:rPr dirty="0" lang="en-US"/>
                        <a:t>Quantity</a:t>
                      </a:r>
                      <a:r>
                        <a:rPr baseline="0" dirty="0" lang="en-US"/>
                        <a:t>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baseline="0" dirty="0" lang="en-US"/>
                        <a:t> integer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15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Not null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4194306" name="Table 7"/>
          <p:cNvGraphicFramePr>
            <a:graphicFrameLocks noGrp="1"/>
          </p:cNvGraphicFramePr>
          <p:nvPr/>
        </p:nvGraphicFramePr>
        <p:xfrm>
          <a:off x="990600" y="3733800"/>
          <a:ext cx="716280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1790700"/>
                <a:gridCol w="1790700"/>
                <a:gridCol w="1790700"/>
              </a:tblGrid>
              <a:tr h="147003">
                <a:tc>
                  <a:txBody>
                    <a:bodyPr/>
                    <a:p>
                      <a:r>
                        <a:rPr dirty="0" lang="en-US"/>
                        <a:t>FIELD</a:t>
                      </a:r>
                      <a:r>
                        <a:rPr baseline="0" dirty="0" lang="en-US"/>
                        <a:t> NAME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DATA TYPE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SIZE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CONSTRAINTS</a:t>
                      </a:r>
                    </a:p>
                  </a:txBody>
                </a:tc>
              </a:tr>
              <a:tr h="497840">
                <a:tc>
                  <a:txBody>
                    <a:bodyPr/>
                    <a:p>
                      <a:r>
                        <a:rPr baseline="0" dirty="0" lang="en-US"/>
                        <a:t>Name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 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30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Not</a:t>
                      </a:r>
                      <a:r>
                        <a:rPr baseline="0" dirty="0" lang="en-US"/>
                        <a:t> null</a:t>
                      </a:r>
                      <a:endParaRPr dirty="0" lang="en-US"/>
                    </a:p>
                  </a:txBody>
                </a:tc>
              </a:tr>
              <a:tr h="497840">
                <a:tc>
                  <a:txBody>
                    <a:bodyPr/>
                    <a:p>
                      <a:r>
                        <a:rPr dirty="0" lang="en-US"/>
                        <a:t>Address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 varchar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150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b="0" dirty="0" lang="en-US"/>
                        <a:t>Not</a:t>
                      </a:r>
                      <a:r>
                        <a:rPr baseline="0" b="0" dirty="0" lang="en-US"/>
                        <a:t> null</a:t>
                      </a:r>
                      <a:endParaRPr b="0" dirty="0" lang="en-US"/>
                    </a:p>
                  </a:txBody>
                </a:tc>
              </a:tr>
              <a:tr h="497840">
                <a:tc>
                  <a:txBody>
                    <a:bodyPr/>
                    <a:p>
                      <a:r>
                        <a:rPr dirty="0" lang="en-US"/>
                        <a:t>Phone</a:t>
                      </a:r>
                      <a:r>
                        <a:rPr baseline="0" dirty="0" lang="en-US"/>
                        <a:t> number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baseline="0" dirty="0" lang="en-US"/>
                        <a:t> integer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10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Primary key</a:t>
                      </a:r>
                    </a:p>
                  </a:txBody>
                </a:tc>
              </a:tr>
              <a:tr h="497840">
                <a:tc>
                  <a:txBody>
                    <a:bodyPr/>
                    <a:p>
                      <a:r>
                        <a:rPr dirty="0" lang="en-US"/>
                        <a:t>Due</a:t>
                      </a:r>
                      <a:r>
                        <a:rPr baseline="0" dirty="0" lang="en-US"/>
                        <a:t> date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baseline="0" dirty="0" lang="en-US"/>
                        <a:t> date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Not null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048619" name="TextBox 10"/>
          <p:cNvSpPr txBox="1"/>
          <p:nvPr/>
        </p:nvSpPr>
        <p:spPr>
          <a:xfrm>
            <a:off x="533400" y="3188678"/>
            <a:ext cx="1828800" cy="461665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/>
              <a:t>Booking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791200"/>
          </a:xfrm>
        </p:spPr>
        <p:txBody>
          <a:bodyPr/>
          <a:p>
            <a:r>
              <a:rPr dirty="0" lang="en-US"/>
              <a:t>Sales report</a:t>
            </a:r>
          </a:p>
          <a:p>
            <a:pPr indent="0" marL="0">
              <a:buNone/>
            </a:pPr>
            <a:endParaRPr dirty="0" lang="en-US"/>
          </a:p>
        </p:txBody>
      </p:sp>
      <p:graphicFrame>
        <p:nvGraphicFramePr>
          <p:cNvPr id="4194307" name="Table 3"/>
          <p:cNvGraphicFramePr>
            <a:graphicFrameLocks noGrp="1"/>
          </p:cNvGraphicFramePr>
          <p:nvPr/>
        </p:nvGraphicFramePr>
        <p:xfrm>
          <a:off x="990600" y="1036113"/>
          <a:ext cx="716280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1790700"/>
                <a:gridCol w="1790700"/>
                <a:gridCol w="1790700"/>
              </a:tblGrid>
              <a:tr h="147003">
                <a:tc>
                  <a:txBody>
                    <a:bodyPr/>
                    <a:p>
                      <a:r>
                        <a:rPr dirty="0" lang="en-US"/>
                        <a:t>FIELD</a:t>
                      </a:r>
                      <a:r>
                        <a:rPr baseline="0" dirty="0" lang="en-US"/>
                        <a:t> NAME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DATA TYPE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SIZE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CONSTRAINTS</a:t>
                      </a:r>
                    </a:p>
                  </a:txBody>
                </a:tc>
              </a:tr>
              <a:tr h="497840">
                <a:tc>
                  <a:txBody>
                    <a:bodyPr/>
                    <a:p>
                      <a:r>
                        <a:rPr baseline="0" dirty="0" lang="en-US"/>
                        <a:t>Product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 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30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Not</a:t>
                      </a:r>
                      <a:r>
                        <a:rPr baseline="0" dirty="0" lang="en-US"/>
                        <a:t> null</a:t>
                      </a:r>
                      <a:endParaRPr dirty="0" lang="en-US"/>
                    </a:p>
                  </a:txBody>
                </a:tc>
              </a:tr>
              <a:tr h="497840">
                <a:tc>
                  <a:txBody>
                    <a:bodyPr/>
                    <a:p>
                      <a:r>
                        <a:rPr dirty="0" lang="en-US" err="1"/>
                        <a:t>Total_</a:t>
                      </a:r>
                      <a:r>
                        <a:rPr baseline="0" dirty="0" lang="en-US" err="1"/>
                        <a:t>Purchase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 integer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20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b="0" dirty="0" lang="en-US"/>
                        <a:t>Not</a:t>
                      </a:r>
                      <a:r>
                        <a:rPr baseline="0" b="0" dirty="0" lang="en-US"/>
                        <a:t> null</a:t>
                      </a:r>
                      <a:endParaRPr b="0" dirty="0" lang="en-US"/>
                    </a:p>
                  </a:txBody>
                </a:tc>
              </a:tr>
              <a:tr h="497840">
                <a:tc>
                  <a:txBody>
                    <a:bodyPr/>
                    <a:p>
                      <a:r>
                        <a:rPr dirty="0" lang="en-US" err="1"/>
                        <a:t>Total_sales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baseline="0" dirty="0" lang="en-US"/>
                        <a:t> integer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20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Not</a:t>
                      </a:r>
                      <a:r>
                        <a:rPr baseline="0" dirty="0" lang="en-US"/>
                        <a:t> null</a:t>
                      </a:r>
                      <a:endParaRPr dirty="0" lang="en-US"/>
                    </a:p>
                  </a:txBody>
                </a:tc>
              </a:tr>
              <a:tr h="497840">
                <a:tc>
                  <a:txBody>
                    <a:bodyPr/>
                    <a:p>
                      <a:r>
                        <a:rPr dirty="0" lang="en-US"/>
                        <a:t>Stock</a:t>
                      </a:r>
                      <a:r>
                        <a:rPr baseline="0" dirty="0" lang="en-US"/>
                        <a:t>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baseline="0" dirty="0" lang="en-US"/>
                        <a:t> integer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20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Not null</a:t>
                      </a:r>
                    </a:p>
                  </a:txBody>
                </a:tc>
              </a:tr>
            </a:tbl>
          </a:graphicData>
        </a:graphic>
      </p:graphicFrame>
      <p:graphicFrame>
        <p:nvGraphicFramePr>
          <p:cNvPr id="4194308" name="Table 4"/>
          <p:cNvGraphicFramePr>
            <a:graphicFrameLocks noGrp="1"/>
          </p:cNvGraphicFramePr>
          <p:nvPr/>
        </p:nvGraphicFramePr>
        <p:xfrm>
          <a:off x="990600" y="4212045"/>
          <a:ext cx="7162800" cy="235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/>
                <a:gridCol w="1790700"/>
                <a:gridCol w="1790700"/>
                <a:gridCol w="1790700"/>
              </a:tblGrid>
              <a:tr h="147003">
                <a:tc>
                  <a:txBody>
                    <a:bodyPr/>
                    <a:p>
                      <a:r>
                        <a:rPr dirty="0" lang="en-US"/>
                        <a:t>FIELD</a:t>
                      </a:r>
                      <a:r>
                        <a:rPr baseline="0" dirty="0" lang="en-US"/>
                        <a:t> NAME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DATA TYPE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SIZE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CONSTRAINTS</a:t>
                      </a:r>
                    </a:p>
                  </a:txBody>
                </a:tc>
              </a:tr>
              <a:tr h="497840">
                <a:tc>
                  <a:txBody>
                    <a:bodyPr/>
                    <a:p>
                      <a:r>
                        <a:rPr baseline="0" dirty="0" lang="en-US"/>
                        <a:t>Product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 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30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Not</a:t>
                      </a:r>
                      <a:r>
                        <a:rPr baseline="0" dirty="0" lang="en-US"/>
                        <a:t> null</a:t>
                      </a:r>
                      <a:endParaRPr dirty="0" lang="en-US"/>
                    </a:p>
                  </a:txBody>
                </a:tc>
              </a:tr>
              <a:tr h="497840">
                <a:tc>
                  <a:txBody>
                    <a:bodyPr/>
                    <a:p>
                      <a:r>
                        <a:rPr dirty="0" lang="en-US"/>
                        <a:t>Type</a:t>
                      </a:r>
                      <a:r>
                        <a:rPr baseline="0" dirty="0" lang="en-US"/>
                        <a:t> 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 varchar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25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b="0" dirty="0" lang="en-US"/>
                        <a:t>Not</a:t>
                      </a:r>
                      <a:r>
                        <a:rPr baseline="0" b="0" dirty="0" lang="en-US"/>
                        <a:t> null</a:t>
                      </a:r>
                      <a:endParaRPr b="0" dirty="0" lang="en-US"/>
                    </a:p>
                  </a:txBody>
                </a:tc>
              </a:tr>
              <a:tr h="497840">
                <a:tc>
                  <a:txBody>
                    <a:bodyPr/>
                    <a:p>
                      <a:r>
                        <a:rPr dirty="0" lang="en-US"/>
                        <a:t>Quantity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baseline="0" dirty="0" lang="en-US"/>
                        <a:t> integer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30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Not null</a:t>
                      </a:r>
                    </a:p>
                  </a:txBody>
                </a:tc>
              </a:tr>
              <a:tr h="497840">
                <a:tc>
                  <a:txBody>
                    <a:bodyPr/>
                    <a:p>
                      <a:r>
                        <a:rPr dirty="0" lang="en-US"/>
                        <a:t>Date</a:t>
                      </a:r>
                    </a:p>
                  </a:txBody>
                </a:tc>
                <a:tc>
                  <a:txBody>
                    <a:bodyPr/>
                    <a:p>
                      <a:r>
                        <a:rPr baseline="0" dirty="0" lang="en-US"/>
                        <a:t> date</a:t>
                      </a:r>
                      <a:endParaRPr dirty="0" lang="en-US"/>
                    </a:p>
                  </a:txBody>
                </a:tc>
                <a:tc>
                  <a:txBody>
                    <a:bodyPr/>
                    <a:p>
                      <a:endParaRPr dirty="0" lang="en-US"/>
                    </a:p>
                  </a:txBody>
                </a:tc>
                <a:tc>
                  <a:txBody>
                    <a:bodyPr/>
                    <a:p>
                      <a:r>
                        <a:rPr dirty="0" lang="en-US"/>
                        <a:t>Not null</a:t>
                      </a:r>
                    </a:p>
                  </a:txBody>
                </a:tc>
              </a:tr>
            </a:tbl>
          </a:graphicData>
        </a:graphic>
      </p:graphicFrame>
      <p:cxnSp>
        <p:nvCxnSpPr>
          <p:cNvPr id="3145728" name="Straight Connector 6"/>
          <p:cNvCxnSpPr>
            <a:cxnSpLocks/>
          </p:cNvCxnSpPr>
          <p:nvPr/>
        </p:nvCxnSpPr>
        <p:spPr>
          <a:xfrm>
            <a:off x="457200" y="3810000"/>
            <a:ext cx="18661" cy="6220"/>
          </a:xfrm>
          <a:prstGeom prst="line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1" name="TextBox 7"/>
          <p:cNvSpPr txBox="1"/>
          <p:nvPr/>
        </p:nvSpPr>
        <p:spPr>
          <a:xfrm>
            <a:off x="533400" y="3571806"/>
            <a:ext cx="2209800" cy="8026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Arial" panose="020B0604020202020204" pitchFamily="34" charset="0"/>
              <a:buChar char="•"/>
            </a:pPr>
            <a:r>
              <a:rPr dirty="0" sz="2400" lang="en-US"/>
              <a:t>Stock details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533400" y="926926"/>
            <a:ext cx="8229600" cy="451931"/>
          </a:xfrm>
        </p:spPr>
        <p:txBody>
          <a:bodyPr>
            <a:normAutofit/>
          </a:bodyPr>
          <a:p>
            <a:r>
              <a:rPr dirty="0" sz="2800" lang="en-US">
                <a:latin typeface="Times New Roman" pitchFamily="18" charset="0"/>
                <a:cs typeface="Times New Roman" pitchFamily="18" charset="0"/>
              </a:rPr>
              <a:t>USER INTERFACE DESIGN</a:t>
            </a:r>
          </a:p>
        </p:txBody>
      </p:sp>
      <p:pic>
        <p:nvPicPr>
          <p:cNvPr id="2097155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>
          <a:xfrm>
            <a:off x="893661" y="1948065"/>
            <a:ext cx="7356678" cy="4214196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36111" y="2263737"/>
            <a:ext cx="8071778" cy="3559363"/>
          </a:xfrm>
          <a:prstGeom prst="rect"/>
        </p:spPr>
      </p:pic>
      <p:sp>
        <p:nvSpPr>
          <p:cNvPr id="1048623" name="TextBox 5"/>
          <p:cNvSpPr txBox="1"/>
          <p:nvPr/>
        </p:nvSpPr>
        <p:spPr>
          <a:xfrm>
            <a:off x="621646" y="1595105"/>
            <a:ext cx="2920297" cy="369332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lang="en-IN"/>
              <a:t>Login page:</a:t>
            </a:r>
            <a:endParaRPr dirty="0"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Content Placeholder 3"/>
          <p:cNvPicPr>
            <a:picLocks noGrp="1"/>
          </p:cNvPicPr>
          <p:nvPr>
            <p:ph idx="1"/>
          </p:nvPr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557408" y="1929013"/>
            <a:ext cx="8229600" cy="3684008"/>
          </a:xfrm>
          <a:prstGeom prst="rect"/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ctrTitle"/>
          </p:nvPr>
        </p:nvSpPr>
        <p:spPr>
          <a:xfrm>
            <a:off x="762000" y="2743200"/>
            <a:ext cx="7772400" cy="1470025"/>
          </a:xfrm>
        </p:spPr>
        <p:txBody>
          <a:bodyPr>
            <a:normAutofit/>
          </a:bodyPr>
          <a:p>
            <a:r>
              <a:rPr dirty="0" sz="66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THANK YOU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1048599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1600" lang="en-US"/>
              <a:t>T</a:t>
            </a:r>
            <a:r>
              <a:rPr dirty="0" sz="1800" lang="en-US"/>
              <a:t>his project is developed for my own Fruit’s Export and Import company.</a:t>
            </a:r>
          </a:p>
          <a:p>
            <a:pPr indent="0" marL="0">
              <a:buNone/>
            </a:pPr>
            <a:endParaRPr dirty="0" sz="1800" lang="en-US"/>
          </a:p>
          <a:p>
            <a:r>
              <a:rPr dirty="0" sz="1800" lang="en-US"/>
              <a:t> This project includes ―buying and ordering fruits through online.</a:t>
            </a:r>
          </a:p>
          <a:p>
            <a:pPr indent="0" marL="0">
              <a:buNone/>
            </a:pPr>
            <a:endParaRPr dirty="0" sz="1800" lang="en-US"/>
          </a:p>
          <a:p>
            <a:r>
              <a:rPr dirty="0" sz="1800" lang="en-US"/>
              <a:t> In this single website the user can buy their fruits on seeing the availability of what fruit they needed, user can easily select the variety of fruit based on the quality.</a:t>
            </a:r>
          </a:p>
          <a:p>
            <a:pPr indent="0" marL="0">
              <a:buNone/>
            </a:pPr>
            <a:endParaRPr dirty="0" sz="1800" lang="en-US"/>
          </a:p>
          <a:p>
            <a:r>
              <a:rPr dirty="0" sz="1800" lang="en-US"/>
              <a:t> And finally they can even calculate the total purchase of their products</a:t>
            </a:r>
            <a:r>
              <a:rPr dirty="0" sz="1600" lang="en-US"/>
              <a:t>.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1048601" name="Content Placeholder 3"/>
          <p:cNvSpPr>
            <a:spLocks noGrp="1"/>
          </p:cNvSpPr>
          <p:nvPr>
            <p:ph idx="1"/>
          </p:nvPr>
        </p:nvSpPr>
        <p:spPr>
          <a:xfrm>
            <a:off x="457200" y="2742837"/>
            <a:ext cx="8229600" cy="2981234"/>
          </a:xfrm>
        </p:spPr>
        <p:txBody>
          <a:bodyPr/>
          <a:p>
            <a:r>
              <a:rPr dirty="0" sz="1800" lang="en-US"/>
              <a:t>In the existing system, the customers ordered their products without seeing the availability of the fruits. </a:t>
            </a:r>
          </a:p>
          <a:p>
            <a:r>
              <a:rPr dirty="0" sz="1800" lang="en-US"/>
              <a:t>This will leads to disappointment for the customers about their orders.</a:t>
            </a:r>
          </a:p>
          <a:p>
            <a:r>
              <a:rPr dirty="0" sz="1800" lang="en-US"/>
              <a:t> The customer expectations about their varieties of the fruits</a:t>
            </a:r>
            <a:r>
              <a:rPr dirty="0" lang="en-US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457200" y="2742837"/>
            <a:ext cx="8229600" cy="4389120"/>
          </a:xfrm>
        </p:spPr>
        <p:txBody>
          <a:bodyPr>
            <a:normAutofit/>
          </a:bodyPr>
          <a:p>
            <a:r>
              <a:rPr dirty="0" sz="1800" lang="en-US"/>
              <a:t>In the proposed system, the customers can order their products by seeing the availability of the fruits. </a:t>
            </a:r>
          </a:p>
          <a:p>
            <a:r>
              <a:rPr dirty="0" sz="1800" lang="en-US"/>
              <a:t>This makes the customers more comfortable and satisfies their needs of varieties what they want. </a:t>
            </a:r>
          </a:p>
          <a:p>
            <a:r>
              <a:rPr dirty="0" sz="1800" lang="en-US"/>
              <a:t>I included the location with the directions and also I added the address of the shop for the customer verification</a:t>
            </a:r>
            <a:r>
              <a:rPr dirty="0" lang="en-US"/>
              <a:t>. </a:t>
            </a:r>
          </a:p>
          <a:p>
            <a:pPr indent="0" marL="0"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HARDWARE CONFIGURATION</a:t>
            </a: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1800" lang="en-US"/>
              <a:t>Processor         : AMD A4-9120e RADEON R3, 4 COMPUTE CORES 2C +2G 1.50 GHz </a:t>
            </a:r>
          </a:p>
          <a:p>
            <a:r>
              <a:rPr dirty="0" sz="1800" lang="en-US"/>
              <a:t>RAM                : 4 GB Hard Disk </a:t>
            </a:r>
          </a:p>
          <a:p>
            <a:r>
              <a:rPr dirty="0" sz="1800" lang="en-US"/>
              <a:t>Drive                : 1 TB </a:t>
            </a:r>
          </a:p>
          <a:p>
            <a:r>
              <a:rPr dirty="0" sz="1800" lang="en-US"/>
              <a:t>Mother board : Intel core i5 mother </a:t>
            </a:r>
          </a:p>
          <a:p>
            <a:r>
              <a:rPr dirty="0" sz="1800" lang="en-US"/>
              <a:t>board Mouse  : Optical mouse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2800" lang="en-US">
                <a:latin typeface="Times New Roman" pitchFamily="18" charset="0"/>
                <a:cs typeface="Times New Roman" pitchFamily="18" charset="0"/>
              </a:rPr>
              <a:t>SOFTWARE CONFIGURATION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1800" lang="en-US"/>
              <a:t>Operating System : Windows 10 </a:t>
            </a:r>
          </a:p>
          <a:p>
            <a:endParaRPr dirty="0" sz="1800" lang="en-US"/>
          </a:p>
          <a:p>
            <a:r>
              <a:rPr dirty="0" sz="1800" lang="en-US"/>
              <a:t>Front End : HTML CSS</a:t>
            </a:r>
          </a:p>
          <a:p>
            <a:endParaRPr dirty="0" sz="1800" lang="en-US"/>
          </a:p>
          <a:p>
            <a:r>
              <a:rPr dirty="0" sz="1800" lang="en-US"/>
              <a:t>Back End : PHP</a:t>
            </a:r>
          </a:p>
          <a:p>
            <a:endParaRPr dirty="0" sz="1800" lang="en-US"/>
          </a:p>
          <a:p>
            <a:r>
              <a:rPr dirty="0" sz="1800" lang="en-US"/>
              <a:t>Database : My SQL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457200" y="2204356"/>
            <a:ext cx="8229600" cy="4120243"/>
          </a:xfrm>
        </p:spPr>
        <p:txBody>
          <a:bodyPr>
            <a:normAutofit/>
          </a:bodyPr>
          <a:p>
            <a:r>
              <a:rPr dirty="0" sz="1800" lang="en-US"/>
              <a:t>Order booking</a:t>
            </a:r>
          </a:p>
          <a:p>
            <a:r>
              <a:rPr dirty="0" sz="1800" lang="en-US"/>
              <a:t>Admin</a:t>
            </a:r>
          </a:p>
          <a:p>
            <a:pPr indent="0" marL="0">
              <a:buNone/>
            </a:pPr>
            <a:r>
              <a:rPr dirty="0" sz="1800" lang="en-US"/>
              <a:t>        - stock updates</a:t>
            </a:r>
          </a:p>
          <a:p>
            <a:pPr indent="0" marL="0">
              <a:buNone/>
            </a:pPr>
            <a:r>
              <a:rPr dirty="0" sz="1800" lang="en-US"/>
              <a:t>        - employee management</a:t>
            </a:r>
          </a:p>
          <a:p>
            <a:r>
              <a:rPr dirty="0" sz="1800" lang="en-US"/>
              <a:t>Product availability</a:t>
            </a:r>
          </a:p>
          <a:p>
            <a:r>
              <a:rPr dirty="0" sz="1800" lang="en-US"/>
              <a:t>Pre booking</a:t>
            </a:r>
          </a:p>
          <a:p>
            <a:r>
              <a:rPr dirty="0" sz="1800" lang="en-US"/>
              <a:t>Payment</a:t>
            </a:r>
          </a:p>
          <a:p>
            <a:r>
              <a:rPr dirty="0" sz="1800" lang="en-US"/>
              <a:t>Contact</a:t>
            </a:r>
          </a:p>
          <a:p>
            <a:r>
              <a:rPr dirty="0" sz="1800" lang="en-US"/>
              <a:t>About us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MODULES DESCRIPTION</a:t>
            </a: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5151120"/>
          </a:xfrm>
        </p:spPr>
        <p:txBody>
          <a:bodyPr>
            <a:normAutofit fontScale="83333" lnSpcReduction="20000"/>
          </a:bodyPr>
          <a:p>
            <a:r>
              <a:rPr dirty="0" lang="en-US"/>
              <a:t>Order booking: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1800" lang="en-US"/>
              <a:t>This module allow you to order the fruits based on their varieties and your needs.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1800" lang="en-US"/>
              <a:t> Here we collect your personal details for maintain our data.</a:t>
            </a:r>
          </a:p>
          <a:p>
            <a:pPr indent="0" marL="0">
              <a:buNone/>
            </a:pPr>
            <a:endParaRPr dirty="0" sz="1800" lang="en-US"/>
          </a:p>
          <a:p>
            <a:r>
              <a:rPr dirty="0" lang="en-US"/>
              <a:t>Admin: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1800" lang="en-US"/>
              <a:t>In this administrative login the admin can view and update the stock update and the less availability of the fruits.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1800" lang="en-US"/>
              <a:t>An alert message will show the fruit will not available for tomorrow’s selling, that need to be ordered now and also admin can manage the staff details.</a:t>
            </a:r>
          </a:p>
          <a:p>
            <a:pPr indent="0" marL="0">
              <a:buNone/>
            </a:pPr>
            <a:endParaRPr dirty="0" sz="1800" lang="en-US"/>
          </a:p>
          <a:p>
            <a:r>
              <a:rPr dirty="0" sz="2400" lang="en-US"/>
              <a:t>Product availability: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1800" lang="en-US"/>
              <a:t>This module shows the availability of the fruits, at present.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1800" lang="en-US"/>
              <a:t>This help the customer to order, what they need and also it shows the quality and variety of each and every fruits.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1800" lang="en-US"/>
              <a:t>The product availability will be update based on the product purchased by the customer.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1800" lang="en-US"/>
              <a:t>This product availability will be updated everyday.  This module is available only in our page.</a:t>
            </a:r>
          </a:p>
          <a:p>
            <a:pPr indent="0" marL="0">
              <a:buNone/>
            </a:pPr>
            <a:endParaRPr dirty="0" sz="1800" lang="en-US"/>
          </a:p>
          <a:p>
            <a:pPr indent="0" marL="0">
              <a:buNone/>
            </a:pPr>
            <a:endParaRPr dirty="0" sz="2400" lang="en-US"/>
          </a:p>
          <a:p>
            <a:pPr indent="0" marL="0">
              <a:buNone/>
            </a:pPr>
            <a:r>
              <a:rPr dirty="0" sz="2400" lang="en-US"/>
              <a:t>     </a:t>
            </a:r>
            <a:endParaRPr dirty="0" sz="2800" lang="en-US"/>
          </a:p>
          <a:p>
            <a:pPr indent="0" marL="0">
              <a:buNone/>
            </a:pPr>
            <a:r>
              <a:rPr dirty="0" lang="en-US"/>
              <a:t>         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5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638800"/>
          </a:xfrm>
        </p:spPr>
        <p:txBody>
          <a:bodyPr>
            <a:normAutofit fontScale="94444" lnSpcReduction="10000"/>
          </a:bodyPr>
          <a:p>
            <a:r>
              <a:rPr dirty="0" sz="2800" lang="en-US"/>
              <a:t>Pre booking:</a:t>
            </a:r>
          </a:p>
          <a:p>
            <a:pPr indent="0" marL="0">
              <a:buNone/>
            </a:pPr>
            <a:r>
              <a:rPr dirty="0" sz="1800" lang="en-US"/>
              <a:t>                               This module is used to the customers to pre book their needed fruits through online mode.</a:t>
            </a:r>
          </a:p>
          <a:p>
            <a:endParaRPr dirty="0" sz="1800" lang="en-US"/>
          </a:p>
          <a:p>
            <a:r>
              <a:rPr dirty="0" sz="2400" lang="en-US"/>
              <a:t>Payment: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1800" lang="en-US"/>
              <a:t>This module is used to the customer can initialize the payment only after confirming the order.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1800" lang="en-US"/>
              <a:t>Your payment is available only through online transaction by the help of RAZOR PAY.</a:t>
            </a:r>
          </a:p>
          <a:p>
            <a:pPr indent="0" marL="0">
              <a:buNone/>
            </a:pPr>
            <a:endParaRPr dirty="0" sz="2400" lang="en-US"/>
          </a:p>
          <a:p>
            <a:r>
              <a:rPr dirty="0" sz="2400" lang="en-US"/>
              <a:t>Contact:</a:t>
            </a:r>
          </a:p>
          <a:p>
            <a:pPr indent="0" marL="0">
              <a:buNone/>
            </a:pPr>
            <a:r>
              <a:rPr dirty="0" sz="1800" lang="en-US"/>
              <a:t>                           In this contact module I include the inbuilt location service.  It will direct you easily to our shop location. The location is directed by the google map service or else a link also available to locate our shop via google map.</a:t>
            </a:r>
          </a:p>
          <a:p>
            <a:pPr indent="0" marL="0">
              <a:buNone/>
            </a:pPr>
            <a:endParaRPr dirty="0" sz="1800" lang="en-US"/>
          </a:p>
          <a:p>
            <a:r>
              <a:rPr dirty="0" sz="2400" lang="en-US"/>
              <a:t>About us:</a:t>
            </a:r>
            <a:endParaRPr dirty="0" sz="1800" lang="en-US"/>
          </a:p>
          <a:p>
            <a:pPr>
              <a:buFont typeface="Wingdings" panose="05000000000000000000" pitchFamily="2" charset="2"/>
              <a:buChar char="§"/>
            </a:pPr>
            <a:r>
              <a:rPr dirty="0" sz="1800" lang="en-US"/>
              <a:t>In this module it shows about our website details and our products.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dirty="0" sz="1800" lang="en-US"/>
              <a:t>There everyone can easily see the overall details of our webpage.</a:t>
            </a:r>
            <a:endParaRPr dirty="0" sz="2400" lang="en-US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lastClr="000000" val="windowText"/>
      </a:dk1>
      <a:lt1>
        <a:sysClr lastClr="FFFFFF" val="window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algn="ctr" blurRad="57150" dir="5400000" dist="38100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algn="ctr" blurRad="57150" dir="5400000" dist="38100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dir="tl" rig="glow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algn="tl" flip="none" sx="65000" sy="65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Food Ordering System</dc:title>
  <dc:creator>ssi</dc:creator>
  <cp:lastModifiedBy>Unknown User</cp:lastModifiedBy>
  <dcterms:created xsi:type="dcterms:W3CDTF">2023-03-06T20:01:48Z</dcterms:created>
  <dcterms:modified xsi:type="dcterms:W3CDTF">2023-03-15T06:43:29Z</dcterms:modified>
</cp:coreProperties>
</file>