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13264"/>
    <a:srgbClr val="841910"/>
    <a:srgbClr val="DFDDFB"/>
    <a:srgbClr val="213164"/>
    <a:srgbClr val="213163"/>
    <a:srgbClr val="E3E1FB"/>
    <a:srgbClr val="FFAB40"/>
    <a:srgbClr val="FFFF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192" y="-48"/>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117067"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Babisha</a:t>
            </a:r>
            <a:r>
              <a:rPr lang="en-US" sz="1100" dirty="0" err="1" smtClean="0">
                <a:solidFill>
                  <a:schemeClr val="tx1"/>
                </a:solidFill>
              </a:rPr>
              <a:t>.K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:au960221104039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387475" y="3462760"/>
            <a:ext cx="2346690" cy="120028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p>
          <a:p>
            <a:pPr marL="0" marR="0" lvl="0" indent="0" rtl="0">
              <a:lnSpc>
                <a:spcPct val="100000"/>
              </a:lnSpc>
              <a:spcBef>
                <a:spcPts val="0"/>
              </a:spcBef>
              <a:spcAft>
                <a:spcPts val="0"/>
              </a:spcAft>
              <a:buNone/>
            </a:pPr>
            <a:endParaRPr lang="en-US" sz="1200" dirty="0" smtClean="0">
              <a:solidFill>
                <a:schemeClr val="tx1"/>
              </a:solidFill>
            </a:endParaRPr>
          </a:p>
          <a:p>
            <a:pPr marL="0" marR="0" lvl="0" indent="0" rtl="0">
              <a:lnSpc>
                <a:spcPct val="100000"/>
              </a:lnSpc>
              <a:spcBef>
                <a:spcPts val="0"/>
              </a:spcBef>
              <a:spcAft>
                <a:spcPts val="0"/>
              </a:spcAft>
              <a:buNone/>
            </a:pPr>
            <a:r>
              <a:rPr lang="en-US" sz="1200" dirty="0" err="1" smtClean="0">
                <a:solidFill>
                  <a:schemeClr val="tx1"/>
                </a:solidFill>
              </a:rPr>
              <a:t>Arunachala</a:t>
            </a:r>
            <a:r>
              <a:rPr lang="en-US" sz="1200" dirty="0" smtClean="0">
                <a:solidFill>
                  <a:schemeClr val="tx1"/>
                </a:solidFill>
              </a:rPr>
              <a:t> college of engineering for  </a:t>
            </a:r>
            <a:r>
              <a:rPr lang="en-US" sz="1200" dirty="0" err="1" smtClean="0">
                <a:solidFill>
                  <a:schemeClr val="tx1"/>
                </a:solidFill>
              </a:rPr>
              <a:t>women,Manavilai</a:t>
            </a:r>
            <a:endParaRPr lang="en-US" sz="1200" dirty="0" smtClean="0">
              <a:solidFill>
                <a:schemeClr val="tx1"/>
              </a:solidFill>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550258" y="1205713"/>
            <a:ext cx="7671250" cy="3539430"/>
          </a:xfrm>
          <a:prstGeom prst="rect">
            <a:avLst/>
          </a:prstGeom>
        </p:spPr>
        <p:txBody>
          <a:bodyPr wrap="square">
            <a:spAutoFit/>
          </a:bodyPr>
          <a:lstStyle/>
          <a:p>
            <a:pPr marL="285750" indent="-285750">
              <a:buFont typeface="Wingdings" pitchFamily="2" charset="2"/>
              <a:buChar char="v"/>
            </a:pPr>
            <a:r>
              <a:rPr lang="en-GB" dirty="0"/>
              <a:t>Employ </a:t>
            </a:r>
            <a:r>
              <a:rPr lang="en-GB" dirty="0" err="1"/>
              <a:t>Django</a:t>
            </a:r>
            <a:r>
              <a:rPr lang="en-GB" dirty="0"/>
              <a:t> ORM for database </a:t>
            </a:r>
            <a:r>
              <a:rPr lang="en-GB" dirty="0" err="1"/>
              <a:t>modeling</a:t>
            </a:r>
            <a:r>
              <a:rPr lang="en-GB" dirty="0"/>
              <a:t>, defining </a:t>
            </a:r>
            <a:r>
              <a:rPr lang="en-GB" dirty="0" smtClean="0"/>
              <a:t>entities.</a:t>
            </a:r>
            <a:endParaRPr lang="en-GB" dirty="0"/>
          </a:p>
          <a:p>
            <a:pPr marL="285750" indent="-285750">
              <a:buFont typeface="Wingdings" pitchFamily="2" charset="2"/>
              <a:buChar char="v"/>
            </a:pPr>
            <a:r>
              <a:rPr lang="en-GB" dirty="0"/>
              <a:t>Implement robust user authentication and registration functionalities, ensuring data integrity and security.</a:t>
            </a:r>
          </a:p>
          <a:p>
            <a:pPr marL="285750" indent="-285750">
              <a:buFont typeface="Wingdings" pitchFamily="2" charset="2"/>
              <a:buChar char="v"/>
            </a:pPr>
            <a:r>
              <a:rPr lang="en-GB" dirty="0"/>
              <a:t>Develop a dynamic vehicle </a:t>
            </a:r>
            <a:r>
              <a:rPr lang="en-GB" dirty="0" err="1"/>
              <a:t>catalog</a:t>
            </a:r>
            <a:r>
              <a:rPr lang="en-GB" dirty="0"/>
              <a:t> and booking system with search and filtering options for user convenience.</a:t>
            </a:r>
          </a:p>
          <a:p>
            <a:pPr marL="285750" indent="-285750">
              <a:buFont typeface="Wingdings" pitchFamily="2" charset="2"/>
              <a:buChar char="v"/>
            </a:pPr>
            <a:r>
              <a:rPr lang="en-GB" dirty="0"/>
              <a:t>Create an admin dashboard for efficient management of vehicles, users, bookings, and reviews.</a:t>
            </a:r>
          </a:p>
          <a:p>
            <a:pPr marL="285750" indent="-285750">
              <a:buFont typeface="Wingdings" pitchFamily="2" charset="2"/>
              <a:buChar char="v"/>
            </a:pPr>
            <a:r>
              <a:rPr lang="en-GB" dirty="0"/>
              <a:t>Integrate secure payment gateways like Stripe or PayPal for seamless online transactions.</a:t>
            </a:r>
          </a:p>
          <a:p>
            <a:pPr marL="285750" indent="-285750">
              <a:buFont typeface="Wingdings" pitchFamily="2" charset="2"/>
              <a:buChar char="v"/>
            </a:pPr>
            <a:r>
              <a:rPr lang="en-GB" dirty="0"/>
              <a:t>Enable users to leave reviews and ratings, enhancing transparency and trust within the platform.</a:t>
            </a:r>
          </a:p>
          <a:p>
            <a:pPr marL="285750" indent="-285750">
              <a:buFont typeface="Wingdings" pitchFamily="2" charset="2"/>
              <a:buChar char="v"/>
            </a:pPr>
            <a:r>
              <a:rPr lang="en-GB" dirty="0"/>
              <a:t>Deliver a user-friendly interface with responsive design, optimizing user experience across devices.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1177380" y="1084333"/>
            <a:ext cx="6008347" cy="348466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380" y="1084333"/>
            <a:ext cx="6008347" cy="332842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707" y="1310910"/>
            <a:ext cx="6542831" cy="309925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35" y="1189529"/>
            <a:ext cx="6344156" cy="311265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Login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34" y="1319002"/>
            <a:ext cx="6183987" cy="321253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Register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872" y="1124793"/>
            <a:ext cx="6052843" cy="338788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704007" y="1229989"/>
            <a:ext cx="6153993" cy="3539430"/>
          </a:xfrm>
          <a:prstGeom prst="rect">
            <a:avLst/>
          </a:prstGeom>
        </p:spPr>
        <p:txBody>
          <a:bodyPr wrap="square">
            <a:spAutoFit/>
          </a:bodyPr>
          <a:lstStyle/>
          <a:p>
            <a:pPr marL="285750" indent="-285750">
              <a:buFont typeface="Wingdings" pitchFamily="2" charset="2"/>
              <a:buChar char="q"/>
            </a:pPr>
            <a:r>
              <a:rPr lang="en-GB" dirty="0"/>
              <a:t>Advanced search with refined filters for vehicle features and specifications.</a:t>
            </a:r>
          </a:p>
          <a:p>
            <a:pPr marL="285750" indent="-285750">
              <a:buFont typeface="Wingdings" pitchFamily="2" charset="2"/>
              <a:buChar char="q"/>
            </a:pPr>
            <a:r>
              <a:rPr lang="en-GB" dirty="0"/>
              <a:t>Predictive analytics for dynamic pricing based on demand and seasonality.</a:t>
            </a:r>
          </a:p>
          <a:p>
            <a:pPr marL="285750" indent="-285750">
              <a:buFont typeface="Wingdings" pitchFamily="2" charset="2"/>
              <a:buChar char="q"/>
            </a:pPr>
            <a:r>
              <a:rPr lang="en-GB" dirty="0"/>
              <a:t>Integration with </a:t>
            </a:r>
            <a:r>
              <a:rPr lang="en-GB" dirty="0" smtClean="0"/>
              <a:t>IOT devices </a:t>
            </a:r>
            <a:r>
              <a:rPr lang="en-GB" dirty="0"/>
              <a:t>for real-time vehicle monitoring and management.</a:t>
            </a:r>
          </a:p>
          <a:p>
            <a:pPr marL="285750" indent="-285750">
              <a:buFont typeface="Wingdings" pitchFamily="2" charset="2"/>
              <a:buChar char="q"/>
            </a:pPr>
            <a:r>
              <a:rPr lang="en-GB" dirty="0"/>
              <a:t>Personalized recommendations using machine learning algorithms.</a:t>
            </a:r>
          </a:p>
          <a:p>
            <a:pPr marL="285750" indent="-285750">
              <a:buFont typeface="Wingdings" pitchFamily="2" charset="2"/>
              <a:buChar char="q"/>
            </a:pPr>
            <a:r>
              <a:rPr lang="en-GB" dirty="0"/>
              <a:t>Multi-language support for a more diverse user base.</a:t>
            </a:r>
          </a:p>
          <a:p>
            <a:pPr marL="285750" indent="-285750">
              <a:buFont typeface="Wingdings" pitchFamily="2" charset="2"/>
              <a:buChar char="q"/>
            </a:pPr>
            <a:r>
              <a:rPr lang="en-GB" dirty="0"/>
              <a:t>Peer-to-peer rental marketplace to expand rental inventory.</a:t>
            </a:r>
          </a:p>
          <a:p>
            <a:pPr marL="285750" indent="-285750">
              <a:buFont typeface="Wingdings" pitchFamily="2" charset="2"/>
              <a:buChar char="q"/>
            </a:pPr>
            <a:r>
              <a:rPr lang="en-GB" dirty="0" err="1" smtClean="0"/>
              <a:t>Geofencing</a:t>
            </a:r>
            <a:r>
              <a:rPr lang="en-GB" dirty="0" smtClean="0"/>
              <a:t> and </a:t>
            </a:r>
            <a:r>
              <a:rPr lang="en-GB" dirty="0"/>
              <a:t>remote access features for enhanced security and convenience.</a:t>
            </a:r>
          </a:p>
          <a:p>
            <a:pPr marL="285750" indent="-285750">
              <a:buFont typeface="Wingdings" pitchFamily="2" charset="2"/>
              <a:buChar char="q"/>
            </a:pPr>
            <a:r>
              <a:rPr lang="en-GB" dirty="0"/>
              <a:t>Augmented reality vehicle visualization for immersive booking experience.</a:t>
            </a:r>
          </a:p>
          <a:p>
            <a:pPr marL="285750" indent="-285750">
              <a:buFont typeface="Wingdings" pitchFamily="2" charset="2"/>
              <a:buChar char="q"/>
            </a:pPr>
            <a:r>
              <a:rPr lang="en-GB" dirty="0"/>
              <a:t>Voice-activated commands for hands-free interaction.</a:t>
            </a:r>
          </a:p>
          <a:p>
            <a:pPr marL="285750" indent="-285750">
              <a:buFont typeface="Wingdings" pitchFamily="2" charset="2"/>
              <a:buChar char="q"/>
            </a:pPr>
            <a:r>
              <a:rPr lang="en-GB" dirty="0"/>
              <a:t>Sustainability initiatives promoting eco-friendly rental options and practices.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28878" y="1205713"/>
            <a:ext cx="6429122" cy="2893100"/>
          </a:xfrm>
          <a:prstGeom prst="rect">
            <a:avLst/>
          </a:prstGeom>
        </p:spPr>
        <p:txBody>
          <a:bodyPr wrap="square">
            <a:spAutoFit/>
          </a:bodyPr>
          <a:lstStyle/>
          <a:p>
            <a:r>
              <a:rPr lang="en-GB" dirty="0"/>
              <a:t>T</a:t>
            </a:r>
            <a:r>
              <a:rPr lang="en-GB" dirty="0" smtClean="0"/>
              <a:t>he </a:t>
            </a:r>
            <a:r>
              <a:rPr lang="en-GB" dirty="0"/>
              <a:t>development of a comprehensive car rental application using </a:t>
            </a:r>
            <a:r>
              <a:rPr lang="en-GB" dirty="0" err="1"/>
              <a:t>Django</a:t>
            </a:r>
            <a:r>
              <a:rPr lang="en-GB" dirty="0"/>
              <a:t> framework presents a robust solution to address the evolving needs of rental businesses and customers</a:t>
            </a:r>
            <a:r>
              <a:rPr lang="en-GB" dirty="0" smtClean="0"/>
              <a:t>.. </a:t>
            </a:r>
            <a:r>
              <a:rPr lang="en-GB" dirty="0"/>
              <a:t>With user-friendly interfaces, secure payment integration, and personalized recommendations, the platform is poised to attract a diverse user base and foster trust and loyalty among </a:t>
            </a:r>
            <a:r>
              <a:rPr lang="en-GB" dirty="0" smtClean="0"/>
              <a:t>customers. </a:t>
            </a:r>
            <a:r>
              <a:rPr lang="en-GB" dirty="0"/>
              <a:t>Through continuous monitoring, maintenance, and updates, the car rental application strives to deliver value, efficiency, and satisfaction to both users and rental businesses, ultimately shaping the future of car rental services.</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606902" y="1070050"/>
            <a:ext cx="6522181" cy="3108543"/>
          </a:xfrm>
          <a:prstGeom prst="rect">
            <a:avLst/>
          </a:prstGeom>
        </p:spPr>
        <p:txBody>
          <a:bodyPr wrap="square">
            <a:spAutoFit/>
          </a:bodyPr>
          <a:lstStyle/>
          <a:p>
            <a:r>
              <a:rPr lang="en-GB" dirty="0"/>
              <a:t>The car rental industry has witnessed significant growth over the years, </a:t>
            </a:r>
            <a:r>
              <a:rPr lang="en-GB" dirty="0" smtClean="0"/>
              <a:t>drive by the </a:t>
            </a:r>
            <a:r>
              <a:rPr lang="en-GB" dirty="0"/>
              <a:t>increasing demand for flexible transportation </a:t>
            </a:r>
            <a:r>
              <a:rPr lang="en-GB" dirty="0" smtClean="0"/>
              <a:t>options.</a:t>
            </a:r>
            <a:r>
              <a:rPr lang="en-GB" dirty="0"/>
              <a:t> The proposed car rental application will offer an intuitive user interface for both customers and administrators, facilitating seamless browsing, booking, and management of rental </a:t>
            </a:r>
            <a:r>
              <a:rPr lang="en-GB" dirty="0" smtClean="0"/>
              <a:t>vehicles.</a:t>
            </a:r>
          </a:p>
          <a:p>
            <a:r>
              <a:rPr lang="en-GB" u="sng" dirty="0" smtClean="0">
                <a:solidFill>
                  <a:srgbClr val="00B050"/>
                </a:solidFill>
              </a:rPr>
              <a:t> </a:t>
            </a:r>
            <a:r>
              <a:rPr lang="en-GB" u="sng" dirty="0">
                <a:solidFill>
                  <a:srgbClr val="00B050"/>
                </a:solidFill>
              </a:rPr>
              <a:t>Key </a:t>
            </a:r>
            <a:r>
              <a:rPr lang="en-GB" u="sng" dirty="0" smtClean="0">
                <a:solidFill>
                  <a:srgbClr val="00B050"/>
                </a:solidFill>
              </a:rPr>
              <a:t>functionalities</a:t>
            </a:r>
            <a:r>
              <a:rPr lang="en-GB" dirty="0" smtClean="0"/>
              <a:t>:</a:t>
            </a:r>
          </a:p>
          <a:p>
            <a:pPr marL="285750" indent="-285750">
              <a:buFont typeface="Wingdings" pitchFamily="2" charset="2"/>
              <a:buChar char="v"/>
            </a:pPr>
            <a:r>
              <a:rPr lang="en-GB" dirty="0" smtClean="0"/>
              <a:t>       </a:t>
            </a:r>
            <a:r>
              <a:rPr lang="en-IN" dirty="0" smtClean="0"/>
              <a:t>User Registration and Authentication</a:t>
            </a:r>
          </a:p>
          <a:p>
            <a:pPr marL="285750" indent="-285750">
              <a:buFont typeface="Wingdings" pitchFamily="2" charset="2"/>
              <a:buChar char="v"/>
            </a:pPr>
            <a:r>
              <a:rPr lang="en-GB" dirty="0"/>
              <a:t> </a:t>
            </a:r>
            <a:r>
              <a:rPr lang="en-GB" dirty="0" smtClean="0"/>
              <a:t>      </a:t>
            </a:r>
            <a:r>
              <a:rPr lang="en-IN" dirty="0" smtClean="0"/>
              <a:t>Vehicle </a:t>
            </a:r>
            <a:r>
              <a:rPr lang="en-IN" dirty="0" err="1" smtClean="0"/>
              <a:t>Catalog</a:t>
            </a:r>
            <a:endParaRPr lang="en-IN" dirty="0" smtClean="0"/>
          </a:p>
          <a:p>
            <a:pPr marL="285750" indent="-285750">
              <a:buFont typeface="Wingdings" pitchFamily="2" charset="2"/>
              <a:buChar char="v"/>
            </a:pPr>
            <a:r>
              <a:rPr lang="en-GB" dirty="0"/>
              <a:t> </a:t>
            </a:r>
            <a:r>
              <a:rPr lang="en-GB" dirty="0" smtClean="0"/>
              <a:t>      </a:t>
            </a:r>
            <a:r>
              <a:rPr lang="en-IN" dirty="0" smtClean="0"/>
              <a:t>Booking System</a:t>
            </a:r>
          </a:p>
          <a:p>
            <a:pPr marL="285750" indent="-285750">
              <a:buFont typeface="Wingdings" pitchFamily="2" charset="2"/>
              <a:buChar char="v"/>
            </a:pPr>
            <a:r>
              <a:rPr lang="en-GB" dirty="0"/>
              <a:t> </a:t>
            </a:r>
            <a:r>
              <a:rPr lang="en-GB" dirty="0" smtClean="0"/>
              <a:t>      </a:t>
            </a:r>
            <a:r>
              <a:rPr lang="en-IN" dirty="0"/>
              <a:t>Admin </a:t>
            </a:r>
            <a:r>
              <a:rPr lang="en-IN" dirty="0" smtClean="0"/>
              <a:t>Panel</a:t>
            </a:r>
          </a:p>
          <a:p>
            <a:pPr marL="285750" indent="-285750">
              <a:buFont typeface="Wingdings" pitchFamily="2" charset="2"/>
              <a:buChar char="v"/>
            </a:pPr>
            <a:r>
              <a:rPr lang="en-GB" dirty="0"/>
              <a:t> </a:t>
            </a:r>
            <a:r>
              <a:rPr lang="en-GB" dirty="0" smtClean="0"/>
              <a:t>      </a:t>
            </a:r>
            <a:r>
              <a:rPr lang="en-IN" dirty="0"/>
              <a:t>Payment </a:t>
            </a:r>
            <a:r>
              <a:rPr lang="en-IN" dirty="0" smtClean="0"/>
              <a:t>Integration</a:t>
            </a:r>
          </a:p>
          <a:p>
            <a:pPr marL="285750" indent="-285750">
              <a:buFont typeface="Wingdings" pitchFamily="2" charset="2"/>
              <a:buChar char="v"/>
            </a:pPr>
            <a:r>
              <a:rPr lang="en-GB" dirty="0"/>
              <a:t> </a:t>
            </a:r>
            <a:r>
              <a:rPr lang="en-GB" dirty="0" smtClean="0"/>
              <a:t>      </a:t>
            </a:r>
            <a:r>
              <a:rPr lang="en-IN" dirty="0"/>
              <a:t>Reviews and </a:t>
            </a:r>
            <a:r>
              <a:rPr lang="en-IN" dirty="0" smtClean="0"/>
              <a:t>Ratings.</a:t>
            </a:r>
          </a:p>
          <a:p>
            <a:r>
              <a:rPr lang="en-GB" dirty="0"/>
              <a:t> </a:t>
            </a:r>
            <a:r>
              <a:rPr lang="en-GB" dirty="0" smtClean="0"/>
              <a:t>       </a:t>
            </a:r>
          </a:p>
          <a:p>
            <a:r>
              <a:rPr lang="en-GB" dirty="0" smtClean="0"/>
              <a:t>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2411" y="730682"/>
            <a:ext cx="8632643"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a:solidFill>
                  <a:srgbClr val="213163"/>
                </a:solidFill>
              </a:rPr>
              <a:t> </a:t>
            </a:r>
            <a:r>
              <a:rPr lang="en-GB" sz="1600" dirty="0"/>
              <a:t>The </a:t>
            </a:r>
            <a:r>
              <a:rPr lang="en-GB" sz="1600" dirty="0" smtClean="0"/>
              <a:t>problem statement  is</a:t>
            </a:r>
            <a:r>
              <a:rPr lang="en-GB" sz="1600" dirty="0"/>
              <a:t> to automate vehicle rental and reservation so that clients don't have to waste time calling and waiting for a vehicle</a:t>
            </a:r>
            <a:r>
              <a:rPr lang="en-GB" sz="1600" dirty="0" smtClean="0"/>
              <a:t>.</a:t>
            </a:r>
            <a:br>
              <a:rPr lang="en-GB" sz="1600" dirty="0" smtClean="0"/>
            </a:br>
            <a:r>
              <a:rPr lang="en-GB" sz="1600" dirty="0"/>
              <a:t> The Manual car rental system provides services only during office hours. So; customers have limited time to make any transactions or reservation of the cars. The existence of the online car rental systems nowadays has overcome the limitation of the business operation hour.  </a:t>
            </a:r>
            <a:r>
              <a:rPr lang="en-GB" sz="1600" dirty="0" smtClean="0"/>
              <a:t>    </a:t>
            </a:r>
            <a:r>
              <a:rPr lang="en-GB" sz="1600" dirty="0" smtClean="0">
                <a:solidFill>
                  <a:srgbClr val="FF0000"/>
                </a:solidFill>
              </a:rPr>
              <a:t>Example: </a:t>
            </a:r>
            <a:br>
              <a:rPr lang="en-GB" sz="1600" dirty="0" smtClean="0">
                <a:solidFill>
                  <a:srgbClr val="FF0000"/>
                </a:solidFill>
              </a:rPr>
            </a:br>
            <a:r>
              <a:rPr lang="en-GB" sz="1600" dirty="0">
                <a:solidFill>
                  <a:srgbClr val="FF0000"/>
                </a:solidFill>
              </a:rPr>
              <a:t> </a:t>
            </a:r>
            <a:r>
              <a:rPr lang="en-GB" sz="1600" dirty="0" smtClean="0">
                <a:solidFill>
                  <a:srgbClr val="FF0000"/>
                </a:solidFill>
              </a:rPr>
              <a:t>         </a:t>
            </a:r>
            <a:r>
              <a:rPr lang="en-GB" sz="1600" dirty="0" smtClean="0"/>
              <a:t>online </a:t>
            </a:r>
            <a:r>
              <a:rPr lang="en-GB" sz="1600" dirty="0"/>
              <a:t>car rental systems in Malaysia and most of the systems offered reservation service for tourists or </a:t>
            </a:r>
            <a:r>
              <a:rPr lang="en-GB" sz="1600" dirty="0" smtClean="0"/>
              <a:t>traveller. </a:t>
            </a:r>
            <a:br>
              <a:rPr lang="en-GB" sz="1600" dirty="0" smtClean="0"/>
            </a:br>
            <a:r>
              <a:rPr lang="en-GB" sz="1600" dirty="0"/>
              <a:t> </a:t>
            </a:r>
            <a:r>
              <a:rPr lang="en-GB" sz="1600" dirty="0" smtClean="0"/>
              <a:t>         There </a:t>
            </a:r>
            <a:r>
              <a:rPr lang="en-GB" sz="1600" dirty="0"/>
              <a:t>are some customers who faced a problem in choosing car to be rented which suitable with some of the important requirements</a:t>
            </a:r>
            <a:r>
              <a:rPr lang="en-GB" sz="1600" dirty="0" smtClean="0"/>
              <a:t>.</a:t>
            </a:r>
            <a:br>
              <a:rPr lang="en-GB" sz="1600" dirty="0" smtClean="0"/>
            </a:br>
            <a:r>
              <a:rPr lang="en-GB" sz="1600" dirty="0"/>
              <a:t> </a:t>
            </a:r>
            <a:r>
              <a:rPr lang="en-GB" sz="1600" dirty="0" smtClean="0"/>
              <a:t>        To </a:t>
            </a:r>
            <a:r>
              <a:rPr lang="en-GB" sz="1600" dirty="0"/>
              <a:t>rent a car a prospective renter must first go to the nearest office to register as a client. </a:t>
            </a:r>
            <a:r>
              <a:rPr lang="en-GB" sz="1600" dirty="0" smtClean="0"/>
              <a:t> </a:t>
            </a:r>
            <a:br>
              <a:rPr lang="en-GB" sz="1600" dirty="0" smtClean="0"/>
            </a:br>
            <a:r>
              <a:rPr lang="en-GB" sz="1600" dirty="0"/>
              <a:t> </a:t>
            </a:r>
            <a:r>
              <a:rPr lang="en-GB" sz="1600" dirty="0" smtClean="0"/>
              <a:t>         Cars </a:t>
            </a:r>
            <a:r>
              <a:rPr lang="en-GB" sz="1600" dirty="0"/>
              <a:t>that provide difficulties to rent out are normally advertised in local or national </a:t>
            </a:r>
            <a:r>
              <a:rPr lang="en-GB" sz="1600" dirty="0" err="1" smtClean="0"/>
              <a:t>newspaper.and</a:t>
            </a:r>
            <a:r>
              <a:rPr lang="en-GB" sz="1600" dirty="0" smtClean="0"/>
              <a:t>  it </a:t>
            </a:r>
            <a:r>
              <a:rPr lang="en-GB" sz="1600" dirty="0"/>
              <a:t>involves a lot of paper work and consumes time. </a:t>
            </a:r>
            <a:br>
              <a:rPr lang="en-GB" sz="1600" dirty="0"/>
            </a:br>
            <a:r>
              <a:rPr lang="en-GB" sz="1600" dirty="0"/>
              <a:t/>
            </a:r>
            <a:br>
              <a:rPr lang="en-GB" sz="1600" dirty="0"/>
            </a:b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94483" cy="322263"/>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Project Overview</a:t>
            </a:r>
            <a:br>
              <a:rPr lang="en-IN" sz="1600" b="1" dirty="0" smtClean="0">
                <a:solidFill>
                  <a:srgbClr val="213163"/>
                </a:solidFill>
              </a:rPr>
            </a:br>
            <a:r>
              <a:rPr lang="en-IN" sz="1600" b="1" dirty="0">
                <a:solidFill>
                  <a:srgbClr val="213163"/>
                </a:solidFill>
              </a:rPr>
              <a:t> </a:t>
            </a:r>
            <a:r>
              <a:rPr lang="en-IN" sz="1600" b="1" dirty="0" smtClean="0">
                <a:solidFill>
                  <a:srgbClr val="213163"/>
                </a:solidFill>
              </a:rPr>
              <a:t>     </a:t>
            </a:r>
            <a:r>
              <a:rPr lang="en-GB" sz="1600" dirty="0" smtClean="0"/>
              <a:t>Car Rental application </a:t>
            </a:r>
            <a:r>
              <a:rPr lang="en-GB" sz="1600" dirty="0"/>
              <a:t>will provide users with a convenient way to browse available vehicles, make bookings, manage reservations, and facilitate secure transactions. The project leverages the </a:t>
            </a:r>
            <a:r>
              <a:rPr lang="en-GB" sz="1600" dirty="0" err="1"/>
              <a:t>Django</a:t>
            </a:r>
            <a:r>
              <a:rPr lang="en-GB" sz="1600" dirty="0"/>
              <a:t> framework for backend development, ensuring scalability, security, and rapid development</a:t>
            </a:r>
            <a:r>
              <a:rPr lang="en-GB" sz="1600" dirty="0" smtClean="0"/>
              <a:t>. It provides,</a:t>
            </a:r>
            <a:br>
              <a:rPr lang="en-GB" sz="1600" dirty="0" smtClean="0"/>
            </a:br>
            <a:r>
              <a:rPr lang="en-GB" sz="1600" dirty="0" smtClean="0"/>
              <a:t>1. </a:t>
            </a:r>
            <a:r>
              <a:rPr lang="en-IN" sz="1600" dirty="0">
                <a:solidFill>
                  <a:srgbClr val="00B0F0"/>
                </a:solidFill>
              </a:rPr>
              <a:t>U</a:t>
            </a:r>
            <a:r>
              <a:rPr lang="en-IN" sz="1600" dirty="0" smtClean="0">
                <a:solidFill>
                  <a:srgbClr val="00B0F0"/>
                </a:solidFill>
              </a:rPr>
              <a:t>ser </a:t>
            </a:r>
            <a:r>
              <a:rPr lang="en-IN" sz="1600" dirty="0">
                <a:solidFill>
                  <a:srgbClr val="00B0F0"/>
                </a:solidFill>
              </a:rPr>
              <a:t>A</a:t>
            </a:r>
            <a:r>
              <a:rPr lang="en-IN" sz="1600" dirty="0" smtClean="0">
                <a:solidFill>
                  <a:srgbClr val="00B0F0"/>
                </a:solidFill>
              </a:rPr>
              <a:t>uthentication </a:t>
            </a:r>
            <a:r>
              <a:rPr lang="en-IN" sz="1600" dirty="0">
                <a:solidFill>
                  <a:srgbClr val="00B0F0"/>
                </a:solidFill>
              </a:rPr>
              <a:t>and </a:t>
            </a:r>
            <a:r>
              <a:rPr lang="en-IN" sz="1600" dirty="0" smtClean="0">
                <a:solidFill>
                  <a:srgbClr val="00B0F0"/>
                </a:solidFill>
              </a:rPr>
              <a:t>Registration:</a:t>
            </a:r>
            <a:r>
              <a:rPr lang="en-IN" sz="1600" dirty="0" smtClean="0"/>
              <a:t/>
            </a:r>
            <a:br>
              <a:rPr lang="en-IN" sz="1600" dirty="0" smtClean="0"/>
            </a:br>
            <a:r>
              <a:rPr lang="en-IN" sz="1600" dirty="0"/>
              <a:t> </a:t>
            </a:r>
            <a:r>
              <a:rPr lang="en-IN" sz="1600" dirty="0" smtClean="0"/>
              <a:t>         *</a:t>
            </a:r>
            <a:r>
              <a:rPr lang="en-GB" sz="1600" dirty="0" smtClean="0"/>
              <a:t>Users </a:t>
            </a:r>
            <a:r>
              <a:rPr lang="en-GB" sz="1600" dirty="0"/>
              <a:t>can create accounts or log in securely using email/password authentication.</a:t>
            </a:r>
            <a:br>
              <a:rPr lang="en-GB" sz="1600" dirty="0"/>
            </a:br>
            <a:r>
              <a:rPr lang="en-GB" sz="1600" dirty="0" smtClean="0"/>
              <a:t>           </a:t>
            </a:r>
            <a:r>
              <a:rPr lang="en-GB" sz="1600" dirty="0"/>
              <a:t>*</a:t>
            </a:r>
            <a:r>
              <a:rPr lang="en-GB" sz="1600" dirty="0" smtClean="0"/>
              <a:t>Registration </a:t>
            </a:r>
            <a:r>
              <a:rPr lang="en-GB" sz="1600" dirty="0"/>
              <a:t>process includes verification steps to ensure authenticity</a:t>
            </a:r>
            <a:r>
              <a:rPr lang="en-GB" sz="1600" dirty="0" smtClean="0"/>
              <a:t>.</a:t>
            </a:r>
            <a:br>
              <a:rPr lang="en-GB" sz="1600" dirty="0" smtClean="0"/>
            </a:br>
            <a:r>
              <a:rPr lang="en-GB" sz="1600" dirty="0" smtClean="0"/>
              <a:t>2.</a:t>
            </a:r>
            <a:r>
              <a:rPr lang="en-IN" sz="1600" dirty="0"/>
              <a:t> </a:t>
            </a:r>
            <a:r>
              <a:rPr lang="en-IN" sz="1600" dirty="0">
                <a:solidFill>
                  <a:srgbClr val="00B0F0"/>
                </a:solidFill>
              </a:rPr>
              <a:t>Vehicle </a:t>
            </a:r>
            <a:r>
              <a:rPr lang="en-IN" sz="1600" dirty="0" err="1">
                <a:solidFill>
                  <a:srgbClr val="00B0F0"/>
                </a:solidFill>
              </a:rPr>
              <a:t>Catalog</a:t>
            </a:r>
            <a:r>
              <a:rPr lang="en-IN" sz="1600" dirty="0" smtClean="0">
                <a:solidFill>
                  <a:srgbClr val="00B0F0"/>
                </a:solidFill>
              </a:rPr>
              <a:t>:</a:t>
            </a:r>
            <a:r>
              <a:rPr lang="en-IN" sz="1600" dirty="0" smtClean="0"/>
              <a:t/>
            </a:r>
            <a:br>
              <a:rPr lang="en-IN" sz="1600" dirty="0" smtClean="0"/>
            </a:br>
            <a:r>
              <a:rPr lang="en-IN" sz="1600" dirty="0"/>
              <a:t> </a:t>
            </a:r>
            <a:r>
              <a:rPr lang="en-IN" sz="1600" dirty="0" smtClean="0"/>
              <a:t>         *</a:t>
            </a:r>
            <a:r>
              <a:rPr lang="en-GB" sz="1600" dirty="0"/>
              <a:t>Users can browse and filter vehicles based on their preferences, including category, price range, and location.</a:t>
            </a:r>
            <a:br>
              <a:rPr lang="en-GB" sz="1600" dirty="0"/>
            </a:br>
            <a:r>
              <a:rPr lang="en-GB" sz="1600" dirty="0" smtClean="0"/>
              <a:t>3.</a:t>
            </a:r>
            <a:r>
              <a:rPr lang="en-IN" sz="1600" dirty="0"/>
              <a:t> </a:t>
            </a:r>
            <a:r>
              <a:rPr lang="en-IN" sz="1600" dirty="0">
                <a:solidFill>
                  <a:srgbClr val="00B0F0"/>
                </a:solidFill>
              </a:rPr>
              <a:t>Booking System</a:t>
            </a:r>
            <a:r>
              <a:rPr lang="en-IN" sz="1600" dirty="0" smtClean="0">
                <a:solidFill>
                  <a:srgbClr val="00B0F0"/>
                </a:solidFill>
              </a:rPr>
              <a:t>:</a:t>
            </a:r>
            <a:r>
              <a:rPr lang="en-IN" sz="1600" dirty="0" smtClean="0"/>
              <a:t/>
            </a:r>
            <a:br>
              <a:rPr lang="en-IN" sz="1600" dirty="0" smtClean="0"/>
            </a:br>
            <a:r>
              <a:rPr lang="en-IN" sz="1600" dirty="0"/>
              <a:t> </a:t>
            </a:r>
            <a:r>
              <a:rPr lang="en-IN" sz="1600" dirty="0" smtClean="0"/>
              <a:t>         *</a:t>
            </a:r>
            <a:r>
              <a:rPr lang="en-GB" sz="1600" dirty="0"/>
              <a:t>Booking system allows users to reserve vehicles for specific dates and times.</a:t>
            </a:r>
            <a:br>
              <a:rPr lang="en-GB" sz="1600" dirty="0"/>
            </a:br>
            <a:r>
              <a:rPr lang="en-GB" sz="1600" dirty="0" smtClean="0"/>
              <a:t>4.</a:t>
            </a:r>
            <a:r>
              <a:rPr lang="en-IN" sz="1600" dirty="0"/>
              <a:t> </a:t>
            </a:r>
            <a:r>
              <a:rPr lang="en-IN" sz="1600" dirty="0">
                <a:solidFill>
                  <a:srgbClr val="00B0F0"/>
                </a:solidFill>
              </a:rPr>
              <a:t>Payment Integration:</a:t>
            </a:r>
            <a:r>
              <a:rPr lang="en-IN" sz="1600" dirty="0" smtClean="0"/>
              <a:t/>
            </a:r>
            <a:br>
              <a:rPr lang="en-IN" sz="1600" dirty="0" smtClean="0"/>
            </a:br>
            <a:r>
              <a:rPr lang="en-IN" sz="1600" dirty="0"/>
              <a:t> </a:t>
            </a:r>
            <a:r>
              <a:rPr lang="en-IN" sz="1600" dirty="0" smtClean="0"/>
              <a:t>         *</a:t>
            </a:r>
            <a:r>
              <a:rPr lang="en-GB" sz="1600" dirty="0" smtClean="0"/>
              <a:t>Multiple </a:t>
            </a:r>
            <a:r>
              <a:rPr lang="en-GB" sz="1600" dirty="0"/>
              <a:t>payment methods are supported, ensuring flexibility for users.</a:t>
            </a:r>
            <a:br>
              <a:rPr lang="en-GB" sz="1600" dirty="0"/>
            </a:br>
            <a:r>
              <a:rPr lang="en-GB" sz="1600" dirty="0"/>
              <a:t/>
            </a:r>
            <a:br>
              <a:rPr lang="en-GB" sz="1600" dirty="0"/>
            </a:br>
            <a:r>
              <a:rPr lang="en-GB" sz="1600" dirty="0"/>
              <a:t/>
            </a:r>
            <a:br>
              <a:rPr lang="en-GB" sz="1600" dirty="0"/>
            </a:b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9320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652"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Rectangle 7"/>
          <p:cNvSpPr/>
          <p:nvPr/>
        </p:nvSpPr>
        <p:spPr>
          <a:xfrm>
            <a:off x="492236" y="1165253"/>
            <a:ext cx="6365763" cy="3970318"/>
          </a:xfrm>
          <a:prstGeom prst="rect">
            <a:avLst/>
          </a:prstGeom>
        </p:spPr>
        <p:txBody>
          <a:bodyPr wrap="square">
            <a:spAutoFit/>
          </a:bodyPr>
          <a:lstStyle/>
          <a:p>
            <a:pPr marL="342900" indent="-342900">
              <a:buFont typeface="+mj-lt"/>
              <a:buAutoNum type="alphaLcPeriod"/>
            </a:pPr>
            <a:r>
              <a:rPr lang="en-GB" dirty="0"/>
              <a:t>Leveraging </a:t>
            </a:r>
            <a:r>
              <a:rPr lang="en-GB" dirty="0" err="1"/>
              <a:t>Django</a:t>
            </a:r>
            <a:r>
              <a:rPr lang="en-GB" dirty="0"/>
              <a:t> framework, develop a user-friendly car rental platform.</a:t>
            </a:r>
          </a:p>
          <a:p>
            <a:pPr marL="342900" indent="-342900">
              <a:buFont typeface="+mj-lt"/>
              <a:buAutoNum type="alphaLcPeriod"/>
            </a:pPr>
            <a:r>
              <a:rPr lang="en-GB" dirty="0"/>
              <a:t>Features include user authentication, vehicle </a:t>
            </a:r>
            <a:r>
              <a:rPr lang="en-GB" dirty="0" err="1"/>
              <a:t>catalog</a:t>
            </a:r>
            <a:r>
              <a:rPr lang="en-GB" dirty="0"/>
              <a:t>, and booking system.</a:t>
            </a:r>
          </a:p>
          <a:p>
            <a:pPr marL="342900" indent="-342900">
              <a:buFont typeface="+mj-lt"/>
              <a:buAutoNum type="alphaLcPeriod"/>
            </a:pPr>
            <a:r>
              <a:rPr lang="en-GB" dirty="0"/>
              <a:t>Admin dashboard enables management of vehicles, users, and bookings.</a:t>
            </a:r>
          </a:p>
          <a:p>
            <a:pPr marL="342900" indent="-342900">
              <a:buFont typeface="+mj-lt"/>
              <a:buAutoNum type="alphaLcPeriod"/>
            </a:pPr>
            <a:r>
              <a:rPr lang="en-GB" dirty="0"/>
              <a:t>Secure payment integration ensures seamless transactions.</a:t>
            </a:r>
          </a:p>
          <a:p>
            <a:pPr marL="342900" indent="-342900">
              <a:buFont typeface="+mj-lt"/>
              <a:buAutoNum type="alphaLcPeriod"/>
            </a:pPr>
            <a:r>
              <a:rPr lang="en-GB" dirty="0"/>
              <a:t>Responsive design offers optimal user experience across devices.</a:t>
            </a:r>
          </a:p>
          <a:p>
            <a:pPr marL="342900" indent="-342900">
              <a:buFont typeface="+mj-lt"/>
              <a:buAutoNum type="alphaLcPeriod"/>
            </a:pPr>
            <a:r>
              <a:rPr lang="en-GB" dirty="0"/>
              <a:t>Users can leave reviews, enhancing transparency and trust.</a:t>
            </a:r>
          </a:p>
          <a:p>
            <a:pPr marL="342900" indent="-342900">
              <a:buFont typeface="+mj-lt"/>
              <a:buAutoNum type="alphaLcPeriod"/>
            </a:pPr>
            <a:r>
              <a:rPr lang="en-GB" dirty="0"/>
              <a:t>Requirements analysis guides detailed feature specifications.</a:t>
            </a:r>
          </a:p>
          <a:p>
            <a:pPr marL="342900" indent="-342900">
              <a:buFont typeface="+mj-lt"/>
              <a:buAutoNum type="alphaLcPeriod"/>
            </a:pPr>
            <a:r>
              <a:rPr lang="en-GB" dirty="0"/>
              <a:t>Design phase includes </a:t>
            </a:r>
            <a:r>
              <a:rPr lang="en-GB" dirty="0" err="1"/>
              <a:t>wireframing</a:t>
            </a:r>
            <a:r>
              <a:rPr lang="en-GB" dirty="0"/>
              <a:t>, database schema, and architecture planning.</a:t>
            </a:r>
          </a:p>
          <a:p>
            <a:pPr marL="342900" indent="-342900">
              <a:buFont typeface="+mj-lt"/>
              <a:buAutoNum type="alphaLcPeriod"/>
            </a:pPr>
            <a:r>
              <a:rPr lang="en-GB" dirty="0"/>
              <a:t>Development involves backend logic in </a:t>
            </a:r>
            <a:r>
              <a:rPr lang="en-GB" dirty="0" err="1"/>
              <a:t>Django</a:t>
            </a:r>
            <a:r>
              <a:rPr lang="en-GB" dirty="0"/>
              <a:t> and frontend using modern web technologies.</a:t>
            </a:r>
          </a:p>
          <a:p>
            <a:pPr marL="342900" indent="-342900">
              <a:buFont typeface="+mj-lt"/>
              <a:buAutoNum type="alphaLcPeriod"/>
            </a:pPr>
            <a:r>
              <a:rPr lang="en-GB" dirty="0"/>
              <a:t>Deployment and maintenance ensure scalability, reliability, and continuous improvement.</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3970318"/>
          </a:xfrm>
          <a:prstGeom prst="rect">
            <a:avLst/>
          </a:prstGeom>
          <a:noFill/>
        </p:spPr>
        <p:txBody>
          <a:bodyPr wrap="square">
            <a:spAutoFit/>
          </a:bodyPr>
          <a:lstStyle/>
          <a:p>
            <a:pPr marL="457200" lvl="1">
              <a:lnSpc>
                <a:spcPct val="150000"/>
              </a:lnSpc>
            </a:pPr>
            <a:r>
              <a:rPr lang="en-GB" dirty="0">
                <a:solidFill>
                  <a:srgbClr val="0000FF"/>
                </a:solidFill>
                <a:latin typeface="Stencil" pitchFamily="82" charset="0"/>
                <a:cs typeface="Times New Roman" panose="02020603050405020304" pitchFamily="18" charset="0"/>
              </a:rPr>
              <a:t>Key Features:</a:t>
            </a:r>
          </a:p>
          <a:p>
            <a:pPr marL="457200" lvl="1">
              <a:lnSpc>
                <a:spcPct val="150000"/>
              </a:lnSpc>
            </a:pPr>
            <a:endParaRPr lang="en-GB" dirty="0">
              <a:solidFill>
                <a:srgbClr val="374151"/>
              </a:solidFill>
              <a:latin typeface="Times New Roman" panose="02020603050405020304" pitchFamily="18" charset="0"/>
              <a:cs typeface="Times New Roman" panose="02020603050405020304" pitchFamily="18" charset="0"/>
            </a:endParaRPr>
          </a:p>
          <a:p>
            <a:pPr marL="457200" lvl="1">
              <a:lnSpc>
                <a:spcPct val="150000"/>
              </a:lnSpc>
            </a:pPr>
            <a:r>
              <a:rPr lang="en-GB" dirty="0">
                <a:solidFill>
                  <a:srgbClr val="FF0000"/>
                </a:solidFill>
                <a:latin typeface="Times New Roman" panose="02020603050405020304" pitchFamily="18" charset="0"/>
                <a:cs typeface="Times New Roman" panose="02020603050405020304" pitchFamily="18" charset="0"/>
              </a:rPr>
              <a:t>User Authentication and Registration</a:t>
            </a:r>
            <a:r>
              <a:rPr lang="en-GB" dirty="0">
                <a:solidFill>
                  <a:srgbClr val="374151"/>
                </a:solidFill>
                <a:latin typeface="Times New Roman" panose="02020603050405020304" pitchFamily="18" charset="0"/>
                <a:cs typeface="Times New Roman" panose="02020603050405020304" pitchFamily="18" charset="0"/>
              </a:rPr>
              <a:t>:</a:t>
            </a:r>
          </a:p>
          <a:p>
            <a:pPr marL="457200" lvl="1">
              <a:lnSpc>
                <a:spcPct val="150000"/>
              </a:lnSpc>
            </a:pPr>
            <a:endParaRPr lang="en-GB" dirty="0">
              <a:solidFill>
                <a:srgbClr val="374151"/>
              </a:solidFill>
              <a:latin typeface="Times New Roman" panose="02020603050405020304" pitchFamily="18" charset="0"/>
              <a:cs typeface="Times New Roman" panose="02020603050405020304" pitchFamily="18" charset="0"/>
            </a:endParaRPr>
          </a:p>
          <a:p>
            <a:pPr marL="457200" lvl="1">
              <a:lnSpc>
                <a:spcPct val="150000"/>
              </a:lnSpc>
            </a:pPr>
            <a:r>
              <a:rPr lang="en-GB" dirty="0">
                <a:solidFill>
                  <a:srgbClr val="374151"/>
                </a:solidFill>
                <a:latin typeface="Times New Roman" panose="02020603050405020304" pitchFamily="18" charset="0"/>
                <a:cs typeface="Times New Roman" panose="02020603050405020304" pitchFamily="18" charset="0"/>
              </a:rPr>
              <a:t>Users can register accounts securely with email verification or log in using social media accounts.</a:t>
            </a:r>
          </a:p>
          <a:p>
            <a:pPr marL="457200" lvl="1">
              <a:lnSpc>
                <a:spcPct val="150000"/>
              </a:lnSpc>
            </a:pPr>
            <a:r>
              <a:rPr lang="en-GB" dirty="0">
                <a:solidFill>
                  <a:srgbClr val="374151"/>
                </a:solidFill>
                <a:latin typeface="Times New Roman" panose="02020603050405020304" pitchFamily="18" charset="0"/>
                <a:cs typeface="Times New Roman" panose="02020603050405020304" pitchFamily="18" charset="0"/>
              </a:rPr>
              <a:t>Forgot password functionality for account recovery.</a:t>
            </a:r>
          </a:p>
          <a:p>
            <a:pPr marL="457200" lvl="1">
              <a:lnSpc>
                <a:spcPct val="150000"/>
              </a:lnSpc>
            </a:pPr>
            <a:r>
              <a:rPr lang="en-GB" dirty="0">
                <a:solidFill>
                  <a:srgbClr val="FF0000"/>
                </a:solidFill>
                <a:latin typeface="Times New Roman" panose="02020603050405020304" pitchFamily="18" charset="0"/>
                <a:cs typeface="Times New Roman" panose="02020603050405020304" pitchFamily="18" charset="0"/>
              </a:rPr>
              <a:t>Vehicle </a:t>
            </a:r>
            <a:r>
              <a:rPr lang="en-GB" dirty="0" err="1">
                <a:solidFill>
                  <a:srgbClr val="FF0000"/>
                </a:solidFill>
                <a:latin typeface="Times New Roman" panose="02020603050405020304" pitchFamily="18" charset="0"/>
                <a:cs typeface="Times New Roman" panose="02020603050405020304" pitchFamily="18" charset="0"/>
              </a:rPr>
              <a:t>Catalog</a:t>
            </a:r>
            <a:r>
              <a:rPr lang="en-GB" dirty="0">
                <a:solidFill>
                  <a:srgbClr val="374151"/>
                </a:solidFill>
                <a:latin typeface="Times New Roman" panose="02020603050405020304" pitchFamily="18" charset="0"/>
                <a:cs typeface="Times New Roman" panose="02020603050405020304" pitchFamily="18" charset="0"/>
              </a:rPr>
              <a:t>:</a:t>
            </a:r>
          </a:p>
          <a:p>
            <a:pPr marL="457200" lvl="1">
              <a:lnSpc>
                <a:spcPct val="150000"/>
              </a:lnSpc>
            </a:pPr>
            <a:endParaRPr lang="en-GB" dirty="0">
              <a:solidFill>
                <a:srgbClr val="374151"/>
              </a:solidFill>
              <a:latin typeface="Times New Roman" panose="02020603050405020304" pitchFamily="18" charset="0"/>
              <a:cs typeface="Times New Roman" panose="02020603050405020304" pitchFamily="18" charset="0"/>
            </a:endParaRPr>
          </a:p>
          <a:p>
            <a:pPr marL="457200" lvl="1">
              <a:lnSpc>
                <a:spcPct val="150000"/>
              </a:lnSpc>
            </a:pPr>
            <a:r>
              <a:rPr lang="en-GB" dirty="0">
                <a:solidFill>
                  <a:srgbClr val="374151"/>
                </a:solidFill>
                <a:latin typeface="Times New Roman" panose="02020603050405020304" pitchFamily="18" charset="0"/>
                <a:cs typeface="Times New Roman" panose="02020603050405020304" pitchFamily="18" charset="0"/>
              </a:rPr>
              <a:t>The application maintains a diverse </a:t>
            </a:r>
            <a:r>
              <a:rPr lang="en-GB" dirty="0" err="1">
                <a:solidFill>
                  <a:srgbClr val="374151"/>
                </a:solidFill>
                <a:latin typeface="Times New Roman" panose="02020603050405020304" pitchFamily="18" charset="0"/>
                <a:cs typeface="Times New Roman" panose="02020603050405020304" pitchFamily="18" charset="0"/>
              </a:rPr>
              <a:t>catalog</a:t>
            </a:r>
            <a:r>
              <a:rPr lang="en-GB" dirty="0">
                <a:solidFill>
                  <a:srgbClr val="374151"/>
                </a:solidFill>
                <a:latin typeface="Times New Roman" panose="02020603050405020304" pitchFamily="18" charset="0"/>
                <a:cs typeface="Times New Roman" panose="02020603050405020304" pitchFamily="18" charset="0"/>
              </a:rPr>
              <a:t> of vehicles with detailed specifications, including make, model, year, features, and images.</a:t>
            </a:r>
          </a:p>
          <a:p>
            <a:pPr marL="457200" lvl="1">
              <a:lnSpc>
                <a:spcPct val="150000"/>
              </a:lnSpc>
            </a:pPr>
            <a:r>
              <a:rPr lang="en-GB" dirty="0">
                <a:solidFill>
                  <a:srgbClr val="374151"/>
                </a:solidFill>
                <a:latin typeface="Times New Roman" panose="02020603050405020304" pitchFamily="18" charset="0"/>
                <a:cs typeface="Times New Roman" panose="02020603050405020304" pitchFamily="18" charset="0"/>
              </a:rPr>
              <a:t>Users can browse vehicles by category, filter based on preferences such as price range or vehicle type, and view availability calendars.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671639" y="825388"/>
            <a:ext cx="6186361" cy="2031325"/>
          </a:xfrm>
          <a:prstGeom prst="rect">
            <a:avLst/>
          </a:prstGeom>
        </p:spPr>
        <p:txBody>
          <a:bodyPr wrap="square">
            <a:spAutoFit/>
          </a:bodyPr>
          <a:lstStyle/>
          <a:p>
            <a:r>
              <a:rPr lang="en-GB" dirty="0">
                <a:solidFill>
                  <a:srgbClr val="FF0000"/>
                </a:solidFill>
              </a:rPr>
              <a:t>Payment Integration:</a:t>
            </a:r>
          </a:p>
          <a:p>
            <a:endParaRPr lang="en-GB" dirty="0"/>
          </a:p>
          <a:p>
            <a:r>
              <a:rPr lang="en-GB" dirty="0"/>
              <a:t>Secure payment gateways integrated to facilitate seamless transactions.</a:t>
            </a:r>
          </a:p>
          <a:p>
            <a:r>
              <a:rPr lang="en-GB" dirty="0"/>
              <a:t>Support for multiple payment methods such as credit/debit cards, PayPal, and online banking.</a:t>
            </a:r>
          </a:p>
          <a:p>
            <a:r>
              <a:rPr lang="en-GB" dirty="0">
                <a:solidFill>
                  <a:srgbClr val="FF0000"/>
                </a:solidFill>
              </a:rPr>
              <a:t>Reviews and Ratings</a:t>
            </a:r>
            <a:r>
              <a:rPr lang="en-GB" dirty="0"/>
              <a:t>:</a:t>
            </a:r>
          </a:p>
          <a:p>
            <a:r>
              <a:rPr lang="en-GB" dirty="0" smtClean="0"/>
              <a:t>   Users </a:t>
            </a:r>
            <a:r>
              <a:rPr lang="en-GB" dirty="0"/>
              <a:t>can leave reviews and ratings for rented vehicles and overall rental </a:t>
            </a:r>
            <a:r>
              <a:rPr lang="en-GB" dirty="0" err="1" smtClean="0"/>
              <a:t>experience.Reviews</a:t>
            </a:r>
            <a:r>
              <a:rPr lang="en-GB" dirty="0" smtClean="0"/>
              <a:t> </a:t>
            </a:r>
            <a:r>
              <a:rPr lang="en-GB" dirty="0"/>
              <a:t>contribute to the transparency and credibility of vehicle listings, helping future renters make informed decisions.</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http://schemas.microsoft.com/office/2006/metadata/properties"/>
    <ds:schemaRef ds:uri="http://purl.org/dc/terms/"/>
    <ds:schemaRef ds:uri="c0fa2617-96bd-425d-8578-e93563fe37c5"/>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TotalTime>
  <Words>713</Words>
  <Application>Microsoft Office PowerPoint</Application>
  <PresentationFormat>On-screen Show (16:9)</PresentationFormat>
  <Paragraphs>103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vt:lpstr>
      <vt:lpstr>Problem Statement  The problem statement  is to automate vehicle rental and reservation so that clients don't have to waste time calling and waiting for a vehicle.  The Manual car rental system provides services only during office hours. So; customers have limited time to make any transactions or reservation of the cars. The existence of the online car rental systems nowadays has overcome the limitation of the business operation hour.      Example:            online car rental systems in Malaysia and most of the systems offered reservation service for tourists or traveller.            There are some customers who faced a problem in choosing car to be rented which suitable with some of the important requirements.          To rent a car a prospective renter must first go to the nearest office to register as a client.             Cars that provide difficulties to rent out are normally advertised in local or national newspaper.and  it involves a lot of paper work and consumes time.   </vt:lpstr>
      <vt:lpstr>Project Overview       Car Rental application will provide users with a convenient way to browse available vehicles, make bookings, manage reservations, and facilitate secure transactions. The project leverages the Django framework for backend development, ensuring scalability, security, and rapid development. It provides, 1. User Authentication and Registration:           *Users can create accounts or log in securely using email/password authentication.            *Registration process includes verification steps to ensure authenticity. 2. Vehicle Catalog:           *Users can browse and filter vehicles based on their preferences, including category, price range, and location. 3. Booking System:           *Booking system allows users to reserve vehicles for specific dates and times. 4. Payment Integration:           *Multiple payment methods are supported, ensuring flexibility for users.   </vt:lpstr>
      <vt:lpstr>Proposed Solution</vt:lpstr>
      <vt:lpstr>PowerPoint Presentation</vt:lpstr>
      <vt:lpstr>PowerPoint Presentation</vt:lpstr>
      <vt:lpstr>Technology Used</vt:lpstr>
      <vt:lpstr>Modelling &amp; Results</vt:lpstr>
      <vt:lpstr>Homepage</vt:lpstr>
      <vt:lpstr>About-Us-Page</vt:lpstr>
      <vt:lpstr>Service-Page</vt:lpstr>
      <vt:lpstr>Login page</vt:lpstr>
      <vt:lpstr>Register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15</cp:revision>
  <dcterms:modified xsi:type="dcterms:W3CDTF">2024-04-10T09:53:44Z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