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1" d="100"/>
          <a:sy n="41" d="100"/>
        </p:scale>
        <p:origin x="72" y="1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03567-B290-44EF-B2F5-0EB4A0BC49E2}"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5F74D-6DF3-49EC-A666-A14496E85FA4}" type="slidenum">
              <a:rPr lang="en-US" smtClean="0"/>
              <a:t>‹#›</a:t>
            </a:fld>
            <a:endParaRPr lang="en-US"/>
          </a:p>
        </p:txBody>
      </p:sp>
    </p:spTree>
    <p:extLst>
      <p:ext uri="{BB962C8B-B14F-4D97-AF65-F5344CB8AC3E}">
        <p14:creationId xmlns:p14="http://schemas.microsoft.com/office/powerpoint/2010/main" val="420226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7926-14ED-183C-D49C-AA8D9584D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D46B78-C349-9BE0-E957-921090D78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081D5-919C-0851-6665-2C8A588BBEC1}"/>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F281AF1E-01AA-0A0A-5250-ECC097087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C3B5B-EBD4-4F4A-FEDB-C10EA4B8C005}"/>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96114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5C7C-AB6F-9475-DC8B-FA094F753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98DE61-378B-8585-CF12-F93C6F6F4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194F-5B6E-70A8-0CBC-DBF7DE348D3A}"/>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9B7E5760-0E7D-864B-DDE4-6A09A45EF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40351-A6F0-6F38-E617-CA868CAC9DF9}"/>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357246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501FA-C85E-2736-E558-DDD13FF0D6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3CC4F-73A6-9377-23EC-E34E7C8A1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9CA4D-55B9-9EF3-ABF4-EA19D4501A46}"/>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12D2576A-CC32-F974-BB87-A83F48902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775E9-30EA-BFFE-3265-254C9610B0C6}"/>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100550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4E99-1FC8-4CAA-21D6-0FF5A0BE4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5451B-9A72-90A6-2D1A-2BE295C10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C633E1-EB3A-31B9-B183-1E8CC9041026}"/>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661A117B-03BA-1A86-85E6-13613E1BA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4F512-3D2B-FBA7-A14E-F4D2D161B608}"/>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290038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870D-2E2F-8264-7B81-FED4E3573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581AA-C90B-E12D-03FE-1E8209399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3F635-7E9B-005F-420A-BE2FE17A9334}"/>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EAD58617-25DA-3CB3-CD1F-85B13B902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E0C89-43BC-3B01-DA5C-EC03E739D0BE}"/>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25679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5B00-DE49-0124-978E-C5CFBC30C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2A749-5D4C-F15E-1CD3-D1F80A6A0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33452-6515-A731-11D0-5290540E7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5A4B1-138E-76FB-424D-29F322488780}"/>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6" name="Footer Placeholder 5">
            <a:extLst>
              <a:ext uri="{FF2B5EF4-FFF2-40B4-BE49-F238E27FC236}">
                <a16:creationId xmlns:a16="http://schemas.microsoft.com/office/drawing/2014/main" id="{46030EA2-8561-FC9E-0452-94B7606AF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30FEB-B6A2-AEE3-DFD0-45E3A484039A}"/>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1464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2776-F2B6-0118-D903-CC0CC4258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8C91A-A0ED-4B12-94F7-9A6D00352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A3C31-DC94-569A-AA73-9E1266383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F3416B-A7C7-0389-A0A4-E07D194CE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0AAC9-8A1E-1C62-CD86-72AA52C5F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EBA96-C108-EC62-4EC9-787AE59B9495}"/>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8" name="Footer Placeholder 7">
            <a:extLst>
              <a:ext uri="{FF2B5EF4-FFF2-40B4-BE49-F238E27FC236}">
                <a16:creationId xmlns:a16="http://schemas.microsoft.com/office/drawing/2014/main" id="{BED612E5-5AF9-AA61-AD61-BF4D64FDA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B9926-4FEE-C255-BD84-3137FD6BD079}"/>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170012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6436-922F-7D13-34AF-9E5E2453A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8C534-42AE-A6EF-52B1-AAA86DC9FCA7}"/>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4" name="Footer Placeholder 3">
            <a:extLst>
              <a:ext uri="{FF2B5EF4-FFF2-40B4-BE49-F238E27FC236}">
                <a16:creationId xmlns:a16="http://schemas.microsoft.com/office/drawing/2014/main" id="{95872B7F-3951-DF46-6131-3BC2377FF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1E6CE-C5F0-16B3-BC11-5F3AE04382DC}"/>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138601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DC8D7-C647-D078-C3D1-37C326655149}"/>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3" name="Footer Placeholder 2">
            <a:extLst>
              <a:ext uri="{FF2B5EF4-FFF2-40B4-BE49-F238E27FC236}">
                <a16:creationId xmlns:a16="http://schemas.microsoft.com/office/drawing/2014/main" id="{922118A6-3F87-71F6-8630-696858709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288D4F-F60D-6ABF-F116-0C8313DD39DC}"/>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320675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CEBC-697F-B2AF-A9E2-6926F3122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BDEAD-AB74-2B95-C3B1-9B503D5956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932258-060A-26F4-7400-BE2C2F9BC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8EDAD-7E60-4E6B-2C73-8603F1519BB4}"/>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6" name="Footer Placeholder 5">
            <a:extLst>
              <a:ext uri="{FF2B5EF4-FFF2-40B4-BE49-F238E27FC236}">
                <a16:creationId xmlns:a16="http://schemas.microsoft.com/office/drawing/2014/main" id="{7EEB7926-5CC3-F16D-9486-0DC9DF13A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61DA2-4E99-0F6A-97AD-F7E9FAB315CE}"/>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366402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0C7-CFD7-CB09-6A93-2803D0968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463157-74B5-99BF-E186-EEA81B393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270547-8BFB-0A76-D775-E709FBEED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E22AA-9BBD-E373-78CC-51E79BE97FE8}"/>
              </a:ext>
            </a:extLst>
          </p:cNvPr>
          <p:cNvSpPr>
            <a:spLocks noGrp="1"/>
          </p:cNvSpPr>
          <p:nvPr>
            <p:ph type="dt" sz="half" idx="10"/>
          </p:nvPr>
        </p:nvSpPr>
        <p:spPr/>
        <p:txBody>
          <a:bodyPr/>
          <a:lstStyle/>
          <a:p>
            <a:fld id="{06EFD550-B16E-40BB-BC19-EBEF27E8679F}" type="datetimeFigureOut">
              <a:rPr lang="en-US" smtClean="0"/>
              <a:t>9/14/2024</a:t>
            </a:fld>
            <a:endParaRPr lang="en-US"/>
          </a:p>
        </p:txBody>
      </p:sp>
      <p:sp>
        <p:nvSpPr>
          <p:cNvPr id="6" name="Footer Placeholder 5">
            <a:extLst>
              <a:ext uri="{FF2B5EF4-FFF2-40B4-BE49-F238E27FC236}">
                <a16:creationId xmlns:a16="http://schemas.microsoft.com/office/drawing/2014/main" id="{476D7079-C9E2-9EE4-2EB1-551BD1F7AB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F282E-9945-DC54-26CD-3DB927636D93}"/>
              </a:ext>
            </a:extLst>
          </p:cNvPr>
          <p:cNvSpPr>
            <a:spLocks noGrp="1"/>
          </p:cNvSpPr>
          <p:nvPr>
            <p:ph type="sldNum" sz="quarter" idx="12"/>
          </p:nvPr>
        </p:nvSpPr>
        <p:spPr/>
        <p:txBody>
          <a:bodyPr/>
          <a:lstStyle/>
          <a:p>
            <a:fld id="{20915B67-702D-4D01-9906-37FCEA744F64}" type="slidenum">
              <a:rPr lang="en-US" smtClean="0"/>
              <a:t>‹#›</a:t>
            </a:fld>
            <a:endParaRPr lang="en-US"/>
          </a:p>
        </p:txBody>
      </p:sp>
    </p:spTree>
    <p:extLst>
      <p:ext uri="{BB962C8B-B14F-4D97-AF65-F5344CB8AC3E}">
        <p14:creationId xmlns:p14="http://schemas.microsoft.com/office/powerpoint/2010/main" val="19904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3493A-0170-52C9-FB86-70227448A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969C25-B678-9865-6F53-0EFFCA616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ABB61-A5BF-170E-4A03-67F28671B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FD550-B16E-40BB-BC19-EBEF27E8679F}" type="datetimeFigureOut">
              <a:rPr lang="en-US" smtClean="0"/>
              <a:t>9/14/2024</a:t>
            </a:fld>
            <a:endParaRPr lang="en-US"/>
          </a:p>
        </p:txBody>
      </p:sp>
      <p:sp>
        <p:nvSpPr>
          <p:cNvPr id="5" name="Footer Placeholder 4">
            <a:extLst>
              <a:ext uri="{FF2B5EF4-FFF2-40B4-BE49-F238E27FC236}">
                <a16:creationId xmlns:a16="http://schemas.microsoft.com/office/drawing/2014/main" id="{DF323475-DB8B-F417-24DB-ED025EF97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3F5DE3-9B73-CC08-C9A3-506A0D8C8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15B67-702D-4D01-9906-37FCEA744F64}" type="slidenum">
              <a:rPr lang="en-US" smtClean="0"/>
              <a:t>‹#›</a:t>
            </a:fld>
            <a:endParaRPr lang="en-US"/>
          </a:p>
        </p:txBody>
      </p:sp>
    </p:spTree>
    <p:extLst>
      <p:ext uri="{BB962C8B-B14F-4D97-AF65-F5344CB8AC3E}">
        <p14:creationId xmlns:p14="http://schemas.microsoft.com/office/powerpoint/2010/main" val="236321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0B9F-DB3E-F27B-701E-DB389FBFC06C}"/>
              </a:ext>
            </a:extLst>
          </p:cNvPr>
          <p:cNvSpPr>
            <a:spLocks noGrp="1"/>
          </p:cNvSpPr>
          <p:nvPr>
            <p:ph type="ctrTitle"/>
          </p:nvPr>
        </p:nvSpPr>
        <p:spPr/>
        <p:txBody>
          <a:bodyPr/>
          <a:lstStyle/>
          <a:p>
            <a:r>
              <a:rPr lang="en-US" dirty="0"/>
              <a:t>ENHANCING FOOD SECURITY IN KARAMOJA</a:t>
            </a:r>
          </a:p>
        </p:txBody>
      </p:sp>
      <p:sp>
        <p:nvSpPr>
          <p:cNvPr id="3" name="Subtitle 2">
            <a:extLst>
              <a:ext uri="{FF2B5EF4-FFF2-40B4-BE49-F238E27FC236}">
                <a16:creationId xmlns:a16="http://schemas.microsoft.com/office/drawing/2014/main" id="{4C155B9A-3AAE-1C0F-FB16-A2FBB29A3473}"/>
              </a:ext>
            </a:extLst>
          </p:cNvPr>
          <p:cNvSpPr>
            <a:spLocks noGrp="1"/>
          </p:cNvSpPr>
          <p:nvPr>
            <p:ph type="subTitle" idx="1"/>
          </p:nvPr>
        </p:nvSpPr>
        <p:spPr/>
        <p:txBody>
          <a:bodyPr/>
          <a:lstStyle/>
          <a:p>
            <a:r>
              <a:rPr lang="en-US" dirty="0"/>
              <a:t>By Raphael </a:t>
            </a:r>
            <a:r>
              <a:rPr lang="en-US" dirty="0" err="1"/>
              <a:t>Kubai</a:t>
            </a:r>
            <a:endParaRPr lang="en-US" dirty="0"/>
          </a:p>
        </p:txBody>
      </p:sp>
    </p:spTree>
    <p:extLst>
      <p:ext uri="{BB962C8B-B14F-4D97-AF65-F5344CB8AC3E}">
        <p14:creationId xmlns:p14="http://schemas.microsoft.com/office/powerpoint/2010/main" val="2801863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2A01-A10C-9DD3-502B-D8B02F8DF3E0}"/>
              </a:ext>
            </a:extLst>
          </p:cNvPr>
          <p:cNvSpPr>
            <a:spLocks noGrp="1"/>
          </p:cNvSpPr>
          <p:nvPr>
            <p:ph type="title"/>
          </p:nvPr>
        </p:nvSpPr>
        <p:spPr/>
        <p:txBody>
          <a:bodyPr/>
          <a:lstStyle/>
          <a:p>
            <a:r>
              <a:rPr lang="en-US" dirty="0" err="1"/>
              <a:t>Karaamoja</a:t>
            </a:r>
            <a:r>
              <a:rPr lang="en-US" dirty="0"/>
              <a:t> District Map</a:t>
            </a:r>
          </a:p>
        </p:txBody>
      </p:sp>
      <p:pic>
        <p:nvPicPr>
          <p:cNvPr id="4098" name="Picture 2">
            <a:extLst>
              <a:ext uri="{FF2B5EF4-FFF2-40B4-BE49-F238E27FC236}">
                <a16:creationId xmlns:a16="http://schemas.microsoft.com/office/drawing/2014/main" id="{80665CDF-3C8D-FDC4-0D4E-DA8D6AE28A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3178" y="1427747"/>
            <a:ext cx="8726905" cy="518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65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73F2-EB93-43D1-3C9D-F0D8D42C0051}"/>
              </a:ext>
            </a:extLst>
          </p:cNvPr>
          <p:cNvSpPr>
            <a:spLocks noGrp="1"/>
          </p:cNvSpPr>
          <p:nvPr>
            <p:ph type="title"/>
          </p:nvPr>
        </p:nvSpPr>
        <p:spPr/>
        <p:txBody>
          <a:bodyPr/>
          <a:lstStyle/>
          <a:p>
            <a:r>
              <a:rPr lang="en-US" dirty="0" err="1"/>
              <a:t>Subcounties</a:t>
            </a:r>
            <a:r>
              <a:rPr lang="en-US" dirty="0"/>
              <a:t> map</a:t>
            </a:r>
          </a:p>
        </p:txBody>
      </p:sp>
      <p:pic>
        <p:nvPicPr>
          <p:cNvPr id="5122" name="Picture 2">
            <a:extLst>
              <a:ext uri="{FF2B5EF4-FFF2-40B4-BE49-F238E27FC236}">
                <a16:creationId xmlns:a16="http://schemas.microsoft.com/office/drawing/2014/main" id="{AFC638F7-1FBA-7B53-3E00-75CC071342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788" y="1427747"/>
            <a:ext cx="9529828" cy="506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9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568B-F9F1-D891-19B7-3B66152B9EA5}"/>
              </a:ext>
            </a:extLst>
          </p:cNvPr>
          <p:cNvSpPr>
            <a:spLocks noGrp="1"/>
          </p:cNvSpPr>
          <p:nvPr>
            <p:ph type="title"/>
          </p:nvPr>
        </p:nvSpPr>
        <p:spPr/>
        <p:txBody>
          <a:bodyPr/>
          <a:lstStyle/>
          <a:p>
            <a:r>
              <a:rPr lang="en-US" dirty="0"/>
              <a:t>Karamoja population</a:t>
            </a:r>
          </a:p>
        </p:txBody>
      </p:sp>
      <p:pic>
        <p:nvPicPr>
          <p:cNvPr id="6146" name="Picture 2">
            <a:extLst>
              <a:ext uri="{FF2B5EF4-FFF2-40B4-BE49-F238E27FC236}">
                <a16:creationId xmlns:a16="http://schemas.microsoft.com/office/drawing/2014/main" id="{5E7EB580-2111-C264-6470-27D4B1D6E8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789" y="1504782"/>
            <a:ext cx="8027895" cy="514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3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E5FA-9F7C-A4EB-2C60-2C8130348278}"/>
              </a:ext>
            </a:extLst>
          </p:cNvPr>
          <p:cNvSpPr>
            <a:spLocks noGrp="1"/>
          </p:cNvSpPr>
          <p:nvPr>
            <p:ph type="title"/>
          </p:nvPr>
        </p:nvSpPr>
        <p:spPr/>
        <p:txBody>
          <a:bodyPr/>
          <a:lstStyle/>
          <a:p>
            <a:r>
              <a:rPr lang="en-US" dirty="0" err="1"/>
              <a:t>Subcounties</a:t>
            </a:r>
            <a:r>
              <a:rPr lang="en-US" dirty="0"/>
              <a:t> population</a:t>
            </a:r>
          </a:p>
        </p:txBody>
      </p:sp>
      <p:pic>
        <p:nvPicPr>
          <p:cNvPr id="7170" name="Picture 2">
            <a:extLst>
              <a:ext uri="{FF2B5EF4-FFF2-40B4-BE49-F238E27FC236}">
                <a16:creationId xmlns:a16="http://schemas.microsoft.com/office/drawing/2014/main" id="{62AD7809-B394-D22B-E49B-72FEDB515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0614"/>
            <a:ext cx="9123947" cy="518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23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2726-C4C9-04B8-7B10-F11A3B12A484}"/>
              </a:ext>
            </a:extLst>
          </p:cNvPr>
          <p:cNvSpPr>
            <a:spLocks noGrp="1"/>
          </p:cNvSpPr>
          <p:nvPr>
            <p:ph type="title"/>
          </p:nvPr>
        </p:nvSpPr>
        <p:spPr/>
        <p:txBody>
          <a:bodyPr/>
          <a:lstStyle/>
          <a:p>
            <a:r>
              <a:rPr lang="en-US" dirty="0"/>
              <a:t>Total area coverage by each district</a:t>
            </a:r>
          </a:p>
        </p:txBody>
      </p:sp>
      <p:pic>
        <p:nvPicPr>
          <p:cNvPr id="8194" name="Picture 2">
            <a:extLst>
              <a:ext uri="{FF2B5EF4-FFF2-40B4-BE49-F238E27FC236}">
                <a16:creationId xmlns:a16="http://schemas.microsoft.com/office/drawing/2014/main" id="{170A9BDB-256C-6806-89BA-CE1E200F60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199" y="1825624"/>
            <a:ext cx="8967537" cy="475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5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F04E-25D3-1B27-ED72-1C45F726DF9B}"/>
              </a:ext>
            </a:extLst>
          </p:cNvPr>
          <p:cNvSpPr>
            <a:spLocks noGrp="1"/>
          </p:cNvSpPr>
          <p:nvPr>
            <p:ph type="title"/>
          </p:nvPr>
        </p:nvSpPr>
        <p:spPr/>
        <p:txBody>
          <a:bodyPr/>
          <a:lstStyle/>
          <a:p>
            <a:r>
              <a:rPr lang="en-US" dirty="0"/>
              <a:t>Maize/Sorghum coverage in Karamoja districts</a:t>
            </a:r>
          </a:p>
        </p:txBody>
      </p:sp>
      <p:pic>
        <p:nvPicPr>
          <p:cNvPr id="9218" name="Picture 2">
            <a:extLst>
              <a:ext uri="{FF2B5EF4-FFF2-40B4-BE49-F238E27FC236}">
                <a16:creationId xmlns:a16="http://schemas.microsoft.com/office/drawing/2014/main" id="{10F9EFB6-8705-73F6-F770-075F000A6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284" y="1690688"/>
            <a:ext cx="8710863" cy="497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24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144C-38CF-0AA8-6A73-F2ACBC269CA5}"/>
              </a:ext>
            </a:extLst>
          </p:cNvPr>
          <p:cNvSpPr>
            <a:spLocks noGrp="1"/>
          </p:cNvSpPr>
          <p:nvPr>
            <p:ph type="title"/>
          </p:nvPr>
        </p:nvSpPr>
        <p:spPr/>
        <p:txBody>
          <a:bodyPr/>
          <a:lstStyle/>
          <a:p>
            <a:r>
              <a:rPr lang="en-US" dirty="0"/>
              <a:t>Maize and Sorghum </a:t>
            </a:r>
            <a:r>
              <a:rPr lang="en-US" dirty="0" err="1"/>
              <a:t>yiels</a:t>
            </a:r>
            <a:r>
              <a:rPr lang="en-US" dirty="0"/>
              <a:t> in </a:t>
            </a:r>
            <a:r>
              <a:rPr lang="en-US" dirty="0" err="1"/>
              <a:t>subcounties</a:t>
            </a:r>
            <a:endParaRPr lang="en-US" dirty="0"/>
          </a:p>
        </p:txBody>
      </p:sp>
      <p:pic>
        <p:nvPicPr>
          <p:cNvPr id="10242" name="Picture 2">
            <a:extLst>
              <a:ext uri="{FF2B5EF4-FFF2-40B4-BE49-F238E27FC236}">
                <a16:creationId xmlns:a16="http://schemas.microsoft.com/office/drawing/2014/main" id="{04F58CB5-0D88-54B0-DB76-2F2F226AF1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178" y="1443788"/>
            <a:ext cx="11732195" cy="519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69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1279-A82D-E1FB-E86B-BAE70FC9D13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87A01B-6D71-24AD-AC35-7D1FD25C0F69}"/>
              </a:ext>
            </a:extLst>
          </p:cNvPr>
          <p:cNvSpPr>
            <a:spLocks noGrp="1"/>
          </p:cNvSpPr>
          <p:nvPr>
            <p:ph idx="1"/>
          </p:nvPr>
        </p:nvSpPr>
        <p:spPr/>
        <p:txBody>
          <a:bodyPr/>
          <a:lstStyle/>
          <a:p>
            <a:r>
              <a:rPr lang="en-US" b="0" i="0" dirty="0">
                <a:solidFill>
                  <a:srgbClr val="212121"/>
                </a:solidFill>
                <a:effectLst/>
                <a:latin typeface="Roboto" panose="02000000000000000000" pitchFamily="2" charset="0"/>
              </a:rPr>
              <a:t>Based on the analysis of agricultural performance across the </a:t>
            </a:r>
            <a:r>
              <a:rPr lang="en-US" b="0" i="0" dirty="0" err="1">
                <a:solidFill>
                  <a:srgbClr val="212121"/>
                </a:solidFill>
                <a:effectLst/>
                <a:latin typeface="Roboto" panose="02000000000000000000" pitchFamily="2" charset="0"/>
              </a:rPr>
              <a:t>subcounties</a:t>
            </a:r>
            <a:r>
              <a:rPr lang="en-US" b="0" i="0" dirty="0">
                <a:solidFill>
                  <a:srgbClr val="212121"/>
                </a:solidFill>
                <a:effectLst/>
                <a:latin typeface="Roboto" panose="02000000000000000000" pitchFamily="2" charset="0"/>
              </a:rPr>
              <a:t> of Karamoja, it is evident that there is significant variation in productivity levels. There are districts such as Moroto which has a larger area than </a:t>
            </a:r>
            <a:r>
              <a:rPr lang="en-US" b="0" i="0" dirty="0" err="1">
                <a:solidFill>
                  <a:srgbClr val="212121"/>
                </a:solidFill>
                <a:effectLst/>
                <a:latin typeface="Roboto" panose="02000000000000000000" pitchFamily="2" charset="0"/>
              </a:rPr>
              <a:t>Abim</a:t>
            </a:r>
            <a:r>
              <a:rPr lang="en-US" b="0" i="0" dirty="0">
                <a:solidFill>
                  <a:srgbClr val="212121"/>
                </a:solidFill>
                <a:effectLst/>
                <a:latin typeface="Roboto" panose="02000000000000000000" pitchFamily="2" charset="0"/>
              </a:rPr>
              <a:t> and </a:t>
            </a:r>
            <a:r>
              <a:rPr lang="en-US" b="0" i="0" dirty="0" err="1">
                <a:solidFill>
                  <a:srgbClr val="212121"/>
                </a:solidFill>
                <a:effectLst/>
                <a:latin typeface="Roboto" panose="02000000000000000000" pitchFamily="2" charset="0"/>
              </a:rPr>
              <a:t>Amudat</a:t>
            </a:r>
            <a:r>
              <a:rPr lang="en-US" b="0" i="0" dirty="0">
                <a:solidFill>
                  <a:srgbClr val="212121"/>
                </a:solidFill>
                <a:effectLst/>
                <a:latin typeface="Roboto" panose="02000000000000000000" pitchFamily="2" charset="0"/>
              </a:rPr>
              <a:t> but has the lowest maize and sorghum production. In conclusion, some districts face challenges in achieving optimal results.</a:t>
            </a:r>
            <a:endParaRPr lang="en-US" dirty="0"/>
          </a:p>
        </p:txBody>
      </p:sp>
    </p:spTree>
    <p:extLst>
      <p:ext uri="{BB962C8B-B14F-4D97-AF65-F5344CB8AC3E}">
        <p14:creationId xmlns:p14="http://schemas.microsoft.com/office/powerpoint/2010/main" val="3960043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A5BA-F323-D4D8-2FC2-E27B4C1AF38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3D67B77-B87F-8F59-ADA6-FE9E09BF35DD}"/>
              </a:ext>
            </a:extLst>
          </p:cNvPr>
          <p:cNvSpPr>
            <a:spLocks noGrp="1"/>
          </p:cNvSpPr>
          <p:nvPr>
            <p:ph idx="1"/>
          </p:nvPr>
        </p:nvSpPr>
        <p:spPr/>
        <p:txBody>
          <a:bodyPr/>
          <a:lstStyle/>
          <a:p>
            <a:r>
              <a:rPr lang="en-US" dirty="0"/>
              <a:t>Improving farming practices by providing training on modern agricultural techniques</a:t>
            </a:r>
          </a:p>
          <a:p>
            <a:r>
              <a:rPr lang="en-US" dirty="0"/>
              <a:t>Promoting the use of high yielding seeds</a:t>
            </a:r>
          </a:p>
          <a:p>
            <a:r>
              <a:rPr lang="en-US" dirty="0"/>
              <a:t>Facilitating access to markets</a:t>
            </a:r>
          </a:p>
          <a:p>
            <a:r>
              <a:rPr lang="en-US" dirty="0"/>
              <a:t>Encouraging the production of value-added products</a:t>
            </a:r>
          </a:p>
        </p:txBody>
      </p:sp>
    </p:spTree>
    <p:extLst>
      <p:ext uri="{BB962C8B-B14F-4D97-AF65-F5344CB8AC3E}">
        <p14:creationId xmlns:p14="http://schemas.microsoft.com/office/powerpoint/2010/main" val="203081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126D-0FB0-0693-0864-E0661310DF81}"/>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44CEA8A-51BD-EF3E-39C9-72C33237EE4F}"/>
              </a:ext>
            </a:extLst>
          </p:cNvPr>
          <p:cNvSpPr>
            <a:spLocks noGrp="1"/>
          </p:cNvSpPr>
          <p:nvPr>
            <p:ph idx="1"/>
          </p:nvPr>
        </p:nvSpPr>
        <p:spPr/>
        <p:txBody>
          <a:bodyPr/>
          <a:lstStyle/>
          <a:p>
            <a:r>
              <a:rPr lang="en-US" dirty="0"/>
              <a:t>Developing food security monitoring system</a:t>
            </a:r>
          </a:p>
          <a:p>
            <a:r>
              <a:rPr lang="en-US" dirty="0"/>
              <a:t>Improve data collection methods to enhance accurate and reliable analysis</a:t>
            </a:r>
          </a:p>
          <a:p>
            <a:r>
              <a:rPr lang="en-US" dirty="0"/>
              <a:t>Developing programs to empower the local community to participate in food security initiatives</a:t>
            </a:r>
          </a:p>
          <a:p>
            <a:endParaRPr lang="en-US" dirty="0"/>
          </a:p>
        </p:txBody>
      </p:sp>
    </p:spTree>
    <p:extLst>
      <p:ext uri="{BB962C8B-B14F-4D97-AF65-F5344CB8AC3E}">
        <p14:creationId xmlns:p14="http://schemas.microsoft.com/office/powerpoint/2010/main" val="348398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6044-0E70-F55F-0DA1-533CA5BE84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3BF878-B95F-C718-86E3-AFD0EC8D3A8F}"/>
              </a:ext>
            </a:extLst>
          </p:cNvPr>
          <p:cNvSpPr>
            <a:spLocks noGrp="1"/>
          </p:cNvSpPr>
          <p:nvPr>
            <p:ph idx="1"/>
          </p:nvPr>
        </p:nvSpPr>
        <p:spPr/>
        <p:txBody>
          <a:bodyPr/>
          <a:lstStyle/>
          <a:p>
            <a:r>
              <a:rPr lang="en-US" dirty="0"/>
              <a:t>Karamoja is the most food insecure region of Uganda and requires a data analyst to develop an interactive visualization tool of the results for this first crop season. The visualization tool to be developed will be used as a first mockup of the Food Security Monitoring tool that DDI will develop for the NGO.</a:t>
            </a:r>
          </a:p>
        </p:txBody>
      </p:sp>
    </p:spTree>
    <p:extLst>
      <p:ext uri="{BB962C8B-B14F-4D97-AF65-F5344CB8AC3E}">
        <p14:creationId xmlns:p14="http://schemas.microsoft.com/office/powerpoint/2010/main" val="166184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BEE3-0FA3-02BB-9F3B-965151CC778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E9C3C64-6A76-30A4-804E-7B0EAAAAF349}"/>
              </a:ext>
            </a:extLst>
          </p:cNvPr>
          <p:cNvSpPr>
            <a:spLocks noGrp="1"/>
          </p:cNvSpPr>
          <p:nvPr>
            <p:ph idx="1"/>
          </p:nvPr>
        </p:nvSpPr>
        <p:spPr/>
        <p:txBody>
          <a:bodyPr/>
          <a:lstStyle/>
          <a:p>
            <a:r>
              <a:rPr lang="en-US" dirty="0"/>
              <a:t>Worksheets: Tabular data, such as:</a:t>
            </a:r>
          </a:p>
          <a:p>
            <a:r>
              <a:rPr lang="en-US" dirty="0"/>
              <a:t>Population data: Information on population size, distribution, across different sub-counties in Karamoja.</a:t>
            </a:r>
          </a:p>
          <a:p>
            <a:r>
              <a:rPr lang="en-US" dirty="0"/>
              <a:t>Area coverage data: Data on the extent of land areas dedicated to maize and sorghum in each subcounty in Karamoja.</a:t>
            </a:r>
          </a:p>
          <a:p>
            <a:endParaRPr lang="en-US" dirty="0"/>
          </a:p>
          <a:p>
            <a:r>
              <a:rPr lang="en-US" dirty="0"/>
              <a:t>Shapefiles: These are spatial data formats that represent geographic features such as geographical location and the crop types coverage which are maize and sorghum in the area</a:t>
            </a:r>
          </a:p>
        </p:txBody>
      </p:sp>
    </p:spTree>
    <p:extLst>
      <p:ext uri="{BB962C8B-B14F-4D97-AF65-F5344CB8AC3E}">
        <p14:creationId xmlns:p14="http://schemas.microsoft.com/office/powerpoint/2010/main" val="57915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2379-229C-C84D-EB3D-1DD56D067B4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524B43D-42EF-5359-0551-57D8EA62785F}"/>
              </a:ext>
            </a:extLst>
          </p:cNvPr>
          <p:cNvSpPr>
            <a:spLocks noGrp="1"/>
          </p:cNvSpPr>
          <p:nvPr>
            <p:ph idx="1"/>
          </p:nvPr>
        </p:nvSpPr>
        <p:spPr/>
        <p:txBody>
          <a:bodyPr/>
          <a:lstStyle/>
          <a:p>
            <a:r>
              <a:rPr lang="en-US" dirty="0"/>
              <a:t>Data cleaning and preparation – checked for consistency of the data in the worksheets and shapefiles</a:t>
            </a:r>
          </a:p>
          <a:p>
            <a:r>
              <a:rPr lang="en-US" dirty="0"/>
              <a:t>Spatial analysis – used spatial statistics to analyze the distribution of crop areas</a:t>
            </a:r>
          </a:p>
          <a:p>
            <a:r>
              <a:rPr lang="en-US" dirty="0"/>
              <a:t>Visualization – Created maps and charts to visualize the distribution of population, crop area and yields and represent the quantitative data and trends</a:t>
            </a:r>
          </a:p>
        </p:txBody>
      </p:sp>
    </p:spTree>
    <p:extLst>
      <p:ext uri="{BB962C8B-B14F-4D97-AF65-F5344CB8AC3E}">
        <p14:creationId xmlns:p14="http://schemas.microsoft.com/office/powerpoint/2010/main" val="350937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6BD9-B4D6-9923-1540-24C51174D14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10E28C1-EFE4-DFC3-BD8C-9BB08A15314D}"/>
              </a:ext>
            </a:extLst>
          </p:cNvPr>
          <p:cNvSpPr>
            <a:spLocks noGrp="1"/>
          </p:cNvSpPr>
          <p:nvPr>
            <p:ph idx="1"/>
          </p:nvPr>
        </p:nvSpPr>
        <p:spPr/>
        <p:txBody>
          <a:bodyPr/>
          <a:lstStyle/>
          <a:p>
            <a:r>
              <a:rPr lang="en-US" b="0" i="0" dirty="0">
                <a:solidFill>
                  <a:srgbClr val="212121"/>
                </a:solidFill>
                <a:effectLst/>
                <a:latin typeface="Roboto" panose="02000000000000000000" pitchFamily="2" charset="0"/>
              </a:rPr>
              <a:t>The lack of an efficient and accessible food security monitoring tool in Karamoja, Uganda, hinders the ability of NGOs to effectively prioritize their activities, allocate resources, and make critical decisions on the needs of farmers.</a:t>
            </a:r>
            <a:endParaRPr lang="en-US" dirty="0"/>
          </a:p>
        </p:txBody>
      </p:sp>
    </p:spTree>
    <p:extLst>
      <p:ext uri="{BB962C8B-B14F-4D97-AF65-F5344CB8AC3E}">
        <p14:creationId xmlns:p14="http://schemas.microsoft.com/office/powerpoint/2010/main" val="302205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2EA4-4895-170B-B00A-4CFC46E2B08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FFAF67BC-3F0A-7C9A-564D-5239ED939429}"/>
              </a:ext>
            </a:extLst>
          </p:cNvPr>
          <p:cNvSpPr>
            <a:spLocks noGrp="1"/>
          </p:cNvSpPr>
          <p:nvPr>
            <p:ph idx="1"/>
          </p:nvPr>
        </p:nvSpPr>
        <p:spPr/>
        <p:txBody>
          <a:bodyPr/>
          <a:lstStyle/>
          <a:p>
            <a:r>
              <a:rPr lang="en-US" dirty="0"/>
              <a:t>To develop an efficient decision making tool for the food security in Karamoja</a:t>
            </a:r>
          </a:p>
          <a:p>
            <a:r>
              <a:rPr lang="en-US" dirty="0"/>
              <a:t>To provide understanding of the food security situation in Karamoja based on maize and sorghum distribution</a:t>
            </a:r>
          </a:p>
          <a:p>
            <a:r>
              <a:rPr lang="en-US" dirty="0"/>
              <a:t>To provide visualizations that allow NGOs to easily access and analyze the areas that need intervention effectively</a:t>
            </a:r>
          </a:p>
        </p:txBody>
      </p:sp>
    </p:spTree>
    <p:extLst>
      <p:ext uri="{BB962C8B-B14F-4D97-AF65-F5344CB8AC3E}">
        <p14:creationId xmlns:p14="http://schemas.microsoft.com/office/powerpoint/2010/main" val="177576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F140-08BF-2497-21CE-A50B186F1FEF}"/>
              </a:ext>
            </a:extLst>
          </p:cNvPr>
          <p:cNvSpPr>
            <a:spLocks noGrp="1"/>
          </p:cNvSpPr>
          <p:nvPr>
            <p:ph type="title"/>
          </p:nvPr>
        </p:nvSpPr>
        <p:spPr/>
        <p:txBody>
          <a:bodyPr/>
          <a:lstStyle/>
          <a:p>
            <a:r>
              <a:rPr lang="en-US" dirty="0"/>
              <a:t>Karamoja Districts summary</a:t>
            </a:r>
          </a:p>
        </p:txBody>
      </p:sp>
      <p:pic>
        <p:nvPicPr>
          <p:cNvPr id="1026" name="Picture 2">
            <a:extLst>
              <a:ext uri="{FF2B5EF4-FFF2-40B4-BE49-F238E27FC236}">
                <a16:creationId xmlns:a16="http://schemas.microsoft.com/office/drawing/2014/main" id="{9BE14435-30E9-6653-D104-79ACD7D74C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439" y="2566737"/>
            <a:ext cx="10964333" cy="243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6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1DE9F-B2BF-0989-3512-3728DD2AD806}"/>
              </a:ext>
            </a:extLst>
          </p:cNvPr>
          <p:cNvSpPr>
            <a:spLocks noGrp="1"/>
          </p:cNvSpPr>
          <p:nvPr>
            <p:ph type="title"/>
          </p:nvPr>
        </p:nvSpPr>
        <p:spPr/>
        <p:txBody>
          <a:bodyPr/>
          <a:lstStyle/>
          <a:p>
            <a:r>
              <a:rPr lang="en-US" dirty="0"/>
              <a:t>Average crop area per district</a:t>
            </a:r>
          </a:p>
        </p:txBody>
      </p:sp>
      <p:pic>
        <p:nvPicPr>
          <p:cNvPr id="2050" name="Picture 2">
            <a:extLst>
              <a:ext uri="{FF2B5EF4-FFF2-40B4-BE49-F238E27FC236}">
                <a16:creationId xmlns:a16="http://schemas.microsoft.com/office/drawing/2014/main" id="{39974199-CF8E-A1D6-1F20-966093FFDB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943" y="2326105"/>
            <a:ext cx="11781179" cy="280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7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599E-7B7D-42BA-B78E-C6AE6B1E2020}"/>
              </a:ext>
            </a:extLst>
          </p:cNvPr>
          <p:cNvSpPr>
            <a:spLocks noGrp="1"/>
          </p:cNvSpPr>
          <p:nvPr>
            <p:ph type="title"/>
          </p:nvPr>
        </p:nvSpPr>
        <p:spPr/>
        <p:txBody>
          <a:bodyPr/>
          <a:lstStyle/>
          <a:p>
            <a:r>
              <a:rPr lang="en-US" dirty="0"/>
              <a:t>Subcounty summary data</a:t>
            </a:r>
          </a:p>
        </p:txBody>
      </p:sp>
      <p:pic>
        <p:nvPicPr>
          <p:cNvPr id="3074" name="Picture 2">
            <a:extLst>
              <a:ext uri="{FF2B5EF4-FFF2-40B4-BE49-F238E27FC236}">
                <a16:creationId xmlns:a16="http://schemas.microsoft.com/office/drawing/2014/main" id="{08F3CF48-6CEA-B0D6-CB54-F8D2D2E2CA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10682999" cy="499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443</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Office Theme</vt:lpstr>
      <vt:lpstr>ENHANCING FOOD SECURITY IN KARAMOJA</vt:lpstr>
      <vt:lpstr>Introduction</vt:lpstr>
      <vt:lpstr>Data Sources</vt:lpstr>
      <vt:lpstr>Methodology</vt:lpstr>
      <vt:lpstr>Problem Statement</vt:lpstr>
      <vt:lpstr>Objectives</vt:lpstr>
      <vt:lpstr>Karamoja Districts summary</vt:lpstr>
      <vt:lpstr>Average crop area per district</vt:lpstr>
      <vt:lpstr>Subcounty summary data</vt:lpstr>
      <vt:lpstr>Karaamoja District Map</vt:lpstr>
      <vt:lpstr>Subcounties map</vt:lpstr>
      <vt:lpstr>Karamoja population</vt:lpstr>
      <vt:lpstr>Subcounties population</vt:lpstr>
      <vt:lpstr>Total area coverage by each district</vt:lpstr>
      <vt:lpstr>Maize/Sorghum coverage in Karamoja districts</vt:lpstr>
      <vt:lpstr>Maize and Sorghum yiels in subcounties</vt:lpstr>
      <vt:lpstr>Conclusion</vt:lpstr>
      <vt:lpstr>Recommendations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Milsort, Kemboi Jeptoo</dc:creator>
  <cp:lastModifiedBy>Milsort, Kemboi Jeptoo</cp:lastModifiedBy>
  <cp:revision>1</cp:revision>
  <dcterms:created xsi:type="dcterms:W3CDTF">2024-09-14T14:01:40Z</dcterms:created>
  <dcterms:modified xsi:type="dcterms:W3CDTF">2024-09-14T14:37:01Z</dcterms:modified>
</cp:coreProperties>
</file>