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4" r:id="rId1"/>
  </p:sldMasterIdLst>
  <p:sldIdLst>
    <p:sldId id="256" r:id="rId2"/>
    <p:sldId id="273" r:id="rId3"/>
    <p:sldId id="271" r:id="rId4"/>
    <p:sldId id="263" r:id="rId5"/>
    <p:sldId id="272" r:id="rId6"/>
    <p:sldId id="264" r:id="rId7"/>
    <p:sldId id="257" r:id="rId8"/>
    <p:sldId id="260" r:id="rId9"/>
    <p:sldId id="258" r:id="rId10"/>
    <p:sldId id="262" r:id="rId11"/>
    <p:sldId id="259" r:id="rId12"/>
    <p:sldId id="261" r:id="rId13"/>
    <p:sldId id="265" r:id="rId14"/>
    <p:sldId id="266" r:id="rId15"/>
    <p:sldId id="270" r:id="rId16"/>
    <p:sldId id="268" r:id="rId17"/>
    <p:sldId id="269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C36B7-1624-4B6C-B255-3EA07BFAA09C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8DA1B-5FA1-4203-AEB6-328147F0A4B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71986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C36B7-1624-4B6C-B255-3EA07BFAA09C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8DA1B-5FA1-4203-AEB6-328147F0A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936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C36B7-1624-4B6C-B255-3EA07BFAA09C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8DA1B-5FA1-4203-AEB6-328147F0A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000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C36B7-1624-4B6C-B255-3EA07BFAA09C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8DA1B-5FA1-4203-AEB6-328147F0A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158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C36B7-1624-4B6C-B255-3EA07BFAA09C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8DA1B-5FA1-4203-AEB6-328147F0A4B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4902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C36B7-1624-4B6C-B255-3EA07BFAA09C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8DA1B-5FA1-4203-AEB6-328147F0A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945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C36B7-1624-4B6C-B255-3EA07BFAA09C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8DA1B-5FA1-4203-AEB6-328147F0A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038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C36B7-1624-4B6C-B255-3EA07BFAA09C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8DA1B-5FA1-4203-AEB6-328147F0A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787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C36B7-1624-4B6C-B255-3EA07BFAA09C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8DA1B-5FA1-4203-AEB6-328147F0A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9997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EFC36B7-1624-4B6C-B255-3EA07BFAA09C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D98DA1B-5FA1-4203-AEB6-328147F0A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3756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C36B7-1624-4B6C-B255-3EA07BFAA09C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8DA1B-5FA1-4203-AEB6-328147F0A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075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EFC36B7-1624-4B6C-B255-3EA07BFAA09C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D98DA1B-5FA1-4203-AEB6-328147F0A4B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6326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5" r:id="rId1"/>
    <p:sldLayoutId id="2147483906" r:id="rId2"/>
    <p:sldLayoutId id="2147483907" r:id="rId3"/>
    <p:sldLayoutId id="2147483908" r:id="rId4"/>
    <p:sldLayoutId id="2147483909" r:id="rId5"/>
    <p:sldLayoutId id="2147483910" r:id="rId6"/>
    <p:sldLayoutId id="2147483911" r:id="rId7"/>
    <p:sldLayoutId id="2147483912" r:id="rId8"/>
    <p:sldLayoutId id="2147483913" r:id="rId9"/>
    <p:sldLayoutId id="2147483914" r:id="rId10"/>
    <p:sldLayoutId id="214748391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infolab.stanford.edu/~backrub/google.html" TargetMode="External"/><Relationship Id="rId2" Type="http://schemas.openxmlformats.org/officeDocument/2006/relationships/hyperlink" Target="http://ilpubs.stanford.edu:8090/422/1/1999-66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gl.soic.indiana.edu/publications/cloudcomp_camera_ready.pdf" TargetMode="External"/><Relationship Id="rId5" Type="http://schemas.openxmlformats.org/officeDocument/2006/relationships/hyperlink" Target="http://grids.ucs.indiana.edu/ptliupages/publications/BigDataMR#2.pdf" TargetMode="External"/><Relationship Id="rId4" Type="http://schemas.openxmlformats.org/officeDocument/2006/relationships/hyperlink" Target="http://introcs.cs.princeton.edu/java/16pagerank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5826" y="828225"/>
            <a:ext cx="10058400" cy="2690830"/>
          </a:xfrm>
        </p:spPr>
        <p:txBody>
          <a:bodyPr>
            <a:normAutofit/>
          </a:bodyPr>
          <a:lstStyle/>
          <a:p>
            <a:pPr algn="ctr"/>
            <a:r>
              <a:rPr lang="en-US" sz="7200" dirty="0" smtClean="0"/>
              <a:t>Analysis of Data Driven and Scientific Algorithms</a:t>
            </a:r>
            <a:br>
              <a:rPr lang="en-US" sz="7200" dirty="0" smtClean="0"/>
            </a:br>
            <a:r>
              <a:rPr lang="en-US" sz="3600" dirty="0" smtClean="0"/>
              <a:t>(Group no: 11)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254836" y="4524893"/>
            <a:ext cx="2042161" cy="1543398"/>
          </a:xfrm>
        </p:spPr>
        <p:txBody>
          <a:bodyPr>
            <a:noAutofit/>
          </a:bodyPr>
          <a:lstStyle/>
          <a:p>
            <a:r>
              <a:rPr lang="en-US" sz="1400" b="1" dirty="0" smtClean="0">
                <a:solidFill>
                  <a:schemeClr val="tx1"/>
                </a:solidFill>
              </a:rPr>
              <a:t>By:</a:t>
            </a:r>
          </a:p>
          <a:p>
            <a:r>
              <a:rPr lang="en-US" sz="1400" b="1" dirty="0" err="1" smtClean="0">
                <a:solidFill>
                  <a:schemeClr val="tx1"/>
                </a:solidFill>
              </a:rPr>
              <a:t>Babita</a:t>
            </a:r>
            <a:r>
              <a:rPr lang="en-US" sz="1400" b="1" dirty="0" smtClean="0">
                <a:solidFill>
                  <a:schemeClr val="tx1"/>
                </a:solidFill>
              </a:rPr>
              <a:t> Singh</a:t>
            </a:r>
          </a:p>
          <a:p>
            <a:r>
              <a:rPr lang="en-US" sz="1400" b="1" dirty="0" smtClean="0">
                <a:solidFill>
                  <a:schemeClr val="tx1"/>
                </a:solidFill>
              </a:rPr>
              <a:t>Ninad Lanke</a:t>
            </a:r>
          </a:p>
          <a:p>
            <a:r>
              <a:rPr lang="en-US" sz="1400" b="1" dirty="0" err="1" smtClean="0">
                <a:solidFill>
                  <a:schemeClr val="tx1"/>
                </a:solidFill>
              </a:rPr>
              <a:t>Dhaval</a:t>
            </a:r>
            <a:r>
              <a:rPr lang="en-US" sz="1400" b="1" dirty="0" smtClean="0">
                <a:solidFill>
                  <a:schemeClr val="tx1"/>
                </a:solidFill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</a:rPr>
              <a:t>Dholakiya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35826" y="4524893"/>
            <a:ext cx="7783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Under guidance of Dr. J Tang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5843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Analysis of Searching Algorithm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3066" y="1925349"/>
            <a:ext cx="6826827" cy="4397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20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Sorting Algorithm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011" y="1870797"/>
            <a:ext cx="8396937" cy="4296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3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Analysis of Sorting Algorithm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457" y="1884651"/>
            <a:ext cx="7434045" cy="4355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68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Matrix Multiplication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733297" y="4239486"/>
            <a:ext cx="2396836" cy="15517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618504" y="4239487"/>
            <a:ext cx="2396836" cy="15517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733299" y="2452252"/>
            <a:ext cx="2396836" cy="131618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618504" y="2438397"/>
            <a:ext cx="2396836" cy="14270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486885" y="2341415"/>
            <a:ext cx="2653145" cy="35329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Checks data in the row and column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incrementally</a:t>
            </a: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Pass the output cell location as key and values of the current row and column as value</a:t>
            </a:r>
          </a:p>
        </p:txBody>
      </p:sp>
      <p:sp>
        <p:nvSpPr>
          <p:cNvPr id="9" name="Rectangle 8"/>
          <p:cNvSpPr/>
          <p:nvPr/>
        </p:nvSpPr>
        <p:spPr>
          <a:xfrm>
            <a:off x="6650175" y="2341415"/>
            <a:ext cx="2563092" cy="35329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Calculates the output cell value corresponding to key which is output cell location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Outputs the calculated cell which came as a key from the Mapper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5140030" y="5126179"/>
            <a:ext cx="609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5749630" y="1870361"/>
            <a:ext cx="0" cy="32558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749630" y="1870361"/>
            <a:ext cx="217515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7910934" y="1856507"/>
            <a:ext cx="11" cy="471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3813446" y="1884225"/>
            <a:ext cx="11" cy="471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200398" y="5999015"/>
            <a:ext cx="1302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Mapper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329052" y="6026721"/>
            <a:ext cx="1302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Reducer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80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Matrix Multiplication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382" y="1889760"/>
            <a:ext cx="7158196" cy="438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4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546" y="244210"/>
            <a:ext cx="10349345" cy="6062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41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29903" y="2107933"/>
            <a:ext cx="103238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 smtClean="0"/>
              <a:t>Ninad</a:t>
            </a:r>
            <a:r>
              <a:rPr lang="en-US" sz="3600" b="1" dirty="0" smtClean="0"/>
              <a:t>: NLP, Document Search, Sorting Algorithm</a:t>
            </a:r>
          </a:p>
          <a:p>
            <a:endParaRPr lang="en-US" sz="3600" b="1" dirty="0"/>
          </a:p>
          <a:p>
            <a:r>
              <a:rPr lang="en-US" sz="3600" b="1" dirty="0" err="1" smtClean="0"/>
              <a:t>Babita</a:t>
            </a:r>
            <a:r>
              <a:rPr lang="en-US" sz="3600" b="1" dirty="0" smtClean="0"/>
              <a:t>: BFS, Page Rank Algorithm</a:t>
            </a:r>
          </a:p>
          <a:p>
            <a:endParaRPr lang="en-US" sz="3600" b="1" dirty="0"/>
          </a:p>
          <a:p>
            <a:r>
              <a:rPr lang="en-US" sz="3600" b="1" dirty="0" err="1" smtClean="0"/>
              <a:t>Dhaval</a:t>
            </a:r>
            <a:r>
              <a:rPr lang="en-US" sz="3600" b="1" dirty="0" smtClean="0"/>
              <a:t>: Matrix Multiplication, Cloud Implementation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02645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Papers Referred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600" dirty="0">
                <a:hlinkClick r:id="rId2"/>
              </a:rPr>
              <a:t>http://wcnc2016.ieee-wcnc.org/sites/wcnc2016.ieee-wcnc.org/files/u42/Invited%20Talk%20-%</a:t>
            </a:r>
            <a:r>
              <a:rPr lang="en-US" sz="2600" dirty="0" smtClean="0">
                <a:hlinkClick r:id="rId2"/>
              </a:rPr>
              <a:t>20Albert%20Zomaya.pdf</a:t>
            </a:r>
            <a:endParaRPr lang="en-US" sz="2600" dirty="0">
              <a:hlinkClick r:id="rId2"/>
            </a:endParaRPr>
          </a:p>
          <a:p>
            <a:r>
              <a:rPr lang="en-US" sz="2600" dirty="0" smtClean="0">
                <a:hlinkClick r:id="rId2"/>
              </a:rPr>
              <a:t>http</a:t>
            </a:r>
            <a:r>
              <a:rPr lang="en-US" sz="2600" dirty="0">
                <a:hlinkClick r:id="rId2"/>
              </a:rPr>
              <a:t>://</a:t>
            </a:r>
            <a:r>
              <a:rPr lang="en-US" sz="2600" dirty="0" smtClean="0">
                <a:hlinkClick r:id="rId2"/>
              </a:rPr>
              <a:t>ilpubs.stanford.edu:8090/422/1/1999-66.pdf</a:t>
            </a:r>
            <a:endParaRPr lang="en-US" sz="2600" dirty="0" smtClean="0"/>
          </a:p>
          <a:p>
            <a:r>
              <a:rPr lang="en-US" sz="2600" dirty="0">
                <a:hlinkClick r:id="rId3"/>
              </a:rPr>
              <a:t>http://infolab.stanford.edu/~</a:t>
            </a:r>
            <a:r>
              <a:rPr lang="en-US" sz="2600" dirty="0" smtClean="0">
                <a:hlinkClick r:id="rId3"/>
              </a:rPr>
              <a:t>backrub/google.html</a:t>
            </a:r>
            <a:endParaRPr lang="en-US" sz="2600" dirty="0" smtClean="0"/>
          </a:p>
          <a:p>
            <a:r>
              <a:rPr lang="en-US" sz="2600" dirty="0">
                <a:hlinkClick r:id="rId4"/>
              </a:rPr>
              <a:t>http://introcs.cs.princeton.edu/java/16pagerank</a:t>
            </a:r>
            <a:r>
              <a:rPr lang="en-US" sz="2600" dirty="0" smtClean="0">
                <a:hlinkClick r:id="rId4"/>
              </a:rPr>
              <a:t>/</a:t>
            </a:r>
            <a:endParaRPr lang="en-US" sz="2600" dirty="0" smtClean="0"/>
          </a:p>
          <a:p>
            <a:r>
              <a:rPr lang="en-US" sz="2600" dirty="0">
                <a:hlinkClick r:id="rId5"/>
              </a:rPr>
              <a:t>http://</a:t>
            </a:r>
            <a:r>
              <a:rPr lang="en-US" sz="2600" dirty="0" smtClean="0">
                <a:hlinkClick r:id="rId5"/>
              </a:rPr>
              <a:t>grids.ucs.indiana.edu/ptliupages/publications/BigDataMR%232.pdf</a:t>
            </a:r>
            <a:endParaRPr lang="en-US" sz="2600" dirty="0" smtClean="0"/>
          </a:p>
          <a:p>
            <a:r>
              <a:rPr lang="en-US" sz="2600" dirty="0">
                <a:hlinkClick r:id="rId5"/>
              </a:rPr>
              <a:t>http://</a:t>
            </a:r>
            <a:r>
              <a:rPr lang="en-US" sz="2600" dirty="0" smtClean="0">
                <a:hlinkClick r:id="rId5"/>
              </a:rPr>
              <a:t>grids.ucs.indiana.edu/ptliupages/publications/BigDataMR%232.pdf</a:t>
            </a:r>
            <a:endParaRPr lang="en-US" sz="2600" dirty="0" smtClean="0"/>
          </a:p>
          <a:p>
            <a:r>
              <a:rPr lang="en-US" sz="2600" dirty="0">
                <a:hlinkClick r:id="rId6"/>
              </a:rPr>
              <a:t>http://</a:t>
            </a:r>
            <a:r>
              <a:rPr lang="en-US" sz="2600" dirty="0" smtClean="0">
                <a:hlinkClick r:id="rId6"/>
              </a:rPr>
              <a:t>cgl.soic.indiana.edu/publications/cloudcomp_camera_ready.pdf</a:t>
            </a:r>
            <a:endParaRPr lang="en-US" sz="26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8580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8800" y="1108364"/>
            <a:ext cx="922712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/>
              <a:t>Thanks </a:t>
            </a:r>
          </a:p>
          <a:p>
            <a:pPr algn="ctr"/>
            <a:r>
              <a:rPr lang="en-US" sz="6000" dirty="0" smtClean="0"/>
              <a:t>Any Questions ?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78062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Motivation and Problem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1818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/>
              <a:t>Analyzing performance of various data driven and scientific algorithms in terms of time matrix.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/>
              <a:t>This analysis includes comparison of  performance in different frameworks.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/>
              <a:t>The algorithms include :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9238180"/>
              </p:ext>
            </p:extLst>
          </p:nvPr>
        </p:nvGraphicFramePr>
        <p:xfrm>
          <a:off x="1402081" y="4378035"/>
          <a:ext cx="10014063" cy="18703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8021">
                  <a:extLst>
                    <a:ext uri="{9D8B030D-6E8A-4147-A177-3AD203B41FA5}">
                      <a16:colId xmlns:a16="http://schemas.microsoft.com/office/drawing/2014/main" xmlns="" val="1556914035"/>
                    </a:ext>
                  </a:extLst>
                </a:gridCol>
                <a:gridCol w="3338021">
                  <a:extLst>
                    <a:ext uri="{9D8B030D-6E8A-4147-A177-3AD203B41FA5}">
                      <a16:colId xmlns:a16="http://schemas.microsoft.com/office/drawing/2014/main" xmlns="" val="3884184023"/>
                    </a:ext>
                  </a:extLst>
                </a:gridCol>
                <a:gridCol w="3338021">
                  <a:extLst>
                    <a:ext uri="{9D8B030D-6E8A-4147-A177-3AD203B41FA5}">
                      <a16:colId xmlns:a16="http://schemas.microsoft.com/office/drawing/2014/main" xmlns="" val="1181028831"/>
                    </a:ext>
                  </a:extLst>
                </a:gridCol>
              </a:tblGrid>
              <a:tr h="64814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Scientific Algorithms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Driven Algorithms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Scientific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+ Data Driven Algorithms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55349505"/>
                  </a:ext>
                </a:extLst>
              </a:tr>
              <a:tr h="1222218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Page Rank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Matrix</a:t>
                      </a:r>
                      <a:r>
                        <a:rPr lang="en-US" baseline="0" dirty="0" smtClean="0"/>
                        <a:t> Multiplication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Document Set Search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Breadth</a:t>
                      </a:r>
                      <a:r>
                        <a:rPr lang="en-US" baseline="0" dirty="0" smtClean="0"/>
                        <a:t> First Search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Semantic Analysis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Sorting Algorithm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723739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389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Breadth First Algorithms</a:t>
            </a:r>
            <a:endParaRPr lang="en-US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5314771" y="4412671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32894"/>
            <a:ext cx="7477125" cy="4176216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8871045" y="1937982"/>
            <a:ext cx="2797791" cy="420351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 smtClean="0">
                <a:solidFill>
                  <a:schemeClr val="accent1"/>
                </a:solidFill>
              </a:rPr>
              <a:t>Mapper:</a:t>
            </a:r>
          </a:p>
          <a:p>
            <a:r>
              <a:rPr lang="en-IN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1&lt;tab&gt;2,3|0|GRAY|source</a:t>
            </a:r>
            <a:r>
              <a:rPr lang="en-IN" sz="1400" dirty="0"/>
              <a:t/>
            </a:r>
            <a:br>
              <a:rPr lang="en-IN" sz="1400" dirty="0"/>
            </a:br>
            <a:r>
              <a:rPr lang="en-IN" sz="1400" dirty="0">
                <a:solidFill>
                  <a:srgbClr val="000000"/>
                </a:solidFill>
                <a:latin typeface="arial" panose="020B0604020202020204" pitchFamily="34" charset="0"/>
              </a:rPr>
              <a:t>2&lt;tab&gt;1,3,4,5|Integer.MAX_VALUE|WHITE|null</a:t>
            </a:r>
            <a:r>
              <a:rPr lang="en-IN" sz="1400" dirty="0"/>
              <a:t/>
            </a:r>
            <a:br>
              <a:rPr lang="en-IN" sz="1400" dirty="0"/>
            </a:br>
            <a:r>
              <a:rPr lang="en-IN" sz="1400" dirty="0">
                <a:solidFill>
                  <a:srgbClr val="000000"/>
                </a:solidFill>
                <a:latin typeface="arial" panose="020B0604020202020204" pitchFamily="34" charset="0"/>
              </a:rPr>
              <a:t>3&lt;tab&gt;1,4,2|Integer.MAX_VALUE|WHITE|null</a:t>
            </a:r>
            <a:r>
              <a:rPr lang="en-IN" dirty="0"/>
              <a:t/>
            </a:r>
            <a:br>
              <a:rPr lang="en-IN" dirty="0"/>
            </a:br>
            <a:r>
              <a:rPr lang="en-IN" sz="2400" dirty="0" smtClean="0">
                <a:solidFill>
                  <a:schemeClr val="accent1"/>
                </a:solidFill>
              </a:rPr>
              <a:t>Reducer:</a:t>
            </a:r>
          </a:p>
          <a:p>
            <a:r>
              <a:rPr lang="en-IN" sz="1400" b="1" dirty="0">
                <a:solidFill>
                  <a:srgbClr val="000000"/>
                </a:solidFill>
                <a:latin typeface="arial" panose="020B0604020202020204" pitchFamily="34" charset="0"/>
              </a:rPr>
              <a:t>Reducer 1: (part-r-00000</a:t>
            </a:r>
            <a:r>
              <a:rPr lang="en-IN" sz="10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)</a:t>
            </a:r>
            <a:r>
              <a:rPr lang="en-IN" sz="1000" dirty="0"/>
              <a:t/>
            </a:r>
            <a:br>
              <a:rPr lang="en-IN" sz="1000" dirty="0"/>
            </a:br>
            <a:r>
              <a:rPr lang="en-IN" sz="1200" dirty="0">
                <a:solidFill>
                  <a:srgbClr val="000000"/>
                </a:solidFill>
                <a:latin typeface="arial" panose="020B0604020202020204" pitchFamily="34" charset="0"/>
              </a:rPr>
              <a:t>2&lt;tab&gt;1,3,4,5,|1|BLACK|1</a:t>
            </a:r>
            <a:r>
              <a:rPr lang="en-IN" sz="1200" dirty="0"/>
              <a:t/>
            </a:r>
            <a:br>
              <a:rPr lang="en-IN" sz="1200" dirty="0"/>
            </a:br>
            <a:r>
              <a:rPr lang="en-IN" sz="1200" dirty="0">
                <a:solidFill>
                  <a:srgbClr val="000000"/>
                </a:solidFill>
                <a:latin typeface="arial" panose="020B0604020202020204" pitchFamily="34" charset="0"/>
              </a:rPr>
              <a:t>5&lt;tab&gt;2,|2|BLACK|2</a:t>
            </a:r>
            <a:r>
              <a:rPr lang="en-IN" sz="1200" dirty="0"/>
              <a:t/>
            </a:r>
            <a:br>
              <a:rPr lang="en-IN" sz="1200" dirty="0"/>
            </a:br>
            <a:r>
              <a:rPr lang="en-IN" sz="1000" dirty="0"/>
              <a:t/>
            </a:r>
            <a:br>
              <a:rPr lang="en-IN" sz="1000" dirty="0"/>
            </a:br>
            <a:r>
              <a:rPr lang="en-IN" sz="1400" b="1" dirty="0">
                <a:solidFill>
                  <a:srgbClr val="000000"/>
                </a:solidFill>
                <a:latin typeface="arial" panose="020B0604020202020204" pitchFamily="34" charset="0"/>
              </a:rPr>
              <a:t>Reducer 2:</a:t>
            </a:r>
            <a:r>
              <a:rPr lang="en-IN" sz="1400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en-IN" sz="1400" b="1" dirty="0">
                <a:solidFill>
                  <a:srgbClr val="000000"/>
                </a:solidFill>
                <a:latin typeface="arial" panose="020B0604020202020204" pitchFamily="34" charset="0"/>
              </a:rPr>
              <a:t>(part-r-00001</a:t>
            </a:r>
            <a:r>
              <a:rPr lang="en-IN" sz="1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)</a:t>
            </a:r>
            <a:r>
              <a:rPr lang="en-IN" sz="1000" dirty="0"/>
              <a:t/>
            </a:r>
            <a:br>
              <a:rPr lang="en-IN" sz="1000" dirty="0"/>
            </a:br>
            <a:r>
              <a:rPr lang="en-IN" sz="1200" dirty="0">
                <a:solidFill>
                  <a:srgbClr val="000000"/>
                </a:solidFill>
                <a:latin typeface="arial" panose="020B0604020202020204" pitchFamily="34" charset="0"/>
              </a:rPr>
              <a:t>3&lt;tab&gt;1,4,2,|1|BLACK|1</a:t>
            </a:r>
            <a:r>
              <a:rPr lang="en-IN" sz="1200" dirty="0"/>
              <a:t/>
            </a:r>
            <a:br>
              <a:rPr lang="en-IN" sz="1200" dirty="0"/>
            </a:br>
            <a:r>
              <a:rPr lang="en-IN" sz="1200" dirty="0"/>
              <a:t/>
            </a:r>
            <a:br>
              <a:rPr lang="en-IN" sz="1200" dirty="0"/>
            </a:br>
            <a:r>
              <a:rPr lang="en-IN" sz="1400" b="1" dirty="0">
                <a:solidFill>
                  <a:srgbClr val="000000"/>
                </a:solidFill>
                <a:latin typeface="arial" panose="020B0604020202020204" pitchFamily="34" charset="0"/>
              </a:rPr>
              <a:t>Reducer 3: (part-r-00002</a:t>
            </a:r>
            <a:r>
              <a:rPr lang="en-IN" sz="1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)</a:t>
            </a:r>
            <a:r>
              <a:rPr lang="en-IN" sz="1000" dirty="0"/>
              <a:t/>
            </a:r>
            <a:br>
              <a:rPr lang="en-IN" sz="1000" dirty="0"/>
            </a:br>
            <a:r>
              <a:rPr lang="en-IN" sz="1200" dirty="0">
                <a:solidFill>
                  <a:srgbClr val="000000"/>
                </a:solidFill>
                <a:latin typeface="arial" panose="020B0604020202020204" pitchFamily="34" charset="0"/>
              </a:rPr>
              <a:t>1&lt;tab&gt;2,3,|0|BLACK|source</a:t>
            </a:r>
            <a:r>
              <a:rPr lang="en-IN" sz="1200" dirty="0"/>
              <a:t/>
            </a:r>
            <a:br>
              <a:rPr lang="en-IN" sz="1200" dirty="0"/>
            </a:br>
            <a:r>
              <a:rPr lang="en-IN" sz="1200" dirty="0">
                <a:solidFill>
                  <a:srgbClr val="000000"/>
                </a:solidFill>
                <a:latin typeface="arial" panose="020B0604020202020204" pitchFamily="34" charset="0"/>
              </a:rPr>
              <a:t>4&lt;tab&gt;2,3,|2|BLACK|2</a:t>
            </a:r>
            <a:endParaRPr lang="en-IN" sz="1200" dirty="0" smtClean="0">
              <a:solidFill>
                <a:schemeClr val="accent1"/>
              </a:solidFill>
            </a:endParaRPr>
          </a:p>
          <a:p>
            <a:pPr algn="ctr"/>
            <a:endParaRPr lang="en-IN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504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BFS Analysis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694" y="1848715"/>
            <a:ext cx="7175572" cy="4331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63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Page Rank in MapReduce</a:t>
            </a:r>
            <a:endParaRPr lang="en-US" dirty="0"/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0299" y="1737360"/>
            <a:ext cx="5957762" cy="390367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42448"/>
            <a:ext cx="4703019" cy="3798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67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Analysis of Page Rank Algorithm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8529" y="1888980"/>
            <a:ext cx="7295901" cy="4332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54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606136" y="4267200"/>
            <a:ext cx="2396836" cy="47105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8936166" y="4738255"/>
            <a:ext cx="2396836" cy="13577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724394" y="4738256"/>
            <a:ext cx="2396836" cy="13577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09601" y="4835236"/>
            <a:ext cx="2396836" cy="12607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8936166" y="2743200"/>
            <a:ext cx="2396836" cy="12053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724396" y="2757055"/>
            <a:ext cx="2396836" cy="131618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09601" y="2743200"/>
            <a:ext cx="2396836" cy="14270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Natural Language Processing Algorithm - (Semantic Analysis)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77982" y="2646218"/>
            <a:ext cx="2653145" cy="35329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Removal of non – words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(Numbers, special characters, punctuation marks)</a:t>
            </a: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Removal of stop words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Pass word and actual sentiment (0/1) as key-value pair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641272" y="2646218"/>
            <a:ext cx="2563092" cy="35329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Count the actual sentiment of word. If 0, then decrement count, if I, then increment count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Store the word and the count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804563" y="2646218"/>
            <a:ext cx="2653146" cy="3532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Check every word and check the count.</a:t>
            </a: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If total count is positive, then predict that the sentence was positive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else negative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676400" y="1828800"/>
            <a:ext cx="0" cy="817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0086109" y="1828800"/>
            <a:ext cx="41541" cy="817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5915880" y="2175164"/>
            <a:ext cx="11" cy="471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9296390" y="2175165"/>
            <a:ext cx="11" cy="471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3" idx="3"/>
            <a:endCxn id="3" idx="3"/>
          </p:cNvCxnSpPr>
          <p:nvPr/>
        </p:nvCxnSpPr>
        <p:spPr>
          <a:xfrm>
            <a:off x="3131127" y="4412671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131127" y="5430982"/>
            <a:ext cx="609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3740727" y="2175164"/>
            <a:ext cx="0" cy="32558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740727" y="2175164"/>
            <a:ext cx="217515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7259768" y="5430978"/>
            <a:ext cx="609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7869368" y="2175160"/>
            <a:ext cx="0" cy="32558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7869368" y="2175160"/>
            <a:ext cx="14270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828800" y="1828800"/>
            <a:ext cx="1302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Train Data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0196931" y="1981200"/>
            <a:ext cx="1302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Test Data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205342" y="6289964"/>
            <a:ext cx="1302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Mapper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333996" y="6317670"/>
            <a:ext cx="1302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Reducer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9670455" y="6345375"/>
            <a:ext cx="1302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Predictor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93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Analysis of NLP (Semantic Analysis)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5406" y="1878527"/>
            <a:ext cx="6802148" cy="4367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94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Searching Algorithm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733297" y="4239486"/>
            <a:ext cx="2396836" cy="15517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618504" y="4239487"/>
            <a:ext cx="2396836" cy="15517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733299" y="2452252"/>
            <a:ext cx="2396836" cy="131618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618504" y="2438397"/>
            <a:ext cx="2396836" cy="14270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486885" y="2341415"/>
            <a:ext cx="2653145" cy="35329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Check if the word is present</a:t>
            </a: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Pass the file name and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the line number as key and value</a:t>
            </a:r>
          </a:p>
        </p:txBody>
      </p:sp>
      <p:sp>
        <p:nvSpPr>
          <p:cNvPr id="8" name="Rectangle 7"/>
          <p:cNvSpPr/>
          <p:nvPr/>
        </p:nvSpPr>
        <p:spPr>
          <a:xfrm>
            <a:off x="6650175" y="2341415"/>
            <a:ext cx="2563092" cy="35329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Store the lines number for a particular file (line)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Output the file name and the corresponding lines in which the word is found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5140030" y="5126179"/>
            <a:ext cx="609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5749630" y="1870361"/>
            <a:ext cx="0" cy="32558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749630" y="1870361"/>
            <a:ext cx="217515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7910934" y="1856507"/>
            <a:ext cx="11" cy="471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2867883" y="1870362"/>
            <a:ext cx="11" cy="471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3172689" y="1870362"/>
            <a:ext cx="11" cy="471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3463633" y="1870362"/>
            <a:ext cx="11" cy="471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4308763" y="1870362"/>
            <a:ext cx="11" cy="471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3574474" y="2119756"/>
            <a:ext cx="45719" cy="831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740729" y="2119753"/>
            <a:ext cx="45719" cy="831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906985" y="2119753"/>
            <a:ext cx="45719" cy="831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087096" y="2119753"/>
            <a:ext cx="45719" cy="831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200398" y="5999015"/>
            <a:ext cx="1302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Mapper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329052" y="6026721"/>
            <a:ext cx="1302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Reducer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06587" y="1870363"/>
            <a:ext cx="2050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Multiple file inputs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22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367</TotalTime>
  <Words>371</Words>
  <Application>Microsoft Office PowerPoint</Application>
  <PresentationFormat>Widescreen</PresentationFormat>
  <Paragraphs>110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Arial</vt:lpstr>
      <vt:lpstr>Calibri</vt:lpstr>
      <vt:lpstr>Calibri Light</vt:lpstr>
      <vt:lpstr>Wingdings</vt:lpstr>
      <vt:lpstr>Retrospect</vt:lpstr>
      <vt:lpstr>Analysis of Data Driven and Scientific Algorithms (Group no: 11)</vt:lpstr>
      <vt:lpstr>Motivation and Problem Definition</vt:lpstr>
      <vt:lpstr>Breadth First Algorithms</vt:lpstr>
      <vt:lpstr>BFS Analysis</vt:lpstr>
      <vt:lpstr>Page Rank in MapReduce</vt:lpstr>
      <vt:lpstr>Analysis of Page Rank Algorithm</vt:lpstr>
      <vt:lpstr>Natural Language Processing Algorithm - (Semantic Analysis)</vt:lpstr>
      <vt:lpstr>Analysis of NLP (Semantic Analysis)</vt:lpstr>
      <vt:lpstr>Searching Algorithm</vt:lpstr>
      <vt:lpstr>Analysis of Searching Algorithm</vt:lpstr>
      <vt:lpstr>Sorting Algorithm</vt:lpstr>
      <vt:lpstr>Analysis of Sorting Algorithm</vt:lpstr>
      <vt:lpstr>PowerPoint Presentation</vt:lpstr>
      <vt:lpstr>Analysis of Matrix Multiplication</vt:lpstr>
      <vt:lpstr>PowerPoint Presentation</vt:lpstr>
      <vt:lpstr>Contributions</vt:lpstr>
      <vt:lpstr>Papers Referred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ninad lanke</dc:creator>
  <cp:lastModifiedBy>Babita Singh</cp:lastModifiedBy>
  <cp:revision>24</cp:revision>
  <dcterms:created xsi:type="dcterms:W3CDTF">2016-04-26T21:12:59Z</dcterms:created>
  <dcterms:modified xsi:type="dcterms:W3CDTF">2016-04-27T06:20:05Z</dcterms:modified>
</cp:coreProperties>
</file>