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FCA93B7E-A83C-41CB-81D1-A6040D426DB4}">
  <a:tblStyle styleId="{FCA93B7E-A83C-41CB-81D1-A6040D426DB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FAECE6"/>
          </a:solidFill>
        </a:fill>
      </a:tcStyle>
    </a:wholeTbl>
    <a:band1H>
      <a:tcStyle>
        <a:fill>
          <a:solidFill>
            <a:srgbClr val="F5D8CA"/>
          </a:solidFill>
        </a:fill>
      </a:tcStyle>
    </a:band1H>
    <a:band1V>
      <a:tcStyle>
        <a:fill>
          <a:solidFill>
            <a:srgbClr val="F5D8CA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2" name="Shape 26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3175" y="6400800"/>
            <a:ext cx="1218882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15" y="633431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ctrTitle"/>
          </p:nvPr>
        </p:nvSpPr>
        <p:spPr>
          <a:xfrm>
            <a:off x="1097279" y="758952"/>
            <a:ext cx="10058399" cy="35661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Font typeface="Calibri"/>
              <a:buNone/>
              <a:defRPr b="0" i="0" sz="8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8" name="Shape 18"/>
          <p:cNvSpPr txBox="1"/>
          <p:nvPr>
            <p:ph idx="1" type="subTitle"/>
          </p:nvPr>
        </p:nvSpPr>
        <p:spPr>
          <a:xfrm>
            <a:off x="1100050" y="4455619"/>
            <a:ext cx="100583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cxnSp>
        <p:nvCxnSpPr>
          <p:cNvPr id="22" name="Shape 22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 rot="5400000">
            <a:off x="4114799" y="-1171785"/>
            <a:ext cx="4023360" cy="10058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3175" y="6400800"/>
            <a:ext cx="1218882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15" y="633431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 txBox="1"/>
          <p:nvPr>
            <p:ph type="title"/>
          </p:nvPr>
        </p:nvSpPr>
        <p:spPr>
          <a:xfrm rot="5400000">
            <a:off x="7160639" y="1979038"/>
            <a:ext cx="5757421" cy="2628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 rot="5400000">
            <a:off x="1826639" y="-573660"/>
            <a:ext cx="5757422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3175" y="6400800"/>
            <a:ext cx="1218882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/>
          <p:nvPr/>
        </p:nvSpPr>
        <p:spPr>
          <a:xfrm>
            <a:off x="15" y="633431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lt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3175" y="6400800"/>
            <a:ext cx="1218882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15" y="633431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" name="Shape 43"/>
          <p:cNvSpPr txBox="1"/>
          <p:nvPr>
            <p:ph type="title"/>
          </p:nvPr>
        </p:nvSpPr>
        <p:spPr>
          <a:xfrm>
            <a:off x="1097279" y="758952"/>
            <a:ext cx="10058399" cy="35661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Font typeface="Calibri"/>
              <a:buNone/>
              <a:defRPr b="0" i="0" sz="8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1097279" y="4453128"/>
            <a:ext cx="100583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cxnSp>
        <p:nvCxnSpPr>
          <p:cNvPr id="48" name="Shape 48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1097279" y="1845733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2" type="body"/>
          </p:nvPr>
        </p:nvSpPr>
        <p:spPr>
          <a:xfrm>
            <a:off x="621791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1097279" y="1846051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2" type="body"/>
          </p:nvPr>
        </p:nvSpPr>
        <p:spPr>
          <a:xfrm>
            <a:off x="1097279" y="2582333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3" type="body"/>
          </p:nvPr>
        </p:nvSpPr>
        <p:spPr>
          <a:xfrm>
            <a:off x="6217919" y="1846051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4" type="body"/>
          </p:nvPr>
        </p:nvSpPr>
        <p:spPr>
          <a:xfrm>
            <a:off x="6217919" y="2582333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15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457200" y="594358"/>
            <a:ext cx="3200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FFFFFF"/>
              </a:buClr>
              <a:buFont typeface="Calibri"/>
              <a:buNone/>
              <a:def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4800600" y="731520"/>
            <a:ext cx="6492239" cy="5257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2" type="body"/>
          </p:nvPr>
        </p:nvSpPr>
        <p:spPr>
          <a:xfrm>
            <a:off x="457200" y="2926080"/>
            <a:ext cx="3200399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b="0" i="0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65512" y="6459785"/>
            <a:ext cx="26185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800600" y="6459785"/>
            <a:ext cx="4648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0" y="4953000"/>
            <a:ext cx="12188824" cy="1904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15" y="491507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 txBox="1"/>
          <p:nvPr>
            <p:ph type="title"/>
          </p:nvPr>
        </p:nvSpPr>
        <p:spPr>
          <a:xfrm>
            <a:off x="1097279" y="5074919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FFFFFF"/>
              </a:buClr>
              <a:buFont typeface="Calibri"/>
              <a:buNone/>
              <a:def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8" name="Shape 78"/>
          <p:cNvSpPr/>
          <p:nvPr>
            <p:ph idx="2" type="pic"/>
          </p:nvPr>
        </p:nvSpPr>
        <p:spPr>
          <a:xfrm>
            <a:off x="15" y="0"/>
            <a:ext cx="12191984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1097279" y="5907023"/>
            <a:ext cx="10113264" cy="5943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Calibri"/>
              <a:buNone/>
              <a:defRPr b="0" i="0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" name="Shape 7"/>
          <p:cNvSpPr/>
          <p:nvPr/>
        </p:nvSpPr>
        <p:spPr>
          <a:xfrm>
            <a:off x="0" y="6334316"/>
            <a:ext cx="12192000" cy="65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" name="Shape 8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" name="Shape 9"/>
          <p:cNvSpPr txBox="1"/>
          <p:nvPr>
            <p:ph idx="1" type="body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cxnSp>
        <p:nvCxnSpPr>
          <p:cNvPr id="13" name="Shape 13"/>
          <p:cNvCxnSpPr/>
          <p:nvPr/>
        </p:nvCxnSpPr>
        <p:spPr>
          <a:xfrm>
            <a:off x="1193532" y="1737844"/>
            <a:ext cx="9966959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ilpubs.stanford.edu:8090/422/1/1999-66.pdf" TargetMode="External"/><Relationship Id="rId4" Type="http://schemas.openxmlformats.org/officeDocument/2006/relationships/hyperlink" Target="http://ilpubs.stanford.edu:8090/422/1/1999-66.pdf" TargetMode="External"/><Relationship Id="rId9" Type="http://schemas.openxmlformats.org/officeDocument/2006/relationships/hyperlink" Target="http://cgl.soic.indiana.edu/publications/cloudcomp_camera_ready.pdf" TargetMode="External"/><Relationship Id="rId5" Type="http://schemas.openxmlformats.org/officeDocument/2006/relationships/hyperlink" Target="http://infolab.stanford.edu/~backrub/google.html" TargetMode="External"/><Relationship Id="rId6" Type="http://schemas.openxmlformats.org/officeDocument/2006/relationships/hyperlink" Target="http://introcs.cs.princeton.edu/java/16pagerank/" TargetMode="External"/><Relationship Id="rId7" Type="http://schemas.openxmlformats.org/officeDocument/2006/relationships/hyperlink" Target="http://grids.ucs.indiana.edu/ptliupages/publications/BigDataMR#2.pdf" TargetMode="External"/><Relationship Id="rId8" Type="http://schemas.openxmlformats.org/officeDocument/2006/relationships/hyperlink" Target="http://grids.ucs.indiana.edu/ptliupages/publications/BigDataMR#2.pdf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png"/><Relationship Id="rId4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ctrTitle"/>
          </p:nvPr>
        </p:nvSpPr>
        <p:spPr>
          <a:xfrm>
            <a:off x="1235825" y="828225"/>
            <a:ext cx="10058399" cy="26908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SzPct val="25000"/>
              <a:buFont typeface="Calibri"/>
              <a:buNone/>
            </a:pPr>
            <a:r>
              <a:rPr b="0" i="0" lang="en-US" sz="7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Analysis of Data Driven and Scientific Algorithms</a:t>
            </a:r>
            <a:br>
              <a:rPr b="0" i="0" lang="en-US" sz="7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(Group no: 11)</a:t>
            </a:r>
          </a:p>
        </p:txBody>
      </p:sp>
      <p:sp>
        <p:nvSpPr>
          <p:cNvPr id="102" name="Shape 102"/>
          <p:cNvSpPr txBox="1"/>
          <p:nvPr>
            <p:ph idx="1" type="subTitle"/>
          </p:nvPr>
        </p:nvSpPr>
        <p:spPr>
          <a:xfrm>
            <a:off x="9254835" y="4524892"/>
            <a:ext cx="2042160" cy="15433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BY:</a:t>
            </a:r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BABITA SINGH</a:t>
            </a:r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NINAD LANKE</a:t>
            </a:r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DHAVAL DHOLAKIYA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1235825" y="4524892"/>
            <a:ext cx="77834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 guidance of Dr. J Tang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Analysis of Searching Algorithm</a:t>
            </a:r>
          </a:p>
        </p:txBody>
      </p:sp>
      <p:pic>
        <p:nvPicPr>
          <p:cNvPr id="206" name="Shape 2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3066" y="1925349"/>
            <a:ext cx="6826827" cy="4397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Sorting Algorithm</a:t>
            </a:r>
          </a:p>
        </p:txBody>
      </p:sp>
      <p:pic>
        <p:nvPicPr>
          <p:cNvPr id="212" name="Shape 2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8010" y="1870797"/>
            <a:ext cx="8396937" cy="4296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Analysis of Sorting Algorithm</a:t>
            </a:r>
          </a:p>
        </p:txBody>
      </p:sp>
      <p:pic>
        <p:nvPicPr>
          <p:cNvPr id="218" name="Shape 2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09457" y="1884650"/>
            <a:ext cx="7434044" cy="43554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/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Matrix Multiplication</a:t>
            </a:r>
          </a:p>
        </p:txBody>
      </p:sp>
      <p:sp>
        <p:nvSpPr>
          <p:cNvPr id="224" name="Shape 224"/>
          <p:cNvSpPr/>
          <p:nvPr/>
        </p:nvSpPr>
        <p:spPr>
          <a:xfrm>
            <a:off x="6733296" y="4239485"/>
            <a:ext cx="2396835" cy="1551716"/>
          </a:xfrm>
          <a:prstGeom prst="rect">
            <a:avLst/>
          </a:prstGeom>
          <a:solidFill>
            <a:srgbClr val="FBE6CC"/>
          </a:solidFill>
          <a:ln cap="flat" cmpd="sng" w="15875">
            <a:solidFill>
              <a:srgbClr val="A65F0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Shape 225"/>
          <p:cNvSpPr/>
          <p:nvPr/>
        </p:nvSpPr>
        <p:spPr>
          <a:xfrm>
            <a:off x="2618503" y="4239487"/>
            <a:ext cx="2396835" cy="1551716"/>
          </a:xfrm>
          <a:prstGeom prst="rect">
            <a:avLst/>
          </a:prstGeom>
          <a:solidFill>
            <a:srgbClr val="FBE6CC"/>
          </a:solidFill>
          <a:ln cap="flat" cmpd="sng" w="15875">
            <a:solidFill>
              <a:srgbClr val="A65F0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Shape 226"/>
          <p:cNvSpPr/>
          <p:nvPr/>
        </p:nvSpPr>
        <p:spPr>
          <a:xfrm>
            <a:off x="6733299" y="2452251"/>
            <a:ext cx="2396835" cy="1316180"/>
          </a:xfrm>
          <a:prstGeom prst="rect">
            <a:avLst/>
          </a:prstGeom>
          <a:solidFill>
            <a:srgbClr val="F4DBD0"/>
          </a:solidFill>
          <a:ln cap="flat" cmpd="sng" w="15875">
            <a:solidFill>
              <a:srgbClr val="A65F0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Shape 227"/>
          <p:cNvSpPr/>
          <p:nvPr/>
        </p:nvSpPr>
        <p:spPr>
          <a:xfrm>
            <a:off x="2618503" y="2438397"/>
            <a:ext cx="2396835" cy="1427017"/>
          </a:xfrm>
          <a:prstGeom prst="rect">
            <a:avLst/>
          </a:prstGeom>
          <a:solidFill>
            <a:srgbClr val="F4DBD0"/>
          </a:solidFill>
          <a:ln cap="flat" cmpd="sng" w="15875">
            <a:solidFill>
              <a:srgbClr val="A65F0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Shape 228"/>
          <p:cNvSpPr/>
          <p:nvPr/>
        </p:nvSpPr>
        <p:spPr>
          <a:xfrm>
            <a:off x="2486884" y="2341415"/>
            <a:ext cx="2653144" cy="3532905"/>
          </a:xfrm>
          <a:prstGeom prst="rect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Checks data in the row and column 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incrementally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 the output cell location as key and values of the current row and column as value</a:t>
            </a:r>
          </a:p>
        </p:txBody>
      </p:sp>
      <p:sp>
        <p:nvSpPr>
          <p:cNvPr id="229" name="Shape 229"/>
          <p:cNvSpPr/>
          <p:nvPr/>
        </p:nvSpPr>
        <p:spPr>
          <a:xfrm>
            <a:off x="6650175" y="2341415"/>
            <a:ext cx="2563091" cy="3532904"/>
          </a:xfrm>
          <a:prstGeom prst="rect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Calculates the output cell value corresponding to key which is output cell location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Outputs the calculated cell which came as a key from the Mapper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0" name="Shape 230"/>
          <p:cNvCxnSpPr/>
          <p:nvPr/>
        </p:nvCxnSpPr>
        <p:spPr>
          <a:xfrm>
            <a:off x="5140030" y="5126178"/>
            <a:ext cx="609599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Shape 231"/>
          <p:cNvCxnSpPr/>
          <p:nvPr/>
        </p:nvCxnSpPr>
        <p:spPr>
          <a:xfrm rot="10800000">
            <a:off x="5749630" y="1870360"/>
            <a:ext cx="0" cy="325581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" name="Shape 232"/>
          <p:cNvCxnSpPr/>
          <p:nvPr/>
        </p:nvCxnSpPr>
        <p:spPr>
          <a:xfrm>
            <a:off x="5749630" y="1870360"/>
            <a:ext cx="2175152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Shape 233"/>
          <p:cNvCxnSpPr/>
          <p:nvPr/>
        </p:nvCxnSpPr>
        <p:spPr>
          <a:xfrm flipH="1">
            <a:off x="7910934" y="1856507"/>
            <a:ext cx="11" cy="471054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34" name="Shape 234"/>
          <p:cNvCxnSpPr/>
          <p:nvPr/>
        </p:nvCxnSpPr>
        <p:spPr>
          <a:xfrm flipH="1">
            <a:off x="3813446" y="1884225"/>
            <a:ext cx="11" cy="471054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235" name="Shape 235"/>
          <p:cNvSpPr txBox="1"/>
          <p:nvPr/>
        </p:nvSpPr>
        <p:spPr>
          <a:xfrm>
            <a:off x="3200398" y="5999014"/>
            <a:ext cx="13023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Mapper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7329052" y="6026721"/>
            <a:ext cx="13023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Reducer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Analysis of Matrix Multiplication</a:t>
            </a:r>
          </a:p>
        </p:txBody>
      </p:sp>
      <p:pic>
        <p:nvPicPr>
          <p:cNvPr id="242" name="Shape 2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7382" y="1889759"/>
            <a:ext cx="7158195" cy="4386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Shape 2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0545" y="244210"/>
            <a:ext cx="10349344" cy="6062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Contributions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1029903" y="2107933"/>
            <a:ext cx="10323896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Ninad: NLP, Document Search, Sorting Algorithm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Babita: BFS, Page Rank Algorithm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Dhaval: Matrix Multiplication, Cloud Implementation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Papers Referred</a:t>
            </a:r>
          </a:p>
        </p:txBody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91440" lvl="0" marL="9144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b="0" i="0" lang="en-US" sz="26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http://wcnc2016.ieee-wcnc.org/sites/wcnc2016.ieee-wcnc.org/files/u42/Invited%20Talk%20-%20Albert%20Zomaya.pdf</a:t>
            </a:r>
          </a:p>
          <a:p>
            <a:pPr indent="-91440" lvl="0" marL="9144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b="0" i="0" lang="en-US" sz="26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http://ilpubs.stanford.edu:8090/422/1/1999-66.pdf</a:t>
            </a:r>
          </a:p>
          <a:p>
            <a:pPr indent="-91440" lvl="0" marL="9144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b="0" i="0" lang="en-US" sz="26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http://infolab.stanford.edu/~backrub/google.html</a:t>
            </a:r>
          </a:p>
          <a:p>
            <a:pPr indent="-91440" lvl="0" marL="9144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b="0" i="0" lang="en-US" sz="26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http://introcs.cs.princeton.edu/java/16pagerank/</a:t>
            </a:r>
          </a:p>
          <a:p>
            <a:pPr indent="-91440" lvl="0" marL="9144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b="0" i="0" lang="en-US" sz="26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http://grids.ucs.indiana.edu/ptliupages/publications/BigDataMR%232.pdf</a:t>
            </a:r>
          </a:p>
          <a:p>
            <a:pPr indent="-91440" lvl="0" marL="9144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b="0" i="0" lang="en-US" sz="26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http://grids.ucs.indiana.edu/ptliupages/publications/BigDataMR%232.pdf</a:t>
            </a:r>
          </a:p>
          <a:p>
            <a:pPr indent="-91440" lvl="0" marL="9144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b="0" i="0" lang="en-US" sz="26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http://cgl.soic.indiana.edu/publications/cloudcomp_camera_ready.pdf</a:t>
            </a:r>
          </a:p>
          <a:p>
            <a:pPr indent="-91440" lvl="0" marL="9144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1440" lvl="0" marL="9144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/>
        </p:nvSpPr>
        <p:spPr>
          <a:xfrm>
            <a:off x="1828800" y="1108363"/>
            <a:ext cx="9227127" cy="1938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Thanks 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 Questions 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Motivation and Problem Definition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1097279" y="1731817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➢"/>
            </a:pPr>
            <a:r>
              <a:rPr b="0" i="0" lang="en-US" sz="3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Analyzing performance of various data driven and scientific algorithms in terms of time matrix.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➢"/>
            </a:pPr>
            <a:r>
              <a:rPr b="0" i="0" lang="en-US" sz="3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This analysis includes comparison of  performance in different frameworks.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➢"/>
            </a:pPr>
            <a:r>
              <a:rPr b="0" i="0" lang="en-US" sz="3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algorithms include :</a:t>
            </a:r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0" name="Shape 110"/>
          <p:cNvGraphicFramePr/>
          <p:nvPr/>
        </p:nvGraphicFramePr>
        <p:xfrm>
          <a:off x="1402080" y="437803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{FCA93B7E-A83C-41CB-81D1-A6040D426DB4}</a:tableStyleId>
              </a:tblPr>
              <a:tblGrid>
                <a:gridCol w="3338025"/>
                <a:gridCol w="3338025"/>
                <a:gridCol w="3338025"/>
              </a:tblGrid>
              <a:tr h="64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Scientific Algorithms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Data Driven Algorithms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Scientific + Data Driven Algorithms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1222225">
                <a:tc>
                  <a:txBody>
                    <a:bodyPr>
                      <a:noAutofit/>
                    </a:bodyPr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cap="none" strike="noStrike"/>
                        <a:t>Page Rank </a:t>
                      </a:r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cap="none" strike="noStrike"/>
                        <a:t>Matrix Multiplication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cap="none" strike="noStrike"/>
                        <a:t>Document Set Search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cap="none" strike="noStrike"/>
                        <a:t>Breadth First Search</a:t>
                      </a:r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cap="none" strike="noStrike"/>
                        <a:t>Semantic Analysis</a:t>
                      </a:r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cap="none" strike="noStrike"/>
                        <a:t>Sorting Algorithm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Breadth First Algorithms</a:t>
            </a:r>
          </a:p>
        </p:txBody>
      </p:sp>
      <p:cxnSp>
        <p:nvCxnSpPr>
          <p:cNvPr id="116" name="Shape 116"/>
          <p:cNvCxnSpPr/>
          <p:nvPr/>
        </p:nvCxnSpPr>
        <p:spPr>
          <a:xfrm>
            <a:off x="5314771" y="4412671"/>
            <a:ext cx="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7" name="Shape 1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279" y="1832893"/>
            <a:ext cx="7477124" cy="417621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/>
          <p:nvPr/>
        </p:nvSpPr>
        <p:spPr>
          <a:xfrm>
            <a:off x="8871045" y="1937982"/>
            <a:ext cx="2797790" cy="4203511"/>
          </a:xfrm>
          <a:prstGeom prst="roundRect">
            <a:avLst>
              <a:gd fmla="val 16667" name="adj"/>
            </a:avLst>
          </a:prstGeom>
          <a:noFill/>
          <a:ln cap="flat" cmpd="sng" w="15875">
            <a:solidFill>
              <a:srgbClr val="A65F0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Mapper: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1&lt;tab&gt;2,3|0|GRAY|source</a:t>
            </a:r>
            <a:b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2&lt;tab&gt;1,3,4,5|Integer.MAX_VALUE|WHITE|null</a:t>
            </a:r>
            <a:b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3&lt;tab&gt;1,4,2|Integer.MAX_VALUE|WHITE|null</a:t>
            </a:r>
            <a:b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Reducer: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Reducer 1: (part-r-00000</a:t>
            </a:r>
            <a:r>
              <a:rPr b="1"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b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2&lt;tab&gt;1,3,4,5,|1|BLACK|1</a:t>
            </a:r>
            <a:b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5&lt;tab&gt;2,|2|BLACK|2</a:t>
            </a:r>
            <a:b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Reducer 2: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(part-r-00001)</a:t>
            </a:r>
            <a:b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3&lt;tab&gt;1,4,2,|1|BLACK|1</a:t>
            </a:r>
            <a:b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Reducer 3: (part-r-00002)</a:t>
            </a:r>
            <a:b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1&lt;tab&gt;2,3,|0|BLACK|source</a:t>
            </a:r>
            <a:b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4&lt;tab&gt;2,3,|2|BLACK|2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BFS Analysis</a:t>
            </a:r>
          </a:p>
        </p:txBody>
      </p:sp>
      <p:pic>
        <p:nvPicPr>
          <p:cNvPr id="124" name="Shape 1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38693" y="1848715"/>
            <a:ext cx="7175572" cy="4331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Page Rank in MapReduce</a:t>
            </a:r>
          </a:p>
        </p:txBody>
      </p:sp>
      <p:pic>
        <p:nvPicPr>
          <p:cNvPr id="130" name="Shape 1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00298" y="1737359"/>
            <a:ext cx="5957762" cy="3903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7279" y="1842448"/>
            <a:ext cx="4703018" cy="37985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Analysis of Page Rank Algorithm</a:t>
            </a:r>
          </a:p>
        </p:txBody>
      </p:sp>
      <p:pic>
        <p:nvPicPr>
          <p:cNvPr id="137" name="Shape 1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8528" y="1888980"/>
            <a:ext cx="7295901" cy="4332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/>
        </p:nvSpPr>
        <p:spPr>
          <a:xfrm>
            <a:off x="606135" y="4267200"/>
            <a:ext cx="2396835" cy="471055"/>
          </a:xfrm>
          <a:prstGeom prst="rect">
            <a:avLst/>
          </a:prstGeom>
          <a:solidFill>
            <a:srgbClr val="EBE6DC"/>
          </a:solidFill>
          <a:ln cap="flat" cmpd="sng" w="15875">
            <a:solidFill>
              <a:srgbClr val="A65F0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8936165" y="4738255"/>
            <a:ext cx="2396835" cy="1357750"/>
          </a:xfrm>
          <a:prstGeom prst="rect">
            <a:avLst/>
          </a:prstGeom>
          <a:solidFill>
            <a:srgbClr val="FBE6CC"/>
          </a:solidFill>
          <a:ln cap="flat" cmpd="sng" w="15875">
            <a:solidFill>
              <a:srgbClr val="A65F0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4724394" y="4738255"/>
            <a:ext cx="2396835" cy="1357750"/>
          </a:xfrm>
          <a:prstGeom prst="rect">
            <a:avLst/>
          </a:prstGeom>
          <a:solidFill>
            <a:srgbClr val="FBE6CC"/>
          </a:solidFill>
          <a:ln cap="flat" cmpd="sng" w="15875">
            <a:solidFill>
              <a:srgbClr val="A65F0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609600" y="4835235"/>
            <a:ext cx="2396835" cy="1260769"/>
          </a:xfrm>
          <a:prstGeom prst="rect">
            <a:avLst/>
          </a:prstGeom>
          <a:solidFill>
            <a:srgbClr val="FBE6CC"/>
          </a:solidFill>
          <a:ln cap="flat" cmpd="sng" w="15875">
            <a:solidFill>
              <a:srgbClr val="A65F0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Shape 146"/>
          <p:cNvSpPr/>
          <p:nvPr/>
        </p:nvSpPr>
        <p:spPr>
          <a:xfrm>
            <a:off x="8936165" y="2743200"/>
            <a:ext cx="2396835" cy="1205345"/>
          </a:xfrm>
          <a:prstGeom prst="rect">
            <a:avLst/>
          </a:prstGeom>
          <a:solidFill>
            <a:srgbClr val="F4DBD0"/>
          </a:solidFill>
          <a:ln cap="flat" cmpd="sng" w="15875">
            <a:solidFill>
              <a:srgbClr val="A65F0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Shape 147"/>
          <p:cNvSpPr/>
          <p:nvPr/>
        </p:nvSpPr>
        <p:spPr>
          <a:xfrm>
            <a:off x="4724396" y="2757055"/>
            <a:ext cx="2396835" cy="1316180"/>
          </a:xfrm>
          <a:prstGeom prst="rect">
            <a:avLst/>
          </a:prstGeom>
          <a:solidFill>
            <a:srgbClr val="F4DBD0"/>
          </a:solidFill>
          <a:ln cap="flat" cmpd="sng" w="15875">
            <a:solidFill>
              <a:srgbClr val="A65F0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Shape 148"/>
          <p:cNvSpPr/>
          <p:nvPr/>
        </p:nvSpPr>
        <p:spPr>
          <a:xfrm>
            <a:off x="609600" y="2743200"/>
            <a:ext cx="2396835" cy="1427017"/>
          </a:xfrm>
          <a:prstGeom prst="rect">
            <a:avLst/>
          </a:prstGeom>
          <a:solidFill>
            <a:srgbClr val="F4DBD0"/>
          </a:solidFill>
          <a:ln cap="flat" cmpd="sng" w="15875">
            <a:solidFill>
              <a:srgbClr val="A65F0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Shape 149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Natural Language Processing Algorithm - (Semantic Analysis)</a:t>
            </a:r>
          </a:p>
        </p:txBody>
      </p:sp>
      <p:sp>
        <p:nvSpPr>
          <p:cNvPr id="150" name="Shape 150"/>
          <p:cNvSpPr/>
          <p:nvPr/>
        </p:nvSpPr>
        <p:spPr>
          <a:xfrm>
            <a:off x="477981" y="2646217"/>
            <a:ext cx="2653144" cy="3532905"/>
          </a:xfrm>
          <a:prstGeom prst="rect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Removal of non – words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(Numbers, special characters, punctuation marks)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Removal of stop words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 word and actual sentiment (0/1) as key-value pair</a:t>
            </a:r>
          </a:p>
        </p:txBody>
      </p:sp>
      <p:sp>
        <p:nvSpPr>
          <p:cNvPr id="151" name="Shape 151"/>
          <p:cNvSpPr/>
          <p:nvPr/>
        </p:nvSpPr>
        <p:spPr>
          <a:xfrm>
            <a:off x="4641271" y="2646217"/>
            <a:ext cx="2563091" cy="3532904"/>
          </a:xfrm>
          <a:prstGeom prst="rect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 the actual sentiment of word. If 0, then decrement count, if I, then increment count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Store the word and the count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Shape 152"/>
          <p:cNvSpPr/>
          <p:nvPr/>
        </p:nvSpPr>
        <p:spPr>
          <a:xfrm>
            <a:off x="8804563" y="2646217"/>
            <a:ext cx="2653146" cy="3532907"/>
          </a:xfrm>
          <a:prstGeom prst="rect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every word and check the count.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total count is positive, then predict that the sentence was positive 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 negative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3" name="Shape 153"/>
          <p:cNvCxnSpPr/>
          <p:nvPr/>
        </p:nvCxnSpPr>
        <p:spPr>
          <a:xfrm>
            <a:off x="1676400" y="1828800"/>
            <a:ext cx="0" cy="81741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54" name="Shape 154"/>
          <p:cNvCxnSpPr/>
          <p:nvPr/>
        </p:nvCxnSpPr>
        <p:spPr>
          <a:xfrm>
            <a:off x="10086109" y="1828800"/>
            <a:ext cx="41540" cy="81741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55" name="Shape 155"/>
          <p:cNvCxnSpPr/>
          <p:nvPr/>
        </p:nvCxnSpPr>
        <p:spPr>
          <a:xfrm flipH="1">
            <a:off x="5915880" y="2175164"/>
            <a:ext cx="11" cy="471054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56" name="Shape 156"/>
          <p:cNvCxnSpPr/>
          <p:nvPr/>
        </p:nvCxnSpPr>
        <p:spPr>
          <a:xfrm flipH="1">
            <a:off x="9296389" y="2175165"/>
            <a:ext cx="11" cy="471054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57" name="Shape 157"/>
          <p:cNvCxnSpPr>
            <a:stCxn id="150" idx="3"/>
            <a:endCxn id="150" idx="3"/>
          </p:cNvCxnSpPr>
          <p:nvPr/>
        </p:nvCxnSpPr>
        <p:spPr>
          <a:xfrm>
            <a:off x="3131126" y="4412670"/>
            <a:ext cx="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Shape 158"/>
          <p:cNvCxnSpPr/>
          <p:nvPr/>
        </p:nvCxnSpPr>
        <p:spPr>
          <a:xfrm>
            <a:off x="3131126" y="5430982"/>
            <a:ext cx="609599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Shape 159"/>
          <p:cNvCxnSpPr/>
          <p:nvPr/>
        </p:nvCxnSpPr>
        <p:spPr>
          <a:xfrm rot="10800000">
            <a:off x="3740726" y="2175164"/>
            <a:ext cx="0" cy="325581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Shape 160"/>
          <p:cNvCxnSpPr/>
          <p:nvPr/>
        </p:nvCxnSpPr>
        <p:spPr>
          <a:xfrm>
            <a:off x="3740726" y="2175164"/>
            <a:ext cx="2175152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Shape 161"/>
          <p:cNvCxnSpPr/>
          <p:nvPr/>
        </p:nvCxnSpPr>
        <p:spPr>
          <a:xfrm>
            <a:off x="7259767" y="5430978"/>
            <a:ext cx="609599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Shape 162"/>
          <p:cNvCxnSpPr/>
          <p:nvPr/>
        </p:nvCxnSpPr>
        <p:spPr>
          <a:xfrm rot="10800000">
            <a:off x="7869367" y="2175160"/>
            <a:ext cx="0" cy="325581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Shape 163"/>
          <p:cNvCxnSpPr/>
          <p:nvPr/>
        </p:nvCxnSpPr>
        <p:spPr>
          <a:xfrm>
            <a:off x="7869367" y="2175159"/>
            <a:ext cx="1427022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" name="Shape 164"/>
          <p:cNvSpPr txBox="1"/>
          <p:nvPr/>
        </p:nvSpPr>
        <p:spPr>
          <a:xfrm>
            <a:off x="1828800" y="1828800"/>
            <a:ext cx="13023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 Data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10196931" y="1981200"/>
            <a:ext cx="13023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Data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1205341" y="6289964"/>
            <a:ext cx="13023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Mapper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5333996" y="6317669"/>
            <a:ext cx="13023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Reducer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9670454" y="6345375"/>
            <a:ext cx="13023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Predictor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Analysis of NLP (Semantic Analysis)</a:t>
            </a:r>
          </a:p>
        </p:txBody>
      </p:sp>
      <p:pic>
        <p:nvPicPr>
          <p:cNvPr id="174" name="Shape 1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5406" y="1878526"/>
            <a:ext cx="6802147" cy="43676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Searching Algorithm</a:t>
            </a:r>
          </a:p>
        </p:txBody>
      </p:sp>
      <p:sp>
        <p:nvSpPr>
          <p:cNvPr id="180" name="Shape 180"/>
          <p:cNvSpPr/>
          <p:nvPr/>
        </p:nvSpPr>
        <p:spPr>
          <a:xfrm>
            <a:off x="6733296" y="4239485"/>
            <a:ext cx="2396835" cy="1551716"/>
          </a:xfrm>
          <a:prstGeom prst="rect">
            <a:avLst/>
          </a:prstGeom>
          <a:solidFill>
            <a:srgbClr val="FBE6CC"/>
          </a:solidFill>
          <a:ln cap="flat" cmpd="sng" w="15875">
            <a:solidFill>
              <a:srgbClr val="A65F0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Shape 181"/>
          <p:cNvSpPr/>
          <p:nvPr/>
        </p:nvSpPr>
        <p:spPr>
          <a:xfrm>
            <a:off x="2618503" y="4239487"/>
            <a:ext cx="2396835" cy="1551716"/>
          </a:xfrm>
          <a:prstGeom prst="rect">
            <a:avLst/>
          </a:prstGeom>
          <a:solidFill>
            <a:srgbClr val="FBE6CC"/>
          </a:solidFill>
          <a:ln cap="flat" cmpd="sng" w="15875">
            <a:solidFill>
              <a:srgbClr val="A65F0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Shape 182"/>
          <p:cNvSpPr/>
          <p:nvPr/>
        </p:nvSpPr>
        <p:spPr>
          <a:xfrm>
            <a:off x="6733299" y="2452251"/>
            <a:ext cx="2396835" cy="1316180"/>
          </a:xfrm>
          <a:prstGeom prst="rect">
            <a:avLst/>
          </a:prstGeom>
          <a:solidFill>
            <a:srgbClr val="F4DBD0"/>
          </a:solidFill>
          <a:ln cap="flat" cmpd="sng" w="15875">
            <a:solidFill>
              <a:srgbClr val="A65F0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Shape 183"/>
          <p:cNvSpPr/>
          <p:nvPr/>
        </p:nvSpPr>
        <p:spPr>
          <a:xfrm>
            <a:off x="2618503" y="2438397"/>
            <a:ext cx="2396835" cy="1427017"/>
          </a:xfrm>
          <a:prstGeom prst="rect">
            <a:avLst/>
          </a:prstGeom>
          <a:solidFill>
            <a:srgbClr val="F4DBD0"/>
          </a:solidFill>
          <a:ln cap="flat" cmpd="sng" w="15875">
            <a:solidFill>
              <a:srgbClr val="A65F0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Shape 184"/>
          <p:cNvSpPr/>
          <p:nvPr/>
        </p:nvSpPr>
        <p:spPr>
          <a:xfrm>
            <a:off x="2486884" y="2341415"/>
            <a:ext cx="2653144" cy="3532905"/>
          </a:xfrm>
          <a:prstGeom prst="rect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if the word is present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 the file name and 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line number as key and value</a:t>
            </a:r>
          </a:p>
        </p:txBody>
      </p:sp>
      <p:sp>
        <p:nvSpPr>
          <p:cNvPr id="185" name="Shape 185"/>
          <p:cNvSpPr/>
          <p:nvPr/>
        </p:nvSpPr>
        <p:spPr>
          <a:xfrm>
            <a:off x="6650175" y="2341415"/>
            <a:ext cx="2563091" cy="3532904"/>
          </a:xfrm>
          <a:prstGeom prst="rect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Store the lines number for a particular file (line)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the file name and the corresponding lines in which the word is found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6" name="Shape 186"/>
          <p:cNvCxnSpPr/>
          <p:nvPr/>
        </p:nvCxnSpPr>
        <p:spPr>
          <a:xfrm>
            <a:off x="5140030" y="5126178"/>
            <a:ext cx="609599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Shape 187"/>
          <p:cNvCxnSpPr/>
          <p:nvPr/>
        </p:nvCxnSpPr>
        <p:spPr>
          <a:xfrm rot="10800000">
            <a:off x="5749630" y="1870360"/>
            <a:ext cx="0" cy="325581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Shape 188"/>
          <p:cNvCxnSpPr/>
          <p:nvPr/>
        </p:nvCxnSpPr>
        <p:spPr>
          <a:xfrm>
            <a:off x="5749630" y="1870360"/>
            <a:ext cx="2175152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Shape 189"/>
          <p:cNvCxnSpPr/>
          <p:nvPr/>
        </p:nvCxnSpPr>
        <p:spPr>
          <a:xfrm flipH="1">
            <a:off x="7910934" y="1856507"/>
            <a:ext cx="11" cy="471054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90" name="Shape 190"/>
          <p:cNvCxnSpPr/>
          <p:nvPr/>
        </p:nvCxnSpPr>
        <p:spPr>
          <a:xfrm flipH="1">
            <a:off x="2867882" y="1870361"/>
            <a:ext cx="11" cy="471054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91" name="Shape 191"/>
          <p:cNvCxnSpPr/>
          <p:nvPr/>
        </p:nvCxnSpPr>
        <p:spPr>
          <a:xfrm flipH="1">
            <a:off x="3172688" y="1870361"/>
            <a:ext cx="11" cy="471054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92" name="Shape 192"/>
          <p:cNvCxnSpPr/>
          <p:nvPr/>
        </p:nvCxnSpPr>
        <p:spPr>
          <a:xfrm flipH="1">
            <a:off x="3463633" y="1870361"/>
            <a:ext cx="11" cy="471054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93" name="Shape 193"/>
          <p:cNvCxnSpPr/>
          <p:nvPr/>
        </p:nvCxnSpPr>
        <p:spPr>
          <a:xfrm flipH="1">
            <a:off x="4308762" y="1870361"/>
            <a:ext cx="11" cy="471054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94" name="Shape 194"/>
          <p:cNvSpPr/>
          <p:nvPr/>
        </p:nvSpPr>
        <p:spPr>
          <a:xfrm>
            <a:off x="3574473" y="2119756"/>
            <a:ext cx="45718" cy="83119"/>
          </a:xfrm>
          <a:prstGeom prst="ellipse">
            <a:avLst/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3740728" y="2119752"/>
            <a:ext cx="45718" cy="83119"/>
          </a:xfrm>
          <a:prstGeom prst="ellipse">
            <a:avLst/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Shape 196"/>
          <p:cNvSpPr/>
          <p:nvPr/>
        </p:nvSpPr>
        <p:spPr>
          <a:xfrm>
            <a:off x="3906985" y="2119752"/>
            <a:ext cx="45718" cy="83119"/>
          </a:xfrm>
          <a:prstGeom prst="ellipse">
            <a:avLst/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087096" y="2119752"/>
            <a:ext cx="45718" cy="83119"/>
          </a:xfrm>
          <a:prstGeom prst="ellipse">
            <a:avLst/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Shape 198"/>
          <p:cNvSpPr txBox="1"/>
          <p:nvPr/>
        </p:nvSpPr>
        <p:spPr>
          <a:xfrm>
            <a:off x="3200398" y="5999014"/>
            <a:ext cx="13023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Mapper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7329052" y="6026721"/>
            <a:ext cx="13023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Reducer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706587" y="1870363"/>
            <a:ext cx="20504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file inputs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