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1309" r:id="rId7"/>
    <p:sldId id="1300" r:id="rId8"/>
    <p:sldId id="1310"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8"/>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213164"/>
    <a:srgbClr val="213264"/>
    <a:srgbClr val="841910"/>
    <a:srgbClr val="DFDDFB"/>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7" d="100"/>
          <a:sy n="107" d="100"/>
        </p:scale>
        <p:origin x="1018" y="8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slide" Target="slides/slide17.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4/26/2024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6.xml" /><Relationship Id="rId1" Type="http://schemas.openxmlformats.org/officeDocument/2006/relationships/slideLayout" Target="../slideLayouts/slideLayout1.xml" /><Relationship Id="rId6" Type="http://schemas.openxmlformats.org/officeDocument/2006/relationships/diagramColors" Target="../diagrams/colors1.xml" /><Relationship Id="rId11" Type="http://schemas.openxmlformats.org/officeDocument/2006/relationships/image" Target="../media/image10.jpeg" /><Relationship Id="rId5" Type="http://schemas.openxmlformats.org/officeDocument/2006/relationships/diagramQuickStyle" Target="../diagrams/quickStyle1.xml" /><Relationship Id="rId10" Type="http://schemas.openxmlformats.org/officeDocument/2006/relationships/image" Target="../media/image9.jpeg"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8045" y="1877868"/>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52164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zh-CN" altLang="en-US" sz="1100" b="0" i="0" u="none" strike="noStrike" cap="none" dirty="0">
                <a:solidFill>
                  <a:schemeClr val="tx1"/>
                </a:solidFill>
                <a:latin typeface="Arial"/>
                <a:ea typeface="Arial"/>
                <a:cs typeface="Arial"/>
                <a:sym typeface="Arial"/>
              </a:rPr>
              <a:t> </a:t>
            </a:r>
            <a:r>
              <a:rPr lang="en-US" altLang="zh-CN" sz="1100" dirty="0" err="1">
                <a:solidFill>
                  <a:schemeClr val="tx1"/>
                </a:solidFill>
              </a:rPr>
              <a:t>S.Babitha</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zh-CN" altLang="en-US" sz="1100" b="0" i="0" u="none" strike="noStrike" cap="none" dirty="0">
                <a:solidFill>
                  <a:schemeClr val="tx1"/>
                </a:solidFill>
                <a:latin typeface="Arial"/>
                <a:ea typeface="Arial"/>
                <a:cs typeface="Arial"/>
                <a:sym typeface="Arial"/>
              </a:rPr>
              <a:t> </a:t>
            </a:r>
            <a:r>
              <a:rPr lang="en-US" altLang="zh-CN" sz="1100" b="0" i="0" u="none" strike="noStrike" cap="none" dirty="0">
                <a:solidFill>
                  <a:schemeClr val="tx1"/>
                </a:solidFill>
                <a:latin typeface="Arial"/>
                <a:ea typeface="Arial"/>
                <a:cs typeface="Arial"/>
                <a:sym typeface="Arial"/>
              </a:rPr>
              <a:t>au951221104007</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altLang="zh-CN" sz="1100" b="0" i="0" u="none" strike="noStrike" cap="none">
                <a:solidFill>
                  <a:schemeClr val="tx1"/>
                </a:solidFill>
                <a:latin typeface="Arial"/>
                <a:ea typeface="Arial"/>
                <a:cs typeface="Arial"/>
                <a:sym typeface="Arial"/>
              </a:rPr>
              <a:t>JP College Of Engineering </a:t>
            </a:r>
            <a:endParaRPr lang="en-US" sz="1100" b="0" i="0" u="none" strike="noStrike" cap="none">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582C28CE-52D2-AFFE-378B-77527CDA3F70}"/>
              </a:ext>
            </a:extLst>
          </p:cNvPr>
          <p:cNvSpPr txBox="1"/>
          <p:nvPr/>
        </p:nvSpPr>
        <p:spPr>
          <a:xfrm>
            <a:off x="492236" y="1448365"/>
            <a:ext cx="7951304" cy="2462213"/>
          </a:xfrm>
          <a:prstGeom prst="rect">
            <a:avLst/>
          </a:prstGeom>
          <a:noFill/>
        </p:spPr>
        <p:txBody>
          <a:bodyPr wrap="square">
            <a:spAutoFit/>
          </a:bodyPr>
          <a:lstStyle/>
          <a:p>
            <a:pPr marL="285750" indent="-285750">
              <a:buFont typeface="Arial" panose="020B0604020202020204" pitchFamily="34" charset="0"/>
              <a:buChar char="•"/>
            </a:pPr>
            <a:r>
              <a:rPr lang="en-US" dirty="0"/>
              <a:t>On developing a voting application using Django, meticulous attention is directed towards both modeling the underlying data structure and effectively presenting the voting results to users.</a:t>
            </a:r>
          </a:p>
          <a:p>
            <a:pPr marL="285750" indent="-285750">
              <a:buFont typeface="Arial" panose="020B0604020202020204" pitchFamily="34" charset="0"/>
              <a:buChar char="•"/>
            </a:pPr>
            <a:r>
              <a:rPr lang="en-US" dirty="0"/>
              <a:t>By Django's model system the application's data architecture is meticulously crafted, typically featuring models like Question and Choice to represent the polls and available choices. </a:t>
            </a:r>
          </a:p>
          <a:p>
            <a:pPr marL="285750" indent="-285750">
              <a:buFont typeface="Arial" panose="020B0604020202020204" pitchFamily="34" charset="0"/>
              <a:buChar char="•"/>
            </a:pPr>
            <a:r>
              <a:rPr lang="en-US" dirty="0"/>
              <a:t>Once users have participated in the voting process, conveying the results to them becomes paramount.</a:t>
            </a:r>
          </a:p>
          <a:p>
            <a:pPr marL="285750" indent="-285750">
              <a:buFont typeface="Arial" panose="020B0604020202020204" pitchFamily="34" charset="0"/>
              <a:buChar char="•"/>
            </a:pPr>
            <a:r>
              <a:rPr lang="en-US" dirty="0"/>
              <a:t>Django's </a:t>
            </a:r>
            <a:r>
              <a:rPr lang="en-US" dirty="0" err="1"/>
              <a:t>templating</a:t>
            </a:r>
            <a:r>
              <a:rPr lang="en-US" dirty="0"/>
              <a:t> system, the application dynamically generates HTML templates that vividly present the voting outcomes in an intuitive and visually engaging manner.</a:t>
            </a:r>
          </a:p>
          <a:p>
            <a:pPr marL="285750" indent="-285750">
              <a:buFont typeface="Arial" panose="020B0604020202020204" pitchFamily="34" charset="0"/>
              <a:buChar char="•"/>
            </a:pPr>
            <a:r>
              <a:rPr lang="en-US" dirty="0"/>
              <a:t>The application may utilize charting libraries or custom visualization techniques to elucidate the distribution of votes across different options, offering users valuable insights into the voting process's outcome.</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4">
            <a:extLst>
              <a:ext uri="{FF2B5EF4-FFF2-40B4-BE49-F238E27FC236}">
                <a16:creationId xmlns:a16="http://schemas.microsoft.com/office/drawing/2014/main" id="{7D4D8E4B-3314-576B-77FF-209758E3528F}"/>
              </a:ext>
            </a:extLst>
          </p:cNvPr>
          <p:cNvPicPr>
            <a:picLocks noChangeAspect="1"/>
          </p:cNvPicPr>
          <p:nvPr/>
        </p:nvPicPr>
        <p:blipFill>
          <a:blip r:embed="rId2"/>
          <a:stretch>
            <a:fillRect/>
          </a:stretch>
        </p:blipFill>
        <p:spPr>
          <a:xfrm>
            <a:off x="1719471" y="1437792"/>
            <a:ext cx="5953535" cy="2869164"/>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4" name="TextBox 3">
            <a:extLst>
              <a:ext uri="{FF2B5EF4-FFF2-40B4-BE49-F238E27FC236}">
                <a16:creationId xmlns:a16="http://schemas.microsoft.com/office/drawing/2014/main" id="{2DA8A301-6152-24F3-2A84-202DDCA3BA37}"/>
              </a:ext>
            </a:extLst>
          </p:cNvPr>
          <p:cNvSpPr txBox="1"/>
          <p:nvPr/>
        </p:nvSpPr>
        <p:spPr>
          <a:xfrm>
            <a:off x="1225135" y="1628913"/>
            <a:ext cx="7289855" cy="2677656"/>
          </a:xfrm>
          <a:prstGeom prst="rect">
            <a:avLst/>
          </a:prstGeom>
          <a:noFill/>
        </p:spPr>
        <p:txBody>
          <a:bodyPr wrap="square">
            <a:spAutoFit/>
          </a:bodyPr>
          <a:lstStyle/>
          <a:p>
            <a:r>
              <a:rPr lang="en-US"/>
              <a:t>1.Credibility: The "About Us" page establishes credibility by providing informationabout the organization's history, mission, and team members </a:t>
            </a:r>
            <a:r>
              <a:rPr lang="en-US" altLang="zh-CN"/>
              <a:t>.</a:t>
            </a:r>
          </a:p>
          <a:p>
            <a:endParaRPr lang="en-US" altLang="zh-CN"/>
          </a:p>
          <a:p>
            <a:r>
              <a:rPr lang="en-US"/>
              <a:t>2.Mission and Values: It communicates the organization's mission, values, and objectivesin promoting democratic participation and decision-making.</a:t>
            </a:r>
          </a:p>
          <a:p>
            <a:endParaRPr lang="en-US"/>
          </a:p>
          <a:p>
            <a:r>
              <a:rPr lang="en-US"/>
              <a:t> 3. Community Engagement: The page showcases the organization's commitment tocommunity engagement and empowerment through the voting process, inspiring active participation. </a:t>
            </a:r>
          </a:p>
          <a:p>
            <a:endParaRPr lang="en-US"/>
          </a:p>
          <a:p>
            <a:r>
              <a:rPr lang="en-US"/>
              <a:t>4. Contact Information: Users can easily reach out with questions, feedback, or inquiriesabout the voting application through the contact information provided on the page.</a:t>
            </a:r>
          </a:p>
        </p:txBody>
      </p:sp>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3057201" y="632023"/>
            <a:ext cx="7886430" cy="632649"/>
          </a:xfrm>
        </p:spPr>
        <p:txBody>
          <a:bodyPr/>
          <a:lstStyle/>
          <a:p>
            <a:pPr algn="ctr"/>
            <a:r>
              <a:rPr lang="en-US" b="1" dirty="0"/>
              <a:t>Service-Page</a:t>
            </a:r>
          </a:p>
        </p:txBody>
      </p:sp>
      <p:sp>
        <p:nvSpPr>
          <p:cNvPr id="4" name="TextBox 3">
            <a:extLst>
              <a:ext uri="{FF2B5EF4-FFF2-40B4-BE49-F238E27FC236}">
                <a16:creationId xmlns:a16="http://schemas.microsoft.com/office/drawing/2014/main" id="{1857F2A4-A966-336E-DDFF-375966F66342}"/>
              </a:ext>
            </a:extLst>
          </p:cNvPr>
          <p:cNvSpPr txBox="1"/>
          <p:nvPr/>
        </p:nvSpPr>
        <p:spPr>
          <a:xfrm>
            <a:off x="755788" y="1814468"/>
            <a:ext cx="4576140" cy="1815882"/>
          </a:xfrm>
          <a:prstGeom prst="rect">
            <a:avLst/>
          </a:prstGeom>
          <a:noFill/>
        </p:spPr>
        <p:txBody>
          <a:bodyPr wrap="square">
            <a:spAutoFit/>
          </a:bodyPr>
          <a:lstStyle/>
          <a:p>
            <a:pPr marL="285750" indent="-285750">
              <a:buFont typeface="Arial" panose="020B0604020202020204" pitchFamily="34" charset="0"/>
              <a:buChar char="•"/>
            </a:pPr>
            <a:r>
              <a:rPr lang="en-US"/>
              <a:t>Header Section</a:t>
            </a:r>
          </a:p>
          <a:p>
            <a:pPr marL="285750" indent="-285750">
              <a:buFont typeface="Arial" panose="020B0604020202020204" pitchFamily="34" charset="0"/>
              <a:buChar char="•"/>
            </a:pPr>
            <a:r>
              <a:rPr lang="en-US"/>
              <a:t>Introduction section </a:t>
            </a:r>
          </a:p>
          <a:p>
            <a:pPr marL="285750" indent="-285750">
              <a:buFont typeface="Arial" panose="020B0604020202020204" pitchFamily="34" charset="0"/>
              <a:buChar char="•"/>
            </a:pPr>
            <a:r>
              <a:rPr lang="en-US"/>
              <a:t>User Services</a:t>
            </a:r>
          </a:p>
          <a:p>
            <a:pPr marL="285750" indent="-285750">
              <a:buFont typeface="Arial" panose="020B0604020202020204" pitchFamily="34" charset="0"/>
              <a:buChar char="•"/>
            </a:pPr>
            <a:r>
              <a:rPr lang="en-US"/>
              <a:t>Administrator Services </a:t>
            </a:r>
          </a:p>
          <a:p>
            <a:pPr marL="285750" indent="-285750">
              <a:buFont typeface="Arial" panose="020B0604020202020204" pitchFamily="34" charset="0"/>
              <a:buChar char="•"/>
            </a:pPr>
            <a:r>
              <a:rPr lang="en-US"/>
              <a:t>Organizational Services</a:t>
            </a:r>
          </a:p>
          <a:p>
            <a:pPr marL="285750" indent="-285750">
              <a:buFont typeface="Arial" panose="020B0604020202020204" pitchFamily="34" charset="0"/>
              <a:buChar char="•"/>
            </a:pPr>
            <a:r>
              <a:rPr lang="en-US"/>
              <a:t>Technical Services</a:t>
            </a:r>
          </a:p>
          <a:p>
            <a:pPr marL="285750" indent="-285750">
              <a:buFont typeface="Arial" panose="020B0604020202020204" pitchFamily="34" charset="0"/>
              <a:buChar char="•"/>
            </a:pPr>
            <a:r>
              <a:rPr lang="en-US"/>
              <a:t>Consulting Services</a:t>
            </a:r>
          </a:p>
          <a:p>
            <a:pPr marL="285750" indent="-285750">
              <a:buFont typeface="Arial" panose="020B0604020202020204" pitchFamily="34" charset="0"/>
              <a:buChar char="•"/>
            </a:pPr>
            <a:r>
              <a:rPr lang="en-US"/>
              <a:t>Call to Action Services</a:t>
            </a:r>
          </a:p>
        </p:txBody>
      </p:sp>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2656875" y="588249"/>
            <a:ext cx="7886430" cy="624183"/>
          </a:xfrm>
        </p:spPr>
        <p:txBody>
          <a:bodyPr/>
          <a:lstStyle/>
          <a:p>
            <a:pPr algn="ctr"/>
            <a:r>
              <a:rPr lang="en-US" b="1"/>
              <a:t>Departments-Page</a:t>
            </a:r>
          </a:p>
        </p:txBody>
      </p:sp>
      <p:sp>
        <p:nvSpPr>
          <p:cNvPr id="4" name="TextBox 3">
            <a:extLst>
              <a:ext uri="{FF2B5EF4-FFF2-40B4-BE49-F238E27FC236}">
                <a16:creationId xmlns:a16="http://schemas.microsoft.com/office/drawing/2014/main" id="{4B70406D-9865-7924-5A77-EC77F2B391D8}"/>
              </a:ext>
            </a:extLst>
          </p:cNvPr>
          <p:cNvSpPr txBox="1"/>
          <p:nvPr/>
        </p:nvSpPr>
        <p:spPr>
          <a:xfrm>
            <a:off x="1100898" y="1771531"/>
            <a:ext cx="4576140" cy="1600438"/>
          </a:xfrm>
          <a:prstGeom prst="rect">
            <a:avLst/>
          </a:prstGeom>
          <a:noFill/>
        </p:spPr>
        <p:txBody>
          <a:bodyPr wrap="square">
            <a:spAutoFit/>
          </a:bodyPr>
          <a:lstStyle/>
          <a:p>
            <a:r>
              <a:rPr lang="en-US"/>
              <a:t>Header Section </a:t>
            </a:r>
          </a:p>
          <a:p>
            <a:r>
              <a:rPr lang="en-US"/>
              <a:t>● Introduction Section </a:t>
            </a:r>
          </a:p>
          <a:p>
            <a:r>
              <a:rPr lang="en-US"/>
              <a:t>● Department Listings </a:t>
            </a:r>
          </a:p>
          <a:p>
            <a:r>
              <a:rPr lang="en-US"/>
              <a:t>● Department Details </a:t>
            </a:r>
          </a:p>
          <a:p>
            <a:r>
              <a:rPr lang="en-US"/>
              <a:t>● Key Personnel </a:t>
            </a:r>
          </a:p>
          <a:p>
            <a:r>
              <a:rPr lang="en-US"/>
              <a:t>● Collaboration Opportunities</a:t>
            </a:r>
          </a:p>
          <a:p>
            <a:r>
              <a:rPr lang="en-US"/>
              <a:t>● Footer Section</a:t>
            </a:r>
          </a:p>
        </p:txBody>
      </p:sp>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5" name="Picture 4">
            <a:extLst>
              <a:ext uri="{FF2B5EF4-FFF2-40B4-BE49-F238E27FC236}">
                <a16:creationId xmlns:a16="http://schemas.microsoft.com/office/drawing/2014/main" id="{DFB98CF0-19B2-BD86-F338-202A16B36D8F}"/>
              </a:ext>
            </a:extLst>
          </p:cNvPr>
          <p:cNvPicPr>
            <a:picLocks noChangeAspect="1"/>
          </p:cNvPicPr>
          <p:nvPr/>
        </p:nvPicPr>
        <p:blipFill>
          <a:blip r:embed="rId2"/>
          <a:stretch>
            <a:fillRect/>
          </a:stretch>
        </p:blipFill>
        <p:spPr>
          <a:xfrm>
            <a:off x="2283704" y="1945316"/>
            <a:ext cx="4576141" cy="1556561"/>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3AFE1442-DD47-988C-BA41-BC46A1586178}"/>
              </a:ext>
            </a:extLst>
          </p:cNvPr>
          <p:cNvSpPr txBox="1"/>
          <p:nvPr/>
        </p:nvSpPr>
        <p:spPr>
          <a:xfrm>
            <a:off x="806864" y="1267649"/>
            <a:ext cx="6716506" cy="2893100"/>
          </a:xfrm>
          <a:prstGeom prst="rect">
            <a:avLst/>
          </a:prstGeom>
          <a:noFill/>
        </p:spPr>
        <p:txBody>
          <a:bodyPr wrap="square">
            <a:spAutoFit/>
          </a:bodyPr>
          <a:lstStyle/>
          <a:p>
            <a:pPr marL="285750" indent="-285750">
              <a:buFont typeface="Arial" panose="020B0604020202020204" pitchFamily="34" charset="0"/>
              <a:buChar char="•"/>
            </a:pPr>
            <a:r>
              <a:rPr lang="en-US" b="0" i="0">
                <a:solidFill>
                  <a:srgbClr val="0D0D0D"/>
                </a:solidFill>
                <a:effectLst/>
                <a:latin typeface="Söhne"/>
              </a:rPr>
              <a:t>Utilize machine learning algorithms to analyze voting data, predict future trends, and provide personalized recommendations for users based on their voting history and preferences</a:t>
            </a:r>
          </a:p>
          <a:p>
            <a:pPr marL="285750" indent="-285750">
              <a:buFont typeface="Arial" panose="020B0604020202020204" pitchFamily="34" charset="0"/>
              <a:buChar char="•"/>
            </a:pPr>
            <a:endParaRPr lang="en-US">
              <a:solidFill>
                <a:srgbClr val="0D0D0D"/>
              </a:solidFill>
              <a:latin typeface="Söhne"/>
            </a:endParaRPr>
          </a:p>
          <a:p>
            <a:pPr marL="285750" indent="-285750">
              <a:buFont typeface="Arial" panose="020B0604020202020204" pitchFamily="34" charset="0"/>
              <a:buChar char="•"/>
            </a:pPr>
            <a:r>
              <a:rPr lang="en-US" b="0" i="0">
                <a:solidFill>
                  <a:srgbClr val="0D0D0D"/>
                </a:solidFill>
                <a:effectLst/>
                <a:latin typeface="Söhne"/>
              </a:rPr>
              <a:t>Extend the voting application's reach by developing native mobile apps for iOS and Android platforms, offering a seamless and optimized experience for mobile users.</a:t>
            </a:r>
          </a:p>
          <a:p>
            <a:pPr marL="285750" indent="-285750">
              <a:buFont typeface="Arial" panose="020B0604020202020204" pitchFamily="34" charset="0"/>
              <a:buChar char="•"/>
            </a:pPr>
            <a:endParaRPr lang="en-US" b="0" i="0">
              <a:solidFill>
                <a:srgbClr val="0D0D0D"/>
              </a:solidFill>
              <a:effectLst/>
              <a:latin typeface="Söhne"/>
            </a:endParaRPr>
          </a:p>
          <a:p>
            <a:pPr marL="285750" indent="-285750">
              <a:buFont typeface="Arial" panose="020B0604020202020204" pitchFamily="34" charset="0"/>
              <a:buChar char="•"/>
            </a:pPr>
            <a:r>
              <a:rPr lang="en-US" b="0" i="0">
                <a:solidFill>
                  <a:srgbClr val="0D0D0D"/>
                </a:solidFill>
                <a:effectLst/>
                <a:latin typeface="Söhne"/>
              </a:rPr>
              <a:t>Explore integrating blockchain technology to enhance the transparency, security, and integrity of the voting process, ensuring that votes are immutable and tamper-proof.</a:t>
            </a:r>
          </a:p>
          <a:p>
            <a:pPr marL="285750" indent="-285750">
              <a:buFont typeface="Arial" panose="020B0604020202020204" pitchFamily="34" charset="0"/>
              <a:buChar char="•"/>
            </a:pPr>
            <a:endParaRPr lang="en-US" b="0" i="0">
              <a:solidFill>
                <a:srgbClr val="0D0D0D"/>
              </a:solidFill>
              <a:effectLst/>
              <a:latin typeface="Söhne"/>
            </a:endParaRPr>
          </a:p>
          <a:p>
            <a:pPr marL="285750" indent="-285750">
              <a:buFont typeface="Arial" panose="020B0604020202020204" pitchFamily="34" charset="0"/>
              <a:buChar char="•"/>
            </a:pPr>
            <a:r>
              <a:rPr lang="en-US" b="0" i="0">
                <a:solidFill>
                  <a:srgbClr val="0D0D0D"/>
                </a:solidFill>
                <a:effectLst/>
                <a:latin typeface="Söhne"/>
              </a:rPr>
              <a:t>Implement comprehensive reporting functionalities for administrators to generate detailed reports on voting patterns, demographics, and trends. This could include visualizations such as charts and graphs.</a:t>
            </a:r>
            <a:endParaRPr lang="en-US"/>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56516EFD-BB71-F809-BAC4-03D36C793A8F}"/>
              </a:ext>
            </a:extLst>
          </p:cNvPr>
          <p:cNvSpPr txBox="1"/>
          <p:nvPr/>
        </p:nvSpPr>
        <p:spPr>
          <a:xfrm>
            <a:off x="943334" y="1436599"/>
            <a:ext cx="7257332" cy="1600438"/>
          </a:xfrm>
          <a:prstGeom prst="rect">
            <a:avLst/>
          </a:prstGeom>
          <a:noFill/>
        </p:spPr>
        <p:txBody>
          <a:bodyPr wrap="square">
            <a:spAutoFit/>
          </a:bodyPr>
          <a:lstStyle/>
          <a:p>
            <a:r>
              <a:rPr lang="en-US" b="0" i="0">
                <a:solidFill>
                  <a:srgbClr val="0D0D0D"/>
                </a:solidFill>
                <a:effectLst/>
                <a:latin typeface="Söhne"/>
              </a:rPr>
              <a:t>In conclusion, building a voting web application using the Django framework offers a solid foundation for creating a secure, scalable, and user-friendly platform. With Django's built-in features and extensive ecosystem of libraries and tools, developers can efficiently implement key functionalities such as user authentication, data modeling, and web templating. Overall, Django provides a robust framework for developing a voting web application that empowers users to participate in democratic processes effectively while ensuring the integrity and fairness of the voting process</a:t>
            </a:r>
            <a:r>
              <a:rPr lang="en-US" altLang="zh-CN" b="0" i="0">
                <a:solidFill>
                  <a:srgbClr val="0D0D0D"/>
                </a:solidFill>
                <a:effectLst/>
                <a:latin typeface="Söhne"/>
              </a:rPr>
              <a:t>.</a:t>
            </a:r>
            <a:endParaRPr lang="en-US"/>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altLang="zh-CN" sz="1600" b="1">
                <a:latin typeface="+mj-lt"/>
              </a:rPr>
              <a:t>Voting</a:t>
            </a:r>
            <a:r>
              <a:rPr lang="en-US" sz="1600" b="1">
                <a:latin typeface="+mj-lt"/>
              </a:rPr>
              <a:t> </a:t>
            </a:r>
            <a:r>
              <a:rPr lang="en-US" sz="1600" b="1" dirty="0">
                <a:latin typeface="+mj-lt"/>
              </a:rPr>
              <a:t>Web Application </a:t>
            </a:r>
            <a:r>
              <a:rPr lang="en-US" sz="1600" b="1">
                <a:latin typeface="+mj-lt"/>
              </a:rPr>
              <a:t>using Django </a:t>
            </a:r>
            <a:r>
              <a:rPr lang="en-US" sz="1600" b="1" dirty="0">
                <a:latin typeface="+mj-lt"/>
              </a:rPr>
              <a:t>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786852"/>
            <a:ext cx="8883207" cy="28379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5F09C9E3-4187-9DD8-00BA-1F1C62191CA0}"/>
              </a:ext>
            </a:extLst>
          </p:cNvPr>
          <p:cNvSpPr txBox="1"/>
          <p:nvPr/>
        </p:nvSpPr>
        <p:spPr>
          <a:xfrm>
            <a:off x="1070429" y="1688155"/>
            <a:ext cx="6821714" cy="2031325"/>
          </a:xfrm>
          <a:prstGeom prst="rect">
            <a:avLst/>
          </a:prstGeom>
          <a:noFill/>
        </p:spPr>
        <p:txBody>
          <a:bodyPr wrap="square">
            <a:spAutoFit/>
          </a:bodyPr>
          <a:lstStyle/>
          <a:p>
            <a:r>
              <a:rPr lang="en-US" dirty="0"/>
              <a:t>This project presents the development of a sophisticated voting web application using the Django framework. The application aims to provide a user-friendly and secure platform for voters to participate in elections remotely. Key features include user authentication, encrypted ballot casting, real-time result tracking, and administrative functionalities for managing candidates and election settings. By leveraging Django's robust security measures and scalability, the platform ensures the integrity of the electoral process while promoting transparency and accessibility. This project contributes to the advancement of democratic practices by enabling greater engagement and participation in the electoral process through digital means.</a:t>
            </a:r>
          </a:p>
        </p:txBody>
      </p:sp>
    </p:spTree>
    <p:extLst>
      <p:ext uri="{BB962C8B-B14F-4D97-AF65-F5344CB8AC3E}">
        <p14:creationId xmlns:p14="http://schemas.microsoft.com/office/powerpoint/2010/main" val="4088056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737347"/>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AA988E8C-FEC4-C0EF-BD38-4332B326FA22}"/>
              </a:ext>
            </a:extLst>
          </p:cNvPr>
          <p:cNvSpPr txBox="1"/>
          <p:nvPr/>
        </p:nvSpPr>
        <p:spPr>
          <a:xfrm>
            <a:off x="346572" y="1059610"/>
            <a:ext cx="8658776" cy="307777"/>
          </a:xfrm>
          <a:prstGeom prst="rect">
            <a:avLst/>
          </a:prstGeom>
          <a:noFill/>
        </p:spPr>
        <p:txBody>
          <a:bodyPr wrap="square">
            <a:spAutoFit/>
          </a:bodyPr>
          <a:lstStyle/>
          <a:p>
            <a:pPr algn="l"/>
            <a:endParaRPr lang="en-US" b="0" i="0">
              <a:solidFill>
                <a:srgbClr val="000000"/>
              </a:solidFill>
              <a:effectLst/>
              <a:latin typeface="Söhne"/>
            </a:endParaRPr>
          </a:p>
        </p:txBody>
      </p:sp>
      <p:sp>
        <p:nvSpPr>
          <p:cNvPr id="7" name="TextBox 6">
            <a:extLst>
              <a:ext uri="{FF2B5EF4-FFF2-40B4-BE49-F238E27FC236}">
                <a16:creationId xmlns:a16="http://schemas.microsoft.com/office/drawing/2014/main" id="{615F203C-1AB8-A106-026D-C7E9FF8BC1FF}"/>
              </a:ext>
            </a:extLst>
          </p:cNvPr>
          <p:cNvSpPr txBox="1"/>
          <p:nvPr/>
        </p:nvSpPr>
        <p:spPr>
          <a:xfrm>
            <a:off x="492236" y="1388626"/>
            <a:ext cx="8140160" cy="3754874"/>
          </a:xfrm>
          <a:prstGeom prst="rect">
            <a:avLst/>
          </a:prstGeom>
          <a:noFill/>
        </p:spPr>
        <p:txBody>
          <a:bodyPr wrap="square">
            <a:spAutoFit/>
          </a:bodyPr>
          <a:lstStyle/>
          <a:p>
            <a:pPr algn="l"/>
            <a:r>
              <a:rPr lang="en-US" dirty="0">
                <a:latin typeface="Söhne"/>
              </a:rPr>
              <a:t>1. Accessibility Barrier: Traditional voting methods often pose significant accessibility challenges for individuals with disabilities, remote voters, or those unable to physically access polling stations. Addressing this issue requires designing a voting web application with intuitive user interfaces, compatibility with assistive technologies, and accessibilities.
2. Security Concerns: Paper-based voting systems are vulnerable to various security threats, including ballot tampering, voter impersonation, and hacking. Building a secure voting web application using the Django framework necessitates implementing robust encryption protocols, multi-factor authentication mechanisms, secure data transmission channels, and stringent access controls to safeguard against unauthorized access, manipulation, or interference, thereby fostering trust in the integrity of the electoral process.
3. Transparency and Auditability: Lack of transparency and auditability in traditional voting systems can undermine public trust in election outcomes. To address this challenge, the voting web application must provide transparent and verifiable processes for voter authentication, ballot casting, vote tallying, and result reporting</a:t>
            </a:r>
            <a:endParaRPr lang="en-US" b="0" i="0" dirty="0">
              <a:solidFill>
                <a:srgbClr val="000000"/>
              </a:solidFill>
              <a:effectLst/>
              <a:latin typeface="Söhne"/>
            </a:endParaRPr>
          </a:p>
          <a:p>
            <a:br>
              <a:rPr lang="en-US" b="0" i="0" dirty="0">
                <a:solidFill>
                  <a:srgbClr val="000000"/>
                </a:solidFill>
                <a:effectLst/>
                <a:latin typeface="Söhne"/>
              </a:rPr>
            </a:br>
            <a:endParaRPr lang="en-US"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FF944-CCE3-5938-EB5E-E684B806FB50}"/>
              </a:ext>
            </a:extLst>
          </p:cNvPr>
          <p:cNvSpPr>
            <a:spLocks noGrp="1"/>
          </p:cNvSpPr>
          <p:nvPr>
            <p:ph type="title"/>
          </p:nvPr>
        </p:nvSpPr>
        <p:spPr>
          <a:xfrm>
            <a:off x="44865" y="869674"/>
            <a:ext cx="3760582" cy="207066"/>
          </a:xfrm>
        </p:spPr>
        <p:txBody>
          <a:bodyPr/>
          <a:lstStyle/>
          <a:p>
            <a:r>
              <a:rPr lang="en-US" altLang="zh-CN" sz="1800" b="1">
                <a:solidFill>
                  <a:srgbClr val="213164"/>
                </a:solidFill>
              </a:rPr>
              <a:t>Project Overview </a:t>
            </a:r>
            <a:endParaRPr lang="en-US" sz="1800" b="1">
              <a:solidFill>
                <a:srgbClr val="213164"/>
              </a:solidFill>
            </a:endParaRPr>
          </a:p>
        </p:txBody>
      </p:sp>
      <p:sp>
        <p:nvSpPr>
          <p:cNvPr id="7" name="TextBox 6">
            <a:extLst>
              <a:ext uri="{FF2B5EF4-FFF2-40B4-BE49-F238E27FC236}">
                <a16:creationId xmlns:a16="http://schemas.microsoft.com/office/drawing/2014/main" id="{19E386D4-8669-179F-E5DE-116BB4540074}"/>
              </a:ext>
            </a:extLst>
          </p:cNvPr>
          <p:cNvSpPr txBox="1"/>
          <p:nvPr/>
        </p:nvSpPr>
        <p:spPr>
          <a:xfrm>
            <a:off x="1204430" y="1435653"/>
            <a:ext cx="7050569" cy="3323987"/>
          </a:xfrm>
          <a:prstGeom prst="rect">
            <a:avLst/>
          </a:prstGeom>
          <a:noFill/>
        </p:spPr>
        <p:txBody>
          <a:bodyPr wrap="square">
            <a:spAutoFit/>
          </a:bodyPr>
          <a:lstStyle/>
          <a:p>
            <a:pPr marL="285750" indent="-285750" algn="l">
              <a:buFont typeface="Arial" panose="020B0604020202020204" pitchFamily="34" charset="0"/>
              <a:buChar char="•"/>
            </a:pPr>
            <a:r>
              <a:rPr lang="en-US" b="0" i="0">
                <a:solidFill>
                  <a:srgbClr val="0D0D0D"/>
                </a:solidFill>
                <a:effectLst/>
                <a:latin typeface="Söhne"/>
              </a:rPr>
              <a:t>Create a new Django app within the project to handle the voting functionality. This app will contain models, views, templates, and any other necessary components</a:t>
            </a:r>
            <a:r>
              <a:rPr lang="en-US" altLang="zh-CN">
                <a:solidFill>
                  <a:srgbClr val="0D0D0D"/>
                </a:solidFill>
                <a:latin typeface="Söhne"/>
              </a:rPr>
              <a:t>.</a:t>
            </a:r>
            <a:r>
              <a:rPr lang="en-US" b="0" i="0">
                <a:solidFill>
                  <a:srgbClr val="0D0D0D"/>
                </a:solidFill>
                <a:effectLst/>
                <a:latin typeface="Söhne"/>
              </a:rPr>
              <a:t>Define Django models to represent the data associated with the voting system, such as User, Poll, Choice, and Vote</a:t>
            </a:r>
            <a:r>
              <a:rPr lang="en-US" altLang="zh-CN">
                <a:solidFill>
                  <a:srgbClr val="0D0D0D"/>
                </a:solidFill>
                <a:latin typeface="Söhne"/>
              </a:rPr>
              <a:t>.</a:t>
            </a:r>
          </a:p>
          <a:p>
            <a:pPr marL="285750" indent="-285750" algn="l">
              <a:buFont typeface="Arial" panose="020B0604020202020204" pitchFamily="34" charset="0"/>
              <a:buChar char="•"/>
            </a:pPr>
            <a:endParaRPr lang="en-US" b="0" i="0">
              <a:solidFill>
                <a:srgbClr val="0D0D0D"/>
              </a:solidFill>
              <a:effectLst/>
              <a:latin typeface="Söhne"/>
            </a:endParaRPr>
          </a:p>
          <a:p>
            <a:pPr marL="285750" indent="-285750" algn="l">
              <a:buFont typeface="Arial" panose="020B0604020202020204" pitchFamily="34" charset="0"/>
              <a:buChar char="•"/>
            </a:pPr>
            <a:r>
              <a:rPr lang="en-US" altLang="zh-CN" b="0" i="0">
                <a:solidFill>
                  <a:srgbClr val="0D0D0D"/>
                </a:solidFill>
                <a:effectLst/>
                <a:latin typeface="Söhne"/>
              </a:rPr>
              <a:t>Project setup</a:t>
            </a:r>
          </a:p>
          <a:p>
            <a:pPr marL="285750" indent="-285750" algn="l">
              <a:buFont typeface="Arial" panose="020B0604020202020204" pitchFamily="34" charset="0"/>
              <a:buChar char="•"/>
            </a:pPr>
            <a:r>
              <a:rPr lang="en-US" altLang="zh-CN" b="0" i="0">
                <a:solidFill>
                  <a:srgbClr val="0D0D0D"/>
                </a:solidFill>
                <a:effectLst/>
                <a:latin typeface="Söhne"/>
              </a:rPr>
              <a:t>App creation </a:t>
            </a:r>
          </a:p>
          <a:p>
            <a:pPr marL="285750" indent="-285750" algn="l">
              <a:buFont typeface="Arial" panose="020B0604020202020204" pitchFamily="34" charset="0"/>
              <a:buChar char="•"/>
            </a:pPr>
            <a:r>
              <a:rPr lang="en-US" altLang="zh-CN">
                <a:solidFill>
                  <a:srgbClr val="0D0D0D"/>
                </a:solidFill>
                <a:latin typeface="Söhne"/>
              </a:rPr>
              <a:t>Database</a:t>
            </a:r>
            <a:r>
              <a:rPr lang="en-US" altLang="zh-CN" b="0" i="0">
                <a:solidFill>
                  <a:srgbClr val="0D0D0D"/>
                </a:solidFill>
                <a:effectLst/>
                <a:latin typeface="Söhne"/>
              </a:rPr>
              <a:t> models</a:t>
            </a:r>
          </a:p>
          <a:p>
            <a:pPr marL="285750" indent="-285750" algn="l">
              <a:buFont typeface="Arial" panose="020B0604020202020204" pitchFamily="34" charset="0"/>
              <a:buChar char="•"/>
            </a:pPr>
            <a:r>
              <a:rPr lang="en-US" altLang="zh-CN" b="0" i="0">
                <a:solidFill>
                  <a:srgbClr val="0D0D0D"/>
                </a:solidFill>
                <a:effectLst/>
                <a:latin typeface="Söhne"/>
              </a:rPr>
              <a:t>Admin interfaces</a:t>
            </a:r>
          </a:p>
          <a:p>
            <a:pPr marL="285750" indent="-285750" algn="l">
              <a:buFont typeface="Arial" panose="020B0604020202020204" pitchFamily="34" charset="0"/>
              <a:buChar char="•"/>
            </a:pPr>
            <a:r>
              <a:rPr lang="en-US" altLang="zh-CN" b="0" i="0">
                <a:solidFill>
                  <a:srgbClr val="0D0D0D"/>
                </a:solidFill>
                <a:effectLst/>
                <a:latin typeface="Söhne"/>
              </a:rPr>
              <a:t>User authentication</a:t>
            </a:r>
          </a:p>
          <a:p>
            <a:pPr marL="285750" indent="-285750" algn="l">
              <a:buFont typeface="Arial" panose="020B0604020202020204" pitchFamily="34" charset="0"/>
              <a:buChar char="•"/>
            </a:pPr>
            <a:r>
              <a:rPr lang="en-US" altLang="zh-CN">
                <a:solidFill>
                  <a:srgbClr val="0D0D0D"/>
                </a:solidFill>
                <a:latin typeface="Söhne"/>
              </a:rPr>
              <a:t>Poll creation</a:t>
            </a:r>
          </a:p>
          <a:p>
            <a:pPr marL="285750" indent="-285750" algn="l">
              <a:buFont typeface="Arial" panose="020B0604020202020204" pitchFamily="34" charset="0"/>
              <a:buChar char="•"/>
            </a:pPr>
            <a:r>
              <a:rPr lang="en-US" altLang="zh-CN">
                <a:solidFill>
                  <a:srgbClr val="0D0D0D"/>
                </a:solidFill>
                <a:latin typeface="Söhne"/>
              </a:rPr>
              <a:t>Voting and results display</a:t>
            </a:r>
            <a:endParaRPr lang="en-US" altLang="zh-CN" b="0" i="0">
              <a:solidFill>
                <a:srgbClr val="0D0D0D"/>
              </a:solidFill>
              <a:effectLst/>
              <a:latin typeface="Söhne"/>
            </a:endParaRPr>
          </a:p>
          <a:p>
            <a:pPr marL="285750" indent="-285750" algn="l">
              <a:buFont typeface="Arial" panose="020B0604020202020204" pitchFamily="34" charset="0"/>
              <a:buChar char="•"/>
            </a:pPr>
            <a:r>
              <a:rPr lang="en-US" altLang="zh-CN" b="0" i="0">
                <a:solidFill>
                  <a:srgbClr val="0D0D0D"/>
                </a:solidFill>
                <a:effectLst/>
                <a:latin typeface="Söhne"/>
              </a:rPr>
              <a:t>Frondend design</a:t>
            </a:r>
            <a:r>
              <a:rPr lang="zh-CN" altLang="en-US" b="0" i="0">
                <a:solidFill>
                  <a:srgbClr val="0D0D0D"/>
                </a:solidFill>
                <a:effectLst/>
                <a:latin typeface="Söhne"/>
              </a:rPr>
              <a:t> </a:t>
            </a:r>
            <a:r>
              <a:rPr lang="en-US" altLang="zh-CN" b="0" i="0">
                <a:solidFill>
                  <a:srgbClr val="0D0D0D"/>
                </a:solidFill>
                <a:effectLst/>
                <a:latin typeface="Söhne"/>
              </a:rPr>
              <a:t>and </a:t>
            </a:r>
            <a:r>
              <a:rPr lang="en-US" altLang="zh-CN">
                <a:solidFill>
                  <a:srgbClr val="0D0D0D"/>
                </a:solidFill>
                <a:latin typeface="Söhne"/>
              </a:rPr>
              <a:t>URL</a:t>
            </a:r>
            <a:r>
              <a:rPr lang="zh-CN" altLang="en-US">
                <a:solidFill>
                  <a:srgbClr val="0D0D0D"/>
                </a:solidFill>
                <a:latin typeface="Söhne"/>
              </a:rPr>
              <a:t> </a:t>
            </a:r>
            <a:r>
              <a:rPr lang="en-US" altLang="zh-CN">
                <a:solidFill>
                  <a:srgbClr val="0D0D0D"/>
                </a:solidFill>
                <a:latin typeface="Söhne"/>
              </a:rPr>
              <a:t>routing</a:t>
            </a:r>
          </a:p>
          <a:p>
            <a:pPr marL="285750" indent="-285750" algn="l">
              <a:buFont typeface="Arial" panose="020B0604020202020204" pitchFamily="34" charset="0"/>
              <a:buChar char="•"/>
            </a:pPr>
            <a:r>
              <a:rPr lang="en-US" altLang="zh-CN">
                <a:solidFill>
                  <a:srgbClr val="0D0D0D"/>
                </a:solidFill>
                <a:latin typeface="Söhne"/>
              </a:rPr>
              <a:t>Testing and deployment</a:t>
            </a:r>
          </a:p>
          <a:p>
            <a:pPr marL="285750" indent="-285750" algn="l">
              <a:buFont typeface="Arial" panose="020B0604020202020204" pitchFamily="34" charset="0"/>
              <a:buChar char="•"/>
            </a:pPr>
            <a:endParaRPr lang="en-US" b="0" i="0">
              <a:solidFill>
                <a:srgbClr val="0D0D0D"/>
              </a:solidFill>
              <a:effectLst/>
              <a:latin typeface="Söhne"/>
            </a:endParaRPr>
          </a:p>
        </p:txBody>
      </p:sp>
    </p:spTree>
    <p:extLst>
      <p:ext uri="{BB962C8B-B14F-4D97-AF65-F5344CB8AC3E}">
        <p14:creationId xmlns:p14="http://schemas.microsoft.com/office/powerpoint/2010/main" val="1467642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745925" y="1281090"/>
            <a:ext cx="8033640" cy="2531270"/>
          </a:xfrm>
          <a:prstGeom prst="rect">
            <a:avLst/>
          </a:prstGeom>
          <a:noFill/>
        </p:spPr>
        <p:txBody>
          <a:bodyPr wrap="square">
            <a:spAutoFit/>
          </a:bodyPr>
          <a:lstStyle/>
          <a:p>
            <a:r>
              <a:rPr lang="en-US" b="0" i="0">
                <a:solidFill>
                  <a:srgbClr val="374151"/>
                </a:solidFill>
                <a:effectLst/>
                <a:latin typeface="Times New Roman" panose="02020603050405020304" pitchFamily="18" charset="0"/>
                <a:cs typeface="Times New Roman" panose="02020603050405020304" pitchFamily="18" charset="0"/>
              </a:rPr>
              <a:t>.</a:t>
            </a:r>
            <a:endParaRPr lang="en-US" b="0" i="0">
              <a:solidFill>
                <a:srgbClr val="0D0D0D"/>
              </a:solidFill>
              <a:effectLst/>
              <a:latin typeface="Söhne"/>
            </a:endParaRPr>
          </a:p>
          <a:p>
            <a:pPr marL="285750" lvl="1" indent="-285750">
              <a:buFont typeface="Arial" panose="020B0604020202020204" pitchFamily="34" charset="0"/>
              <a:buChar char="•"/>
            </a:pPr>
            <a:r>
              <a:rPr lang="en-US" b="0" i="0">
                <a:solidFill>
                  <a:srgbClr val="0D0D0D"/>
                </a:solidFill>
                <a:effectLst/>
                <a:latin typeface="Söhne"/>
              </a:rPr>
              <a:t>Utilize Django's built-in authentication system for user registration, login, and logout functionalities.</a:t>
            </a:r>
          </a:p>
          <a:p>
            <a:pPr lvl="1"/>
            <a:r>
              <a:rPr lang="en-US" b="0" i="0">
                <a:solidFill>
                  <a:srgbClr val="0D0D0D"/>
                </a:solidFill>
                <a:effectLst/>
                <a:latin typeface="Söhne"/>
              </a:rPr>
              <a:t>Customize authentication views and templates as needed.</a:t>
            </a:r>
          </a:p>
          <a:p>
            <a:endParaRPr lang="en-US" b="0" i="0">
              <a:solidFill>
                <a:srgbClr val="0D0D0D"/>
              </a:solidFill>
              <a:effectLst/>
              <a:latin typeface="Söhne"/>
            </a:endParaRPr>
          </a:p>
          <a:p>
            <a:pPr marL="285750" lvl="1" indent="-285750">
              <a:buFont typeface="Arial" panose="020B0604020202020204" pitchFamily="34" charset="0"/>
              <a:buChar char="•"/>
            </a:pPr>
            <a:r>
              <a:rPr lang="en-US" b="0" i="0">
                <a:solidFill>
                  <a:srgbClr val="0D0D0D"/>
                </a:solidFill>
                <a:effectLst/>
                <a:latin typeface="Söhne"/>
              </a:rPr>
              <a:t>Implement views and templates for displaying candidates and allowing users to cast their votes.</a:t>
            </a:r>
          </a:p>
          <a:p>
            <a:pPr lvl="1"/>
            <a:r>
              <a:rPr lang="en-US" b="0" i="0">
                <a:solidFill>
                  <a:srgbClr val="0D0D0D"/>
                </a:solidFill>
                <a:effectLst/>
                <a:latin typeface="Söhne"/>
              </a:rPr>
              <a:t>Ensure that each user can only vote once and handle any potential errors or edge cases.</a:t>
            </a:r>
          </a:p>
          <a:p>
            <a:endParaRPr lang="en-US" b="0" i="0">
              <a:solidFill>
                <a:srgbClr val="0D0D0D"/>
              </a:solidFill>
              <a:effectLst/>
              <a:latin typeface="Söhne"/>
            </a:endParaRPr>
          </a:p>
          <a:p>
            <a:pPr marL="285750" indent="-285750">
              <a:buFont typeface="Arial" panose="020B0604020202020204" pitchFamily="34" charset="0"/>
              <a:buChar char="•"/>
            </a:pPr>
            <a:r>
              <a:rPr lang="en-US" b="0" i="0">
                <a:solidFill>
                  <a:srgbClr val="0D0D0D"/>
                </a:solidFill>
                <a:effectLst/>
                <a:latin typeface="Söhne"/>
              </a:rPr>
              <a:t>Register models with Django's admin interface to allow administrators to manage candidates, voters, and votes easily.</a:t>
            </a:r>
          </a:p>
          <a:p>
            <a:pPr marL="285750" indent="-285750">
              <a:buFont typeface="Arial" panose="020B0604020202020204" pitchFamily="34" charset="0"/>
              <a:buChar char="•"/>
            </a:pPr>
            <a:r>
              <a:rPr lang="en-US" b="0" i="0">
                <a:solidFill>
                  <a:srgbClr val="0D0D0D"/>
                </a:solidFill>
                <a:effectLst/>
                <a:latin typeface="Söhne"/>
              </a:rPr>
              <a:t>Customize admin views and templates for better usability if necessary.</a:t>
            </a:r>
          </a:p>
          <a:p>
            <a:pPr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302038" y="649299"/>
            <a:ext cx="9144000" cy="1160831"/>
          </a:xfrm>
          <a:prstGeom prst="rect">
            <a:avLst/>
          </a:prstGeom>
          <a:noFill/>
        </p:spPr>
        <p:txBody>
          <a:bodyPr wrap="square">
            <a:spAutoFit/>
          </a:bodyPr>
          <a:lstStyle/>
          <a:p>
            <a:pPr marL="457200" lvl="1" algn="l">
              <a:lnSpc>
                <a:spcPct val="150000"/>
              </a:lnSpc>
            </a:pPr>
            <a:r>
              <a:rPr lang="en-US" altLang="zh-CN" sz="1600" b="1" dirty="0">
                <a:solidFill>
                  <a:srgbClr val="213163"/>
                </a:solidFill>
                <a:latin typeface="Times New Roman" panose="02020603050405020304" pitchFamily="18" charset="0"/>
                <a:cs typeface="Times New Roman" panose="02020603050405020304" pitchFamily="18" charset="0"/>
              </a:rPr>
              <a:t>Advantages</a:t>
            </a:r>
          </a:p>
          <a:p>
            <a:pPr marL="742950" lvl="1" indent="-285750" algn="l">
              <a:lnSpc>
                <a:spcPct val="150000"/>
              </a:lnSpc>
              <a:buFont typeface="Arial" panose="020B0604020202020204" pitchFamily="34" charset="0"/>
              <a:buChar char="•"/>
            </a:pPr>
            <a:r>
              <a:rPr lang="en-US" sz="1600" b="0" i="0" dirty="0">
                <a:solidFill>
                  <a:srgbClr val="0D0D0D"/>
                </a:solidFill>
                <a:effectLst/>
                <a:latin typeface="Söhne"/>
              </a:rPr>
              <a:t>Django's built-in features like authentication, URL routing, and </a:t>
            </a:r>
            <a:r>
              <a:rPr lang="en-US" sz="1600" b="0" i="0" dirty="0" err="1">
                <a:solidFill>
                  <a:srgbClr val="0D0D0D"/>
                </a:solidFill>
                <a:effectLst/>
                <a:latin typeface="Söhne"/>
              </a:rPr>
              <a:t>templating</a:t>
            </a:r>
            <a:r>
              <a:rPr lang="en-US" sz="1600" b="0" i="0" dirty="0">
                <a:solidFill>
                  <a:srgbClr val="0D0D0D"/>
                </a:solidFill>
                <a:effectLst/>
                <a:latin typeface="Söhne"/>
              </a:rPr>
              <a:t> system allow for quick development of complex web applications.</a:t>
            </a:r>
            <a:endParaRPr lang="en-US" sz="1600" b="1" i="0" dirty="0">
              <a:solidFill>
                <a:srgbClr val="213163"/>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a:extLst>
              <a:ext uri="{FF2B5EF4-FFF2-40B4-BE49-F238E27FC236}">
                <a16:creationId xmlns:a16="http://schemas.microsoft.com/office/drawing/2014/main" id="{45EBEB4F-DC86-2264-B0CB-A5BF43CF4E24}"/>
              </a:ext>
            </a:extLst>
          </p:cNvPr>
          <p:cNvSpPr txBox="1"/>
          <p:nvPr/>
        </p:nvSpPr>
        <p:spPr>
          <a:xfrm>
            <a:off x="138652" y="1957536"/>
            <a:ext cx="7790373" cy="224676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D0D0D"/>
                </a:solidFill>
                <a:latin typeface="Söhne"/>
              </a:rPr>
              <a:t>This project </a:t>
            </a:r>
            <a:r>
              <a:rPr lang="en-US" b="0" i="0" dirty="0">
                <a:solidFill>
                  <a:srgbClr val="0D0D0D"/>
                </a:solidFill>
                <a:effectLst/>
                <a:latin typeface="Söhne"/>
              </a:rPr>
              <a:t>provides built-in security features like protection against SQL injection, cross-site scripting (XSS), cross-site request.</a:t>
            </a:r>
          </a:p>
          <a:p>
            <a:pPr marL="285750" indent="-285750">
              <a:buFont typeface="Arial" panose="020B0604020202020204" pitchFamily="34" charset="0"/>
              <a:buChar char="•"/>
            </a:pPr>
            <a:endParaRPr lang="en-US" b="0" i="0" dirty="0">
              <a:solidFill>
                <a:srgbClr val="0D0D0D"/>
              </a:solidFill>
              <a:effectLst/>
              <a:latin typeface="Söhne"/>
            </a:endParaRPr>
          </a:p>
          <a:p>
            <a:pPr marL="285750" indent="-285750">
              <a:buFont typeface="Arial" panose="020B0604020202020204" pitchFamily="34" charset="0"/>
              <a:buChar char="•"/>
            </a:pPr>
            <a:r>
              <a:rPr lang="en-US" b="0" i="0" dirty="0">
                <a:solidFill>
                  <a:srgbClr val="0D0D0D"/>
                </a:solidFill>
                <a:effectLst/>
                <a:latin typeface="Söhne"/>
              </a:rPr>
              <a:t>The programming language Django's ORM simplifies database interactions by abstracting away the need to write SQL queries directly, making database operations more intuitive and less error-prone</a:t>
            </a:r>
            <a:r>
              <a:rPr lang="en-US" altLang="zh-CN" b="0" i="0" dirty="0">
                <a:solidFill>
                  <a:srgbClr val="0D0D0D"/>
                </a:solidFill>
                <a:effectLst/>
                <a:latin typeface="Söhne"/>
              </a:rPr>
              <a:t>.</a:t>
            </a:r>
          </a:p>
          <a:p>
            <a:pPr marL="285750" indent="-285750">
              <a:buFont typeface="Arial" panose="020B0604020202020204" pitchFamily="34" charset="0"/>
              <a:buChar char="•"/>
            </a:pPr>
            <a:endParaRPr lang="en-US" b="0" i="0" dirty="0">
              <a:solidFill>
                <a:srgbClr val="0D0D0D"/>
              </a:solidFill>
              <a:effectLst/>
              <a:latin typeface="Söhne"/>
            </a:endParaRPr>
          </a:p>
          <a:p>
            <a:pPr marL="285750" indent="-285750">
              <a:buFont typeface="Arial" panose="020B0604020202020204" pitchFamily="34" charset="0"/>
              <a:buChar char="•"/>
            </a:pPr>
            <a:r>
              <a:rPr lang="en-US" b="0" i="0" dirty="0">
                <a:solidFill>
                  <a:srgbClr val="0D0D0D"/>
                </a:solidFill>
                <a:effectLst/>
                <a:latin typeface="Söhne"/>
              </a:rPr>
              <a:t>Django is versatile .</a:t>
            </a:r>
          </a:p>
          <a:p>
            <a:endParaRPr lang="en-US" b="0" i="0" dirty="0">
              <a:solidFill>
                <a:srgbClr val="0D0D0D"/>
              </a:solidFill>
              <a:effectLst/>
              <a:latin typeface="Söhne"/>
            </a:endParaRPr>
          </a:p>
          <a:p>
            <a:pPr marL="285750" indent="-285750">
              <a:buFont typeface="Arial" panose="020B0604020202020204" pitchFamily="34" charset="0"/>
              <a:buChar char="•"/>
            </a:pPr>
            <a:r>
              <a:rPr lang="en-US" dirty="0">
                <a:solidFill>
                  <a:srgbClr val="0D0D0D"/>
                </a:solidFill>
                <a:latin typeface="Söhne"/>
              </a:rPr>
              <a:t>Can be used to build a wide range of web applications, from simple blogs to complex e-commerce platforms, including voting systems</a:t>
            </a:r>
            <a:endParaRPr lang="en-US" dirty="0"/>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36387" y="711418"/>
            <a:ext cx="8017933" cy="786754"/>
          </a:xfrm>
          <a:prstGeom prst="rect">
            <a:avLst/>
          </a:prstGeom>
          <a:noFill/>
        </p:spPr>
        <p:txBody>
          <a:bodyPr wrap="square">
            <a:spAutoFit/>
          </a:bodyPr>
          <a:lstStyle/>
          <a:p>
            <a:pPr marL="457200" lvl="1" algn="l">
              <a:lnSpc>
                <a:spcPct val="150000"/>
              </a:lnSpc>
            </a:pPr>
            <a:r>
              <a:rPr lang="en-US" altLang="zh-CN" sz="1600" b="1" i="0">
                <a:solidFill>
                  <a:srgbClr val="213163"/>
                </a:solidFill>
                <a:effectLst/>
                <a:latin typeface="Times New Roman" panose="02020603050405020304" pitchFamily="18" charset="0"/>
                <a:cs typeface="Times New Roman" panose="02020603050405020304" pitchFamily="18" charset="0"/>
              </a:rPr>
              <a:t>Disadvantages </a:t>
            </a:r>
            <a:endParaRPr lang="en-US" sz="1600" b="1" i="0">
              <a:solidFill>
                <a:srgbClr val="213163"/>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sz="1600" b="1" i="0">
              <a:solidFill>
                <a:srgbClr val="213163"/>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9CCB13A7-0CAB-BCB0-F297-0FA95DA4C02A}"/>
              </a:ext>
            </a:extLst>
          </p:cNvPr>
          <p:cNvSpPr txBox="1"/>
          <p:nvPr/>
        </p:nvSpPr>
        <p:spPr>
          <a:xfrm>
            <a:off x="347290" y="1319684"/>
            <a:ext cx="7682119" cy="2462213"/>
          </a:xfrm>
          <a:prstGeom prst="rect">
            <a:avLst/>
          </a:prstGeom>
          <a:noFill/>
        </p:spPr>
        <p:txBody>
          <a:bodyPr wrap="square">
            <a:spAutoFit/>
          </a:bodyPr>
          <a:lstStyle/>
          <a:p>
            <a:pPr marL="285750" indent="-285750">
              <a:buFont typeface="Arial" panose="020B0604020202020204" pitchFamily="34" charset="0"/>
              <a:buChar char="•"/>
            </a:pPr>
            <a:r>
              <a:rPr lang="en-US" dirty="0"/>
              <a:t>Resource Intensive: Django’s comprehensive nature may lead to increased resource usage, particularly for smaller projects where the full range of features is not necessary. This could result in higher hosting costs or slower performance on low-resource servers.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Steep Learning Curve: For developers unfamiliar with Django or Python web development, there can be a significant learning curve. This may slow down the development process initially as developers need time to become proficient with the framework and its conventions.</a:t>
            </a:r>
          </a:p>
          <a:p>
            <a:pPr marL="285750" indent="-285750">
              <a:buFont typeface="Arial" panose="020B0604020202020204" pitchFamily="34" charset="0"/>
              <a:buChar char="•"/>
            </a:pPr>
            <a:r>
              <a:rPr lang="en-US" dirty="0"/>
              <a:t> 
Limited Real-time Updates: Django’s default architecture is not optimized for real-time updates or event-driven functionalities out of the box.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3740264548"/>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a:effectLst/>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3" name="Picture 3">
            <a:extLst>
              <a:ext uri="{FF2B5EF4-FFF2-40B4-BE49-F238E27FC236}">
                <a16:creationId xmlns:a16="http://schemas.microsoft.com/office/drawing/2014/main" id="{8EBCF3D7-F9EA-F67B-1401-5176A88C75D3}"/>
              </a:ext>
            </a:extLst>
          </p:cNvPr>
          <p:cNvPicPr>
            <a:picLocks noChangeAspect="1"/>
          </p:cNvPicPr>
          <p:nvPr/>
        </p:nvPicPr>
        <p:blipFill>
          <a:blip r:embed="rId10"/>
          <a:stretch>
            <a:fillRect/>
          </a:stretch>
        </p:blipFill>
        <p:spPr>
          <a:xfrm>
            <a:off x="2841968" y="3575329"/>
            <a:ext cx="1135672" cy="520489"/>
          </a:xfrm>
          <a:prstGeom prst="rect">
            <a:avLst/>
          </a:prstGeom>
        </p:spPr>
      </p:pic>
      <p:pic>
        <p:nvPicPr>
          <p:cNvPr id="4" name="Picture 7">
            <a:extLst>
              <a:ext uri="{FF2B5EF4-FFF2-40B4-BE49-F238E27FC236}">
                <a16:creationId xmlns:a16="http://schemas.microsoft.com/office/drawing/2014/main" id="{E9B3A484-C572-A989-0D62-6F9088304B91}"/>
              </a:ext>
            </a:extLst>
          </p:cNvPr>
          <p:cNvPicPr>
            <a:picLocks noChangeAspect="1"/>
          </p:cNvPicPr>
          <p:nvPr/>
        </p:nvPicPr>
        <p:blipFill>
          <a:blip r:embed="rId11"/>
          <a:stretch>
            <a:fillRect/>
          </a:stretch>
        </p:blipFill>
        <p:spPr>
          <a:xfrm>
            <a:off x="5781369" y="3921036"/>
            <a:ext cx="1314066" cy="760019"/>
          </a:xfrm>
          <a:prstGeom prst="rect">
            <a:avLst/>
          </a:prstGeom>
        </p:spPr>
      </p:pic>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
  <TotalTime>132</TotalTime>
  <Words>100</Words>
  <Application>Microsoft Office PowerPoint</Application>
  <PresentationFormat>On-screen Show (16:9)</PresentationFormat>
  <Paragraphs>40</Paragraphs>
  <Slides>18</Slides>
  <Notes>9</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vt:lpstr>
      <vt:lpstr>Problem Statement</vt:lpstr>
      <vt:lpstr>Project Overview </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babitha.s2903@gmail.com</cp:lastModifiedBy>
  <cp:revision>20</cp:revision>
  <dcterms:modified xsi:type="dcterms:W3CDTF">2024-04-26T07:10:40Z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