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c37a15aff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c37a15aff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c37a15aff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c37a15aff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c37a15aff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c37a15aff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c37a15aff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c37a15aff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c37a15aff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c37a15aff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c37a15aff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c37a15aff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c37a15aff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c37a15aff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37a15aff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37a15aff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c37a15aff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c37a15aff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c6137bfc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c6137bfc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37d4b67f5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37d4b67f5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c37a15aff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c37a15aff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c37a15aff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c37a15aff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c37a15aff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c37a15aff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c37d4b67f5_0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c37d4b67f5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c37d4b67f5_0_10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c37d4b67f5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c37d4b67f5_0_1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c37d4b67f5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c37a15aff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c37a15af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c37a15aff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c37a15af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c37a15aff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c37a15af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c37a15aff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c37a15aff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Inventory Data Analysis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Babitha Raghavan</a:t>
            </a:r>
            <a:endParaRPr/>
          </a:p>
        </p:txBody>
      </p:sp>
      <p:pic>
        <p:nvPicPr>
          <p:cNvPr id="279" name="Google Shape;279;p13"/>
          <p:cNvPicPr preferRelativeResize="0"/>
          <p:nvPr/>
        </p:nvPicPr>
        <p:blipFill>
          <a:blip r:embed="rId3">
            <a:alphaModFix/>
          </a:blip>
          <a:stretch>
            <a:fillRect/>
          </a:stretch>
        </p:blipFill>
        <p:spPr>
          <a:xfrm>
            <a:off x="4392500" y="1511075"/>
            <a:ext cx="4630100" cy="265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ctrTitle"/>
          </p:nvPr>
        </p:nvSpPr>
        <p:spPr>
          <a:xfrm>
            <a:off x="719375" y="131798"/>
            <a:ext cx="7969500" cy="74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400"/>
              <a:t>Sales Units</a:t>
            </a:r>
            <a:endParaRPr sz="3400"/>
          </a:p>
        </p:txBody>
      </p:sp>
      <p:pic>
        <p:nvPicPr>
          <p:cNvPr id="350" name="Google Shape;350;p24"/>
          <p:cNvPicPr preferRelativeResize="0"/>
          <p:nvPr/>
        </p:nvPicPr>
        <p:blipFill>
          <a:blip r:embed="rId3">
            <a:alphaModFix/>
          </a:blip>
          <a:stretch>
            <a:fillRect/>
          </a:stretch>
        </p:blipFill>
        <p:spPr>
          <a:xfrm>
            <a:off x="588275" y="1367171"/>
            <a:ext cx="3824859" cy="3379829"/>
          </a:xfrm>
          <a:prstGeom prst="rect">
            <a:avLst/>
          </a:prstGeom>
          <a:noFill/>
          <a:ln>
            <a:noFill/>
          </a:ln>
        </p:spPr>
      </p:pic>
      <p:pic>
        <p:nvPicPr>
          <p:cNvPr id="351" name="Google Shape;351;p24"/>
          <p:cNvPicPr preferRelativeResize="0"/>
          <p:nvPr/>
        </p:nvPicPr>
        <p:blipFill>
          <a:blip r:embed="rId4">
            <a:alphaModFix/>
          </a:blip>
          <a:stretch>
            <a:fillRect/>
          </a:stretch>
        </p:blipFill>
        <p:spPr>
          <a:xfrm>
            <a:off x="4699359" y="1367171"/>
            <a:ext cx="3989523" cy="3379829"/>
          </a:xfrm>
          <a:prstGeom prst="rect">
            <a:avLst/>
          </a:prstGeom>
          <a:noFill/>
          <a:ln>
            <a:noFill/>
          </a:ln>
        </p:spPr>
      </p:pic>
      <p:sp>
        <p:nvSpPr>
          <p:cNvPr id="352" name="Google Shape;352;p24"/>
          <p:cNvSpPr txBox="1"/>
          <p:nvPr/>
        </p:nvSpPr>
        <p:spPr>
          <a:xfrm>
            <a:off x="719375" y="931888"/>
            <a:ext cx="8175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FFFFFF"/>
                </a:solidFill>
                <a:latin typeface="Nunito"/>
                <a:ea typeface="Nunito"/>
                <a:cs typeface="Nunito"/>
                <a:sym typeface="Nunito"/>
              </a:rPr>
              <a:t>Units sold in Toiletries are more than double that of Beauty and Healthcare.</a:t>
            </a:r>
            <a:endParaRPr sz="1300">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ctrTitle"/>
          </p:nvPr>
        </p:nvSpPr>
        <p:spPr>
          <a:xfrm>
            <a:off x="684525" y="184094"/>
            <a:ext cx="6086400" cy="943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Revenue</a:t>
            </a:r>
            <a:endParaRPr/>
          </a:p>
        </p:txBody>
      </p:sp>
      <p:pic>
        <p:nvPicPr>
          <p:cNvPr id="358" name="Google Shape;358;p25"/>
          <p:cNvPicPr preferRelativeResize="0"/>
          <p:nvPr/>
        </p:nvPicPr>
        <p:blipFill>
          <a:blip r:embed="rId3">
            <a:alphaModFix/>
          </a:blip>
          <a:stretch>
            <a:fillRect/>
          </a:stretch>
        </p:blipFill>
        <p:spPr>
          <a:xfrm>
            <a:off x="0" y="1593850"/>
            <a:ext cx="5135750" cy="2990850"/>
          </a:xfrm>
          <a:prstGeom prst="rect">
            <a:avLst/>
          </a:prstGeom>
          <a:noFill/>
          <a:ln>
            <a:noFill/>
          </a:ln>
        </p:spPr>
      </p:pic>
      <p:pic>
        <p:nvPicPr>
          <p:cNvPr id="359" name="Google Shape;359;p25"/>
          <p:cNvPicPr preferRelativeResize="0"/>
          <p:nvPr/>
        </p:nvPicPr>
        <p:blipFill>
          <a:blip r:embed="rId4">
            <a:alphaModFix/>
          </a:blip>
          <a:stretch>
            <a:fillRect/>
          </a:stretch>
        </p:blipFill>
        <p:spPr>
          <a:xfrm>
            <a:off x="5219050" y="1593850"/>
            <a:ext cx="3835750" cy="2990850"/>
          </a:xfrm>
          <a:prstGeom prst="rect">
            <a:avLst/>
          </a:prstGeom>
          <a:noFill/>
          <a:ln>
            <a:noFill/>
          </a:ln>
        </p:spPr>
      </p:pic>
      <p:sp>
        <p:nvSpPr>
          <p:cNvPr id="360" name="Google Shape;360;p25"/>
          <p:cNvSpPr txBox="1"/>
          <p:nvPr/>
        </p:nvSpPr>
        <p:spPr>
          <a:xfrm>
            <a:off x="87150" y="1168275"/>
            <a:ext cx="8969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FFFFFF"/>
                </a:solidFill>
                <a:latin typeface="Nunito"/>
                <a:ea typeface="Nunito"/>
                <a:cs typeface="Nunito"/>
                <a:sym typeface="Nunito"/>
              </a:rPr>
              <a:t>Revenue from Toiletries is much higher than  that of Beauty and Healthcare, similar to Units sold.</a:t>
            </a:r>
            <a:endParaRPr sz="1300">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ctrTitle"/>
          </p:nvPr>
        </p:nvSpPr>
        <p:spPr>
          <a:xfrm>
            <a:off x="824000" y="131794"/>
            <a:ext cx="4255500" cy="957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Gross Profit</a:t>
            </a:r>
            <a:endParaRPr/>
          </a:p>
        </p:txBody>
      </p:sp>
      <p:pic>
        <p:nvPicPr>
          <p:cNvPr id="366" name="Google Shape;366;p26"/>
          <p:cNvPicPr preferRelativeResize="0"/>
          <p:nvPr/>
        </p:nvPicPr>
        <p:blipFill>
          <a:blip r:embed="rId3">
            <a:alphaModFix/>
          </a:blip>
          <a:stretch>
            <a:fillRect/>
          </a:stretch>
        </p:blipFill>
        <p:spPr>
          <a:xfrm>
            <a:off x="727775" y="1172369"/>
            <a:ext cx="6572250" cy="3714750"/>
          </a:xfrm>
          <a:prstGeom prst="rect">
            <a:avLst/>
          </a:prstGeom>
          <a:noFill/>
          <a:ln>
            <a:noFill/>
          </a:ln>
        </p:spPr>
      </p:pic>
      <p:sp>
        <p:nvSpPr>
          <p:cNvPr id="367" name="Google Shape;367;p26"/>
          <p:cNvSpPr txBox="1"/>
          <p:nvPr/>
        </p:nvSpPr>
        <p:spPr>
          <a:xfrm>
            <a:off x="7618375" y="1375475"/>
            <a:ext cx="1535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68" name="Google Shape;368;p26"/>
          <p:cNvSpPr txBox="1"/>
          <p:nvPr/>
        </p:nvSpPr>
        <p:spPr>
          <a:xfrm>
            <a:off x="7473100" y="1302825"/>
            <a:ext cx="16806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FFFFFF"/>
                </a:solidFill>
                <a:latin typeface="Nunito"/>
                <a:ea typeface="Nunito"/>
                <a:cs typeface="Nunito"/>
                <a:sym typeface="Nunito"/>
              </a:rPr>
              <a:t>Gross Profit from Beauty and Healthcare is more than 50% higher compared to Toiletries, in contradiction to Revenue and Units sold.</a:t>
            </a:r>
            <a:endParaRPr sz="1500">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7"/>
          <p:cNvSpPr txBox="1">
            <a:spLocks noGrp="1"/>
          </p:cNvSpPr>
          <p:nvPr>
            <p:ph type="ctrTitle"/>
          </p:nvPr>
        </p:nvSpPr>
        <p:spPr>
          <a:xfrm>
            <a:off x="614775" y="236394"/>
            <a:ext cx="4255500" cy="957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400"/>
              <a:t>Seasonal Data</a:t>
            </a:r>
            <a:endParaRPr sz="3400"/>
          </a:p>
        </p:txBody>
      </p:sp>
      <p:sp>
        <p:nvSpPr>
          <p:cNvPr id="374" name="Google Shape;374;p27"/>
          <p:cNvSpPr txBox="1">
            <a:spLocks noGrp="1"/>
          </p:cNvSpPr>
          <p:nvPr>
            <p:ph type="subTitle" idx="1"/>
          </p:nvPr>
        </p:nvSpPr>
        <p:spPr>
          <a:xfrm>
            <a:off x="6019825" y="1354675"/>
            <a:ext cx="2747400" cy="356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Seasonal peak during christmas months and sudden drop in New Year.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Gradual pick up later on and stays steady</a:t>
            </a:r>
            <a:endParaRPr/>
          </a:p>
        </p:txBody>
      </p:sp>
      <p:pic>
        <p:nvPicPr>
          <p:cNvPr id="375" name="Google Shape;375;p27"/>
          <p:cNvPicPr preferRelativeResize="0"/>
          <p:nvPr/>
        </p:nvPicPr>
        <p:blipFill>
          <a:blip r:embed="rId3">
            <a:alphaModFix/>
          </a:blip>
          <a:stretch>
            <a:fillRect/>
          </a:stretch>
        </p:blipFill>
        <p:spPr>
          <a:xfrm>
            <a:off x="614775" y="1054800"/>
            <a:ext cx="5163025" cy="394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8"/>
          <p:cNvSpPr txBox="1">
            <a:spLocks noGrp="1"/>
          </p:cNvSpPr>
          <p:nvPr>
            <p:ph type="ctrTitle"/>
          </p:nvPr>
        </p:nvSpPr>
        <p:spPr>
          <a:xfrm>
            <a:off x="0" y="360100"/>
            <a:ext cx="2130900" cy="1489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500"/>
              <a:t>Seasonal Data</a:t>
            </a:r>
            <a:endParaRPr sz="3500"/>
          </a:p>
        </p:txBody>
      </p:sp>
      <p:sp>
        <p:nvSpPr>
          <p:cNvPr id="381" name="Google Shape;381;p28"/>
          <p:cNvSpPr txBox="1">
            <a:spLocks noGrp="1"/>
          </p:cNvSpPr>
          <p:nvPr>
            <p:ph type="subTitle" idx="1"/>
          </p:nvPr>
        </p:nvSpPr>
        <p:spPr>
          <a:xfrm>
            <a:off x="4485475" y="30097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82" name="Google Shape;382;p28"/>
          <p:cNvPicPr preferRelativeResize="0"/>
          <p:nvPr/>
        </p:nvPicPr>
        <p:blipFill>
          <a:blip r:embed="rId3">
            <a:alphaModFix/>
          </a:blip>
          <a:stretch>
            <a:fillRect/>
          </a:stretch>
        </p:blipFill>
        <p:spPr>
          <a:xfrm>
            <a:off x="3004725" y="0"/>
            <a:ext cx="6139276" cy="2571750"/>
          </a:xfrm>
          <a:prstGeom prst="rect">
            <a:avLst/>
          </a:prstGeom>
          <a:noFill/>
          <a:ln>
            <a:noFill/>
          </a:ln>
        </p:spPr>
      </p:pic>
      <p:pic>
        <p:nvPicPr>
          <p:cNvPr id="383" name="Google Shape;383;p28"/>
          <p:cNvPicPr preferRelativeResize="0"/>
          <p:nvPr/>
        </p:nvPicPr>
        <p:blipFill>
          <a:blip r:embed="rId4">
            <a:alphaModFix/>
          </a:blip>
          <a:stretch>
            <a:fillRect/>
          </a:stretch>
        </p:blipFill>
        <p:spPr>
          <a:xfrm>
            <a:off x="3004725" y="2571750"/>
            <a:ext cx="6139276" cy="2571750"/>
          </a:xfrm>
          <a:prstGeom prst="rect">
            <a:avLst/>
          </a:prstGeom>
          <a:noFill/>
          <a:ln>
            <a:noFill/>
          </a:ln>
        </p:spPr>
      </p:pic>
      <p:sp>
        <p:nvSpPr>
          <p:cNvPr id="384" name="Google Shape;384;p28"/>
          <p:cNvSpPr txBox="1"/>
          <p:nvPr/>
        </p:nvSpPr>
        <p:spPr>
          <a:xfrm>
            <a:off x="0" y="2106800"/>
            <a:ext cx="300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Nunito"/>
                <a:ea typeface="Nunito"/>
                <a:cs typeface="Nunito"/>
                <a:sym typeface="Nunito"/>
              </a:rPr>
              <a:t>Inventory  per store type </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a:solidFill>
                  <a:schemeClr val="lt1"/>
                </a:solidFill>
                <a:latin typeface="Nunito"/>
                <a:ea typeface="Nunito"/>
                <a:cs typeface="Nunito"/>
                <a:sym typeface="Nunito"/>
              </a:rPr>
              <a:t>over Christmas and New Year months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ctrTitle"/>
          </p:nvPr>
        </p:nvSpPr>
        <p:spPr>
          <a:xfrm>
            <a:off x="527600" y="149226"/>
            <a:ext cx="3453600" cy="2007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Sale Units </a:t>
            </a:r>
            <a:endParaRPr/>
          </a:p>
        </p:txBody>
      </p:sp>
      <p:sp>
        <p:nvSpPr>
          <p:cNvPr id="390" name="Google Shape;390;p29"/>
          <p:cNvSpPr txBox="1">
            <a:spLocks noGrp="1"/>
          </p:cNvSpPr>
          <p:nvPr>
            <p:ph type="subTitle" idx="1"/>
          </p:nvPr>
        </p:nvSpPr>
        <p:spPr>
          <a:xfrm>
            <a:off x="4450600" y="3184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91" name="Google Shape;391;p29"/>
          <p:cNvPicPr preferRelativeResize="0"/>
          <p:nvPr/>
        </p:nvPicPr>
        <p:blipFill>
          <a:blip r:embed="rId3">
            <a:alphaModFix/>
          </a:blip>
          <a:stretch>
            <a:fillRect/>
          </a:stretch>
        </p:blipFill>
        <p:spPr>
          <a:xfrm>
            <a:off x="3981212" y="304288"/>
            <a:ext cx="5049875" cy="4534924"/>
          </a:xfrm>
          <a:prstGeom prst="rect">
            <a:avLst/>
          </a:prstGeom>
          <a:noFill/>
          <a:ln>
            <a:noFill/>
          </a:ln>
        </p:spPr>
      </p:pic>
      <p:sp>
        <p:nvSpPr>
          <p:cNvPr id="392" name="Google Shape;392;p29"/>
          <p:cNvSpPr txBox="1"/>
          <p:nvPr/>
        </p:nvSpPr>
        <p:spPr>
          <a:xfrm>
            <a:off x="685800" y="1912100"/>
            <a:ext cx="2859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rgbClr val="FFFFFF"/>
              </a:solidFill>
              <a:latin typeface="Nunito"/>
              <a:ea typeface="Nunito"/>
              <a:cs typeface="Nunito"/>
              <a:sym typeface="Nunito"/>
            </a:endParaRPr>
          </a:p>
        </p:txBody>
      </p:sp>
      <p:sp>
        <p:nvSpPr>
          <p:cNvPr id="393" name="Google Shape;393;p29"/>
          <p:cNvSpPr txBox="1"/>
          <p:nvPr/>
        </p:nvSpPr>
        <p:spPr>
          <a:xfrm>
            <a:off x="363250" y="1511900"/>
            <a:ext cx="34536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latin typeface="Nunito"/>
                <a:ea typeface="Nunito"/>
                <a:cs typeface="Nunito"/>
                <a:sym typeface="Nunito"/>
              </a:rPr>
              <a:t>Sale units per week categorised per store type.</a:t>
            </a:r>
            <a:endParaRPr sz="1600">
              <a:solidFill>
                <a:srgbClr val="FFFFFF"/>
              </a:solidFill>
              <a:latin typeface="Nunito"/>
              <a:ea typeface="Nunito"/>
              <a:cs typeface="Nunito"/>
              <a:sym typeface="Nunito"/>
            </a:endParaRPr>
          </a:p>
          <a:p>
            <a:pPr marL="0" lvl="0" indent="0" algn="l" rtl="0">
              <a:spcBef>
                <a:spcPts val="0"/>
              </a:spcBef>
              <a:spcAft>
                <a:spcPts val="0"/>
              </a:spcAft>
              <a:buNone/>
            </a:pPr>
            <a:endParaRPr sz="1600">
              <a:solidFill>
                <a:srgbClr val="FFFFFF"/>
              </a:solidFill>
              <a:latin typeface="Nunito"/>
              <a:ea typeface="Nunito"/>
              <a:cs typeface="Nunito"/>
              <a:sym typeface="Nunito"/>
            </a:endParaRPr>
          </a:p>
          <a:p>
            <a:pPr marL="0" lvl="0" indent="0" algn="l" rtl="0">
              <a:spcBef>
                <a:spcPts val="0"/>
              </a:spcBef>
              <a:spcAft>
                <a:spcPts val="0"/>
              </a:spcAft>
              <a:buNone/>
            </a:pPr>
            <a:r>
              <a:rPr lang="en" sz="1600">
                <a:solidFill>
                  <a:srgbClr val="FFFFFF"/>
                </a:solidFill>
                <a:latin typeface="Nunito"/>
                <a:ea typeface="Nunito"/>
                <a:cs typeface="Nunito"/>
                <a:sym typeface="Nunito"/>
              </a:rPr>
              <a:t>Airport has highest number of units sold, Flagship come below and shoes seasonal variation.</a:t>
            </a:r>
            <a:endParaRPr sz="1600">
              <a:solidFill>
                <a:srgbClr val="FFFFFF"/>
              </a:solidFill>
              <a:latin typeface="Nunito"/>
              <a:ea typeface="Nunito"/>
              <a:cs typeface="Nunito"/>
              <a:sym typeface="Nunito"/>
            </a:endParaRPr>
          </a:p>
          <a:p>
            <a:pPr marL="0" lvl="0" indent="0" algn="l" rtl="0">
              <a:spcBef>
                <a:spcPts val="0"/>
              </a:spcBef>
              <a:spcAft>
                <a:spcPts val="0"/>
              </a:spcAft>
              <a:buNone/>
            </a:pPr>
            <a:endParaRPr sz="1600">
              <a:solidFill>
                <a:srgbClr val="FFFFFF"/>
              </a:solidFill>
              <a:latin typeface="Nunito"/>
              <a:ea typeface="Nunito"/>
              <a:cs typeface="Nunito"/>
              <a:sym typeface="Nunito"/>
            </a:endParaRPr>
          </a:p>
          <a:p>
            <a:pPr marL="0" lvl="0" indent="0" algn="l" rtl="0">
              <a:spcBef>
                <a:spcPts val="0"/>
              </a:spcBef>
              <a:spcAft>
                <a:spcPts val="0"/>
              </a:spcAft>
              <a:buNone/>
            </a:pPr>
            <a:endParaRPr sz="1600">
              <a:solidFill>
                <a:srgbClr val="FFFFFF"/>
              </a:solidFill>
              <a:latin typeface="Nunito"/>
              <a:ea typeface="Nunito"/>
              <a:cs typeface="Nunito"/>
              <a:sym typeface="Nunito"/>
            </a:endParaRPr>
          </a:p>
          <a:p>
            <a:pPr marL="0" lvl="0" indent="0" algn="l" rtl="0">
              <a:spcBef>
                <a:spcPts val="0"/>
              </a:spcBef>
              <a:spcAft>
                <a:spcPts val="0"/>
              </a:spcAft>
              <a:buNone/>
            </a:pPr>
            <a:r>
              <a:rPr lang="en" sz="1600">
                <a:solidFill>
                  <a:srgbClr val="FFFFFF"/>
                </a:solidFill>
                <a:latin typeface="Nunito"/>
                <a:ea typeface="Nunito"/>
                <a:cs typeface="Nunito"/>
                <a:sym typeface="Nunito"/>
              </a:rPr>
              <a:t>H&amp;B, LP stays low and steady on units sold.</a:t>
            </a:r>
            <a:endParaRPr sz="1600">
              <a:solidFill>
                <a:srgbClr val="FFFFFF"/>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ctrTitle"/>
          </p:nvPr>
        </p:nvSpPr>
        <p:spPr>
          <a:xfrm>
            <a:off x="405550" y="253845"/>
            <a:ext cx="4255500" cy="118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Top 10 Stores</a:t>
            </a:r>
            <a:endParaRPr/>
          </a:p>
        </p:txBody>
      </p:sp>
      <p:sp>
        <p:nvSpPr>
          <p:cNvPr id="399" name="Google Shape;399;p30"/>
          <p:cNvSpPr txBox="1">
            <a:spLocks noGrp="1"/>
          </p:cNvSpPr>
          <p:nvPr>
            <p:ph type="subTitle" idx="1"/>
          </p:nvPr>
        </p:nvSpPr>
        <p:spPr>
          <a:xfrm>
            <a:off x="405550" y="1364550"/>
            <a:ext cx="2599200" cy="28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Stores in the descending order of the  revenue generated.</a:t>
            </a:r>
            <a:endParaRPr/>
          </a:p>
        </p:txBody>
      </p:sp>
      <p:pic>
        <p:nvPicPr>
          <p:cNvPr id="400" name="Google Shape;400;p30"/>
          <p:cNvPicPr preferRelativeResize="0"/>
          <p:nvPr/>
        </p:nvPicPr>
        <p:blipFill>
          <a:blip r:embed="rId3">
            <a:alphaModFix/>
          </a:blip>
          <a:stretch>
            <a:fillRect/>
          </a:stretch>
        </p:blipFill>
        <p:spPr>
          <a:xfrm>
            <a:off x="3496639" y="357450"/>
            <a:ext cx="5490461" cy="409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ctrTitle"/>
          </p:nvPr>
        </p:nvSpPr>
        <p:spPr>
          <a:xfrm>
            <a:off x="614775" y="306150"/>
            <a:ext cx="25296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Top 10 products</a:t>
            </a:r>
            <a:endParaRPr/>
          </a:p>
          <a:p>
            <a:pPr marL="0" lvl="0" indent="0" algn="l" rtl="0">
              <a:spcBef>
                <a:spcPts val="0"/>
              </a:spcBef>
              <a:spcAft>
                <a:spcPts val="0"/>
              </a:spcAft>
              <a:buNone/>
            </a:pPr>
            <a:r>
              <a:rPr lang="en"/>
              <a:t>sold </a:t>
            </a:r>
            <a:endParaRPr/>
          </a:p>
        </p:txBody>
      </p:sp>
      <p:sp>
        <p:nvSpPr>
          <p:cNvPr id="406" name="Google Shape;406;p31"/>
          <p:cNvSpPr txBox="1">
            <a:spLocks noGrp="1"/>
          </p:cNvSpPr>
          <p:nvPr>
            <p:ph type="subTitle" idx="1"/>
          </p:nvPr>
        </p:nvSpPr>
        <p:spPr>
          <a:xfrm>
            <a:off x="614775" y="2334425"/>
            <a:ext cx="2397600" cy="24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Products with highest no. of Sales Units all over the 80 stores.</a:t>
            </a:r>
            <a:endParaRPr/>
          </a:p>
          <a:p>
            <a:pPr marL="0" lvl="0" indent="0" algn="l" rtl="0">
              <a:spcBef>
                <a:spcPts val="0"/>
              </a:spcBef>
              <a:spcAft>
                <a:spcPts val="0"/>
              </a:spcAft>
              <a:buNone/>
            </a:pPr>
            <a:endParaRPr/>
          </a:p>
          <a:p>
            <a:pPr marL="0" lvl="0" indent="0" algn="l" rtl="0">
              <a:spcBef>
                <a:spcPts val="0"/>
              </a:spcBef>
              <a:spcAft>
                <a:spcPts val="0"/>
              </a:spcAft>
              <a:buNone/>
            </a:pPr>
            <a:r>
              <a:rPr lang="en"/>
              <a:t>Product 734 is the most popular product.</a:t>
            </a:r>
            <a:endParaRPr/>
          </a:p>
        </p:txBody>
      </p:sp>
      <p:pic>
        <p:nvPicPr>
          <p:cNvPr id="407" name="Google Shape;407;p31"/>
          <p:cNvPicPr preferRelativeResize="0"/>
          <p:nvPr/>
        </p:nvPicPr>
        <p:blipFill>
          <a:blip r:embed="rId3">
            <a:alphaModFix/>
          </a:blip>
          <a:stretch>
            <a:fillRect/>
          </a:stretch>
        </p:blipFill>
        <p:spPr>
          <a:xfrm>
            <a:off x="3144375" y="447488"/>
            <a:ext cx="5694825" cy="42485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2"/>
          <p:cNvSpPr txBox="1">
            <a:spLocks noGrp="1"/>
          </p:cNvSpPr>
          <p:nvPr>
            <p:ph type="ctrTitle"/>
          </p:nvPr>
        </p:nvSpPr>
        <p:spPr>
          <a:xfrm>
            <a:off x="316500" y="201550"/>
            <a:ext cx="2514000" cy="207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Top 10 products by revenue</a:t>
            </a:r>
            <a:endParaRPr/>
          </a:p>
        </p:txBody>
      </p:sp>
      <p:sp>
        <p:nvSpPr>
          <p:cNvPr id="413" name="Google Shape;413;p32"/>
          <p:cNvSpPr txBox="1">
            <a:spLocks noGrp="1"/>
          </p:cNvSpPr>
          <p:nvPr>
            <p:ph type="subTitle" idx="1"/>
          </p:nvPr>
        </p:nvSpPr>
        <p:spPr>
          <a:xfrm>
            <a:off x="191800" y="2480425"/>
            <a:ext cx="2638800" cy="218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Products with highest revenue in all the stores in descending order.</a:t>
            </a:r>
            <a:endParaRPr/>
          </a:p>
        </p:txBody>
      </p:sp>
      <p:pic>
        <p:nvPicPr>
          <p:cNvPr id="414" name="Google Shape;414;p32"/>
          <p:cNvPicPr preferRelativeResize="0"/>
          <p:nvPr/>
        </p:nvPicPr>
        <p:blipFill>
          <a:blip r:embed="rId3">
            <a:alphaModFix/>
          </a:blip>
          <a:stretch>
            <a:fillRect/>
          </a:stretch>
        </p:blipFill>
        <p:spPr>
          <a:xfrm>
            <a:off x="2965575" y="201550"/>
            <a:ext cx="6000750" cy="447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3"/>
          <p:cNvSpPr txBox="1">
            <a:spLocks noGrp="1"/>
          </p:cNvSpPr>
          <p:nvPr>
            <p:ph type="ctrTitle"/>
          </p:nvPr>
        </p:nvSpPr>
        <p:spPr>
          <a:xfrm>
            <a:off x="684525" y="255725"/>
            <a:ext cx="7620600" cy="78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Distribution Centres in UK</a:t>
            </a:r>
            <a:endParaRPr/>
          </a:p>
        </p:txBody>
      </p:sp>
      <p:pic>
        <p:nvPicPr>
          <p:cNvPr id="420" name="Google Shape;420;p33"/>
          <p:cNvPicPr preferRelativeResize="0"/>
          <p:nvPr/>
        </p:nvPicPr>
        <p:blipFill>
          <a:blip r:embed="rId3">
            <a:alphaModFix/>
          </a:blip>
          <a:stretch>
            <a:fillRect/>
          </a:stretch>
        </p:blipFill>
        <p:spPr>
          <a:xfrm>
            <a:off x="597350" y="1264243"/>
            <a:ext cx="4046325" cy="3727407"/>
          </a:xfrm>
          <a:prstGeom prst="rect">
            <a:avLst/>
          </a:prstGeom>
          <a:noFill/>
          <a:ln>
            <a:noFill/>
          </a:ln>
        </p:spPr>
      </p:pic>
      <p:pic>
        <p:nvPicPr>
          <p:cNvPr id="421" name="Google Shape;421;p33"/>
          <p:cNvPicPr preferRelativeResize="0"/>
          <p:nvPr/>
        </p:nvPicPr>
        <p:blipFill>
          <a:blip r:embed="rId4">
            <a:alphaModFix/>
          </a:blip>
          <a:stretch>
            <a:fillRect/>
          </a:stretch>
        </p:blipFill>
        <p:spPr>
          <a:xfrm>
            <a:off x="4713425" y="1264250"/>
            <a:ext cx="4219426" cy="378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ctrTitle"/>
          </p:nvPr>
        </p:nvSpPr>
        <p:spPr>
          <a:xfrm>
            <a:off x="693225" y="-5"/>
            <a:ext cx="4255500" cy="1100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FFFFFF"/>
                </a:solidFill>
              </a:rPr>
              <a:t>Introduction</a:t>
            </a:r>
            <a:endParaRPr>
              <a:solidFill>
                <a:srgbClr val="FFFFFF"/>
              </a:solidFill>
            </a:endParaRPr>
          </a:p>
        </p:txBody>
      </p:sp>
      <p:sp>
        <p:nvSpPr>
          <p:cNvPr id="285" name="Google Shape;285;p14"/>
          <p:cNvSpPr txBox="1">
            <a:spLocks noGrp="1"/>
          </p:cNvSpPr>
          <p:nvPr>
            <p:ph type="subTitle" idx="1"/>
          </p:nvPr>
        </p:nvSpPr>
        <p:spPr>
          <a:xfrm>
            <a:off x="824000" y="1244700"/>
            <a:ext cx="7882200" cy="304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FFFFFF"/>
              </a:solidFill>
              <a:latin typeface="Arial"/>
              <a:ea typeface="Arial"/>
              <a:cs typeface="Arial"/>
              <a:sym typeface="Arial"/>
            </a:endParaRPr>
          </a:p>
        </p:txBody>
      </p:sp>
      <p:pic>
        <p:nvPicPr>
          <p:cNvPr id="286" name="Google Shape;286;p14"/>
          <p:cNvPicPr preferRelativeResize="0"/>
          <p:nvPr/>
        </p:nvPicPr>
        <p:blipFill>
          <a:blip r:embed="rId3">
            <a:alphaModFix/>
          </a:blip>
          <a:stretch>
            <a:fillRect/>
          </a:stretch>
        </p:blipFill>
        <p:spPr>
          <a:xfrm>
            <a:off x="38100" y="1028700"/>
            <a:ext cx="9067800" cy="4114800"/>
          </a:xfrm>
          <a:prstGeom prst="rect">
            <a:avLst/>
          </a:prstGeom>
          <a:noFill/>
          <a:ln w="19050" cap="flat" cmpd="sng">
            <a:solidFill>
              <a:schemeClr val="dk2"/>
            </a:solidFill>
            <a:prstDash val="solid"/>
            <a:round/>
            <a:headEnd type="none" w="sm" len="sm"/>
            <a:tailEnd type="none" w="sm" len="sm"/>
          </a:ln>
        </p:spPr>
      </p:pic>
      <p:sp>
        <p:nvSpPr>
          <p:cNvPr id="287" name="Google Shape;287;p14"/>
          <p:cNvSpPr txBox="1"/>
          <p:nvPr/>
        </p:nvSpPr>
        <p:spPr>
          <a:xfrm>
            <a:off x="5744100" y="2988600"/>
            <a:ext cx="3399900" cy="2154900"/>
          </a:xfrm>
          <a:prstGeom prst="rect">
            <a:avLst/>
          </a:prstGeom>
          <a:solidFill>
            <a:srgbClr val="D9D9D9"/>
          </a:solidFill>
          <a:ln w="9525" cap="flat" cmpd="sng">
            <a:solidFill>
              <a:srgbClr val="242424"/>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The goal of this project is to analyse historic stock/inventory data to decide:</a:t>
            </a:r>
            <a:endParaRPr sz="1600" b="1"/>
          </a:p>
          <a:p>
            <a:pPr marL="457200" lvl="0" indent="-330200" algn="l" rtl="0">
              <a:spcBef>
                <a:spcPts val="0"/>
              </a:spcBef>
              <a:spcAft>
                <a:spcPts val="0"/>
              </a:spcAft>
              <a:buClr>
                <a:srgbClr val="000000"/>
              </a:buClr>
              <a:buSzPts val="1600"/>
              <a:buFont typeface="Arial"/>
              <a:buChar char="❏"/>
            </a:pPr>
            <a:r>
              <a:rPr lang="en" sz="1600" b="1"/>
              <a:t> Inventory trends over time</a:t>
            </a:r>
            <a:endParaRPr sz="1600" b="1"/>
          </a:p>
          <a:p>
            <a:pPr marL="457200" lvl="0" indent="-330200" algn="l" rtl="0">
              <a:spcBef>
                <a:spcPts val="0"/>
              </a:spcBef>
              <a:spcAft>
                <a:spcPts val="0"/>
              </a:spcAft>
              <a:buClr>
                <a:srgbClr val="000000"/>
              </a:buClr>
              <a:buSzPts val="1600"/>
              <a:buFont typeface="Arial"/>
              <a:buChar char="❏"/>
            </a:pPr>
            <a:r>
              <a:rPr lang="en" sz="1600" b="1"/>
              <a:t> Identify popular products and  stores</a:t>
            </a:r>
            <a:endParaRPr sz="1600" b="1"/>
          </a:p>
          <a:p>
            <a:pPr marL="457200" lvl="0" indent="-330200" algn="l" rtl="0">
              <a:spcBef>
                <a:spcPts val="0"/>
              </a:spcBef>
              <a:spcAft>
                <a:spcPts val="0"/>
              </a:spcAft>
              <a:buClr>
                <a:srgbClr val="000000"/>
              </a:buClr>
              <a:buSzPts val="1600"/>
              <a:buFont typeface="Arial"/>
              <a:buChar char="❏"/>
            </a:pPr>
            <a:r>
              <a:rPr lang="en" sz="1600" b="1"/>
              <a:t> Stockouts and replenishment analysis</a:t>
            </a:r>
            <a:endParaRPr sz="1600" b="1"/>
          </a:p>
        </p:txBody>
      </p:sp>
      <p:sp>
        <p:nvSpPr>
          <p:cNvPr id="288" name="Google Shape;288;p14"/>
          <p:cNvSpPr txBox="1"/>
          <p:nvPr/>
        </p:nvSpPr>
        <p:spPr>
          <a:xfrm>
            <a:off x="38100" y="3481200"/>
            <a:ext cx="3000000" cy="16623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Nunito"/>
                <a:ea typeface="Nunito"/>
                <a:cs typeface="Nunito"/>
                <a:sym typeface="Nunito"/>
              </a:rPr>
              <a:t>Boots Heritage  - Historic </a:t>
            </a:r>
            <a:r>
              <a:rPr lang="en" sz="1600" b="1"/>
              <a:t>business from its first days as a herbalist store in Nottingham in the mid 1800s to its position as a modern global brand .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4"/>
          <p:cNvSpPr txBox="1">
            <a:spLocks noGrp="1"/>
          </p:cNvSpPr>
          <p:nvPr>
            <p:ph type="ctrTitle"/>
          </p:nvPr>
        </p:nvSpPr>
        <p:spPr>
          <a:xfrm>
            <a:off x="475300" y="271300"/>
            <a:ext cx="7289400" cy="695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Insights and Recommendation</a:t>
            </a:r>
            <a:endParaRPr/>
          </a:p>
        </p:txBody>
      </p:sp>
      <p:sp>
        <p:nvSpPr>
          <p:cNvPr id="427" name="Google Shape;427;p34"/>
          <p:cNvSpPr txBox="1">
            <a:spLocks noGrp="1"/>
          </p:cNvSpPr>
          <p:nvPr>
            <p:ph type="subTitle" idx="1"/>
          </p:nvPr>
        </p:nvSpPr>
        <p:spPr>
          <a:xfrm>
            <a:off x="475300" y="1092639"/>
            <a:ext cx="8178600" cy="3644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a:t>Stock Level% -  LP stores stock level need to be improved,  to reduce holding cost, by applying discounts and promotions on low moving products.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Product Category - Promote the sale of everyday fragrance which is lowest in sale units, and has proven to be the highest profitable category. Promote sale on the same by adverts on offer and discounts.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Seasonal Trend - Average revenue generated was peaked during christmas  and dropped drastically by 2nd week of Jan 2020, in Flagship and Airport stores.</a:t>
            </a:r>
            <a:endParaRPr/>
          </a:p>
          <a:p>
            <a:pPr marL="457200" lvl="0" indent="0" algn="l" rtl="0">
              <a:spcBef>
                <a:spcPts val="0"/>
              </a:spcBef>
              <a:spcAft>
                <a:spcPts val="0"/>
              </a:spcAft>
              <a:buNone/>
            </a:pPr>
            <a:r>
              <a:rPr lang="en"/>
              <a:t>While H&amp;B, LP stores have a steady sale during the period considered.</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Stockouts - 89% of products in various stores are under stock and require immediate replenishment.  9% is overstocked.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a:spLocks noGrp="1"/>
          </p:cNvSpPr>
          <p:nvPr>
            <p:ph type="ctrTitle"/>
          </p:nvPr>
        </p:nvSpPr>
        <p:spPr>
          <a:xfrm>
            <a:off x="824000" y="515400"/>
            <a:ext cx="74115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Conclusion</a:t>
            </a:r>
            <a:endParaRPr/>
          </a:p>
        </p:txBody>
      </p:sp>
      <p:sp>
        <p:nvSpPr>
          <p:cNvPr id="433" name="Google Shape;433;p35"/>
          <p:cNvSpPr txBox="1">
            <a:spLocks noGrp="1"/>
          </p:cNvSpPr>
          <p:nvPr>
            <p:ph type="subTitle" idx="1"/>
          </p:nvPr>
        </p:nvSpPr>
        <p:spPr>
          <a:xfrm>
            <a:off x="824000" y="1502350"/>
            <a:ext cx="7272000" cy="3641100"/>
          </a:xfrm>
          <a:prstGeom prst="rect">
            <a:avLst/>
          </a:prstGeom>
        </p:spPr>
        <p:txBody>
          <a:bodyPr spcFirstLastPara="1" wrap="square" lIns="91425" tIns="91425" rIns="91425" bIns="91425" anchor="t" anchorCtr="0">
            <a:normAutofit fontScale="62500" lnSpcReduction="20000"/>
          </a:bodyPr>
          <a:lstStyle/>
          <a:p>
            <a:pPr marL="457200" lvl="0" indent="-332596" algn="l" rtl="0">
              <a:spcBef>
                <a:spcPts val="0"/>
              </a:spcBef>
              <a:spcAft>
                <a:spcPts val="0"/>
              </a:spcAft>
              <a:buSzPct val="100000"/>
              <a:buChar char="❏"/>
            </a:pPr>
            <a:r>
              <a:rPr lang="en" sz="2620"/>
              <a:t>Analysis was performed prominently on grouped data such as category  and Store type , could be performed on individual product or store, for detailed analysis.</a:t>
            </a:r>
            <a:endParaRPr sz="2620"/>
          </a:p>
          <a:p>
            <a:pPr marL="457200" lvl="0" indent="0" algn="l" rtl="0">
              <a:spcBef>
                <a:spcPts val="0"/>
              </a:spcBef>
              <a:spcAft>
                <a:spcPts val="0"/>
              </a:spcAft>
              <a:buNone/>
            </a:pPr>
            <a:endParaRPr sz="2620"/>
          </a:p>
          <a:p>
            <a:pPr marL="457200" lvl="0" indent="-332596" algn="l" rtl="0">
              <a:spcBef>
                <a:spcPts val="0"/>
              </a:spcBef>
              <a:spcAft>
                <a:spcPts val="0"/>
              </a:spcAft>
              <a:buSzPct val="100000"/>
              <a:buChar char="❏"/>
            </a:pPr>
            <a:r>
              <a:rPr lang="en" sz="2620"/>
              <a:t>Seasonal variation in sales shows peak in sale units  during holiday weeks.</a:t>
            </a:r>
            <a:endParaRPr sz="2620"/>
          </a:p>
          <a:p>
            <a:pPr marL="457200" lvl="0" indent="0" algn="l" rtl="0">
              <a:spcBef>
                <a:spcPts val="0"/>
              </a:spcBef>
              <a:spcAft>
                <a:spcPts val="0"/>
              </a:spcAft>
              <a:buNone/>
            </a:pPr>
            <a:r>
              <a:rPr lang="en" sz="2620"/>
              <a:t>Hence can prepare the stock ready and frequent deliveries for this period.</a:t>
            </a:r>
            <a:endParaRPr sz="2620"/>
          </a:p>
          <a:p>
            <a:pPr marL="457200" lvl="0" indent="0" algn="l" rtl="0">
              <a:spcBef>
                <a:spcPts val="0"/>
              </a:spcBef>
              <a:spcAft>
                <a:spcPts val="0"/>
              </a:spcAft>
              <a:buNone/>
            </a:pPr>
            <a:endParaRPr sz="2620"/>
          </a:p>
          <a:p>
            <a:pPr marL="457200" lvl="0" indent="-332596" algn="l" rtl="0">
              <a:spcBef>
                <a:spcPts val="0"/>
              </a:spcBef>
              <a:spcAft>
                <a:spcPts val="0"/>
              </a:spcAft>
              <a:buSzPct val="100000"/>
              <a:buChar char="❏"/>
            </a:pPr>
            <a:r>
              <a:rPr lang="en" sz="2620"/>
              <a:t> Promotion and discounts on low moving products need to be applied to reduce holding cost.  Plan future  ordering of the products based on demand.</a:t>
            </a:r>
            <a:endParaRPr sz="2620"/>
          </a:p>
          <a:p>
            <a:pPr marL="457200" lvl="0" indent="0" algn="l" rtl="0">
              <a:spcBef>
                <a:spcPts val="0"/>
              </a:spcBef>
              <a:spcAft>
                <a:spcPts val="0"/>
              </a:spcAft>
              <a:buNone/>
            </a:pPr>
            <a:endParaRPr sz="2620"/>
          </a:p>
          <a:p>
            <a:pPr marL="457200" lvl="0" indent="-332596" algn="l" rtl="0">
              <a:spcBef>
                <a:spcPts val="0"/>
              </a:spcBef>
              <a:spcAft>
                <a:spcPts val="0"/>
              </a:spcAft>
              <a:buSzPct val="100000"/>
              <a:buChar char="❏"/>
            </a:pPr>
            <a:r>
              <a:rPr lang="en" sz="2620"/>
              <a:t>LP and H&amp;B store types need to be focussed on improving sales, service and identify products  of high demand.</a:t>
            </a:r>
            <a:endParaRPr sz="2620"/>
          </a:p>
          <a:p>
            <a:pPr marL="457200" lvl="0" indent="0" algn="l" rtl="0">
              <a:spcBef>
                <a:spcPts val="0"/>
              </a:spcBef>
              <a:spcAft>
                <a:spcPts val="0"/>
              </a:spcAft>
              <a:buNone/>
            </a:pPr>
            <a:endParaRPr sz="262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ctrTitle"/>
          </p:nvPr>
        </p:nvSpPr>
        <p:spPr>
          <a:xfrm>
            <a:off x="824000" y="271269"/>
            <a:ext cx="4255500" cy="978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Dataset</a:t>
            </a:r>
            <a:endParaRPr/>
          </a:p>
        </p:txBody>
      </p:sp>
      <p:sp>
        <p:nvSpPr>
          <p:cNvPr id="294" name="Google Shape;294;p15"/>
          <p:cNvSpPr txBox="1">
            <a:spLocks noGrp="1"/>
          </p:cNvSpPr>
          <p:nvPr>
            <p:ph type="subTitle" idx="1"/>
          </p:nvPr>
        </p:nvSpPr>
        <p:spPr>
          <a:xfrm>
            <a:off x="893750" y="1172750"/>
            <a:ext cx="7272000" cy="3546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a:t>Boots historic  data from Nov 2019 - Feb 2020</a:t>
            </a:r>
            <a:endParaRPr/>
          </a:p>
          <a:p>
            <a:pPr marL="457200" lvl="0" indent="-330200" algn="l" rtl="0">
              <a:spcBef>
                <a:spcPts val="0"/>
              </a:spcBef>
              <a:spcAft>
                <a:spcPts val="0"/>
              </a:spcAft>
              <a:buSzPts val="1600"/>
              <a:buChar char="❏"/>
            </a:pPr>
            <a:r>
              <a:rPr lang="en"/>
              <a:t>Inventory, Product, Sales, Store data </a:t>
            </a:r>
            <a:endParaRPr/>
          </a:p>
          <a:p>
            <a:pPr marL="457200" lvl="0" indent="-330200" algn="l" rtl="0">
              <a:spcBef>
                <a:spcPts val="0"/>
              </a:spcBef>
              <a:spcAft>
                <a:spcPts val="0"/>
              </a:spcAft>
              <a:buSzPts val="1600"/>
              <a:buChar char="❏"/>
            </a:pPr>
            <a:r>
              <a:rPr lang="en"/>
              <a:t>Include 80 stores and 991 products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Data Analytics encompasses the practice of scrutinising and deciphering data to unreath valuable insights while pinpointing recurring patterns and emerging trends.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By turning data into actionable information, data analytics enables business to make data driven decisions, ensuring products are available on demand, enhancing customer satisfaction.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Exploratory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ctrTitle"/>
          </p:nvPr>
        </p:nvSpPr>
        <p:spPr>
          <a:xfrm>
            <a:off x="736825" y="306175"/>
            <a:ext cx="7132500" cy="577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Product Category</a:t>
            </a:r>
            <a:endParaRPr/>
          </a:p>
        </p:txBody>
      </p:sp>
      <p:sp>
        <p:nvSpPr>
          <p:cNvPr id="305" name="Google Shape;305;p17"/>
          <p:cNvSpPr txBox="1">
            <a:spLocks noGrp="1"/>
          </p:cNvSpPr>
          <p:nvPr>
            <p:ph type="subTitle" idx="1"/>
          </p:nvPr>
        </p:nvSpPr>
        <p:spPr>
          <a:xfrm>
            <a:off x="6178000" y="2741275"/>
            <a:ext cx="2475900" cy="15195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a:t>Toiletries - 50%</a:t>
            </a: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en"/>
              <a:t>Health - 30%</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Beauty - 20%</a:t>
            </a:r>
            <a:endParaRPr/>
          </a:p>
          <a:p>
            <a:pPr marL="457200" lvl="0" indent="0" algn="l" rtl="0">
              <a:spcBef>
                <a:spcPts val="0"/>
              </a:spcBef>
              <a:spcAft>
                <a:spcPts val="0"/>
              </a:spcAft>
              <a:buNone/>
            </a:pPr>
            <a:endParaRPr/>
          </a:p>
        </p:txBody>
      </p:sp>
      <p:pic>
        <p:nvPicPr>
          <p:cNvPr id="306" name="Google Shape;306;p17"/>
          <p:cNvPicPr preferRelativeResize="0"/>
          <p:nvPr/>
        </p:nvPicPr>
        <p:blipFill>
          <a:blip r:embed="rId3">
            <a:alphaModFix/>
          </a:blip>
          <a:stretch>
            <a:fillRect/>
          </a:stretch>
        </p:blipFill>
        <p:spPr>
          <a:xfrm>
            <a:off x="736825" y="1207588"/>
            <a:ext cx="5073194" cy="305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ctrTitle"/>
          </p:nvPr>
        </p:nvSpPr>
        <p:spPr>
          <a:xfrm>
            <a:off x="579900" y="-112312"/>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Business Area</a:t>
            </a:r>
            <a:endParaRPr/>
          </a:p>
        </p:txBody>
      </p:sp>
      <p:pic>
        <p:nvPicPr>
          <p:cNvPr id="312" name="Google Shape;312;p18"/>
          <p:cNvPicPr preferRelativeResize="0"/>
          <p:nvPr/>
        </p:nvPicPr>
        <p:blipFill>
          <a:blip r:embed="rId3">
            <a:alphaModFix/>
          </a:blip>
          <a:stretch>
            <a:fillRect/>
          </a:stretch>
        </p:blipFill>
        <p:spPr>
          <a:xfrm>
            <a:off x="684500" y="1424800"/>
            <a:ext cx="6614226" cy="349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ctrTitle"/>
          </p:nvPr>
        </p:nvSpPr>
        <p:spPr>
          <a:xfrm>
            <a:off x="824000" y="259950"/>
            <a:ext cx="6103800" cy="1669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Stock level% </a:t>
            </a:r>
            <a:endParaRPr/>
          </a:p>
        </p:txBody>
      </p:sp>
      <p:sp>
        <p:nvSpPr>
          <p:cNvPr id="323" name="Google Shape;323;p20"/>
          <p:cNvSpPr txBox="1">
            <a:spLocks noGrp="1"/>
          </p:cNvSpPr>
          <p:nvPr>
            <p:ph type="subTitle" idx="1"/>
          </p:nvPr>
        </p:nvSpPr>
        <p:spPr>
          <a:xfrm>
            <a:off x="5271350" y="1889000"/>
            <a:ext cx="3713700" cy="275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Stock Level% - measures inventory performance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Good Stock Level - 95%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324" name="Google Shape;324;p20"/>
          <p:cNvPicPr preferRelativeResize="0"/>
          <p:nvPr/>
        </p:nvPicPr>
        <p:blipFill>
          <a:blip r:embed="rId3">
            <a:alphaModFix/>
          </a:blip>
          <a:stretch>
            <a:fillRect/>
          </a:stretch>
        </p:blipFill>
        <p:spPr>
          <a:xfrm>
            <a:off x="824000" y="1810325"/>
            <a:ext cx="4288636" cy="290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ctrTitle"/>
          </p:nvPr>
        </p:nvSpPr>
        <p:spPr>
          <a:xfrm>
            <a:off x="632200" y="271300"/>
            <a:ext cx="41346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500"/>
              <a:t>Stock level &amp; No. of delivery per store type.</a:t>
            </a:r>
            <a:endParaRPr sz="2500"/>
          </a:p>
        </p:txBody>
      </p:sp>
      <p:sp>
        <p:nvSpPr>
          <p:cNvPr id="330" name="Google Shape;330;p21"/>
          <p:cNvSpPr txBox="1">
            <a:spLocks noGrp="1"/>
          </p:cNvSpPr>
          <p:nvPr>
            <p:ph type="subTitle" idx="1"/>
          </p:nvPr>
        </p:nvSpPr>
        <p:spPr>
          <a:xfrm>
            <a:off x="4766800" y="831175"/>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Store type LP requires less than 50% delivery, as the stock levels are very high.</a:t>
            </a:r>
            <a:endParaRPr sz="1700"/>
          </a:p>
        </p:txBody>
      </p:sp>
      <p:pic>
        <p:nvPicPr>
          <p:cNvPr id="331" name="Google Shape;331;p21"/>
          <p:cNvPicPr preferRelativeResize="0"/>
          <p:nvPr/>
        </p:nvPicPr>
        <p:blipFill>
          <a:blip r:embed="rId3">
            <a:alphaModFix/>
          </a:blip>
          <a:stretch>
            <a:fillRect/>
          </a:stretch>
        </p:blipFill>
        <p:spPr>
          <a:xfrm>
            <a:off x="632200" y="1667925"/>
            <a:ext cx="3192850" cy="3323175"/>
          </a:xfrm>
          <a:prstGeom prst="rect">
            <a:avLst/>
          </a:prstGeom>
          <a:noFill/>
          <a:ln>
            <a:noFill/>
          </a:ln>
        </p:spPr>
      </p:pic>
      <p:pic>
        <p:nvPicPr>
          <p:cNvPr id="332" name="Google Shape;332;p21"/>
          <p:cNvPicPr preferRelativeResize="0"/>
          <p:nvPr/>
        </p:nvPicPr>
        <p:blipFill>
          <a:blip r:embed="rId4">
            <a:alphaModFix/>
          </a:blip>
          <a:stretch>
            <a:fillRect/>
          </a:stretch>
        </p:blipFill>
        <p:spPr>
          <a:xfrm>
            <a:off x="5040100" y="1667935"/>
            <a:ext cx="3192850" cy="332316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On-screen Show (16:9)</PresentationFormat>
  <Paragraphs>86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Maven Pro</vt:lpstr>
      <vt:lpstr>Nunito</vt:lpstr>
      <vt:lpstr>Momentum</vt:lpstr>
      <vt:lpstr>Inventory Data Analysis</vt:lpstr>
      <vt:lpstr>Introduction</vt:lpstr>
      <vt:lpstr>Dataset</vt:lpstr>
      <vt:lpstr>Exploratory Data Analysis</vt:lpstr>
      <vt:lpstr>Product Category</vt:lpstr>
      <vt:lpstr>Business Area</vt:lpstr>
      <vt:lpstr>Analysis</vt:lpstr>
      <vt:lpstr>Stock level% </vt:lpstr>
      <vt:lpstr>Stock level &amp; No. of delivery per store type.</vt:lpstr>
      <vt:lpstr>Sales Units</vt:lpstr>
      <vt:lpstr>Revenue</vt:lpstr>
      <vt:lpstr>Gross Profit</vt:lpstr>
      <vt:lpstr>Seasonal Data</vt:lpstr>
      <vt:lpstr>Seasonal Data</vt:lpstr>
      <vt:lpstr>Sale Units </vt:lpstr>
      <vt:lpstr>Top 10 Stores</vt:lpstr>
      <vt:lpstr>Top 10 products sold </vt:lpstr>
      <vt:lpstr>Top 10 products by revenue</vt:lpstr>
      <vt:lpstr>Distribution Centres in UK</vt:lpstr>
      <vt:lpstr>Insights and Recommendation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Data Analysis</dc:title>
  <cp:lastModifiedBy>Babitha Raghavan</cp:lastModifiedBy>
  <cp:revision>1</cp:revision>
  <dcterms:modified xsi:type="dcterms:W3CDTF">2024-03-25T00:19:13Z</dcterms:modified>
</cp:coreProperties>
</file>