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F4D83-4FBF-4043-B583-51542DC04E06}" v="2" dt="2025-07-31T15:28:55.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bitha Kudikala" userId="aa38b64cb07252cf" providerId="LiveId" clId="{45BF4D83-4FBF-4043-B583-51542DC04E06}"/>
    <pc:docChg chg="undo custSel addSld delSld modSld sldOrd">
      <pc:chgData name="Babitha Kudikala" userId="aa38b64cb07252cf" providerId="LiveId" clId="{45BF4D83-4FBF-4043-B583-51542DC04E06}" dt="2025-07-31T15:31:45.509" v="21" actId="2696"/>
      <pc:docMkLst>
        <pc:docMk/>
      </pc:docMkLst>
      <pc:sldChg chg="modSp mod">
        <pc:chgData name="Babitha Kudikala" userId="aa38b64cb07252cf" providerId="LiveId" clId="{45BF4D83-4FBF-4043-B583-51542DC04E06}" dt="2025-07-31T15:31:37.525" v="20" actId="20577"/>
        <pc:sldMkLst>
          <pc:docMk/>
          <pc:sldMk cId="2127173122" sldId="267"/>
        </pc:sldMkLst>
        <pc:spChg chg="mod">
          <ac:chgData name="Babitha Kudikala" userId="aa38b64cb07252cf" providerId="LiveId" clId="{45BF4D83-4FBF-4043-B583-51542DC04E06}" dt="2025-07-31T15:31:37.525" v="20" actId="20577"/>
          <ac:spMkLst>
            <pc:docMk/>
            <pc:sldMk cId="2127173122" sldId="267"/>
            <ac:spMk id="2" creationId="{D38E9F8F-C631-E2EB-E6C4-145F72C0F118}"/>
          </ac:spMkLst>
        </pc:spChg>
      </pc:sldChg>
      <pc:sldChg chg="del">
        <pc:chgData name="Babitha Kudikala" userId="aa38b64cb07252cf" providerId="LiveId" clId="{45BF4D83-4FBF-4043-B583-51542DC04E06}" dt="2025-07-31T15:26:00.159" v="0" actId="2696"/>
        <pc:sldMkLst>
          <pc:docMk/>
          <pc:sldMk cId="417177168" sldId="268"/>
        </pc:sldMkLst>
      </pc:sldChg>
      <pc:sldChg chg="addSp delSp modSp add del mod ord">
        <pc:chgData name="Babitha Kudikala" userId="aa38b64cb07252cf" providerId="LiveId" clId="{45BF4D83-4FBF-4043-B583-51542DC04E06}" dt="2025-07-31T15:31:45.509" v="21" actId="2696"/>
        <pc:sldMkLst>
          <pc:docMk/>
          <pc:sldMk cId="1273634001" sldId="271"/>
        </pc:sldMkLst>
        <pc:spChg chg="mod">
          <ac:chgData name="Babitha Kudikala" userId="aa38b64cb07252cf" providerId="LiveId" clId="{45BF4D83-4FBF-4043-B583-51542DC04E06}" dt="2025-07-31T15:28:11.009" v="7" actId="20577"/>
          <ac:spMkLst>
            <pc:docMk/>
            <pc:sldMk cId="1273634001" sldId="271"/>
            <ac:spMk id="2" creationId="{9E463325-0015-69AB-93E0-139379521821}"/>
          </ac:spMkLst>
        </pc:spChg>
        <pc:spChg chg="add del">
          <ac:chgData name="Babitha Kudikala" userId="aa38b64cb07252cf" providerId="LiveId" clId="{45BF4D83-4FBF-4043-B583-51542DC04E06}" dt="2025-07-31T15:28:33.440" v="13" actId="22"/>
          <ac:spMkLst>
            <pc:docMk/>
            <pc:sldMk cId="1273634001" sldId="271"/>
            <ac:spMk id="4" creationId="{D4C65C21-F5C7-ABED-F369-E3FEB3CCE13E}"/>
          </ac:spMkLst>
        </pc:spChg>
        <pc:picChg chg="add mod">
          <ac:chgData name="Babitha Kudikala" userId="aa38b64cb07252cf" providerId="LiveId" clId="{45BF4D83-4FBF-4043-B583-51542DC04E06}" dt="2025-07-31T15:29:17.828" v="19" actId="14100"/>
          <ac:picMkLst>
            <pc:docMk/>
            <pc:sldMk cId="1273634001" sldId="271"/>
            <ac:picMk id="6" creationId="{404F3C97-D61B-5EDD-C0E3-DA97DCDCE8E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FD1194-B302-4C97-9554-38498F7DEDF2}"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399128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FD1194-B302-4C97-9554-38498F7DEDF2}"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134077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FD1194-B302-4C97-9554-38498F7DEDF2}"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7BB50-C9FE-4BE5-AE3E-271DA6A5E3B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961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FD1194-B302-4C97-9554-38498F7DEDF2}"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124816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FD1194-B302-4C97-9554-38498F7DEDF2}"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7BB50-C9FE-4BE5-AE3E-271DA6A5E3B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9346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FD1194-B302-4C97-9554-38498F7DEDF2}"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2840368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D1194-B302-4C97-9554-38498F7DEDF2}"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2834688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D1194-B302-4C97-9554-38498F7DEDF2}"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104061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D1194-B302-4C97-9554-38498F7DEDF2}"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341410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FD1194-B302-4C97-9554-38498F7DEDF2}"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270869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FD1194-B302-4C97-9554-38498F7DEDF2}"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349556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FD1194-B302-4C97-9554-38498F7DEDF2}" type="datetimeFigureOut">
              <a:rPr lang="en-IN" smtClean="0"/>
              <a:t>31-07-2025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57271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FD1194-B302-4C97-9554-38498F7DEDF2}" type="datetimeFigureOut">
              <a:rPr lang="en-IN" smtClean="0"/>
              <a:t>31-07-2025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2831920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D1194-B302-4C97-9554-38498F7DEDF2}" type="datetimeFigureOut">
              <a:rPr lang="en-IN" smtClean="0"/>
              <a:t>31-07-2025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250356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FD1194-B302-4C97-9554-38498F7DEDF2}"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38893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FD1194-B302-4C97-9554-38498F7DEDF2}"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87BB50-C9FE-4BE5-AE3E-271DA6A5E3B6}" type="slidenum">
              <a:rPr lang="en-IN" smtClean="0"/>
              <a:t>‹#›</a:t>
            </a:fld>
            <a:endParaRPr lang="en-IN"/>
          </a:p>
        </p:txBody>
      </p:sp>
    </p:spTree>
    <p:extLst>
      <p:ext uri="{BB962C8B-B14F-4D97-AF65-F5344CB8AC3E}">
        <p14:creationId xmlns:p14="http://schemas.microsoft.com/office/powerpoint/2010/main" val="304292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FD1194-B302-4C97-9554-38498F7DEDF2}" type="datetimeFigureOut">
              <a:rPr lang="en-IN" smtClean="0"/>
              <a:t>31-07-2025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87BB50-C9FE-4BE5-AE3E-271DA6A5E3B6}" type="slidenum">
              <a:rPr lang="en-IN" smtClean="0"/>
              <a:t>‹#›</a:t>
            </a:fld>
            <a:endParaRPr lang="en-IN"/>
          </a:p>
        </p:txBody>
      </p:sp>
    </p:spTree>
    <p:extLst>
      <p:ext uri="{BB962C8B-B14F-4D97-AF65-F5344CB8AC3E}">
        <p14:creationId xmlns:p14="http://schemas.microsoft.com/office/powerpoint/2010/main" val="13154290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945B-D7B9-A608-B999-0FE03F0C3BB4}"/>
              </a:ext>
            </a:extLst>
          </p:cNvPr>
          <p:cNvSpPr>
            <a:spLocks noGrp="1"/>
          </p:cNvSpPr>
          <p:nvPr>
            <p:ph type="title"/>
          </p:nvPr>
        </p:nvSpPr>
        <p:spPr>
          <a:xfrm>
            <a:off x="339437" y="341672"/>
            <a:ext cx="11242963" cy="1616509"/>
          </a:xfrm>
        </p:spPr>
        <p:txBody>
          <a:bodyPr>
            <a:normAutofit fontScale="90000"/>
          </a:bodyPr>
          <a:lstStyle/>
          <a:p>
            <a:pPr algn="ctr"/>
            <a:r>
              <a:rPr lang="en-IN" sz="5400" b="1">
                <a:solidFill>
                  <a:schemeClr val="accent2">
                    <a:lumMod val="50000"/>
                  </a:schemeClr>
                </a:solidFill>
              </a:rPr>
              <a:t>HR ANALYTICS</a:t>
            </a:r>
            <a:br>
              <a:rPr lang="en-IN" sz="5400" b="1">
                <a:solidFill>
                  <a:schemeClr val="accent2">
                    <a:lumMod val="50000"/>
                  </a:schemeClr>
                </a:solidFill>
              </a:rPr>
            </a:br>
            <a:r>
              <a:rPr lang="en-IN" sz="5400" b="1">
                <a:solidFill>
                  <a:schemeClr val="accent2">
                    <a:lumMod val="50000"/>
                  </a:schemeClr>
                </a:solidFill>
              </a:rPr>
              <a:t>EMPLOYEE RETENTION ANALYSIS</a:t>
            </a:r>
          </a:p>
        </p:txBody>
      </p:sp>
      <p:sp>
        <p:nvSpPr>
          <p:cNvPr id="5" name="Subtitle 4">
            <a:extLst>
              <a:ext uri="{FF2B5EF4-FFF2-40B4-BE49-F238E27FC236}">
                <a16:creationId xmlns:a16="http://schemas.microsoft.com/office/drawing/2014/main" id="{22C7C604-748D-B0F6-F682-C1D3998E5658}"/>
              </a:ext>
            </a:extLst>
          </p:cNvPr>
          <p:cNvSpPr>
            <a:spLocks noGrp="1"/>
          </p:cNvSpPr>
          <p:nvPr>
            <p:ph idx="1"/>
          </p:nvPr>
        </p:nvSpPr>
        <p:spPr>
          <a:xfrm>
            <a:off x="339437" y="2008908"/>
            <a:ext cx="5756563" cy="4849091"/>
          </a:xfrm>
        </p:spPr>
        <p:txBody>
          <a:bodyPr>
            <a:normAutofit/>
          </a:bodyPr>
          <a:lstStyle/>
          <a:p>
            <a:pPr marL="0" indent="0" algn="l">
              <a:buNone/>
            </a:pPr>
            <a:r>
              <a:rPr lang="en-IN" sz="3600" dirty="0">
                <a:solidFill>
                  <a:srgbClr val="002060"/>
                </a:solidFill>
              </a:rPr>
              <a:t>PRESENTED BY(Group – 6):-</a:t>
            </a:r>
            <a:r>
              <a:rPr lang="en-IN" sz="3600" dirty="0"/>
              <a:t>        </a:t>
            </a:r>
            <a:endParaRPr lang="en-IN" sz="3600" dirty="0">
              <a:solidFill>
                <a:schemeClr val="accent2">
                  <a:lumMod val="50000"/>
                </a:schemeClr>
              </a:solidFill>
            </a:endParaRPr>
          </a:p>
          <a:p>
            <a:pPr>
              <a:buFont typeface="Wingdings" panose="05000000000000000000" pitchFamily="2" charset="2"/>
              <a:buChar char="§"/>
            </a:pPr>
            <a:r>
              <a:rPr lang="en-IN" sz="2800" dirty="0">
                <a:solidFill>
                  <a:schemeClr val="accent1">
                    <a:lumMod val="50000"/>
                  </a:schemeClr>
                </a:solidFill>
              </a:rPr>
              <a:t>VINITH KUMAR P R</a:t>
            </a:r>
          </a:p>
          <a:p>
            <a:pPr>
              <a:buFont typeface="Wingdings" panose="05000000000000000000" pitchFamily="2" charset="2"/>
              <a:buChar char="§"/>
            </a:pPr>
            <a:r>
              <a:rPr lang="en-IN" sz="2800" dirty="0">
                <a:solidFill>
                  <a:schemeClr val="accent1">
                    <a:lumMod val="50000"/>
                  </a:schemeClr>
                </a:solidFill>
              </a:rPr>
              <a:t>CHINMAI SHIVAJI DANDEKAR</a:t>
            </a:r>
          </a:p>
          <a:p>
            <a:pPr>
              <a:buFont typeface="Wingdings" panose="05000000000000000000" pitchFamily="2" charset="2"/>
              <a:buChar char="§"/>
            </a:pPr>
            <a:r>
              <a:rPr lang="en-IN" sz="2800" dirty="0">
                <a:solidFill>
                  <a:schemeClr val="accent1">
                    <a:lumMod val="50000"/>
                  </a:schemeClr>
                </a:solidFill>
              </a:rPr>
              <a:t>BABITHA KUDIKALA</a:t>
            </a:r>
          </a:p>
          <a:p>
            <a:pPr>
              <a:buFont typeface="Wingdings" panose="05000000000000000000" pitchFamily="2" charset="2"/>
              <a:buChar char="§"/>
            </a:pPr>
            <a:r>
              <a:rPr lang="en-IN" sz="2800" dirty="0">
                <a:solidFill>
                  <a:schemeClr val="accent1">
                    <a:lumMod val="50000"/>
                  </a:schemeClr>
                </a:solidFill>
              </a:rPr>
              <a:t>ASWANTH N K</a:t>
            </a:r>
          </a:p>
          <a:p>
            <a:pPr>
              <a:buFont typeface="Wingdings" panose="05000000000000000000" pitchFamily="2" charset="2"/>
              <a:buChar char="§"/>
            </a:pPr>
            <a:r>
              <a:rPr lang="en-IN" sz="2800" dirty="0">
                <a:solidFill>
                  <a:schemeClr val="accent1">
                    <a:lumMod val="50000"/>
                  </a:schemeClr>
                </a:solidFill>
              </a:rPr>
              <a:t>AKANSHA BANSAI</a:t>
            </a:r>
          </a:p>
          <a:p>
            <a:pPr>
              <a:buFont typeface="Wingdings" panose="05000000000000000000" pitchFamily="2" charset="2"/>
              <a:buChar char="§"/>
            </a:pPr>
            <a:r>
              <a:rPr lang="en-IN" sz="2800" dirty="0">
                <a:solidFill>
                  <a:schemeClr val="accent1">
                    <a:lumMod val="50000"/>
                  </a:schemeClr>
                </a:solidFill>
              </a:rPr>
              <a:t>AFRIN IQUABAL SHEIKH</a:t>
            </a:r>
          </a:p>
          <a:p>
            <a:pPr>
              <a:buFont typeface="Wingdings" panose="05000000000000000000" pitchFamily="2" charset="2"/>
              <a:buChar char="§"/>
            </a:pPr>
            <a:r>
              <a:rPr lang="en-IN" sz="2800" dirty="0">
                <a:solidFill>
                  <a:schemeClr val="accent1">
                    <a:lumMod val="50000"/>
                  </a:schemeClr>
                </a:solidFill>
              </a:rPr>
              <a:t>BHUKYA PRAVEEN</a:t>
            </a:r>
          </a:p>
          <a:p>
            <a:pPr marL="0" indent="0">
              <a:buNone/>
            </a:pPr>
            <a:endParaRPr lang="en-IN" sz="3600" dirty="0">
              <a:solidFill>
                <a:schemeClr val="accent1">
                  <a:lumMod val="50000"/>
                </a:schemeClr>
              </a:solidFill>
            </a:endParaRPr>
          </a:p>
          <a:p>
            <a:pPr marL="0" indent="0">
              <a:buNone/>
            </a:pPr>
            <a:endParaRPr lang="en-IN" sz="3600" dirty="0">
              <a:solidFill>
                <a:schemeClr val="accent1">
                  <a:lumMod val="50000"/>
                </a:schemeClr>
              </a:solidFill>
            </a:endParaRPr>
          </a:p>
          <a:p>
            <a:pPr marL="0" indent="0" algn="just">
              <a:buNone/>
            </a:pPr>
            <a:endParaRPr lang="en-IN" sz="3600" dirty="0">
              <a:solidFill>
                <a:schemeClr val="accent1">
                  <a:lumMod val="50000"/>
                </a:schemeClr>
              </a:solidFill>
            </a:endParaRPr>
          </a:p>
        </p:txBody>
      </p:sp>
    </p:spTree>
    <p:extLst>
      <p:ext uri="{BB962C8B-B14F-4D97-AF65-F5344CB8AC3E}">
        <p14:creationId xmlns:p14="http://schemas.microsoft.com/office/powerpoint/2010/main" val="2061742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9F8F-C631-E2EB-E6C4-145F72C0F118}"/>
              </a:ext>
            </a:extLst>
          </p:cNvPr>
          <p:cNvSpPr>
            <a:spLocks noGrp="1"/>
          </p:cNvSpPr>
          <p:nvPr>
            <p:ph type="title"/>
          </p:nvPr>
        </p:nvSpPr>
        <p:spPr>
          <a:xfrm>
            <a:off x="1797666" y="125471"/>
            <a:ext cx="8596668" cy="678093"/>
          </a:xfrm>
        </p:spPr>
        <p:txBody>
          <a:bodyPr>
            <a:normAutofit fontScale="90000"/>
          </a:bodyPr>
          <a:lstStyle/>
          <a:p>
            <a:pPr algn="ctr"/>
            <a:r>
              <a:rPr lang="en-IN" sz="4000" b="1" dirty="0">
                <a:solidFill>
                  <a:schemeClr val="accent2">
                    <a:lumMod val="50000"/>
                  </a:schemeClr>
                </a:solidFill>
              </a:rPr>
              <a:t>POWER BI DASHBOARD </a:t>
            </a:r>
          </a:p>
        </p:txBody>
      </p:sp>
      <p:pic>
        <p:nvPicPr>
          <p:cNvPr id="4" name="Picture 3">
            <a:extLst>
              <a:ext uri="{FF2B5EF4-FFF2-40B4-BE49-F238E27FC236}">
                <a16:creationId xmlns:a16="http://schemas.microsoft.com/office/drawing/2014/main" id="{D101EADA-8E2E-DBA9-B78F-4EDBA1DB2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9" y="803564"/>
            <a:ext cx="11124625" cy="5915892"/>
          </a:xfrm>
          <a:prstGeom prst="rect">
            <a:avLst/>
          </a:prstGeom>
        </p:spPr>
      </p:pic>
    </p:spTree>
    <p:extLst>
      <p:ext uri="{BB962C8B-B14F-4D97-AF65-F5344CB8AC3E}">
        <p14:creationId xmlns:p14="http://schemas.microsoft.com/office/powerpoint/2010/main" val="2127173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53BF-34AC-7AE0-83D4-DEBDFDBD43F8}"/>
              </a:ext>
            </a:extLst>
          </p:cNvPr>
          <p:cNvSpPr>
            <a:spLocks noGrp="1"/>
          </p:cNvSpPr>
          <p:nvPr>
            <p:ph type="title"/>
          </p:nvPr>
        </p:nvSpPr>
        <p:spPr>
          <a:xfrm>
            <a:off x="885152" y="123911"/>
            <a:ext cx="8596668" cy="720436"/>
          </a:xfrm>
        </p:spPr>
        <p:txBody>
          <a:bodyPr/>
          <a:lstStyle/>
          <a:p>
            <a:pPr algn="ctr"/>
            <a:r>
              <a:rPr lang="en-IN" b="1">
                <a:solidFill>
                  <a:schemeClr val="accent2">
                    <a:lumMod val="50000"/>
                  </a:schemeClr>
                </a:solidFill>
              </a:rPr>
              <a:t>OBSERVATION</a:t>
            </a:r>
          </a:p>
        </p:txBody>
      </p:sp>
      <p:sp>
        <p:nvSpPr>
          <p:cNvPr id="3" name="Content Placeholder 2">
            <a:extLst>
              <a:ext uri="{FF2B5EF4-FFF2-40B4-BE49-F238E27FC236}">
                <a16:creationId xmlns:a16="http://schemas.microsoft.com/office/drawing/2014/main" id="{2A027A1F-453A-CF6A-171E-D969EDA10B16}"/>
              </a:ext>
            </a:extLst>
          </p:cNvPr>
          <p:cNvSpPr>
            <a:spLocks noGrp="1"/>
          </p:cNvSpPr>
          <p:nvPr>
            <p:ph idx="1"/>
          </p:nvPr>
        </p:nvSpPr>
        <p:spPr>
          <a:xfrm>
            <a:off x="0" y="1052945"/>
            <a:ext cx="11459250" cy="6041362"/>
          </a:xfrm>
        </p:spPr>
        <p:txBody>
          <a:bodyPr>
            <a:noAutofit/>
          </a:bodyPr>
          <a:lstStyle/>
          <a:p>
            <a:pPr algn="just">
              <a:buClr>
                <a:srgbClr val="002060"/>
              </a:buClr>
            </a:pPr>
            <a:r>
              <a:rPr lang="en-US">
                <a:solidFill>
                  <a:schemeClr val="accent1">
                    <a:lumMod val="50000"/>
                  </a:schemeClr>
                </a:solidFill>
              </a:rPr>
              <a:t>Attrition rates vary significantly based on the number of years since the last promotion. In the 0-5 years since the last promotion interval, Research &amp; Development has the highest attrition rate, while Hardware has the lowest.</a:t>
            </a:r>
          </a:p>
          <a:p>
            <a:pPr algn="just">
              <a:buClr>
                <a:srgbClr val="002060"/>
              </a:buClr>
            </a:pPr>
            <a:r>
              <a:rPr lang="en-US">
                <a:solidFill>
                  <a:schemeClr val="accent1">
                    <a:lumMod val="50000"/>
                  </a:schemeClr>
                </a:solidFill>
              </a:rPr>
              <a:t>For employees in the 6-10 years since the last promotion interval, Human Resources experiences the highest attrition rate, whereas Software has the lowest. This suggests potential challenges in retaining mid-career professionals.</a:t>
            </a:r>
          </a:p>
          <a:p>
            <a:pPr algn="just">
              <a:buClr>
                <a:srgbClr val="002060"/>
              </a:buClr>
            </a:pPr>
            <a:r>
              <a:rPr lang="en-US">
                <a:solidFill>
                  <a:schemeClr val="accent1">
                    <a:lumMod val="50000"/>
                  </a:schemeClr>
                </a:solidFill>
              </a:rPr>
              <a:t>In the 11-15 years since the last promotion interval, Support has the highest attrition rate, while Sales has the lowest. This indicates that employees with moderate experience levels might face retention challenges in the Support department.</a:t>
            </a:r>
          </a:p>
          <a:p>
            <a:pPr algn="just">
              <a:buClr>
                <a:srgbClr val="002060"/>
              </a:buClr>
            </a:pPr>
            <a:r>
              <a:rPr lang="en-US">
                <a:solidFill>
                  <a:schemeClr val="accent1">
                    <a:lumMod val="50000"/>
                  </a:schemeClr>
                </a:solidFill>
              </a:rPr>
              <a:t>Over longer career spans (16-20 years since the last promotion interval), Software consistently has the lowest attrition rate, while Hardware has the highest. This highlights the department's potential for retaining experienced employees.</a:t>
            </a:r>
          </a:p>
          <a:p>
            <a:pPr algn="just">
              <a:buClr>
                <a:srgbClr val="002060"/>
              </a:buClr>
            </a:pPr>
            <a:r>
              <a:rPr lang="en-US">
                <a:solidFill>
                  <a:schemeClr val="accent1">
                    <a:lumMod val="50000"/>
                  </a:schemeClr>
                </a:solidFill>
              </a:rPr>
              <a:t>In the 21-25 years and above 30 years since the last promotion intervals, Software maintains the lowest attrition rate. However, it's noteworthy that Human Resources shows higher attrition in both of these categories, indicating challenges in retaining employees with extensive experience.</a:t>
            </a:r>
          </a:p>
          <a:p>
            <a:pPr algn="just">
              <a:buClr>
                <a:srgbClr val="002060"/>
              </a:buClr>
            </a:pPr>
            <a:r>
              <a:rPr lang="en-US">
                <a:solidFill>
                  <a:schemeClr val="accent1">
                    <a:lumMod val="50000"/>
                  </a:schemeClr>
                </a:solidFill>
              </a:rPr>
              <a:t>To address attrition effectively, it's crucial to develop department-specific strategies based on employees' years since their last promotion. This data can guide targeted interventions to improve workforce stability</a:t>
            </a:r>
            <a:r>
              <a:rPr lang="en-US" sz="2000">
                <a:solidFill>
                  <a:schemeClr val="accent1">
                    <a:lumMod val="50000"/>
                  </a:schemeClr>
                </a:solidFill>
              </a:rPr>
              <a:t>.</a:t>
            </a:r>
            <a:endParaRPr lang="en-IN" sz="2000">
              <a:solidFill>
                <a:schemeClr val="accent1">
                  <a:lumMod val="50000"/>
                </a:schemeClr>
              </a:solidFill>
            </a:endParaRPr>
          </a:p>
        </p:txBody>
      </p:sp>
    </p:spTree>
    <p:extLst>
      <p:ext uri="{BB962C8B-B14F-4D97-AF65-F5344CB8AC3E}">
        <p14:creationId xmlns:p14="http://schemas.microsoft.com/office/powerpoint/2010/main" val="146253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6999-D8ED-C7C3-231F-92374CBB60CE}"/>
              </a:ext>
            </a:extLst>
          </p:cNvPr>
          <p:cNvSpPr>
            <a:spLocks noGrp="1"/>
          </p:cNvSpPr>
          <p:nvPr>
            <p:ph type="title"/>
          </p:nvPr>
        </p:nvSpPr>
        <p:spPr>
          <a:xfrm>
            <a:off x="942109" y="0"/>
            <a:ext cx="8596668" cy="803564"/>
          </a:xfrm>
        </p:spPr>
        <p:txBody>
          <a:bodyPr>
            <a:normAutofit/>
          </a:bodyPr>
          <a:lstStyle/>
          <a:p>
            <a:pPr algn="ctr"/>
            <a:r>
              <a:rPr lang="en-IN" b="1">
                <a:solidFill>
                  <a:schemeClr val="accent2">
                    <a:lumMod val="50000"/>
                  </a:schemeClr>
                </a:solidFill>
              </a:rPr>
              <a:t>CONCLUSION</a:t>
            </a:r>
          </a:p>
        </p:txBody>
      </p:sp>
      <p:sp>
        <p:nvSpPr>
          <p:cNvPr id="3" name="Content Placeholder 2">
            <a:extLst>
              <a:ext uri="{FF2B5EF4-FFF2-40B4-BE49-F238E27FC236}">
                <a16:creationId xmlns:a16="http://schemas.microsoft.com/office/drawing/2014/main" id="{EF15D42B-3BFE-7FBF-4336-692BE817B0F8}"/>
              </a:ext>
            </a:extLst>
          </p:cNvPr>
          <p:cNvSpPr>
            <a:spLocks noGrp="1"/>
          </p:cNvSpPr>
          <p:nvPr>
            <p:ph idx="1"/>
          </p:nvPr>
        </p:nvSpPr>
        <p:spPr>
          <a:xfrm>
            <a:off x="1" y="803564"/>
            <a:ext cx="11249890" cy="6054436"/>
          </a:xfrm>
        </p:spPr>
        <p:txBody>
          <a:bodyPr>
            <a:normAutofit/>
          </a:bodyPr>
          <a:lstStyle/>
          <a:p>
            <a:pPr algn="just">
              <a:buClr>
                <a:srgbClr val="002060"/>
              </a:buClr>
            </a:pPr>
            <a:r>
              <a:rPr lang="en-US">
                <a:solidFill>
                  <a:schemeClr val="accent1">
                    <a:lumMod val="50000"/>
                  </a:schemeClr>
                </a:solidFill>
              </a:rPr>
              <a:t> </a:t>
            </a:r>
            <a:r>
              <a:rPr lang="en-US" sz="2000">
                <a:solidFill>
                  <a:schemeClr val="accent1">
                    <a:lumMod val="50000"/>
                  </a:schemeClr>
                </a:solidFill>
              </a:rPr>
              <a:t>Our analysis shows a clear correlation between the number of years since the last promotion and attrition rates. Understanding this relationship is essential for devising effective retention strategies.</a:t>
            </a:r>
          </a:p>
          <a:p>
            <a:pPr algn="just">
              <a:buClr>
                <a:srgbClr val="002060"/>
              </a:buClr>
            </a:pPr>
            <a:r>
              <a:rPr lang="en-US" sz="2000">
                <a:solidFill>
                  <a:schemeClr val="accent1">
                    <a:lumMod val="50000"/>
                  </a:schemeClr>
                </a:solidFill>
              </a:rPr>
              <a:t>Departments like Human Resources face higher attrition rates among employees with 6-10 years of experience. Tailored retention efforts should be directed towards this demographic.</a:t>
            </a:r>
          </a:p>
          <a:p>
            <a:pPr algn="just">
              <a:buClr>
                <a:srgbClr val="002060"/>
              </a:buClr>
            </a:pPr>
            <a:r>
              <a:rPr lang="en-US" sz="2000">
                <a:solidFill>
                  <a:schemeClr val="accent1">
                    <a:lumMod val="50000"/>
                  </a:schemeClr>
                </a:solidFill>
              </a:rPr>
              <a:t>Software consistently exhibits lower attrition rates across various experience brackets, highlighting the department's ability to retain experienced professionals. This could serve as a model for other departments.</a:t>
            </a:r>
          </a:p>
          <a:p>
            <a:pPr algn="just">
              <a:buClr>
                <a:srgbClr val="002060"/>
              </a:buClr>
            </a:pPr>
            <a:r>
              <a:rPr lang="en-US" sz="2000">
                <a:solidFill>
                  <a:schemeClr val="accent1">
                    <a:lumMod val="50000"/>
                  </a:schemeClr>
                </a:solidFill>
              </a:rPr>
              <a:t>To combat attrition effectively, it's essential to develop retention strategies customized to each department's unique needs. This data-driven approach can lead to a stable and content workforce.</a:t>
            </a:r>
          </a:p>
          <a:p>
            <a:pPr algn="just">
              <a:buClr>
                <a:srgbClr val="002060"/>
              </a:buClr>
            </a:pPr>
            <a:r>
              <a:rPr lang="en-US" sz="2000">
                <a:solidFill>
                  <a:schemeClr val="accent1">
                    <a:lumMod val="50000"/>
                  </a:schemeClr>
                </a:solidFill>
              </a:rPr>
              <a:t>The Human Resources department faces attrition challenges, especially among employees with extensive experience. Special attention is required to retain these valuable team members.</a:t>
            </a:r>
          </a:p>
          <a:p>
            <a:pPr algn="just">
              <a:buClr>
                <a:srgbClr val="002060"/>
              </a:buClr>
            </a:pPr>
            <a:r>
              <a:rPr lang="en-US" sz="2000">
                <a:solidFill>
                  <a:schemeClr val="accent1">
                    <a:lumMod val="50000"/>
                  </a:schemeClr>
                </a:solidFill>
              </a:rPr>
              <a:t>Attrition is a dynamic issue, and it's crucial to regularly assess and adjust retention strategies to align with changing workforce demographics and needs</a:t>
            </a:r>
            <a:r>
              <a:rPr lang="en-US">
                <a:solidFill>
                  <a:schemeClr val="accent1">
                    <a:lumMod val="50000"/>
                  </a:schemeClr>
                </a:solidFill>
              </a:rPr>
              <a:t>.</a:t>
            </a:r>
            <a:endParaRPr lang="en-IN">
              <a:solidFill>
                <a:schemeClr val="accent1">
                  <a:lumMod val="50000"/>
                </a:schemeClr>
              </a:solidFill>
            </a:endParaRPr>
          </a:p>
        </p:txBody>
      </p:sp>
    </p:spTree>
    <p:extLst>
      <p:ext uri="{BB962C8B-B14F-4D97-AF65-F5344CB8AC3E}">
        <p14:creationId xmlns:p14="http://schemas.microsoft.com/office/powerpoint/2010/main" val="76880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863C-0E19-6E5C-A1DD-07E3DAD40109}"/>
              </a:ext>
            </a:extLst>
          </p:cNvPr>
          <p:cNvSpPr>
            <a:spLocks noGrp="1"/>
          </p:cNvSpPr>
          <p:nvPr>
            <p:ph type="title"/>
          </p:nvPr>
        </p:nvSpPr>
        <p:spPr>
          <a:xfrm>
            <a:off x="940570" y="2272144"/>
            <a:ext cx="8596668" cy="1842655"/>
          </a:xfrm>
        </p:spPr>
        <p:txBody>
          <a:bodyPr>
            <a:noAutofit/>
          </a:bodyPr>
          <a:lstStyle/>
          <a:p>
            <a:pPr algn="ctr"/>
            <a:r>
              <a:rPr lang="en-IN" sz="9600">
                <a:solidFill>
                  <a:schemeClr val="accent2">
                    <a:lumMod val="50000"/>
                  </a:schemeClr>
                </a:solidFill>
              </a:rPr>
              <a:t>THANK YOU</a:t>
            </a:r>
          </a:p>
        </p:txBody>
      </p:sp>
    </p:spTree>
    <p:extLst>
      <p:ext uri="{BB962C8B-B14F-4D97-AF65-F5344CB8AC3E}">
        <p14:creationId xmlns:p14="http://schemas.microsoft.com/office/powerpoint/2010/main" val="221097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DAEE-A42D-E933-BA50-2000D3DD7A0C}"/>
              </a:ext>
            </a:extLst>
          </p:cNvPr>
          <p:cNvSpPr>
            <a:spLocks noGrp="1"/>
          </p:cNvSpPr>
          <p:nvPr>
            <p:ph type="title"/>
          </p:nvPr>
        </p:nvSpPr>
        <p:spPr>
          <a:xfrm>
            <a:off x="303261" y="0"/>
            <a:ext cx="8596668" cy="734291"/>
          </a:xfrm>
        </p:spPr>
        <p:txBody>
          <a:bodyPr>
            <a:normAutofit fontScale="90000"/>
          </a:bodyPr>
          <a:lstStyle/>
          <a:p>
            <a:pPr algn="ctr"/>
            <a:r>
              <a:rPr lang="en-IN" sz="4800">
                <a:solidFill>
                  <a:schemeClr val="accent2">
                    <a:lumMod val="50000"/>
                  </a:schemeClr>
                </a:solidFill>
              </a:rPr>
              <a:t>INDEX</a:t>
            </a:r>
          </a:p>
        </p:txBody>
      </p:sp>
      <p:sp>
        <p:nvSpPr>
          <p:cNvPr id="3" name="Content Placeholder 2">
            <a:extLst>
              <a:ext uri="{FF2B5EF4-FFF2-40B4-BE49-F238E27FC236}">
                <a16:creationId xmlns:a16="http://schemas.microsoft.com/office/drawing/2014/main" id="{889B269F-C2F8-DC74-8162-455C4ED12E95}"/>
              </a:ext>
            </a:extLst>
          </p:cNvPr>
          <p:cNvSpPr>
            <a:spLocks noGrp="1"/>
          </p:cNvSpPr>
          <p:nvPr>
            <p:ph idx="1"/>
          </p:nvPr>
        </p:nvSpPr>
        <p:spPr>
          <a:xfrm>
            <a:off x="303261" y="886692"/>
            <a:ext cx="8596668" cy="2701636"/>
          </a:xfrm>
        </p:spPr>
        <p:txBody>
          <a:bodyPr>
            <a:normAutofit fontScale="92500" lnSpcReduction="20000"/>
          </a:bodyPr>
          <a:lstStyle/>
          <a:p>
            <a:pPr>
              <a:buClr>
                <a:srgbClr val="002060"/>
              </a:buClr>
            </a:pPr>
            <a:r>
              <a:rPr lang="en-IN" sz="3600">
                <a:solidFill>
                  <a:schemeClr val="accent1">
                    <a:lumMod val="50000"/>
                  </a:schemeClr>
                </a:solidFill>
              </a:rPr>
              <a:t>INTRODUCTION</a:t>
            </a:r>
          </a:p>
          <a:p>
            <a:pPr>
              <a:buClr>
                <a:srgbClr val="002060"/>
              </a:buClr>
            </a:pPr>
            <a:r>
              <a:rPr lang="en-IN" sz="3600">
                <a:solidFill>
                  <a:schemeClr val="accent1">
                    <a:lumMod val="50000"/>
                  </a:schemeClr>
                </a:solidFill>
              </a:rPr>
              <a:t>KPI’S</a:t>
            </a:r>
          </a:p>
          <a:p>
            <a:pPr>
              <a:buClr>
                <a:srgbClr val="002060"/>
              </a:buClr>
            </a:pPr>
            <a:r>
              <a:rPr lang="en-IN" sz="3600">
                <a:solidFill>
                  <a:schemeClr val="accent1">
                    <a:lumMod val="50000"/>
                  </a:schemeClr>
                </a:solidFill>
              </a:rPr>
              <a:t>DASHBOARDS</a:t>
            </a:r>
          </a:p>
          <a:p>
            <a:pPr>
              <a:buClr>
                <a:srgbClr val="002060"/>
              </a:buClr>
            </a:pPr>
            <a:r>
              <a:rPr lang="en-IN" sz="3600">
                <a:solidFill>
                  <a:schemeClr val="accent1">
                    <a:lumMod val="50000"/>
                  </a:schemeClr>
                </a:solidFill>
              </a:rPr>
              <a:t>OBSERVATION</a:t>
            </a:r>
          </a:p>
          <a:p>
            <a:pPr>
              <a:buClr>
                <a:srgbClr val="002060"/>
              </a:buClr>
            </a:pPr>
            <a:r>
              <a:rPr lang="en-IN" sz="3600">
                <a:solidFill>
                  <a:schemeClr val="accent1">
                    <a:lumMod val="50000"/>
                  </a:schemeClr>
                </a:solidFill>
              </a:rPr>
              <a:t>CONCLUSION</a:t>
            </a:r>
          </a:p>
        </p:txBody>
      </p:sp>
      <p:sp>
        <p:nvSpPr>
          <p:cNvPr id="4" name="TextBox 3">
            <a:extLst>
              <a:ext uri="{FF2B5EF4-FFF2-40B4-BE49-F238E27FC236}">
                <a16:creationId xmlns:a16="http://schemas.microsoft.com/office/drawing/2014/main" id="{BECCA355-45D3-A534-D925-16D0A5B23A5A}"/>
              </a:ext>
            </a:extLst>
          </p:cNvPr>
          <p:cNvSpPr txBox="1"/>
          <p:nvPr/>
        </p:nvSpPr>
        <p:spPr>
          <a:xfrm>
            <a:off x="3061855" y="3588328"/>
            <a:ext cx="4876800" cy="646331"/>
          </a:xfrm>
          <a:prstGeom prst="rect">
            <a:avLst/>
          </a:prstGeom>
          <a:noFill/>
        </p:spPr>
        <p:txBody>
          <a:bodyPr wrap="square" rtlCol="0">
            <a:spAutoFit/>
          </a:bodyPr>
          <a:lstStyle/>
          <a:p>
            <a:pPr algn="ctr"/>
            <a:r>
              <a:rPr lang="en-IN" sz="3600" b="1">
                <a:solidFill>
                  <a:schemeClr val="accent2">
                    <a:lumMod val="50000"/>
                  </a:schemeClr>
                </a:solidFill>
              </a:rPr>
              <a:t>INTRODUCTION</a:t>
            </a:r>
          </a:p>
        </p:txBody>
      </p:sp>
      <p:sp>
        <p:nvSpPr>
          <p:cNvPr id="5" name="TextBox 4">
            <a:extLst>
              <a:ext uri="{FF2B5EF4-FFF2-40B4-BE49-F238E27FC236}">
                <a16:creationId xmlns:a16="http://schemas.microsoft.com/office/drawing/2014/main" id="{A39BCD00-E2D2-2C45-4503-1BE58DC9F30A}"/>
              </a:ext>
            </a:extLst>
          </p:cNvPr>
          <p:cNvSpPr txBox="1"/>
          <p:nvPr/>
        </p:nvSpPr>
        <p:spPr>
          <a:xfrm>
            <a:off x="484140" y="4498541"/>
            <a:ext cx="10032230" cy="1938992"/>
          </a:xfrm>
          <a:prstGeom prst="rect">
            <a:avLst/>
          </a:prstGeom>
          <a:noFill/>
        </p:spPr>
        <p:txBody>
          <a:bodyPr wrap="square" rtlCol="0">
            <a:spAutoFit/>
          </a:bodyPr>
          <a:lstStyle/>
          <a:p>
            <a:pPr algn="just"/>
            <a:r>
              <a:rPr lang="en-US" sz="2000">
                <a:solidFill>
                  <a:schemeClr val="accent1">
                    <a:lumMod val="50000"/>
                  </a:schemeClr>
                </a:solidFill>
              </a:rPr>
              <a:t>In today's rapidly evolving business world, talent management has become a critical strategic imperative. As we kick off our Employee Retention Analysis project, it's essential to acknowledge the significant shifts in how organizations approach attracting, retaining, and nurturing their workforce. The traditional model of employment, characterized by long-term loyalty to a single company, has given way to a more dynamic and competitive landscape</a:t>
            </a:r>
            <a:r>
              <a:rPr lang="en-US" sz="2000"/>
              <a:t>.</a:t>
            </a:r>
            <a:endParaRPr lang="en-IN" sz="2000"/>
          </a:p>
        </p:txBody>
      </p:sp>
    </p:spTree>
    <p:extLst>
      <p:ext uri="{BB962C8B-B14F-4D97-AF65-F5344CB8AC3E}">
        <p14:creationId xmlns:p14="http://schemas.microsoft.com/office/powerpoint/2010/main" val="5220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673E-B913-79F9-5FE4-67F2340414E6}"/>
              </a:ext>
            </a:extLst>
          </p:cNvPr>
          <p:cNvSpPr>
            <a:spLocks noGrp="1"/>
          </p:cNvSpPr>
          <p:nvPr>
            <p:ph type="title"/>
          </p:nvPr>
        </p:nvSpPr>
        <p:spPr>
          <a:xfrm>
            <a:off x="285135" y="471054"/>
            <a:ext cx="9381065" cy="1320800"/>
          </a:xfrm>
        </p:spPr>
        <p:txBody>
          <a:bodyPr>
            <a:normAutofit/>
          </a:bodyPr>
          <a:lstStyle/>
          <a:p>
            <a:r>
              <a:rPr lang="en-IN" sz="3200" b="1">
                <a:solidFill>
                  <a:schemeClr val="accent2">
                    <a:lumMod val="50000"/>
                  </a:schemeClr>
                </a:solidFill>
              </a:rPr>
              <a:t>AVERAGE ATTRITION RATE FOR ALL DEPARTMENT</a:t>
            </a:r>
          </a:p>
        </p:txBody>
      </p:sp>
      <p:sp>
        <p:nvSpPr>
          <p:cNvPr id="3" name="Content Placeholder 2">
            <a:extLst>
              <a:ext uri="{FF2B5EF4-FFF2-40B4-BE49-F238E27FC236}">
                <a16:creationId xmlns:a16="http://schemas.microsoft.com/office/drawing/2014/main" id="{B6DF1287-37A2-CDD6-A561-42B9DB0E857D}"/>
              </a:ext>
            </a:extLst>
          </p:cNvPr>
          <p:cNvSpPr>
            <a:spLocks noGrp="1"/>
          </p:cNvSpPr>
          <p:nvPr>
            <p:ph idx="1"/>
          </p:nvPr>
        </p:nvSpPr>
        <p:spPr>
          <a:xfrm>
            <a:off x="0" y="1427018"/>
            <a:ext cx="7426036" cy="5458691"/>
          </a:xfrm>
        </p:spPr>
        <p:txBody>
          <a:bodyPr>
            <a:normAutofit/>
          </a:bodyPr>
          <a:lstStyle/>
          <a:p>
            <a:pPr algn="just">
              <a:buClr>
                <a:srgbClr val="002060"/>
              </a:buClr>
            </a:pPr>
            <a:r>
              <a:rPr lang="en-US" sz="2000">
                <a:solidFill>
                  <a:schemeClr val="accent1">
                    <a:lumMod val="50000"/>
                  </a:schemeClr>
                </a:solidFill>
              </a:rPr>
              <a:t>Average attrition rate is around 50%, which means about half of employees leave or transit roles each year.</a:t>
            </a:r>
          </a:p>
          <a:p>
            <a:pPr algn="just">
              <a:buClr>
                <a:srgbClr val="002060"/>
              </a:buClr>
            </a:pPr>
            <a:r>
              <a:rPr lang="en-US" sz="2000">
                <a:solidFill>
                  <a:schemeClr val="accent1">
                    <a:lumMod val="50000"/>
                  </a:schemeClr>
                </a:solidFill>
              </a:rPr>
              <a:t>When we look at different departments, we see some differences. For example, Hardware team has a lower attrition rate at 49%, indicating good stability, while Research and Development and Software have slightly higher rates at 51%, suggesting potential retention challenges.</a:t>
            </a:r>
          </a:p>
          <a:p>
            <a:pPr algn="just">
              <a:buClr>
                <a:srgbClr val="002060"/>
              </a:buClr>
            </a:pPr>
            <a:r>
              <a:rPr lang="en-US" sz="2000">
                <a:solidFill>
                  <a:schemeClr val="accent1">
                    <a:lumMod val="50000"/>
                  </a:schemeClr>
                </a:solidFill>
              </a:rPr>
              <a:t>These differences might be due to workload, job satisfaction, or growth opportunities unique to each department.</a:t>
            </a:r>
          </a:p>
          <a:p>
            <a:pPr algn="just">
              <a:buClr>
                <a:srgbClr val="002060"/>
              </a:buClr>
            </a:pPr>
            <a:r>
              <a:rPr lang="en-US" sz="2000">
                <a:solidFill>
                  <a:schemeClr val="accent1">
                    <a:lumMod val="50000"/>
                  </a:schemeClr>
                </a:solidFill>
              </a:rPr>
              <a:t>To address this, we'll develop strategies tailored to each department's needs to maintain a stable and content workforce.</a:t>
            </a:r>
            <a:endParaRPr lang="en-IN" sz="2000">
              <a:solidFill>
                <a:schemeClr val="accent1">
                  <a:lumMod val="50000"/>
                </a:schemeClr>
              </a:solidFill>
            </a:endParaRPr>
          </a:p>
        </p:txBody>
      </p:sp>
      <p:pic>
        <p:nvPicPr>
          <p:cNvPr id="5" name="Picture 4">
            <a:extLst>
              <a:ext uri="{FF2B5EF4-FFF2-40B4-BE49-F238E27FC236}">
                <a16:creationId xmlns:a16="http://schemas.microsoft.com/office/drawing/2014/main" id="{4AD61372-FB03-16C5-16D9-1693713CB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6036" y="1648691"/>
            <a:ext cx="4782365" cy="3906982"/>
          </a:xfrm>
          <a:prstGeom prst="rect">
            <a:avLst/>
          </a:prstGeom>
          <a:ln>
            <a:noFill/>
          </a:ln>
        </p:spPr>
      </p:pic>
    </p:spTree>
    <p:extLst>
      <p:ext uri="{BB962C8B-B14F-4D97-AF65-F5344CB8AC3E}">
        <p14:creationId xmlns:p14="http://schemas.microsoft.com/office/powerpoint/2010/main" val="344943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64BB-5179-0413-5B3B-AC1C76AC698D}"/>
              </a:ext>
            </a:extLst>
          </p:cNvPr>
          <p:cNvSpPr>
            <a:spLocks noGrp="1"/>
          </p:cNvSpPr>
          <p:nvPr>
            <p:ph type="title"/>
          </p:nvPr>
        </p:nvSpPr>
        <p:spPr>
          <a:xfrm>
            <a:off x="0" y="180108"/>
            <a:ext cx="9656618" cy="1163782"/>
          </a:xfrm>
        </p:spPr>
        <p:txBody>
          <a:bodyPr>
            <a:normAutofit/>
          </a:bodyPr>
          <a:lstStyle/>
          <a:p>
            <a:pPr algn="ctr"/>
            <a:r>
              <a:rPr lang="en-IN" sz="3200" b="1">
                <a:solidFill>
                  <a:schemeClr val="accent2">
                    <a:lumMod val="50000"/>
                  </a:schemeClr>
                </a:solidFill>
              </a:rPr>
              <a:t>AVERAGE HOURLY RATE OF MALE AND FEMALE RESEARCH SCIENTIST</a:t>
            </a:r>
          </a:p>
        </p:txBody>
      </p:sp>
      <p:sp>
        <p:nvSpPr>
          <p:cNvPr id="3" name="Content Placeholder 2">
            <a:extLst>
              <a:ext uri="{FF2B5EF4-FFF2-40B4-BE49-F238E27FC236}">
                <a16:creationId xmlns:a16="http://schemas.microsoft.com/office/drawing/2014/main" id="{F7CF1581-44BB-7C4C-F3A2-91E290E80D97}"/>
              </a:ext>
            </a:extLst>
          </p:cNvPr>
          <p:cNvSpPr>
            <a:spLocks noGrp="1"/>
          </p:cNvSpPr>
          <p:nvPr>
            <p:ph idx="1"/>
          </p:nvPr>
        </p:nvSpPr>
        <p:spPr>
          <a:xfrm>
            <a:off x="0" y="1579417"/>
            <a:ext cx="7204364" cy="5514110"/>
          </a:xfrm>
        </p:spPr>
        <p:txBody>
          <a:bodyPr>
            <a:normAutofit/>
          </a:bodyPr>
          <a:lstStyle/>
          <a:p>
            <a:pPr algn="just">
              <a:buClr>
                <a:srgbClr val="002060"/>
              </a:buClr>
            </a:pPr>
            <a:r>
              <a:rPr lang="en-US" sz="2000">
                <a:solidFill>
                  <a:schemeClr val="accent1">
                    <a:lumMod val="50000"/>
                  </a:schemeClr>
                </a:solidFill>
              </a:rPr>
              <a:t> The data shows a minimal difference in the average hourly rate between male and female research scientists, with males earning $115.93 per hour and females earning $114.45 per hour. </a:t>
            </a:r>
          </a:p>
          <a:p>
            <a:pPr algn="just">
              <a:buClr>
                <a:srgbClr val="002060"/>
              </a:buClr>
            </a:pPr>
            <a:r>
              <a:rPr lang="en-US" sz="2000">
                <a:solidFill>
                  <a:schemeClr val="accent1">
                    <a:lumMod val="50000"/>
                  </a:schemeClr>
                </a:solidFill>
              </a:rPr>
              <a:t>This suggests that, on average, there is a relatively small gender pay gap in the field of research science.</a:t>
            </a:r>
          </a:p>
          <a:p>
            <a:pPr algn="just">
              <a:buClr>
                <a:srgbClr val="002060"/>
              </a:buClr>
            </a:pPr>
            <a:r>
              <a:rPr lang="en-US" sz="2000">
                <a:solidFill>
                  <a:schemeClr val="accent1">
                    <a:lumMod val="50000"/>
                  </a:schemeClr>
                </a:solidFill>
              </a:rPr>
              <a:t>While there is still a gender pay gap, it's encouraging to see that the gap is narrow. </a:t>
            </a:r>
          </a:p>
          <a:p>
            <a:pPr algn="just">
              <a:buClr>
                <a:srgbClr val="002060"/>
              </a:buClr>
            </a:pPr>
            <a:r>
              <a:rPr lang="en-US" sz="2000">
                <a:solidFill>
                  <a:schemeClr val="accent1">
                    <a:lumMod val="50000"/>
                  </a:schemeClr>
                </a:solidFill>
              </a:rPr>
              <a:t>This indicates that progress has been made in achieving pay equity within the research science profession.</a:t>
            </a:r>
          </a:p>
          <a:p>
            <a:pPr algn="just">
              <a:buClr>
                <a:srgbClr val="002060"/>
              </a:buClr>
            </a:pPr>
            <a:r>
              <a:rPr lang="en-US" sz="2000">
                <a:solidFill>
                  <a:schemeClr val="accent1">
                    <a:lumMod val="50000"/>
                  </a:schemeClr>
                </a:solidFill>
              </a:rPr>
              <a:t> It's essential to continue efforts to close this gap further and promote equality in compensation for all scientists regardless of gender</a:t>
            </a:r>
            <a:endParaRPr lang="en-IN" sz="2000">
              <a:solidFill>
                <a:schemeClr val="accent1">
                  <a:lumMod val="50000"/>
                </a:schemeClr>
              </a:solidFill>
            </a:endParaRPr>
          </a:p>
        </p:txBody>
      </p:sp>
      <p:pic>
        <p:nvPicPr>
          <p:cNvPr id="5" name="Picture 4">
            <a:extLst>
              <a:ext uri="{FF2B5EF4-FFF2-40B4-BE49-F238E27FC236}">
                <a16:creationId xmlns:a16="http://schemas.microsoft.com/office/drawing/2014/main" id="{A4B90771-B2DD-C077-EF89-EF3FC3CB3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272" y="1856508"/>
            <a:ext cx="4696691" cy="3366655"/>
          </a:xfrm>
          <a:prstGeom prst="rect">
            <a:avLst/>
          </a:prstGeom>
          <a:ln>
            <a:noFill/>
          </a:ln>
        </p:spPr>
      </p:pic>
    </p:spTree>
    <p:extLst>
      <p:ext uri="{BB962C8B-B14F-4D97-AF65-F5344CB8AC3E}">
        <p14:creationId xmlns:p14="http://schemas.microsoft.com/office/powerpoint/2010/main" val="60086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7542F-AD77-AF08-9219-854E13E87F8E}"/>
              </a:ext>
            </a:extLst>
          </p:cNvPr>
          <p:cNvSpPr>
            <a:spLocks noGrp="1"/>
          </p:cNvSpPr>
          <p:nvPr>
            <p:ph type="title"/>
          </p:nvPr>
        </p:nvSpPr>
        <p:spPr>
          <a:xfrm>
            <a:off x="0" y="41564"/>
            <a:ext cx="9337963" cy="858982"/>
          </a:xfrm>
        </p:spPr>
        <p:txBody>
          <a:bodyPr>
            <a:normAutofit/>
          </a:bodyPr>
          <a:lstStyle/>
          <a:p>
            <a:pPr algn="ctr"/>
            <a:r>
              <a:rPr lang="en-IN" sz="3200" b="1">
                <a:solidFill>
                  <a:schemeClr val="accent2">
                    <a:lumMod val="50000"/>
                  </a:schemeClr>
                </a:solidFill>
              </a:rPr>
              <a:t>ATTRITION RATE VS MONTHLY INCOME STATS</a:t>
            </a:r>
          </a:p>
        </p:txBody>
      </p:sp>
      <p:sp>
        <p:nvSpPr>
          <p:cNvPr id="3" name="Content Placeholder 2">
            <a:extLst>
              <a:ext uri="{FF2B5EF4-FFF2-40B4-BE49-F238E27FC236}">
                <a16:creationId xmlns:a16="http://schemas.microsoft.com/office/drawing/2014/main" id="{552BD9D7-B3EC-339E-1728-E309B5A5D0ED}"/>
              </a:ext>
            </a:extLst>
          </p:cNvPr>
          <p:cNvSpPr>
            <a:spLocks noGrp="1"/>
          </p:cNvSpPr>
          <p:nvPr>
            <p:ph idx="1"/>
          </p:nvPr>
        </p:nvSpPr>
        <p:spPr>
          <a:xfrm>
            <a:off x="-1" y="1139536"/>
            <a:ext cx="6938331" cy="5316681"/>
          </a:xfrm>
        </p:spPr>
        <p:txBody>
          <a:bodyPr>
            <a:normAutofit/>
          </a:bodyPr>
          <a:lstStyle/>
          <a:p>
            <a:pPr algn="just">
              <a:buClr>
                <a:srgbClr val="002060"/>
              </a:buClr>
            </a:pPr>
            <a:r>
              <a:rPr lang="en-US" sz="2000">
                <a:solidFill>
                  <a:schemeClr val="accent1">
                    <a:lumMod val="50000"/>
                  </a:schemeClr>
                </a:solidFill>
              </a:rPr>
              <a:t>The data shows variations in attrition rates among departments. While the Hardware department has the lowest attrition rate at 49%, Research and Development and Software have the highest at 51%. </a:t>
            </a:r>
          </a:p>
          <a:p>
            <a:pPr algn="just">
              <a:buClr>
                <a:srgbClr val="002060"/>
              </a:buClr>
            </a:pPr>
            <a:r>
              <a:rPr lang="en-US" sz="2000">
                <a:solidFill>
                  <a:schemeClr val="accent1">
                    <a:lumMod val="50000"/>
                  </a:schemeClr>
                </a:solidFill>
              </a:rPr>
              <a:t>This highlights the importance of understanding and addressing the unique factors influencing attrition in each department.</a:t>
            </a:r>
          </a:p>
          <a:p>
            <a:pPr algn="just">
              <a:buClr>
                <a:srgbClr val="002060"/>
              </a:buClr>
            </a:pPr>
            <a:r>
              <a:rPr lang="en-US" sz="2000">
                <a:solidFill>
                  <a:schemeClr val="accent1">
                    <a:lumMod val="50000"/>
                  </a:schemeClr>
                </a:solidFill>
              </a:rPr>
              <a:t>Despite the differences in attrition rates, the average monthly income across departments remains relatively stable, ranging from ₹25,796 to ₹26,118. </a:t>
            </a:r>
          </a:p>
          <a:p>
            <a:pPr algn="just">
              <a:buClr>
                <a:srgbClr val="002060"/>
              </a:buClr>
            </a:pPr>
            <a:r>
              <a:rPr lang="en-US" sz="2000">
                <a:solidFill>
                  <a:schemeClr val="accent1">
                    <a:lumMod val="50000"/>
                  </a:schemeClr>
                </a:solidFill>
              </a:rPr>
              <a:t>This suggests that monthly income alone may not be the primary driver of attrition and that other factors, such as job satisfaction or career development opportunities, may play a significant role.</a:t>
            </a:r>
          </a:p>
        </p:txBody>
      </p:sp>
      <p:pic>
        <p:nvPicPr>
          <p:cNvPr id="6" name="Picture 5">
            <a:extLst>
              <a:ext uri="{FF2B5EF4-FFF2-40B4-BE49-F238E27FC236}">
                <a16:creationId xmlns:a16="http://schemas.microsoft.com/office/drawing/2014/main" id="{84E6FEAF-7560-49EB-2171-0E1310349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330" y="1717964"/>
            <a:ext cx="5253670" cy="3297381"/>
          </a:xfrm>
          <a:prstGeom prst="rect">
            <a:avLst/>
          </a:prstGeom>
          <a:ln>
            <a:noFill/>
          </a:ln>
        </p:spPr>
      </p:pic>
    </p:spTree>
    <p:extLst>
      <p:ext uri="{BB962C8B-B14F-4D97-AF65-F5344CB8AC3E}">
        <p14:creationId xmlns:p14="http://schemas.microsoft.com/office/powerpoint/2010/main" val="108941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732E-D9B5-F20B-61F5-0174B28F2401}"/>
              </a:ext>
            </a:extLst>
          </p:cNvPr>
          <p:cNvSpPr>
            <a:spLocks noGrp="1"/>
          </p:cNvSpPr>
          <p:nvPr>
            <p:ph type="title"/>
          </p:nvPr>
        </p:nvSpPr>
        <p:spPr>
          <a:xfrm>
            <a:off x="894734" y="221672"/>
            <a:ext cx="8910011" cy="817418"/>
          </a:xfrm>
        </p:spPr>
        <p:txBody>
          <a:bodyPr>
            <a:normAutofit fontScale="90000"/>
          </a:bodyPr>
          <a:lstStyle/>
          <a:p>
            <a:r>
              <a:rPr lang="en-IN" sz="3200" b="1">
                <a:solidFill>
                  <a:schemeClr val="accent2">
                    <a:lumMod val="50000"/>
                  </a:schemeClr>
                </a:solidFill>
              </a:rPr>
              <a:t>AVERAGE WORKING YEARS FOR EACH DEPARTMENT</a:t>
            </a:r>
          </a:p>
        </p:txBody>
      </p:sp>
      <p:sp>
        <p:nvSpPr>
          <p:cNvPr id="3" name="Content Placeholder 2">
            <a:extLst>
              <a:ext uri="{FF2B5EF4-FFF2-40B4-BE49-F238E27FC236}">
                <a16:creationId xmlns:a16="http://schemas.microsoft.com/office/drawing/2014/main" id="{8BE38FE5-BADD-69A2-B990-4A396EF3255A}"/>
              </a:ext>
            </a:extLst>
          </p:cNvPr>
          <p:cNvSpPr>
            <a:spLocks noGrp="1"/>
          </p:cNvSpPr>
          <p:nvPr>
            <p:ph idx="1"/>
          </p:nvPr>
        </p:nvSpPr>
        <p:spPr>
          <a:xfrm>
            <a:off x="0" y="1371601"/>
            <a:ext cx="7536872" cy="5902036"/>
          </a:xfrm>
        </p:spPr>
        <p:txBody>
          <a:bodyPr>
            <a:normAutofit/>
          </a:bodyPr>
          <a:lstStyle/>
          <a:p>
            <a:pPr algn="just">
              <a:buClr>
                <a:srgbClr val="002060"/>
              </a:buClr>
            </a:pPr>
            <a:r>
              <a:rPr lang="en-US">
                <a:solidFill>
                  <a:schemeClr val="accent1">
                    <a:lumMod val="50000"/>
                  </a:schemeClr>
                </a:solidFill>
              </a:rPr>
              <a:t>The average working years in the company across various departments show remarkable stability, with hardware (20.48 years), human resources (20.45 years), and support (20.48 years) all clustering around the 20-year mark. </a:t>
            </a:r>
          </a:p>
          <a:p>
            <a:pPr algn="just">
              <a:buClr>
                <a:srgbClr val="002060"/>
              </a:buClr>
            </a:pPr>
            <a:r>
              <a:rPr lang="en-US">
                <a:solidFill>
                  <a:schemeClr val="accent1">
                    <a:lumMod val="50000"/>
                  </a:schemeClr>
                </a:solidFill>
              </a:rPr>
              <a:t>This consistency suggests a balanced and enduring workforce, which can positively impact organizational knowledge retention and internal expertise.</a:t>
            </a:r>
          </a:p>
          <a:p>
            <a:pPr algn="just">
              <a:buClr>
                <a:srgbClr val="002060"/>
              </a:buClr>
            </a:pPr>
            <a:r>
              <a:rPr lang="en-US">
                <a:solidFill>
                  <a:schemeClr val="accent1">
                    <a:lumMod val="50000"/>
                  </a:schemeClr>
                </a:solidFill>
              </a:rPr>
              <a:t>Sales and software departments stand out with slightly higher average working years (20.62 and 20.65 years, respectively). </a:t>
            </a:r>
          </a:p>
          <a:p>
            <a:pPr algn="just">
              <a:buClr>
                <a:srgbClr val="002060"/>
              </a:buClr>
            </a:pPr>
            <a:r>
              <a:rPr lang="en-US">
                <a:solidFill>
                  <a:schemeClr val="accent1">
                    <a:lumMod val="50000"/>
                  </a:schemeClr>
                </a:solidFill>
              </a:rPr>
              <a:t>This indicates a strong commitment of employees in these departments, potentially reflecting a culture of long-term career growth and development. </a:t>
            </a:r>
          </a:p>
          <a:p>
            <a:pPr algn="just">
              <a:buClr>
                <a:srgbClr val="002060"/>
              </a:buClr>
            </a:pPr>
            <a:r>
              <a:rPr lang="en-US">
                <a:solidFill>
                  <a:schemeClr val="accent1">
                    <a:lumMod val="50000"/>
                  </a:schemeClr>
                </a:solidFill>
              </a:rPr>
              <a:t>Leveraging this experienced talent pool could lead to innovative sales strategies and cutting-edge software development.</a:t>
            </a:r>
            <a:endParaRPr lang="en-IN">
              <a:solidFill>
                <a:schemeClr val="accent1">
                  <a:lumMod val="50000"/>
                </a:schemeClr>
              </a:solidFill>
            </a:endParaRPr>
          </a:p>
        </p:txBody>
      </p:sp>
      <p:pic>
        <p:nvPicPr>
          <p:cNvPr id="5" name="Picture 4">
            <a:extLst>
              <a:ext uri="{FF2B5EF4-FFF2-40B4-BE49-F238E27FC236}">
                <a16:creationId xmlns:a16="http://schemas.microsoft.com/office/drawing/2014/main" id="{A02E466F-0CC5-475E-43E8-F2A1EA3011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36872" y="1828800"/>
            <a:ext cx="4655127" cy="3200399"/>
          </a:xfrm>
          <a:prstGeom prst="rect">
            <a:avLst/>
          </a:prstGeom>
          <a:ln>
            <a:noFill/>
          </a:ln>
        </p:spPr>
      </p:pic>
    </p:spTree>
    <p:extLst>
      <p:ext uri="{BB962C8B-B14F-4D97-AF65-F5344CB8AC3E}">
        <p14:creationId xmlns:p14="http://schemas.microsoft.com/office/powerpoint/2010/main" val="266946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BD2F-69CD-B4DF-F00A-BBE97F9B4584}"/>
              </a:ext>
            </a:extLst>
          </p:cNvPr>
          <p:cNvSpPr>
            <a:spLocks noGrp="1"/>
          </p:cNvSpPr>
          <p:nvPr>
            <p:ph type="title"/>
          </p:nvPr>
        </p:nvSpPr>
        <p:spPr>
          <a:xfrm>
            <a:off x="469516" y="0"/>
            <a:ext cx="8596668" cy="762000"/>
          </a:xfrm>
        </p:spPr>
        <p:txBody>
          <a:bodyPr>
            <a:normAutofit/>
          </a:bodyPr>
          <a:lstStyle/>
          <a:p>
            <a:pPr algn="ctr"/>
            <a:r>
              <a:rPr lang="en-IN" sz="3200" b="1">
                <a:solidFill>
                  <a:schemeClr val="accent2">
                    <a:lumMod val="50000"/>
                  </a:schemeClr>
                </a:solidFill>
              </a:rPr>
              <a:t>JOB ROLE VS WORK LIFE BALANCE</a:t>
            </a:r>
          </a:p>
        </p:txBody>
      </p:sp>
      <p:sp>
        <p:nvSpPr>
          <p:cNvPr id="3" name="Content Placeholder 2">
            <a:extLst>
              <a:ext uri="{FF2B5EF4-FFF2-40B4-BE49-F238E27FC236}">
                <a16:creationId xmlns:a16="http://schemas.microsoft.com/office/drawing/2014/main" id="{5DD6882A-2150-1E71-530E-676A96716907}"/>
              </a:ext>
            </a:extLst>
          </p:cNvPr>
          <p:cNvSpPr>
            <a:spLocks noGrp="1"/>
          </p:cNvSpPr>
          <p:nvPr>
            <p:ph idx="1"/>
          </p:nvPr>
        </p:nvSpPr>
        <p:spPr>
          <a:xfrm>
            <a:off x="1" y="1357746"/>
            <a:ext cx="7342907" cy="6539346"/>
          </a:xfrm>
        </p:spPr>
        <p:txBody>
          <a:bodyPr>
            <a:normAutofit/>
          </a:bodyPr>
          <a:lstStyle/>
          <a:p>
            <a:pPr algn="just">
              <a:buClr>
                <a:srgbClr val="002060"/>
              </a:buClr>
            </a:pPr>
            <a:r>
              <a:rPr lang="en-US">
                <a:solidFill>
                  <a:schemeClr val="accent1">
                    <a:lumMod val="50000"/>
                  </a:schemeClr>
                </a:solidFill>
              </a:rPr>
              <a:t>Based on the data, job roles that tend to have a better work-life balance are healthcare representatives and human resources professionals, with average scores above 1,230. </a:t>
            </a:r>
          </a:p>
          <a:p>
            <a:pPr algn="just">
              <a:buClr>
                <a:srgbClr val="002060"/>
              </a:buClr>
            </a:pPr>
            <a:r>
              <a:rPr lang="en-US">
                <a:solidFill>
                  <a:schemeClr val="accent1">
                    <a:lumMod val="50000"/>
                  </a:schemeClr>
                </a:solidFill>
              </a:rPr>
              <a:t>On the other hand, roles like manufacturing directors and sales executives tend to have poorer work-life balance, with average scores below 1,250.</a:t>
            </a:r>
          </a:p>
          <a:p>
            <a:pPr algn="just">
              <a:buClr>
                <a:srgbClr val="002060"/>
              </a:buClr>
            </a:pPr>
            <a:r>
              <a:rPr lang="en-US">
                <a:solidFill>
                  <a:schemeClr val="accent1">
                    <a:lumMod val="50000"/>
                  </a:schemeClr>
                </a:solidFill>
              </a:rPr>
              <a:t>It's important to note that work-life balance can vary significantly within each job role. </a:t>
            </a:r>
          </a:p>
          <a:p>
            <a:pPr algn="just">
              <a:buClr>
                <a:srgbClr val="002060"/>
              </a:buClr>
            </a:pPr>
            <a:r>
              <a:rPr lang="en-US">
                <a:solidFill>
                  <a:schemeClr val="accent1">
                    <a:lumMod val="50000"/>
                  </a:schemeClr>
                </a:solidFill>
              </a:rPr>
              <a:t>For example, while the average work-life balance score for research scientists is around 1,256, there is a notable range within this role, with some individuals reporting excellent work-life balance (score above 1,280) and others experiencing a poorer balance (score below 1,240). </a:t>
            </a:r>
          </a:p>
          <a:p>
            <a:pPr algn="just">
              <a:buClr>
                <a:srgbClr val="002060"/>
              </a:buClr>
            </a:pPr>
            <a:r>
              <a:rPr lang="en-US">
                <a:solidFill>
                  <a:schemeClr val="accent1">
                    <a:lumMod val="50000"/>
                  </a:schemeClr>
                </a:solidFill>
              </a:rPr>
              <a:t>This highlights the importance of individual factors and company policies in determining work-life balance, even within the same job category.</a:t>
            </a:r>
            <a:endParaRPr lang="en-IN">
              <a:solidFill>
                <a:schemeClr val="accent1">
                  <a:lumMod val="50000"/>
                </a:schemeClr>
              </a:solidFill>
            </a:endParaRPr>
          </a:p>
        </p:txBody>
      </p:sp>
      <p:pic>
        <p:nvPicPr>
          <p:cNvPr id="6" name="Picture 5">
            <a:extLst>
              <a:ext uri="{FF2B5EF4-FFF2-40B4-BE49-F238E27FC236}">
                <a16:creationId xmlns:a16="http://schemas.microsoft.com/office/drawing/2014/main" id="{E3F8D092-145B-7986-33B3-1312749CC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3018" y="1662545"/>
            <a:ext cx="4668981" cy="4073237"/>
          </a:xfrm>
          <a:prstGeom prst="rect">
            <a:avLst/>
          </a:prstGeom>
          <a:ln>
            <a:noFill/>
          </a:ln>
        </p:spPr>
      </p:pic>
    </p:spTree>
    <p:extLst>
      <p:ext uri="{BB962C8B-B14F-4D97-AF65-F5344CB8AC3E}">
        <p14:creationId xmlns:p14="http://schemas.microsoft.com/office/powerpoint/2010/main" val="285738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F56B-33F0-AA4D-D10F-52ADB8B0D02C}"/>
              </a:ext>
            </a:extLst>
          </p:cNvPr>
          <p:cNvSpPr>
            <a:spLocks noGrp="1"/>
          </p:cNvSpPr>
          <p:nvPr>
            <p:ph type="title"/>
          </p:nvPr>
        </p:nvSpPr>
        <p:spPr>
          <a:xfrm>
            <a:off x="0" y="82347"/>
            <a:ext cx="10571017" cy="734291"/>
          </a:xfrm>
        </p:spPr>
        <p:txBody>
          <a:bodyPr>
            <a:normAutofit fontScale="90000"/>
          </a:bodyPr>
          <a:lstStyle/>
          <a:p>
            <a:pPr algn="ctr"/>
            <a:r>
              <a:rPr lang="en-IN" sz="3200" b="1">
                <a:solidFill>
                  <a:schemeClr val="accent2">
                    <a:lumMod val="50000"/>
                  </a:schemeClr>
                </a:solidFill>
              </a:rPr>
              <a:t>ATTRITION RATE VS YEAR SINCE LAST PROMOTION RELATION</a:t>
            </a:r>
          </a:p>
        </p:txBody>
      </p:sp>
      <p:sp>
        <p:nvSpPr>
          <p:cNvPr id="3" name="Content Placeholder 2">
            <a:extLst>
              <a:ext uri="{FF2B5EF4-FFF2-40B4-BE49-F238E27FC236}">
                <a16:creationId xmlns:a16="http://schemas.microsoft.com/office/drawing/2014/main" id="{03B1108C-308D-9098-C2A9-1ED4BEBD3FFF}"/>
              </a:ext>
            </a:extLst>
          </p:cNvPr>
          <p:cNvSpPr>
            <a:spLocks noGrp="1"/>
          </p:cNvSpPr>
          <p:nvPr>
            <p:ph idx="1"/>
          </p:nvPr>
        </p:nvSpPr>
        <p:spPr>
          <a:xfrm>
            <a:off x="0" y="751868"/>
            <a:ext cx="6733309" cy="6152197"/>
          </a:xfrm>
        </p:spPr>
        <p:txBody>
          <a:bodyPr>
            <a:normAutofit lnSpcReduction="10000"/>
          </a:bodyPr>
          <a:lstStyle/>
          <a:p>
            <a:pPr algn="just">
              <a:buClr>
                <a:srgbClr val="002060"/>
              </a:buClr>
            </a:pPr>
            <a:r>
              <a:rPr lang="en-US">
                <a:solidFill>
                  <a:schemeClr val="accent1">
                    <a:lumMod val="50000"/>
                  </a:schemeClr>
                </a:solidFill>
              </a:rPr>
              <a:t>For 0-5 years since Last year Promotion interval Research &amp; Development and Hardware departments has highest and lowest attrition rate respectively.</a:t>
            </a:r>
          </a:p>
          <a:p>
            <a:pPr algn="just">
              <a:buClr>
                <a:srgbClr val="002060"/>
              </a:buClr>
            </a:pPr>
            <a:r>
              <a:rPr lang="en-US">
                <a:solidFill>
                  <a:schemeClr val="accent1">
                    <a:lumMod val="50000"/>
                  </a:schemeClr>
                </a:solidFill>
              </a:rPr>
              <a:t>For 6-10 years since last year promotion interval Human resources and software departments has highest and lowest attrition rate respectively.</a:t>
            </a:r>
          </a:p>
          <a:p>
            <a:pPr algn="just">
              <a:buClr>
                <a:srgbClr val="002060"/>
              </a:buClr>
            </a:pPr>
            <a:r>
              <a:rPr lang="en-US">
                <a:solidFill>
                  <a:schemeClr val="accent1">
                    <a:lumMod val="50000"/>
                  </a:schemeClr>
                </a:solidFill>
              </a:rPr>
              <a:t>For 11-15 years since last promotion interval support and sales departments has highest and lowest attrition rate respectively.</a:t>
            </a:r>
          </a:p>
          <a:p>
            <a:pPr algn="just">
              <a:buClr>
                <a:srgbClr val="002060"/>
              </a:buClr>
            </a:pPr>
            <a:r>
              <a:rPr lang="en-US">
                <a:solidFill>
                  <a:schemeClr val="accent1">
                    <a:lumMod val="50000"/>
                  </a:schemeClr>
                </a:solidFill>
              </a:rPr>
              <a:t>For 16-20 years since last promotion interval software &amp; hardware departments has highest and lowest attrition respectively.</a:t>
            </a:r>
          </a:p>
          <a:p>
            <a:pPr algn="just">
              <a:buClr>
                <a:srgbClr val="002060"/>
              </a:buClr>
            </a:pPr>
            <a:r>
              <a:rPr lang="en-US">
                <a:solidFill>
                  <a:schemeClr val="accent1">
                    <a:lumMod val="50000"/>
                  </a:schemeClr>
                </a:solidFill>
              </a:rPr>
              <a:t>For 21-25 years since last promotion interval software and support departments has highest and lowest attrition respectively.</a:t>
            </a:r>
          </a:p>
          <a:p>
            <a:pPr algn="just">
              <a:buClr>
                <a:srgbClr val="002060"/>
              </a:buClr>
            </a:pPr>
            <a:r>
              <a:rPr lang="en-US">
                <a:solidFill>
                  <a:schemeClr val="accent1">
                    <a:lumMod val="50000"/>
                  </a:schemeClr>
                </a:solidFill>
              </a:rPr>
              <a:t>For 26-30 years since last promotion interval support and Human resources departments has highest and lowest attrition respectively.</a:t>
            </a:r>
          </a:p>
          <a:p>
            <a:pPr algn="just">
              <a:buClr>
                <a:srgbClr val="002060"/>
              </a:buClr>
            </a:pPr>
            <a:r>
              <a:rPr lang="en-US">
                <a:solidFill>
                  <a:schemeClr val="accent1">
                    <a:lumMod val="50000"/>
                  </a:schemeClr>
                </a:solidFill>
              </a:rPr>
              <a:t>For above 30 years since last promotion interval software and Human resources departments has highest and lowest attrition respectively.</a:t>
            </a:r>
            <a:endParaRPr lang="en-IN">
              <a:solidFill>
                <a:schemeClr val="accent1">
                  <a:lumMod val="50000"/>
                </a:schemeClr>
              </a:solidFill>
            </a:endParaRPr>
          </a:p>
        </p:txBody>
      </p:sp>
      <p:pic>
        <p:nvPicPr>
          <p:cNvPr id="6" name="Picture 5">
            <a:extLst>
              <a:ext uri="{FF2B5EF4-FFF2-40B4-BE49-F238E27FC236}">
                <a16:creationId xmlns:a16="http://schemas.microsoft.com/office/drawing/2014/main" id="{7D9DC04A-B10C-C3DB-957F-7FDE05199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308" y="1447800"/>
            <a:ext cx="5458691" cy="3962400"/>
          </a:xfrm>
          <a:prstGeom prst="rect">
            <a:avLst/>
          </a:prstGeom>
          <a:ln>
            <a:noFill/>
          </a:ln>
        </p:spPr>
      </p:pic>
    </p:spTree>
    <p:extLst>
      <p:ext uri="{BB962C8B-B14F-4D97-AF65-F5344CB8AC3E}">
        <p14:creationId xmlns:p14="http://schemas.microsoft.com/office/powerpoint/2010/main" val="129650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B214-05CE-C688-A798-47BE87EE47C9}"/>
              </a:ext>
            </a:extLst>
          </p:cNvPr>
          <p:cNvSpPr>
            <a:spLocks noGrp="1"/>
          </p:cNvSpPr>
          <p:nvPr>
            <p:ph type="title"/>
          </p:nvPr>
        </p:nvSpPr>
        <p:spPr>
          <a:xfrm>
            <a:off x="2132062" y="14514"/>
            <a:ext cx="8596668" cy="660400"/>
          </a:xfrm>
        </p:spPr>
        <p:txBody>
          <a:bodyPr>
            <a:noAutofit/>
          </a:bodyPr>
          <a:lstStyle/>
          <a:p>
            <a:pPr algn="ctr"/>
            <a:r>
              <a:rPr lang="en-IN" sz="4000" b="1" dirty="0">
                <a:solidFill>
                  <a:schemeClr val="accent2">
                    <a:lumMod val="50000"/>
                  </a:schemeClr>
                </a:solidFill>
              </a:rPr>
              <a:t>EXCEL DASHBOARD</a:t>
            </a:r>
          </a:p>
        </p:txBody>
      </p:sp>
      <p:pic>
        <p:nvPicPr>
          <p:cNvPr id="4" name="Picture 3" descr="A screenshot of a computer&#10;&#10;Description automatically generated">
            <a:extLst>
              <a:ext uri="{FF2B5EF4-FFF2-40B4-BE49-F238E27FC236}">
                <a16:creationId xmlns:a16="http://schemas.microsoft.com/office/drawing/2014/main" id="{F6CF625D-6DB8-10DC-AEB9-918CB047B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7" y="660400"/>
            <a:ext cx="11808673" cy="5900057"/>
          </a:xfrm>
          <a:prstGeom prst="rect">
            <a:avLst/>
          </a:prstGeom>
        </p:spPr>
      </p:pic>
    </p:spTree>
    <p:extLst>
      <p:ext uri="{BB962C8B-B14F-4D97-AF65-F5344CB8AC3E}">
        <p14:creationId xmlns:p14="http://schemas.microsoft.com/office/powerpoint/2010/main" val="1353899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291</TotalTime>
  <Words>1281</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HR ANALYTICS EMPLOYEE RETENTION ANALYSIS</vt:lpstr>
      <vt:lpstr>INDEX</vt:lpstr>
      <vt:lpstr>AVERAGE ATTRITION RATE FOR ALL DEPARTMENT</vt:lpstr>
      <vt:lpstr>AVERAGE HOURLY RATE OF MALE AND FEMALE RESEARCH SCIENTIST</vt:lpstr>
      <vt:lpstr>ATTRITION RATE VS MONTHLY INCOME STATS</vt:lpstr>
      <vt:lpstr>AVERAGE WORKING YEARS FOR EACH DEPARTMENT</vt:lpstr>
      <vt:lpstr>JOB ROLE VS WORK LIFE BALANCE</vt:lpstr>
      <vt:lpstr>ATTRITION RATE VS YEAR SINCE LAST PROMOTION RELATION</vt:lpstr>
      <vt:lpstr>EXCEL DASHBOARD</vt:lpstr>
      <vt:lpstr>POWER BI DASHBOARD </vt:lpstr>
      <vt:lpstr>OBSERVATION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RETENTION HR ANALYSIS</dc:title>
  <dc:creator>Yashaswini MJ</dc:creator>
  <cp:lastModifiedBy>Babitha Kudikala</cp:lastModifiedBy>
  <cp:revision>5</cp:revision>
  <dcterms:created xsi:type="dcterms:W3CDTF">2023-09-10T13:03:51Z</dcterms:created>
  <dcterms:modified xsi:type="dcterms:W3CDTF">2025-07-31T15:31:46Z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2023-12-15T18:31:25Z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0e6aec14-cc9d-4b61-8019-dadbbf710ebe</vt:lpwstr>
  </property>
  <property fmtid="{D5CDD505-2E9C-101B-9397-08002B2CF9AE}" pid="7" name="MSIP_Label_defa4170-0d19-0005-0004-bc88714345d2_ActionId">
    <vt:lpwstr>9402f720-cc5b-4266-aab4-46be6b5d4df6</vt:lpwstr>
  </property>
  <property fmtid="{D5CDD505-2E9C-101B-9397-08002B2CF9AE}" pid="8" name="MSIP_Label_defa4170-0d19-0005-0004-bc88714345d2_ContentBits">
    <vt:lpwstr>0</vt:lpwstr>
  </property>
</Properties>
</file>