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Nunito"/>
      <p:regular r:id="rId30"/>
      <p:bold r:id="rId31"/>
      <p:italic r:id="rId32"/>
      <p:boldItalic r:id="rId33"/>
    </p:embeddedFont>
    <p:embeddedFont>
      <p:font typeface="Maven Pro"/>
      <p:regular r:id="rId34"/>
      <p:bold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Nunito-bold.fntdata"/><Relationship Id="rId30" Type="http://schemas.openxmlformats.org/officeDocument/2006/relationships/font" Target="fonts/Nunito-regular.fntdata"/><Relationship Id="rId11" Type="http://schemas.openxmlformats.org/officeDocument/2006/relationships/slide" Target="slides/slide6.xml"/><Relationship Id="rId33" Type="http://schemas.openxmlformats.org/officeDocument/2006/relationships/font" Target="fonts/Nunito-boldItalic.fntdata"/><Relationship Id="rId10" Type="http://schemas.openxmlformats.org/officeDocument/2006/relationships/slide" Target="slides/slide5.xml"/><Relationship Id="rId32" Type="http://schemas.openxmlformats.org/officeDocument/2006/relationships/font" Target="fonts/Nunito-italic.fntdata"/><Relationship Id="rId13" Type="http://schemas.openxmlformats.org/officeDocument/2006/relationships/slide" Target="slides/slide8.xml"/><Relationship Id="rId35" Type="http://schemas.openxmlformats.org/officeDocument/2006/relationships/font" Target="fonts/MavenPro-bold.fntdata"/><Relationship Id="rId12" Type="http://schemas.openxmlformats.org/officeDocument/2006/relationships/slide" Target="slides/slide7.xml"/><Relationship Id="rId34" Type="http://schemas.openxmlformats.org/officeDocument/2006/relationships/font" Target="fonts/MavenPro-regular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c39718664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2c39718664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2c39718664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2c39718664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2c37a15affa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2c37a15affa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2c37a15affa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2c37a15affa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2c37a15affa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2c37a15affa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2c37a15affa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2c37a15affa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2c37a15affa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2c37a15affa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2c37a15affa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2c37a15affa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2c37a15affa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2c37a15affa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2c37a15affa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2c37a15affa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c37d4b67f5_0_5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c37d4b67f5_0_5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2c37a15affa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2c37a15affa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2c6137bfc1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2c6137bfc1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c37a15affa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c37a15affa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2c37a15affa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2c37a15affa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2c37a15affa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2c37a15affa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c37d4b67f5_0_10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2c37d4b67f5_0_10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c37d4b67f5_0_10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2c37d4b67f5_0_10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c37d4b67f5_0_1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c37d4b67f5_0_1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c37a15aff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2c37a15aff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c37a15aff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2c37a15aff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c37a15aff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2c37a15aff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c37a15affa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c37a15affa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Relationship Id="rId4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Inventory Data Analysis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Babitha Raghavan</a:t>
            </a:r>
            <a:endParaRPr/>
          </a:p>
        </p:txBody>
      </p:sp>
      <p:pic>
        <p:nvPicPr>
          <p:cNvPr id="279" name="Google Shape;27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2500" y="1511075"/>
            <a:ext cx="4630100" cy="265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2"/>
          <p:cNvSpPr txBox="1"/>
          <p:nvPr>
            <p:ph type="ctrTitle"/>
          </p:nvPr>
        </p:nvSpPr>
        <p:spPr>
          <a:xfrm>
            <a:off x="614775" y="306150"/>
            <a:ext cx="7777500" cy="69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40"/>
              <a:t>Products with 80% Stock Level maintained</a:t>
            </a:r>
            <a:endParaRPr sz="2840"/>
          </a:p>
        </p:txBody>
      </p:sp>
      <p:pic>
        <p:nvPicPr>
          <p:cNvPr id="338" name="Google Shape;33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400" y="1076475"/>
            <a:ext cx="6975560" cy="391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3"/>
          <p:cNvSpPr txBox="1"/>
          <p:nvPr>
            <p:ph type="ctrTitle"/>
          </p:nvPr>
        </p:nvSpPr>
        <p:spPr>
          <a:xfrm>
            <a:off x="824000" y="480500"/>
            <a:ext cx="6661800" cy="122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Stockouts and replenishment</a:t>
            </a:r>
            <a:endParaRPr/>
          </a:p>
        </p:txBody>
      </p:sp>
      <p:sp>
        <p:nvSpPr>
          <p:cNvPr id="344" name="Google Shape;344;p23"/>
          <p:cNvSpPr txBox="1"/>
          <p:nvPr>
            <p:ph idx="1" type="subTitle"/>
          </p:nvPr>
        </p:nvSpPr>
        <p:spPr>
          <a:xfrm>
            <a:off x="824000" y="1807500"/>
            <a:ext cx="7097700" cy="29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Average SL%  - between 40 and 80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SL% below 40 - Overstocked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SL% above 80 - Understock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Percentage of products in various stores, in over stock is 3.5% and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Under stock is 94.6%, which require immediate replenishment.</a:t>
            </a:r>
            <a:endParaRPr sz="17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4"/>
          <p:cNvSpPr txBox="1"/>
          <p:nvPr>
            <p:ph type="ctrTitle"/>
          </p:nvPr>
        </p:nvSpPr>
        <p:spPr>
          <a:xfrm>
            <a:off x="719375" y="131798"/>
            <a:ext cx="7969500" cy="74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Sales Units</a:t>
            </a:r>
            <a:endParaRPr sz="3400"/>
          </a:p>
        </p:txBody>
      </p:sp>
      <p:pic>
        <p:nvPicPr>
          <p:cNvPr id="350" name="Google Shape;35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275" y="1367171"/>
            <a:ext cx="3824859" cy="33798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9359" y="1367171"/>
            <a:ext cx="3989523" cy="3379829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24"/>
          <p:cNvSpPr txBox="1"/>
          <p:nvPr/>
        </p:nvSpPr>
        <p:spPr>
          <a:xfrm>
            <a:off x="719375" y="931888"/>
            <a:ext cx="8175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Units sold in </a:t>
            </a:r>
            <a:r>
              <a:rPr lang="en" sz="13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Toiletries</a:t>
            </a:r>
            <a:r>
              <a:rPr lang="en" sz="13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 are more than double that of Beauty </a:t>
            </a:r>
            <a:r>
              <a:rPr lang="en" sz="13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and</a:t>
            </a:r>
            <a:r>
              <a:rPr lang="en" sz="13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 Healthcare.</a:t>
            </a:r>
            <a:endParaRPr sz="13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5"/>
          <p:cNvSpPr txBox="1"/>
          <p:nvPr>
            <p:ph type="ctrTitle"/>
          </p:nvPr>
        </p:nvSpPr>
        <p:spPr>
          <a:xfrm>
            <a:off x="684525" y="184094"/>
            <a:ext cx="6086400" cy="9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Revenue</a:t>
            </a:r>
            <a:endParaRPr/>
          </a:p>
        </p:txBody>
      </p:sp>
      <p:pic>
        <p:nvPicPr>
          <p:cNvPr id="358" name="Google Shape;35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93850"/>
            <a:ext cx="5135750" cy="299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9050" y="1593850"/>
            <a:ext cx="3835750" cy="2990850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25"/>
          <p:cNvSpPr txBox="1"/>
          <p:nvPr/>
        </p:nvSpPr>
        <p:spPr>
          <a:xfrm>
            <a:off x="87150" y="1168275"/>
            <a:ext cx="8969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Revenue from</a:t>
            </a:r>
            <a:r>
              <a:rPr lang="en" sz="13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 Toiletries is much higher than  that of Beauty and Healthcare, </a:t>
            </a:r>
            <a:r>
              <a:rPr lang="en" sz="13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similar</a:t>
            </a:r>
            <a:r>
              <a:rPr lang="en" sz="13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 to Units sold.</a:t>
            </a:r>
            <a:endParaRPr sz="13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6"/>
          <p:cNvSpPr txBox="1"/>
          <p:nvPr>
            <p:ph type="ctrTitle"/>
          </p:nvPr>
        </p:nvSpPr>
        <p:spPr>
          <a:xfrm>
            <a:off x="824000" y="131794"/>
            <a:ext cx="4255500" cy="95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Gross Profit</a:t>
            </a:r>
            <a:endParaRPr/>
          </a:p>
        </p:txBody>
      </p:sp>
      <p:pic>
        <p:nvPicPr>
          <p:cNvPr id="366" name="Google Shape;36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775" y="1172369"/>
            <a:ext cx="6572250" cy="3714750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26"/>
          <p:cNvSpPr txBox="1"/>
          <p:nvPr/>
        </p:nvSpPr>
        <p:spPr>
          <a:xfrm>
            <a:off x="7618375" y="1375475"/>
            <a:ext cx="1535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8" name="Google Shape;368;p26"/>
          <p:cNvSpPr txBox="1"/>
          <p:nvPr/>
        </p:nvSpPr>
        <p:spPr>
          <a:xfrm>
            <a:off x="7473100" y="1302825"/>
            <a:ext cx="1680600" cy="22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Gross Profit from Beauty and Healthcare is more than 50% higher compared to Toiletries, in contradiction to Revenue and Units sold.</a:t>
            </a:r>
            <a:endParaRPr sz="15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7"/>
          <p:cNvSpPr txBox="1"/>
          <p:nvPr>
            <p:ph type="ctrTitle"/>
          </p:nvPr>
        </p:nvSpPr>
        <p:spPr>
          <a:xfrm>
            <a:off x="614775" y="236394"/>
            <a:ext cx="4255500" cy="95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Seasonal Data</a:t>
            </a:r>
            <a:endParaRPr sz="3400"/>
          </a:p>
        </p:txBody>
      </p:sp>
      <p:sp>
        <p:nvSpPr>
          <p:cNvPr id="374" name="Google Shape;374;p27"/>
          <p:cNvSpPr txBox="1"/>
          <p:nvPr>
            <p:ph idx="1" type="subTitle"/>
          </p:nvPr>
        </p:nvSpPr>
        <p:spPr>
          <a:xfrm>
            <a:off x="6019825" y="1354675"/>
            <a:ext cx="2747400" cy="35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Seasonal peak during christmas months and sudden drop in New Year.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Gradual pick up later on </a:t>
            </a:r>
            <a:r>
              <a:rPr lang="en"/>
              <a:t>and</a:t>
            </a:r>
            <a:r>
              <a:rPr lang="en"/>
              <a:t> stays steady</a:t>
            </a:r>
            <a:endParaRPr/>
          </a:p>
        </p:txBody>
      </p:sp>
      <p:pic>
        <p:nvPicPr>
          <p:cNvPr id="375" name="Google Shape;37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775" y="1054800"/>
            <a:ext cx="5163025" cy="394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8"/>
          <p:cNvSpPr txBox="1"/>
          <p:nvPr>
            <p:ph type="ctrTitle"/>
          </p:nvPr>
        </p:nvSpPr>
        <p:spPr>
          <a:xfrm>
            <a:off x="0" y="360100"/>
            <a:ext cx="2130900" cy="148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Seasonal Data</a:t>
            </a:r>
            <a:endParaRPr sz="3500"/>
          </a:p>
        </p:txBody>
      </p:sp>
      <p:sp>
        <p:nvSpPr>
          <p:cNvPr id="381" name="Google Shape;381;p28"/>
          <p:cNvSpPr txBox="1"/>
          <p:nvPr>
            <p:ph idx="1" type="subTitle"/>
          </p:nvPr>
        </p:nvSpPr>
        <p:spPr>
          <a:xfrm>
            <a:off x="4485475" y="300975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2" name="Google Shape;38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4725" y="0"/>
            <a:ext cx="6139276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04725" y="2571750"/>
            <a:ext cx="6139276" cy="2571750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28"/>
          <p:cNvSpPr txBox="1"/>
          <p:nvPr/>
        </p:nvSpPr>
        <p:spPr>
          <a:xfrm>
            <a:off x="0" y="2106800"/>
            <a:ext cx="3000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Inventory  per store type </a:t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over Christmas and New Year months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9"/>
          <p:cNvSpPr txBox="1"/>
          <p:nvPr>
            <p:ph type="ctrTitle"/>
          </p:nvPr>
        </p:nvSpPr>
        <p:spPr>
          <a:xfrm>
            <a:off x="527600" y="149226"/>
            <a:ext cx="3453600" cy="20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Sale Units </a:t>
            </a:r>
            <a:endParaRPr/>
          </a:p>
        </p:txBody>
      </p:sp>
      <p:sp>
        <p:nvSpPr>
          <p:cNvPr id="390" name="Google Shape;390;p29"/>
          <p:cNvSpPr txBox="1"/>
          <p:nvPr>
            <p:ph idx="1" type="subTitle"/>
          </p:nvPr>
        </p:nvSpPr>
        <p:spPr>
          <a:xfrm>
            <a:off x="4450600" y="3184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1" name="Google Shape;39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1212" y="304288"/>
            <a:ext cx="5049875" cy="4534924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29"/>
          <p:cNvSpPr txBox="1"/>
          <p:nvPr/>
        </p:nvSpPr>
        <p:spPr>
          <a:xfrm>
            <a:off x="685800" y="1912100"/>
            <a:ext cx="2859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93" name="Google Shape;393;p29"/>
          <p:cNvSpPr txBox="1"/>
          <p:nvPr/>
        </p:nvSpPr>
        <p:spPr>
          <a:xfrm>
            <a:off x="363250" y="1511900"/>
            <a:ext cx="34536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Sale units per week categorised per store type.</a:t>
            </a:r>
            <a:endParaRPr sz="1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Airport has highest number of units sold, Flagship come below and shoes seasonal variation.</a:t>
            </a:r>
            <a:endParaRPr sz="1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H&amp;B, LP stays low and steady on units sold.</a:t>
            </a:r>
            <a:endParaRPr sz="1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0"/>
          <p:cNvSpPr txBox="1"/>
          <p:nvPr>
            <p:ph type="ctrTitle"/>
          </p:nvPr>
        </p:nvSpPr>
        <p:spPr>
          <a:xfrm>
            <a:off x="405550" y="253845"/>
            <a:ext cx="4255500" cy="118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10 Stores</a:t>
            </a:r>
            <a:endParaRPr/>
          </a:p>
        </p:txBody>
      </p:sp>
      <p:sp>
        <p:nvSpPr>
          <p:cNvPr id="399" name="Google Shape;399;p30"/>
          <p:cNvSpPr txBox="1"/>
          <p:nvPr>
            <p:ph idx="1" type="subTitle"/>
          </p:nvPr>
        </p:nvSpPr>
        <p:spPr>
          <a:xfrm>
            <a:off x="405550" y="1364550"/>
            <a:ext cx="2599200" cy="28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Stores in the </a:t>
            </a:r>
            <a:r>
              <a:rPr lang="en"/>
              <a:t>descending</a:t>
            </a:r>
            <a:r>
              <a:rPr lang="en"/>
              <a:t> order of the  revenue generated.</a:t>
            </a:r>
            <a:endParaRPr/>
          </a:p>
        </p:txBody>
      </p:sp>
      <p:pic>
        <p:nvPicPr>
          <p:cNvPr id="400" name="Google Shape;40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6639" y="357450"/>
            <a:ext cx="5490461" cy="409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1"/>
          <p:cNvSpPr txBox="1"/>
          <p:nvPr>
            <p:ph type="ctrTitle"/>
          </p:nvPr>
        </p:nvSpPr>
        <p:spPr>
          <a:xfrm>
            <a:off x="614775" y="306150"/>
            <a:ext cx="25296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10 products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sold </a:t>
            </a:r>
            <a:endParaRPr/>
          </a:p>
        </p:txBody>
      </p:sp>
      <p:sp>
        <p:nvSpPr>
          <p:cNvPr id="406" name="Google Shape;406;p31"/>
          <p:cNvSpPr txBox="1"/>
          <p:nvPr>
            <p:ph idx="1" type="subTitle"/>
          </p:nvPr>
        </p:nvSpPr>
        <p:spPr>
          <a:xfrm>
            <a:off x="614775" y="2334425"/>
            <a:ext cx="2397600" cy="24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Products with highest no. of Sales Units all over the 80 stores.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734 is the most popular product.</a:t>
            </a:r>
            <a:endParaRPr/>
          </a:p>
        </p:txBody>
      </p:sp>
      <p:pic>
        <p:nvPicPr>
          <p:cNvPr id="407" name="Google Shape;40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4375" y="447488"/>
            <a:ext cx="5694825" cy="4248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>
            <p:ph type="ctrTitle"/>
          </p:nvPr>
        </p:nvSpPr>
        <p:spPr>
          <a:xfrm>
            <a:off x="693225" y="-5"/>
            <a:ext cx="4255500" cy="110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Introduction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85" name="Google Shape;285;p14"/>
          <p:cNvSpPr txBox="1"/>
          <p:nvPr>
            <p:ph idx="1" type="subTitle"/>
          </p:nvPr>
        </p:nvSpPr>
        <p:spPr>
          <a:xfrm>
            <a:off x="824000" y="1244700"/>
            <a:ext cx="7882200" cy="30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6" name="Google Shape;28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" y="1028700"/>
            <a:ext cx="9067800" cy="41148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87" name="Google Shape;287;p14"/>
          <p:cNvSpPr txBox="1"/>
          <p:nvPr/>
        </p:nvSpPr>
        <p:spPr>
          <a:xfrm>
            <a:off x="5744100" y="2988600"/>
            <a:ext cx="3399900" cy="215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2424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The goal of this project is to analyse historic stock/inventory data to decide: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❏"/>
            </a:pPr>
            <a:r>
              <a:rPr b="1" lang="en" sz="1600"/>
              <a:t> Inventory trends over time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❏"/>
            </a:pPr>
            <a:r>
              <a:rPr b="1" lang="en" sz="1600"/>
              <a:t> Identify popular products and  stores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❏"/>
            </a:pPr>
            <a:r>
              <a:rPr b="1" lang="en" sz="1600"/>
              <a:t> Stockouts and replenishment analysis</a:t>
            </a:r>
            <a:endParaRPr b="1" sz="1600"/>
          </a:p>
        </p:txBody>
      </p:sp>
      <p:sp>
        <p:nvSpPr>
          <p:cNvPr id="288" name="Google Shape;288;p14"/>
          <p:cNvSpPr txBox="1"/>
          <p:nvPr/>
        </p:nvSpPr>
        <p:spPr>
          <a:xfrm>
            <a:off x="38100" y="3481200"/>
            <a:ext cx="3000000" cy="16623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Nunito"/>
                <a:ea typeface="Nunito"/>
                <a:cs typeface="Nunito"/>
                <a:sym typeface="Nunito"/>
              </a:rPr>
              <a:t>Boots Heritage  - Historic </a:t>
            </a:r>
            <a:r>
              <a:rPr b="1" lang="en" sz="1600"/>
              <a:t>business from its first days as a herbalist store in Nottingham in the mid 1800s to its position as a modern global brand . </a:t>
            </a:r>
            <a:endParaRPr b="1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2"/>
          <p:cNvSpPr txBox="1"/>
          <p:nvPr>
            <p:ph type="ctrTitle"/>
          </p:nvPr>
        </p:nvSpPr>
        <p:spPr>
          <a:xfrm>
            <a:off x="316500" y="201550"/>
            <a:ext cx="2514000" cy="20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10 products by revenue</a:t>
            </a:r>
            <a:endParaRPr/>
          </a:p>
        </p:txBody>
      </p:sp>
      <p:sp>
        <p:nvSpPr>
          <p:cNvPr id="413" name="Google Shape;413;p32"/>
          <p:cNvSpPr txBox="1"/>
          <p:nvPr>
            <p:ph idx="1" type="subTitle"/>
          </p:nvPr>
        </p:nvSpPr>
        <p:spPr>
          <a:xfrm>
            <a:off x="191800" y="2480425"/>
            <a:ext cx="2638800" cy="21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Products with highest revenue in all the stores in descending order.</a:t>
            </a:r>
            <a:endParaRPr/>
          </a:p>
        </p:txBody>
      </p:sp>
      <p:pic>
        <p:nvPicPr>
          <p:cNvPr id="414" name="Google Shape;41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5575" y="201550"/>
            <a:ext cx="6000750" cy="447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3"/>
          <p:cNvSpPr txBox="1"/>
          <p:nvPr>
            <p:ph type="ctrTitle"/>
          </p:nvPr>
        </p:nvSpPr>
        <p:spPr>
          <a:xfrm>
            <a:off x="684525" y="255725"/>
            <a:ext cx="7620600" cy="7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 Centres in UK</a:t>
            </a:r>
            <a:endParaRPr/>
          </a:p>
        </p:txBody>
      </p:sp>
      <p:pic>
        <p:nvPicPr>
          <p:cNvPr id="420" name="Google Shape;42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350" y="1264243"/>
            <a:ext cx="4046325" cy="3727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Google Shape;421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3425" y="1264250"/>
            <a:ext cx="4219426" cy="378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4"/>
          <p:cNvSpPr txBox="1"/>
          <p:nvPr>
            <p:ph type="ctrTitle"/>
          </p:nvPr>
        </p:nvSpPr>
        <p:spPr>
          <a:xfrm>
            <a:off x="475300" y="271300"/>
            <a:ext cx="7289400" cy="69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Insights and Recommendation</a:t>
            </a:r>
            <a:endParaRPr/>
          </a:p>
        </p:txBody>
      </p:sp>
      <p:sp>
        <p:nvSpPr>
          <p:cNvPr id="427" name="Google Shape;427;p34"/>
          <p:cNvSpPr txBox="1"/>
          <p:nvPr>
            <p:ph idx="1" type="subTitle"/>
          </p:nvPr>
        </p:nvSpPr>
        <p:spPr>
          <a:xfrm>
            <a:off x="475300" y="1092639"/>
            <a:ext cx="8178600" cy="36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/>
              <a:t>Stock Level% -  LP stores stock level need to be improved,  to reduce holding cost, by applying discounts and promotions on low moving products.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/>
              <a:t>Product Category - Promote the sale of </a:t>
            </a:r>
            <a:r>
              <a:rPr lang="en"/>
              <a:t>everyday</a:t>
            </a:r>
            <a:r>
              <a:rPr lang="en"/>
              <a:t> fragrance which is lowest in sale units, and has proven to be the highest profitable category. Promote sale on the same by adverts on offer and discounts.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/>
              <a:t>Seasonal Trend - Average revenue generated was peaked during </a:t>
            </a:r>
            <a:r>
              <a:rPr lang="en"/>
              <a:t>christmas</a:t>
            </a:r>
            <a:r>
              <a:rPr lang="en"/>
              <a:t>  and dropped drastically by 2nd week of Jan 2020, in Flagship and Airport stores.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H&amp;B, LP stores have a steady sale during the period considered.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/>
              <a:t>Stockouts - 89% of products in various stores are under stock and require immediate </a:t>
            </a:r>
            <a:r>
              <a:rPr lang="en"/>
              <a:t>replenishment</a:t>
            </a:r>
            <a:r>
              <a:rPr lang="en"/>
              <a:t>.  9% is </a:t>
            </a:r>
            <a:r>
              <a:rPr lang="en"/>
              <a:t>overstocked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5"/>
          <p:cNvSpPr txBox="1"/>
          <p:nvPr>
            <p:ph type="ctrTitle"/>
          </p:nvPr>
        </p:nvSpPr>
        <p:spPr>
          <a:xfrm>
            <a:off x="824000" y="515400"/>
            <a:ext cx="74115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433" name="Google Shape;433;p35"/>
          <p:cNvSpPr txBox="1"/>
          <p:nvPr>
            <p:ph idx="1" type="subTitle"/>
          </p:nvPr>
        </p:nvSpPr>
        <p:spPr>
          <a:xfrm>
            <a:off x="824000" y="1502350"/>
            <a:ext cx="7272000" cy="3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-33259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 sz="2620"/>
              <a:t>Analysis was performed </a:t>
            </a:r>
            <a:r>
              <a:rPr lang="en" sz="2620"/>
              <a:t>prominently</a:t>
            </a:r>
            <a:r>
              <a:rPr lang="en" sz="2620"/>
              <a:t> on grouped data such as </a:t>
            </a:r>
            <a:r>
              <a:rPr lang="en" sz="2620"/>
              <a:t>category</a:t>
            </a:r>
            <a:r>
              <a:rPr lang="en" sz="2620"/>
              <a:t>  and Store type , </a:t>
            </a:r>
            <a:r>
              <a:rPr lang="en" sz="2620"/>
              <a:t>could be performed on individual product or store, for detailed analysis.</a:t>
            </a:r>
            <a:endParaRPr sz="262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20"/>
          </a:p>
          <a:p>
            <a:pPr indent="-33259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 sz="2620"/>
              <a:t>Seasonal variation in sales shows peak in sale units  during holiday weeks.</a:t>
            </a:r>
            <a:endParaRPr sz="262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20"/>
              <a:t>Hence can prepare the stock ready and frequent deliveries for this period.</a:t>
            </a:r>
            <a:endParaRPr sz="262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20"/>
          </a:p>
          <a:p>
            <a:pPr indent="-33259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 sz="2620"/>
              <a:t> Promotion and discounts on low moving products need to be applied to reduce holding cost.  Plan future  ordering of the products based on demand.</a:t>
            </a:r>
            <a:endParaRPr sz="262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20"/>
          </a:p>
          <a:p>
            <a:pPr indent="-33259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 sz="2620"/>
              <a:t>LP and H&amp;B store types need to be focussed on improving sales, service and identify products  of high demand.</a:t>
            </a:r>
            <a:endParaRPr sz="262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6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5"/>
          <p:cNvSpPr txBox="1"/>
          <p:nvPr>
            <p:ph type="ctrTitle"/>
          </p:nvPr>
        </p:nvSpPr>
        <p:spPr>
          <a:xfrm>
            <a:off x="824000" y="271269"/>
            <a:ext cx="4255500" cy="9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294" name="Google Shape;294;p15"/>
          <p:cNvSpPr txBox="1"/>
          <p:nvPr>
            <p:ph idx="1" type="subTitle"/>
          </p:nvPr>
        </p:nvSpPr>
        <p:spPr>
          <a:xfrm>
            <a:off x="893750" y="1172750"/>
            <a:ext cx="7272000" cy="354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/>
              <a:t>Boots historic  data from Nov 2019 - Feb 2020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/>
              <a:t>Inventory, Product, Sales, Store data 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/>
              <a:t>Include 80 stores and 991 products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/>
              <a:t>Data Analytics encompasses the practice of </a:t>
            </a:r>
            <a:r>
              <a:rPr lang="en"/>
              <a:t>scrutinising</a:t>
            </a:r>
            <a:r>
              <a:rPr lang="en"/>
              <a:t> and deciphering data to unreath valuable insights while pinpointing recurring patterns and emerging trends.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/>
              <a:t>By turning data into actionable information, data analytics enables business to make data driven decisions, ensuring products are available on demand, enhancing customer satisfaction.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6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7"/>
          <p:cNvSpPr txBox="1"/>
          <p:nvPr>
            <p:ph type="ctrTitle"/>
          </p:nvPr>
        </p:nvSpPr>
        <p:spPr>
          <a:xfrm>
            <a:off x="736825" y="306175"/>
            <a:ext cx="7132500" cy="57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Category</a:t>
            </a:r>
            <a:endParaRPr/>
          </a:p>
        </p:txBody>
      </p:sp>
      <p:sp>
        <p:nvSpPr>
          <p:cNvPr id="305" name="Google Shape;305;p17"/>
          <p:cNvSpPr txBox="1"/>
          <p:nvPr>
            <p:ph idx="1" type="subTitle"/>
          </p:nvPr>
        </p:nvSpPr>
        <p:spPr>
          <a:xfrm>
            <a:off x="6178000" y="2741275"/>
            <a:ext cx="2475900" cy="15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/>
              <a:t>Toiletries - 50%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/>
              <a:t>Health - 30%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/>
              <a:t>Beauty - 20%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6" name="Google Shape;30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825" y="1207588"/>
            <a:ext cx="5073194" cy="305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"/>
          <p:cNvSpPr txBox="1"/>
          <p:nvPr>
            <p:ph type="ctrTitle"/>
          </p:nvPr>
        </p:nvSpPr>
        <p:spPr>
          <a:xfrm>
            <a:off x="579900" y="-112312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Area</a:t>
            </a:r>
            <a:endParaRPr/>
          </a:p>
        </p:txBody>
      </p:sp>
      <p:pic>
        <p:nvPicPr>
          <p:cNvPr id="312" name="Google Shape;31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500" y="1424800"/>
            <a:ext cx="6614226" cy="349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9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0"/>
          <p:cNvSpPr txBox="1"/>
          <p:nvPr>
            <p:ph type="ctrTitle"/>
          </p:nvPr>
        </p:nvSpPr>
        <p:spPr>
          <a:xfrm>
            <a:off x="824000" y="259950"/>
            <a:ext cx="6103800" cy="166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Stock level% </a:t>
            </a:r>
            <a:endParaRPr/>
          </a:p>
        </p:txBody>
      </p:sp>
      <p:sp>
        <p:nvSpPr>
          <p:cNvPr id="323" name="Google Shape;323;p20"/>
          <p:cNvSpPr txBox="1"/>
          <p:nvPr>
            <p:ph idx="1" type="subTitle"/>
          </p:nvPr>
        </p:nvSpPr>
        <p:spPr>
          <a:xfrm>
            <a:off x="5271350" y="1889000"/>
            <a:ext cx="3713700" cy="27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Stock Level% - measures inventory </a:t>
            </a:r>
            <a:r>
              <a:rPr lang="en"/>
              <a:t>performance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Good Stock Level - 80%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between 40% -80%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4" name="Google Shape;32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000" y="1810325"/>
            <a:ext cx="4288636" cy="290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1"/>
          <p:cNvSpPr txBox="1"/>
          <p:nvPr>
            <p:ph type="ctrTitle"/>
          </p:nvPr>
        </p:nvSpPr>
        <p:spPr>
          <a:xfrm>
            <a:off x="632200" y="271300"/>
            <a:ext cx="41346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Stock level &amp; No. of delivery per store type.</a:t>
            </a:r>
            <a:endParaRPr sz="2500"/>
          </a:p>
        </p:txBody>
      </p:sp>
      <p:sp>
        <p:nvSpPr>
          <p:cNvPr id="330" name="Google Shape;330;p21"/>
          <p:cNvSpPr txBox="1"/>
          <p:nvPr>
            <p:ph idx="1" type="subTitle"/>
          </p:nvPr>
        </p:nvSpPr>
        <p:spPr>
          <a:xfrm>
            <a:off x="4766800" y="831175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Store type LP </a:t>
            </a:r>
            <a:r>
              <a:rPr lang="en" sz="1700"/>
              <a:t>requires</a:t>
            </a:r>
            <a:r>
              <a:rPr lang="en" sz="1700"/>
              <a:t> less than 50% delivery, as the stock levels are very high.</a:t>
            </a:r>
            <a:endParaRPr sz="1700"/>
          </a:p>
        </p:txBody>
      </p:sp>
      <p:pic>
        <p:nvPicPr>
          <p:cNvPr id="331" name="Google Shape;33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200" y="1667925"/>
            <a:ext cx="3192850" cy="332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0100" y="1667935"/>
            <a:ext cx="3192850" cy="33231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