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IN" b="1" spc="15" dirty="0">
                <a:solidFill>
                  <a:srgbClr val="0F0F0F"/>
                </a:solidFill>
                <a:latin typeface="Times New Roman" panose="02020603050405020304" pitchFamily="18" charset="0"/>
                <a:cs typeface="Times New Roman" panose="02020603050405020304" pitchFamily="18" charset="0"/>
              </a:rPr>
              <a:t>Salary and compensation </a:t>
            </a:r>
            <a:r>
              <a:rPr lang="en-IN" b="1" spc="15" dirty="0" err="1">
                <a:solidFill>
                  <a:srgbClr val="0F0F0F"/>
                </a:solidFill>
                <a:latin typeface="Times New Roman" panose="02020603050405020304" pitchFamily="18" charset="0"/>
                <a:cs typeface="Times New Roman" panose="02020603050405020304" pitchFamily="18" charset="0"/>
              </a:rPr>
              <a:t>Analyis</a:t>
            </a:r>
            <a:r>
              <a:rPr lang="en-IN" b="1" spc="15" dirty="0">
                <a:solidFill>
                  <a:srgbClr val="0F0F0F"/>
                </a:solidFill>
                <a:latin typeface="Times New Roman" panose="02020603050405020304" pitchFamily="18" charset="0"/>
                <a:cs typeface="Times New Roman" panose="02020603050405020304" pitchFamily="18" charset="0"/>
              </a:rPr>
              <a:t> through Excel </a:t>
            </a:r>
            <a:r>
              <a:rPr lang="en-IN" b="1" spc="15" dirty="0" err="1">
                <a:solidFill>
                  <a:srgbClr val="0F0F0F"/>
                </a:solidFill>
                <a:latin typeface="Times New Roman" panose="02020603050405020304" pitchFamily="18" charset="0"/>
                <a:cs typeface="Times New Roman" panose="02020603050405020304" pitchFamily="18" charset="0"/>
              </a:rPr>
              <a:t>Datamodelling</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Bavithra.B</a:t>
            </a:r>
            <a:endParaRPr lang="en-US" sz="2400" dirty="0"/>
          </a:p>
          <a:p>
            <a:r>
              <a:rPr lang="en-US" sz="2400" dirty="0"/>
              <a:t>REGISTER NO:</a:t>
            </a:r>
            <a:r>
              <a:rPr lang="en-IN" sz="2400" dirty="0"/>
              <a:t>312216916</a:t>
            </a:r>
            <a:endParaRPr lang="en-US" sz="2400" dirty="0"/>
          </a:p>
          <a:p>
            <a:r>
              <a:rPr lang="en-US" sz="2400" dirty="0"/>
              <a:t>DEPARTMENT:</a:t>
            </a:r>
            <a:r>
              <a:rPr lang="en-IN" sz="2400" dirty="0"/>
              <a:t> III B.COM GENERAL</a:t>
            </a:r>
            <a:endParaRPr lang="en-US" sz="2400" dirty="0"/>
          </a:p>
          <a:p>
            <a:r>
              <a:rPr lang="en-US" sz="2400" dirty="0"/>
              <a:t>COLLEGE</a:t>
            </a:r>
            <a:r>
              <a:rPr lang="en-IN" sz="2400" dirty="0"/>
              <a:t>: Shri Krishna </a:t>
            </a:r>
            <a:r>
              <a:rPr lang="en-IN" sz="2400" dirty="0" err="1"/>
              <a:t>Swamy</a:t>
            </a:r>
            <a:r>
              <a:rPr lang="en-IN" sz="2400" dirty="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7FE2373-ABC3-E4C9-6846-FE989DF2E3A8}"/>
              </a:ext>
            </a:extLst>
          </p:cNvPr>
          <p:cNvSpPr txBox="1"/>
          <p:nvPr/>
        </p:nvSpPr>
        <p:spPr>
          <a:xfrm>
            <a:off x="739775" y="1518048"/>
            <a:ext cx="6774656" cy="1200329"/>
          </a:xfrm>
          <a:prstGeom prst="rect">
            <a:avLst/>
          </a:prstGeom>
          <a:noFill/>
        </p:spPr>
        <p:txBody>
          <a:bodyPr wrap="square">
            <a:spAutoFit/>
          </a:bodyPr>
          <a:lstStyle/>
          <a:p>
            <a:r>
              <a:rPr lang="en-IN" b="1" dirty="0"/>
              <a:t>Data Tables</a:t>
            </a:r>
            <a:r>
              <a:rPr lang="en-IN" dirty="0"/>
              <a:t>: Organize your raw data into separate tables for employees, compensation, job roles, and market benchmarks. Use Excel’s "Table" feature to make these datasets easier to manage and reference.</a:t>
            </a:r>
            <a:endParaRPr lang="en-US" dirty="0"/>
          </a:p>
        </p:txBody>
      </p:sp>
      <p:sp>
        <p:nvSpPr>
          <p:cNvPr id="7" name="TextBox 6">
            <a:extLst>
              <a:ext uri="{FF2B5EF4-FFF2-40B4-BE49-F238E27FC236}">
                <a16:creationId xmlns:a16="http://schemas.microsoft.com/office/drawing/2014/main" id="{B032D33E-0D9F-2799-5585-230D240AB99D}"/>
              </a:ext>
            </a:extLst>
          </p:cNvPr>
          <p:cNvSpPr txBox="1"/>
          <p:nvPr/>
        </p:nvSpPr>
        <p:spPr>
          <a:xfrm>
            <a:off x="739775" y="3400960"/>
            <a:ext cx="6107906" cy="1477328"/>
          </a:xfrm>
          <a:prstGeom prst="rect">
            <a:avLst/>
          </a:prstGeom>
          <a:noFill/>
        </p:spPr>
        <p:txBody>
          <a:bodyPr wrap="square">
            <a:spAutoFit/>
          </a:bodyPr>
          <a:lstStyle/>
          <a:p>
            <a:r>
              <a:rPr lang="en-IN" b="1" dirty="0"/>
              <a:t>Employee Data</a:t>
            </a:r>
            <a:r>
              <a:rPr lang="en-IN" dirty="0"/>
              <a:t>: Employee ID, Department, Job Title, Location, Experience, Education, Performance </a:t>
            </a:r>
            <a:r>
              <a:rPr lang="en-IN" dirty="0" err="1"/>
              <a:t>Rating.</a:t>
            </a:r>
            <a:r>
              <a:rPr lang="en-IN" b="1" dirty="0" err="1"/>
              <a:t>Compensation</a:t>
            </a:r>
            <a:r>
              <a:rPr lang="en-IN" b="1" dirty="0"/>
              <a:t> Data</a:t>
            </a:r>
            <a:r>
              <a:rPr lang="en-IN" dirty="0"/>
              <a:t>: Base Salary, Bonus, Stock Options, Total </a:t>
            </a:r>
            <a:r>
              <a:rPr lang="en-IN" dirty="0" err="1"/>
              <a:t>Compensation.</a:t>
            </a:r>
            <a:r>
              <a:rPr lang="en-IN" b="1" dirty="0" err="1"/>
              <a:t>Market</a:t>
            </a:r>
            <a:r>
              <a:rPr lang="en-IN" b="1" dirty="0"/>
              <a:t> Data</a:t>
            </a:r>
            <a:r>
              <a:rPr lang="en-IN" dirty="0"/>
              <a:t>: Market Salary Range, Salary Band, Job Grade/</a:t>
            </a:r>
            <a:r>
              <a:rPr lang="en-IN" dirty="0" err="1"/>
              <a:t>Level.</a:t>
            </a:r>
            <a:r>
              <a:rPr lang="en-IN" b="1" dirty="0" err="1"/>
              <a:t>Demographic</a:t>
            </a:r>
            <a:r>
              <a:rPr lang="en-IN" b="1" dirty="0"/>
              <a:t> Data</a:t>
            </a:r>
            <a:r>
              <a:rPr lang="en-IN" dirty="0"/>
              <a:t>: Gender, Age, Ethnicity.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8DFF454A-F1E6-8664-694B-9BF63C3344C4}"/>
              </a:ext>
            </a:extLst>
          </p:cNvPr>
          <p:cNvSpPr txBox="1"/>
          <p:nvPr/>
        </p:nvSpPr>
        <p:spPr>
          <a:xfrm>
            <a:off x="3042047" y="3244334"/>
            <a:ext cx="6107906" cy="369332"/>
          </a:xfrm>
          <a:prstGeom prst="rect">
            <a:avLst/>
          </a:prstGeom>
          <a:noFill/>
        </p:spPr>
        <p:txBody>
          <a:bodyPr wrap="square">
            <a:spAutoFit/>
          </a:bodyPr>
          <a:lstStyle/>
          <a:p>
            <a:r>
              <a:rPr lang="en-IN" b="0" i="0">
                <a:solidFill>
                  <a:srgbClr val="FFFFFF"/>
                </a:solidFill>
                <a:effectLst/>
                <a:latin typeface="Google Sans"/>
              </a:rPr>
              <a:t>Attribution</a:t>
            </a:r>
            <a:endParaRPr lang="en-US" dirty="0"/>
          </a:p>
        </p:txBody>
      </p:sp>
      <p:pic>
        <p:nvPicPr>
          <p:cNvPr id="2" name="Picture 1">
            <a:extLst>
              <a:ext uri="{FF2B5EF4-FFF2-40B4-BE49-F238E27FC236}">
                <a16:creationId xmlns:a16="http://schemas.microsoft.com/office/drawing/2014/main" id="{11127F7D-8A22-B3F7-502B-1BEEE654F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315" y="1695449"/>
            <a:ext cx="6890331" cy="38945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113BB7B-4953-BDFD-C178-067C6EEF0561}"/>
              </a:ext>
            </a:extLst>
          </p:cNvPr>
          <p:cNvSpPr txBox="1"/>
          <p:nvPr/>
        </p:nvSpPr>
        <p:spPr>
          <a:xfrm>
            <a:off x="613172" y="1143634"/>
            <a:ext cx="6107906" cy="2585323"/>
          </a:xfrm>
          <a:prstGeom prst="rect">
            <a:avLst/>
          </a:prstGeom>
          <a:noFill/>
        </p:spPr>
        <p:txBody>
          <a:bodyPr wrap="square">
            <a:spAutoFit/>
          </a:bodyPr>
          <a:lstStyle/>
          <a:p>
            <a:r>
              <a:rPr lang="en-IN" dirty="0"/>
              <a:t>Through Excel-based salary and compensation data </a:t>
            </a:r>
            <a:r>
              <a:rPr lang="en-IN" dirty="0" err="1"/>
              <a:t>modeling</a:t>
            </a:r>
            <a:r>
              <a:rPr lang="en-IN" dirty="0"/>
              <a:t>, your organization gains a powerful tool to drive informed, strategic decisions around employee compensation. The model enables a thorough analysis of current salary structures, identification of pay disparities, and ensures alignment with market benchmarks. The integration of advanced features like predictive analytics, real-time data updates, and interactive dashboards elevates the solution, providing clear, actionable insights.</a:t>
            </a:r>
            <a:endParaRPr lang="en-US" dirty="0"/>
          </a:p>
        </p:txBody>
      </p:sp>
      <p:sp>
        <p:nvSpPr>
          <p:cNvPr id="6" name="TextBox 5">
            <a:extLst>
              <a:ext uri="{FF2B5EF4-FFF2-40B4-BE49-F238E27FC236}">
                <a16:creationId xmlns:a16="http://schemas.microsoft.com/office/drawing/2014/main" id="{1321ED2C-2601-630B-72D1-EF945443B127}"/>
              </a:ext>
            </a:extLst>
          </p:cNvPr>
          <p:cNvSpPr txBox="1"/>
          <p:nvPr/>
        </p:nvSpPr>
        <p:spPr>
          <a:xfrm>
            <a:off x="613172" y="3998446"/>
            <a:ext cx="5185172" cy="2031325"/>
          </a:xfrm>
          <a:prstGeom prst="rect">
            <a:avLst/>
          </a:prstGeom>
          <a:noFill/>
        </p:spPr>
        <p:txBody>
          <a:bodyPr wrap="square">
            <a:spAutoFit/>
          </a:bodyPr>
          <a:lstStyle/>
          <a:p>
            <a:r>
              <a:rPr lang="en-IN" dirty="0"/>
              <a:t>By using this model, your organization can ensure that compensation practices are fair, competitive, and aligned with both employee satisfaction and business goals. This approach not only supports compliance with legal standards but also enhances your ability to attract, retain, and motivate top talent, ultimately contributing to the organization’s long-term success.</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Salary and compensation </a:t>
            </a:r>
            <a:r>
              <a:rPr lang="en-IN" sz="4400" b="1" dirty="0" err="1">
                <a:solidFill>
                  <a:srgbClr val="0F0F0F"/>
                </a:solidFill>
                <a:latin typeface="Times New Roman" panose="02020603050405020304" pitchFamily="18" charset="0"/>
                <a:cs typeface="Times New Roman" panose="02020603050405020304" pitchFamily="18" charset="0"/>
              </a:rPr>
              <a:t>Analyis</a:t>
            </a:r>
            <a:r>
              <a:rPr lang="en-IN" sz="4400" b="1" dirty="0">
                <a:solidFill>
                  <a:srgbClr val="0F0F0F"/>
                </a:solidFill>
                <a:latin typeface="Times New Roman" panose="02020603050405020304" pitchFamily="18" charset="0"/>
                <a:cs typeface="Times New Roman" panose="02020603050405020304" pitchFamily="18" charset="0"/>
              </a:rPr>
              <a:t> through Excel Data modelling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F08B9D6F-DEF5-6CDE-CCCC-FDD8809DB292}"/>
              </a:ext>
            </a:extLst>
          </p:cNvPr>
          <p:cNvSpPr txBox="1"/>
          <p:nvPr/>
        </p:nvSpPr>
        <p:spPr>
          <a:xfrm>
            <a:off x="954880" y="1857375"/>
            <a:ext cx="7161609" cy="2585323"/>
          </a:xfrm>
          <a:prstGeom prst="rect">
            <a:avLst/>
          </a:prstGeom>
          <a:noFill/>
        </p:spPr>
        <p:txBody>
          <a:bodyPr wrap="square">
            <a:spAutoFit/>
          </a:bodyPr>
          <a:lstStyle/>
          <a:p>
            <a:r>
              <a:rPr lang="en-IN" dirty="0"/>
              <a:t>A potential problem statement for salary and compensation analysis through Excel data </a:t>
            </a:r>
            <a:r>
              <a:rPr lang="en-IN" dirty="0" err="1"/>
              <a:t>modeling</a:t>
            </a:r>
            <a:r>
              <a:rPr lang="en-IN" dirty="0"/>
              <a:t> could be:</a:t>
            </a:r>
          </a:p>
          <a:p>
            <a:r>
              <a:rPr lang="en-IN" dirty="0"/>
              <a:t>"Develop an Excel-based data model to </a:t>
            </a:r>
            <a:r>
              <a:rPr lang="en-IN" dirty="0" err="1"/>
              <a:t>analyze</a:t>
            </a:r>
            <a:r>
              <a:rPr lang="en-IN" dirty="0"/>
              <a:t> and optimize salary and compensation structures within the organization. The model should enable users to evaluate current compensation levels against industry benchmarks, identify disparities, and forecast future salary adjustments based on various factors such as performance, tenure, and market trends. The ultimate goal is to ensure equitable and competitive compensation while supporting budgetary constraints and organizational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52D9784-1BAE-6881-BB6D-54077C80C3CB}"/>
              </a:ext>
            </a:extLst>
          </p:cNvPr>
          <p:cNvSpPr txBox="1"/>
          <p:nvPr/>
        </p:nvSpPr>
        <p:spPr>
          <a:xfrm>
            <a:off x="990600" y="2019300"/>
            <a:ext cx="8159353" cy="646331"/>
          </a:xfrm>
          <a:prstGeom prst="rect">
            <a:avLst/>
          </a:prstGeom>
          <a:noFill/>
        </p:spPr>
        <p:txBody>
          <a:bodyPr wrap="square">
            <a:spAutoFit/>
          </a:bodyPr>
          <a:lstStyle/>
          <a:p>
            <a:r>
              <a:rPr lang="en-IN" b="1" dirty="0"/>
              <a:t>Goal</a:t>
            </a:r>
            <a:r>
              <a:rPr lang="en-IN" dirty="0"/>
              <a:t>: To </a:t>
            </a:r>
            <a:r>
              <a:rPr lang="en-IN" dirty="0" err="1"/>
              <a:t>analyze</a:t>
            </a:r>
            <a:r>
              <a:rPr lang="en-IN" dirty="0"/>
              <a:t> salary and compensation data to identify trends, disparities, and insights that can inform HR decisions and strategies.</a:t>
            </a:r>
            <a:endParaRPr lang="en-US" dirty="0"/>
          </a:p>
        </p:txBody>
      </p:sp>
      <p:sp>
        <p:nvSpPr>
          <p:cNvPr id="14" name="TextBox 13">
            <a:extLst>
              <a:ext uri="{FF2B5EF4-FFF2-40B4-BE49-F238E27FC236}">
                <a16:creationId xmlns:a16="http://schemas.microsoft.com/office/drawing/2014/main" id="{A9ABC52D-6A54-585F-8396-53F038434753}"/>
              </a:ext>
            </a:extLst>
          </p:cNvPr>
          <p:cNvSpPr txBox="1"/>
          <p:nvPr/>
        </p:nvSpPr>
        <p:spPr>
          <a:xfrm>
            <a:off x="901303" y="2993082"/>
            <a:ext cx="7756922" cy="1200329"/>
          </a:xfrm>
          <a:prstGeom prst="rect">
            <a:avLst/>
          </a:prstGeom>
          <a:noFill/>
        </p:spPr>
        <p:txBody>
          <a:bodyPr wrap="square">
            <a:spAutoFit/>
          </a:bodyPr>
          <a:lstStyle/>
          <a:p>
            <a:pPr>
              <a:buFont typeface="Arial" panose="020B0604020202020204" pitchFamily="34" charset="0"/>
              <a:buChar char="•"/>
            </a:pPr>
            <a:r>
              <a:rPr lang="en-IN" b="1" dirty="0" err="1"/>
              <a:t>Sources</a:t>
            </a:r>
            <a:r>
              <a:rPr lang="en-IN" dirty="0" err="1"/>
              <a:t>:Internal</a:t>
            </a:r>
            <a:r>
              <a:rPr lang="en-IN" dirty="0"/>
              <a:t> HR databases (employee salaries, job roles, departments).</a:t>
            </a:r>
          </a:p>
          <a:p>
            <a:pPr>
              <a:buFont typeface="Arial" panose="020B0604020202020204" pitchFamily="34" charset="0"/>
              <a:buChar char="•"/>
            </a:pPr>
            <a:r>
              <a:rPr lang="en-IN" dirty="0"/>
              <a:t>External data sources (industry salary benchmarks).</a:t>
            </a:r>
          </a:p>
          <a:p>
            <a:pPr>
              <a:buFont typeface="Arial" panose="020B0604020202020204" pitchFamily="34" charset="0"/>
              <a:buChar char="•"/>
            </a:pPr>
            <a:r>
              <a:rPr lang="en-IN" b="1" dirty="0"/>
              <a:t>Data </a:t>
            </a:r>
            <a:r>
              <a:rPr lang="en-IN" b="1" dirty="0" err="1"/>
              <a:t>Points</a:t>
            </a:r>
            <a:r>
              <a:rPr lang="en-IN" dirty="0" err="1"/>
              <a:t>:Employee</a:t>
            </a:r>
            <a:r>
              <a:rPr lang="en-IN" dirty="0"/>
              <a:t> ID, department, job role, base salary, bonuses, total compensation, gender, experience level, 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49F43CC-D54B-9AE7-6B89-D5D227DD9AB1}"/>
              </a:ext>
            </a:extLst>
          </p:cNvPr>
          <p:cNvSpPr txBox="1"/>
          <p:nvPr/>
        </p:nvSpPr>
        <p:spPr>
          <a:xfrm>
            <a:off x="910829" y="1695450"/>
            <a:ext cx="7429500" cy="1477328"/>
          </a:xfrm>
          <a:prstGeom prst="rect">
            <a:avLst/>
          </a:prstGeom>
          <a:noFill/>
        </p:spPr>
        <p:txBody>
          <a:bodyPr wrap="square">
            <a:spAutoFit/>
          </a:bodyPr>
          <a:lstStyle/>
          <a:p>
            <a:r>
              <a:rPr lang="en-IN" dirty="0"/>
              <a:t>In salary and compensation analysis through Excel data </a:t>
            </a:r>
            <a:r>
              <a:rPr lang="en-IN" dirty="0" err="1"/>
              <a:t>modeling</a:t>
            </a:r>
            <a:r>
              <a:rPr lang="en-IN" dirty="0"/>
              <a:t>, the end users are typically HR professionals, compensation analysts, or finance managers. They use the models to evaluate and adjust salaries, understand compensation trends, and make informed decisions related to employee compensation and budgeting.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E219BE2-DC04-5013-DAAA-7E5D92D74733}"/>
              </a:ext>
            </a:extLst>
          </p:cNvPr>
          <p:cNvSpPr txBox="1"/>
          <p:nvPr/>
        </p:nvSpPr>
        <p:spPr>
          <a:xfrm>
            <a:off x="3042047" y="12912328"/>
            <a:ext cx="5234068" cy="22806243"/>
          </a:xfrm>
          <a:prstGeom prst="rect">
            <a:avLst/>
          </a:prstGeom>
          <a:noFill/>
        </p:spPr>
        <p:txBody>
          <a:bodyPr wrap="square">
            <a:spAutoFit/>
          </a:bodyPr>
          <a:lstStyle/>
          <a:p>
            <a:pPr algn="l"/>
            <a:r>
              <a:rPr lang="en-IN" b="1" i="0" dirty="0" err="1">
                <a:solidFill>
                  <a:srgbClr val="FFFFFF"/>
                </a:solidFill>
                <a:effectLst/>
                <a:latin typeface="ui-sans-serif"/>
              </a:rPr>
              <a:t>ChatGPT</a:t>
            </a:r>
            <a:endParaRPr lang="en-IN" b="1" i="0" dirty="0">
              <a:solidFill>
                <a:srgbClr val="FFFFFF"/>
              </a:solidFill>
              <a:effectLst/>
              <a:latin typeface="ui-sans-serif"/>
            </a:endParaRPr>
          </a:p>
          <a:p>
            <a:r>
              <a:rPr lang="en-IN" b="1" dirty="0">
                <a:effectLst/>
              </a:rPr>
              <a:t>You said:</a:t>
            </a:r>
          </a:p>
          <a:p>
            <a:r>
              <a:rPr lang="en-IN" dirty="0">
                <a:effectLst/>
              </a:rPr>
              <a:t>Salary and compensation </a:t>
            </a:r>
            <a:r>
              <a:rPr lang="en-IN" dirty="0" err="1">
                <a:effectLst/>
              </a:rPr>
              <a:t>Analyis</a:t>
            </a:r>
            <a:r>
              <a:rPr lang="en-IN" dirty="0">
                <a:effectLst/>
              </a:rPr>
              <a:t> through Excel Data modelling our solution and its value proposition </a:t>
            </a:r>
          </a:p>
          <a:p>
            <a:r>
              <a:rPr lang="en-IN" b="1" dirty="0" err="1">
                <a:effectLst/>
              </a:rPr>
              <a:t>ChatGPT</a:t>
            </a:r>
            <a:r>
              <a:rPr lang="en-IN" b="1" dirty="0">
                <a:effectLst/>
              </a:rPr>
              <a:t> said:</a:t>
            </a:r>
          </a:p>
          <a:p>
            <a:r>
              <a:rPr lang="en-IN" dirty="0" err="1">
                <a:effectLst/>
              </a:rPr>
              <a:t>ChatGPT</a:t>
            </a:r>
            <a:endParaRPr lang="en-IN" dirty="0">
              <a:effectLst/>
            </a:endParaRPr>
          </a:p>
          <a:p>
            <a:r>
              <a:rPr lang="en-IN" dirty="0">
                <a:effectLst/>
              </a:rPr>
              <a:t>When </a:t>
            </a:r>
            <a:r>
              <a:rPr lang="en-IN" dirty="0" err="1">
                <a:effectLst/>
              </a:rPr>
              <a:t>analyzing</a:t>
            </a:r>
            <a:r>
              <a:rPr lang="en-IN" dirty="0">
                <a:effectLst/>
              </a:rPr>
              <a:t> salary and compensation using Excel for data </a:t>
            </a:r>
            <a:r>
              <a:rPr lang="en-IN" dirty="0" err="1">
                <a:effectLst/>
              </a:rPr>
              <a:t>modeling</a:t>
            </a:r>
            <a:r>
              <a:rPr lang="en-IN" dirty="0">
                <a:effectLst/>
              </a:rPr>
              <a:t>, you're likely aiming to understand trends, ensure fairness, and optimize resource allocation within an organization. Below is a breakdown of how you could structure this analysis, along with a description of the solution and its value proposition.</a:t>
            </a:r>
          </a:p>
          <a:p>
            <a:r>
              <a:rPr lang="en-IN" b="1" dirty="0">
                <a:effectLst/>
              </a:rPr>
              <a:t>1. Data Collection</a:t>
            </a:r>
          </a:p>
          <a:p>
            <a:pPr>
              <a:buFont typeface="Arial" panose="020B0604020202020204" pitchFamily="34" charset="0"/>
              <a:buChar char="•"/>
            </a:pPr>
            <a:r>
              <a:rPr lang="en-IN" b="1" dirty="0">
                <a:effectLst/>
              </a:rPr>
              <a:t>Employee Data</a:t>
            </a:r>
            <a:r>
              <a:rPr lang="en-IN" dirty="0">
                <a:effectLst/>
              </a:rPr>
              <a:t>: Include details like employee ID, department, job title, location, experience, education, gender, and performance ratings.</a:t>
            </a:r>
          </a:p>
          <a:p>
            <a:pPr>
              <a:buFont typeface="Arial" panose="020B0604020202020204" pitchFamily="34" charset="0"/>
              <a:buChar char="•"/>
            </a:pPr>
            <a:r>
              <a:rPr lang="en-IN" b="1" dirty="0">
                <a:effectLst/>
              </a:rPr>
              <a:t>Salary Data</a:t>
            </a:r>
            <a:r>
              <a:rPr lang="en-IN" dirty="0">
                <a:effectLst/>
              </a:rPr>
              <a:t>: Base salary, bonuses, stock options, and other benefits.</a:t>
            </a:r>
          </a:p>
          <a:p>
            <a:pPr>
              <a:buFont typeface="Arial" panose="020B0604020202020204" pitchFamily="34" charset="0"/>
              <a:buChar char="•"/>
            </a:pPr>
            <a:r>
              <a:rPr lang="en-IN" b="1" dirty="0">
                <a:effectLst/>
              </a:rPr>
              <a:t>Market Data</a:t>
            </a:r>
            <a:r>
              <a:rPr lang="en-IN" dirty="0">
                <a:effectLst/>
              </a:rPr>
              <a:t>: External market salary data for similar roles to benchmark against.</a:t>
            </a:r>
          </a:p>
          <a:p>
            <a:r>
              <a:rPr lang="en-IN" b="1" dirty="0">
                <a:effectLst/>
              </a:rPr>
              <a:t>2. Data Cleaning and Preparation</a:t>
            </a:r>
          </a:p>
          <a:p>
            <a:pPr>
              <a:buFont typeface="Arial" panose="020B0604020202020204" pitchFamily="34" charset="0"/>
              <a:buChar char="•"/>
            </a:pPr>
            <a:r>
              <a:rPr lang="en-IN" dirty="0">
                <a:effectLst/>
              </a:rPr>
              <a:t>Remove duplicates and irrelevant data.</a:t>
            </a:r>
          </a:p>
          <a:p>
            <a:pPr>
              <a:buFont typeface="Arial" panose="020B0604020202020204" pitchFamily="34" charset="0"/>
              <a:buChar char="•"/>
            </a:pPr>
            <a:r>
              <a:rPr lang="en-IN" dirty="0">
                <a:effectLst/>
              </a:rPr>
              <a:t>Handle missing data by either removing incomplete records or imputing data where appropriate.</a:t>
            </a:r>
          </a:p>
          <a:p>
            <a:pPr>
              <a:buFont typeface="Arial" panose="020B0604020202020204" pitchFamily="34" charset="0"/>
              <a:buChar char="•"/>
            </a:pPr>
            <a:r>
              <a:rPr lang="en-IN" dirty="0">
                <a:effectLst/>
              </a:rPr>
              <a:t>Normalize data, especially if you have data from different sources.</a:t>
            </a:r>
          </a:p>
          <a:p>
            <a:r>
              <a:rPr lang="en-IN" b="1" dirty="0">
                <a:effectLst/>
              </a:rPr>
              <a:t>3. Data </a:t>
            </a:r>
            <a:r>
              <a:rPr lang="en-IN" b="1" dirty="0" err="1">
                <a:effectLst/>
              </a:rPr>
              <a:t>Modeling</a:t>
            </a:r>
            <a:r>
              <a:rPr lang="en-IN" b="1" dirty="0">
                <a:effectLst/>
              </a:rPr>
              <a:t> in Excel</a:t>
            </a:r>
          </a:p>
          <a:p>
            <a:pPr>
              <a:buFont typeface="Arial" panose="020B0604020202020204" pitchFamily="34" charset="0"/>
              <a:buChar char="•"/>
            </a:pPr>
            <a:r>
              <a:rPr lang="en-IN" b="1" dirty="0">
                <a:effectLst/>
              </a:rPr>
              <a:t>Descriptive Statistics</a:t>
            </a:r>
            <a:r>
              <a:rPr lang="en-IN" dirty="0">
                <a:effectLst/>
              </a:rPr>
              <a:t>: Use Excel's built-in functions (like AVERAGE, MEDIAN, STDEV) to calculate basic statistics.</a:t>
            </a:r>
          </a:p>
          <a:p>
            <a:pPr>
              <a:buFont typeface="Arial" panose="020B0604020202020204" pitchFamily="34" charset="0"/>
              <a:buChar char="•"/>
            </a:pPr>
            <a:r>
              <a:rPr lang="en-IN" b="1" dirty="0">
                <a:effectLst/>
              </a:rPr>
              <a:t>Salary Bands</a:t>
            </a:r>
            <a:r>
              <a:rPr lang="en-IN" dirty="0">
                <a:effectLst/>
              </a:rPr>
              <a:t>: Create salary bands for different roles and experience levels.</a:t>
            </a:r>
          </a:p>
          <a:p>
            <a:pPr>
              <a:buFont typeface="Arial" panose="020B0604020202020204" pitchFamily="34" charset="0"/>
              <a:buChar char="•"/>
            </a:pPr>
            <a:r>
              <a:rPr lang="en-IN" b="1" dirty="0">
                <a:effectLst/>
              </a:rPr>
              <a:t>Pivot Tables</a:t>
            </a:r>
            <a:r>
              <a:rPr lang="en-IN" dirty="0">
                <a:effectLst/>
              </a:rPr>
              <a:t>: Use pivot tables to break down salary data by department, role, location, etc.</a:t>
            </a:r>
          </a:p>
          <a:p>
            <a:pPr>
              <a:buFont typeface="Arial" panose="020B0604020202020204" pitchFamily="34" charset="0"/>
              <a:buChar char="•"/>
            </a:pPr>
            <a:r>
              <a:rPr lang="en-IN" b="1" dirty="0">
                <a:effectLst/>
              </a:rPr>
              <a:t>Comparative Analysis</a:t>
            </a:r>
            <a:r>
              <a:rPr lang="en-IN" dirty="0">
                <a:effectLst/>
              </a:rPr>
              <a:t>: Use VLOOKUP or INDEX-MATCH functions to compare internal salaries with market data.</a:t>
            </a:r>
          </a:p>
          <a:p>
            <a:pPr>
              <a:buFont typeface="Arial" panose="020B0604020202020204" pitchFamily="34" charset="0"/>
              <a:buChar char="•"/>
            </a:pPr>
            <a:r>
              <a:rPr lang="en-IN" b="1" dirty="0">
                <a:effectLst/>
              </a:rPr>
              <a:t>Trend Analysis</a:t>
            </a:r>
            <a:r>
              <a:rPr lang="en-IN" dirty="0">
                <a:effectLst/>
              </a:rPr>
              <a:t>: Utilize Excel's graphing tools to visualize salary trends over time.</a:t>
            </a:r>
          </a:p>
          <a:p>
            <a:pPr>
              <a:buFont typeface="Arial" panose="020B0604020202020204" pitchFamily="34" charset="0"/>
              <a:buChar char="•"/>
            </a:pPr>
            <a:r>
              <a:rPr lang="en-IN" b="1" dirty="0">
                <a:effectLst/>
              </a:rPr>
              <a:t>Regression Analysis</a:t>
            </a:r>
            <a:r>
              <a:rPr lang="en-IN" dirty="0">
                <a:effectLst/>
              </a:rPr>
              <a:t>: Use Excel’s regression tools to identify the factors most correlated with salary increases.</a:t>
            </a:r>
          </a:p>
          <a:p>
            <a:r>
              <a:rPr lang="en-IN" b="1" dirty="0">
                <a:effectLst/>
              </a:rPr>
              <a:t>4. Advanced Data </a:t>
            </a:r>
            <a:r>
              <a:rPr lang="en-IN" b="1" dirty="0" err="1">
                <a:effectLst/>
              </a:rPr>
              <a:t>Modeling</a:t>
            </a:r>
            <a:endParaRPr lang="en-IN" b="1" dirty="0">
              <a:effectLst/>
            </a:endParaRPr>
          </a:p>
          <a:p>
            <a:pPr>
              <a:buFont typeface="Arial" panose="020B0604020202020204" pitchFamily="34" charset="0"/>
              <a:buChar char="•"/>
            </a:pPr>
            <a:r>
              <a:rPr lang="en-IN" b="1" dirty="0">
                <a:effectLst/>
              </a:rPr>
              <a:t>Forecasting</a:t>
            </a:r>
            <a:r>
              <a:rPr lang="en-IN" dirty="0">
                <a:effectLst/>
              </a:rPr>
              <a:t>: Use Excel's forecasting tools (like FORECAST.ETS) to predict future salary trends based on historical data.</a:t>
            </a:r>
          </a:p>
          <a:p>
            <a:pPr>
              <a:buFont typeface="Arial" panose="020B0604020202020204" pitchFamily="34" charset="0"/>
              <a:buChar char="•"/>
            </a:pPr>
            <a:r>
              <a:rPr lang="en-IN" b="1" dirty="0">
                <a:effectLst/>
              </a:rPr>
              <a:t>Scenario Analysis</a:t>
            </a:r>
            <a:r>
              <a:rPr lang="en-IN" dirty="0">
                <a:effectLst/>
              </a:rPr>
              <a:t>: Model different scenarios (e.g., increasing base salaries, offering more bonuses) to see their impact on overall compensation costs.</a:t>
            </a:r>
          </a:p>
          <a:p>
            <a:pPr>
              <a:buFont typeface="Arial" panose="020B0604020202020204" pitchFamily="34" charset="0"/>
              <a:buChar char="•"/>
            </a:pPr>
            <a:r>
              <a:rPr lang="en-IN" b="1" dirty="0">
                <a:effectLst/>
              </a:rPr>
              <a:t>Equity Analysis</a:t>
            </a:r>
            <a:r>
              <a:rPr lang="en-IN" dirty="0">
                <a:effectLst/>
              </a:rPr>
              <a:t>: </a:t>
            </a:r>
            <a:r>
              <a:rPr lang="en-IN" dirty="0" err="1">
                <a:effectLst/>
              </a:rPr>
              <a:t>Analyze</a:t>
            </a:r>
            <a:r>
              <a:rPr lang="en-IN" dirty="0">
                <a:effectLst/>
              </a:rPr>
              <a:t> pay equity across different demographics to ensure fair compensation practices.</a:t>
            </a:r>
          </a:p>
          <a:p>
            <a:r>
              <a:rPr lang="en-IN" b="1" dirty="0">
                <a:effectLst/>
              </a:rPr>
              <a:t>5. Visualization and Reporting</a:t>
            </a:r>
          </a:p>
          <a:p>
            <a:pPr>
              <a:buFont typeface="Arial" panose="020B0604020202020204" pitchFamily="34" charset="0"/>
              <a:buChar char="•"/>
            </a:pPr>
            <a:r>
              <a:rPr lang="en-IN" dirty="0">
                <a:effectLst/>
              </a:rPr>
              <a:t>Create dashboards using Excel to present key insights to stakeholders. Include visuals like bar charts, pie charts, and scatter plots.</a:t>
            </a:r>
          </a:p>
          <a:p>
            <a:pPr>
              <a:buFont typeface="Arial" panose="020B0604020202020204" pitchFamily="34" charset="0"/>
              <a:buChar char="•"/>
            </a:pPr>
            <a:r>
              <a:rPr lang="en-IN" dirty="0">
                <a:effectLst/>
              </a:rPr>
              <a:t>Generate automated reports that can be easily updated with new data.</a:t>
            </a:r>
          </a:p>
          <a:p>
            <a:r>
              <a:rPr lang="en-IN" b="1" dirty="0">
                <a:effectLst/>
              </a:rPr>
              <a:t>6. Solution and Value Proposition</a:t>
            </a:r>
          </a:p>
          <a:p>
            <a:r>
              <a:rPr lang="en-IN" b="1" dirty="0">
                <a:effectLst/>
              </a:rPr>
              <a:t>Solution:</a:t>
            </a:r>
            <a:r>
              <a:rPr lang="en-IN" dirty="0">
                <a:effectLst/>
              </a:rPr>
              <a:t> The solution offers a comprehensive Excel-based salary and compensation analysis framework. It enables organizations to make data-driven decisions about employee compensation, ensuring fairness, competitiveness, and alignment with the organization's financial goals.</a:t>
            </a:r>
          </a:p>
          <a:p>
            <a:r>
              <a:rPr lang="en-IN" b="1" dirty="0">
                <a:effectLst/>
              </a:rPr>
              <a:t>Value Proposition:</a:t>
            </a:r>
            <a:endParaRPr lang="en-IN" dirty="0">
              <a:effectLst/>
            </a:endParaRPr>
          </a:p>
          <a:p>
            <a:pPr>
              <a:buFont typeface="Arial" panose="020B0604020202020204" pitchFamily="34" charset="0"/>
              <a:buChar char="•"/>
            </a:pPr>
            <a:r>
              <a:rPr lang="en-IN" b="1" dirty="0">
                <a:effectLst/>
              </a:rPr>
              <a:t>Cost Efficiency</a:t>
            </a:r>
            <a:r>
              <a:rPr lang="en-IN" dirty="0">
                <a:effectLst/>
              </a:rPr>
              <a:t>: By using Excel, organizations can leverage a tool they likely already have, avoiding the need for expensive software.</a:t>
            </a:r>
          </a:p>
          <a:p>
            <a:pPr>
              <a:buFont typeface="Arial" panose="020B0604020202020204" pitchFamily="34" charset="0"/>
              <a:buChar char="•"/>
            </a:pPr>
            <a:r>
              <a:rPr lang="en-IN" b="1" dirty="0">
                <a:effectLst/>
              </a:rPr>
              <a:t>Actionable Insights</a:t>
            </a:r>
            <a:r>
              <a:rPr lang="en-IN" dirty="0">
                <a:effectLst/>
              </a:rPr>
              <a:t>: The model provides clear, actionable insights into compensation trends, helping HR teams adjust pay scales to attract and retain talent.</a:t>
            </a:r>
          </a:p>
          <a:p>
            <a:pPr>
              <a:buFont typeface="Arial" panose="020B0604020202020204" pitchFamily="34" charset="0"/>
              <a:buChar char="•"/>
            </a:pPr>
            <a:r>
              <a:rPr lang="en-IN" b="1" dirty="0">
                <a:effectLst/>
              </a:rPr>
              <a:t>Fairness and Compliance</a:t>
            </a:r>
            <a:r>
              <a:rPr lang="en-IN" dirty="0">
                <a:effectLst/>
              </a:rPr>
              <a:t>: Ensure pay equity and compliance with </a:t>
            </a:r>
            <a:r>
              <a:rPr lang="en-IN" dirty="0" err="1">
                <a:effectLst/>
              </a:rPr>
              <a:t>labor</a:t>
            </a:r>
            <a:r>
              <a:rPr lang="en-IN" dirty="0">
                <a:effectLst/>
              </a:rPr>
              <a:t> laws by </a:t>
            </a:r>
            <a:r>
              <a:rPr lang="en-IN" dirty="0" err="1">
                <a:effectLst/>
              </a:rPr>
              <a:t>analyzing</a:t>
            </a:r>
            <a:r>
              <a:rPr lang="en-IN" dirty="0">
                <a:effectLst/>
              </a:rPr>
              <a:t> pay disparities across various demographics.</a:t>
            </a:r>
          </a:p>
          <a:p>
            <a:pPr>
              <a:buFont typeface="Arial" panose="020B0604020202020204" pitchFamily="34" charset="0"/>
              <a:buChar char="•"/>
            </a:pPr>
            <a:r>
              <a:rPr lang="en-IN" b="1" dirty="0">
                <a:effectLst/>
              </a:rPr>
              <a:t>Market Competitiveness</a:t>
            </a:r>
            <a:r>
              <a:rPr lang="en-IN" dirty="0">
                <a:effectLst/>
              </a:rPr>
              <a:t>: Benchmark salaries against market data to ensure the company remains competitive in attracting top talent.</a:t>
            </a:r>
          </a:p>
          <a:p>
            <a:pPr>
              <a:buFont typeface="Arial" panose="020B0604020202020204" pitchFamily="34" charset="0"/>
              <a:buChar char="•"/>
            </a:pPr>
            <a:r>
              <a:rPr lang="en-IN" b="1" dirty="0">
                <a:effectLst/>
              </a:rPr>
              <a:t>Scalability</a:t>
            </a:r>
            <a:r>
              <a:rPr lang="en-IN" dirty="0">
                <a:effectLst/>
              </a:rPr>
              <a:t>: The model can be easily scaled or adjusted as the organization grows, with the flexibility to incorporate new data sources and metrics.</a:t>
            </a:r>
          </a:p>
        </p:txBody>
      </p:sp>
      <p:sp>
        <p:nvSpPr>
          <p:cNvPr id="12" name="TextBox 11">
            <a:extLst>
              <a:ext uri="{FF2B5EF4-FFF2-40B4-BE49-F238E27FC236}">
                <a16:creationId xmlns:a16="http://schemas.microsoft.com/office/drawing/2014/main" id="{DBA174A8-6952-C766-CCD2-39CE7D292E92}"/>
              </a:ext>
            </a:extLst>
          </p:cNvPr>
          <p:cNvSpPr txBox="1"/>
          <p:nvPr/>
        </p:nvSpPr>
        <p:spPr>
          <a:xfrm>
            <a:off x="3042047" y="2690336"/>
            <a:ext cx="6107906" cy="1477328"/>
          </a:xfrm>
          <a:prstGeom prst="rect">
            <a:avLst/>
          </a:prstGeom>
          <a:noFill/>
        </p:spPr>
        <p:txBody>
          <a:bodyPr wrap="square">
            <a:spAutoFit/>
          </a:bodyPr>
          <a:lstStyle/>
          <a:p>
            <a:r>
              <a:rPr lang="en-IN" b="1" dirty="0"/>
              <a:t>Cost Efficiency</a:t>
            </a:r>
            <a:r>
              <a:rPr lang="en-IN" dirty="0"/>
              <a:t>: By using Excel, organizations can leverage a tool they likely already have, avoiding the need for expensive </a:t>
            </a:r>
            <a:r>
              <a:rPr lang="en-IN" dirty="0" err="1"/>
              <a:t>software.</a:t>
            </a:r>
            <a:r>
              <a:rPr lang="en-IN" b="1" dirty="0" err="1"/>
              <a:t>Actionable</a:t>
            </a:r>
            <a:r>
              <a:rPr lang="en-IN" b="1" dirty="0"/>
              <a:t> Insights</a:t>
            </a:r>
            <a:r>
              <a:rPr lang="en-IN" dirty="0"/>
              <a:t>: The model provides clear, actionable insights into compensation trends, helping HR teams adjust pay scales to attract and retain talent.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0F492789-5807-C508-44B0-6C436D3358E7}"/>
              </a:ext>
            </a:extLst>
          </p:cNvPr>
          <p:cNvSpPr txBox="1"/>
          <p:nvPr/>
        </p:nvSpPr>
        <p:spPr>
          <a:xfrm>
            <a:off x="755332" y="1801743"/>
            <a:ext cx="6107906" cy="1754326"/>
          </a:xfrm>
          <a:prstGeom prst="rect">
            <a:avLst/>
          </a:prstGeom>
          <a:noFill/>
        </p:spPr>
        <p:txBody>
          <a:bodyPr wrap="square">
            <a:spAutoFit/>
          </a:bodyPr>
          <a:lstStyle/>
          <a:p>
            <a:r>
              <a:rPr lang="en-IN" b="1" dirty="0"/>
              <a:t>Data Import</a:t>
            </a:r>
            <a:r>
              <a:rPr lang="en-IN" dirty="0"/>
              <a:t>: Import the dataset into Excel, ensuring data is correctly formatted and </a:t>
            </a:r>
            <a:r>
              <a:rPr lang="en-IN" dirty="0" err="1"/>
              <a:t>structured.</a:t>
            </a:r>
            <a:r>
              <a:rPr lang="en-IN" b="1" dirty="0" err="1"/>
              <a:t>Data</a:t>
            </a:r>
            <a:r>
              <a:rPr lang="en-IN" b="1" dirty="0"/>
              <a:t> Cleaning</a:t>
            </a:r>
            <a:r>
              <a:rPr lang="en-IN" dirty="0"/>
              <a:t>: Clean the dataset by removing duplicates, handling missing values, and standardizing data </a:t>
            </a:r>
            <a:r>
              <a:rPr lang="en-IN" dirty="0" err="1"/>
              <a:t>formats.</a:t>
            </a:r>
            <a:r>
              <a:rPr lang="en-IN" b="1" dirty="0" err="1"/>
              <a:t>Analysis</a:t>
            </a:r>
            <a:r>
              <a:rPr lang="en-IN" dirty="0"/>
              <a:t>: Use Excel tools such as pivot tables, charts, and formulas to </a:t>
            </a:r>
            <a:r>
              <a:rPr lang="en-IN" dirty="0" err="1"/>
              <a:t>analyze</a:t>
            </a:r>
            <a:r>
              <a:rPr lang="en-IN" dirty="0"/>
              <a:t> the data and extract insights.</a:t>
            </a:r>
            <a:endParaRPr lang="en-US" dirty="0"/>
          </a:p>
        </p:txBody>
      </p:sp>
      <p:sp>
        <p:nvSpPr>
          <p:cNvPr id="8" name="TextBox 7">
            <a:extLst>
              <a:ext uri="{FF2B5EF4-FFF2-40B4-BE49-F238E27FC236}">
                <a16:creationId xmlns:a16="http://schemas.microsoft.com/office/drawing/2014/main" id="{63705F2A-CD73-814A-1773-A1370306ECC4}"/>
              </a:ext>
            </a:extLst>
          </p:cNvPr>
          <p:cNvSpPr txBox="1"/>
          <p:nvPr/>
        </p:nvSpPr>
        <p:spPr>
          <a:xfrm>
            <a:off x="755332" y="3752513"/>
            <a:ext cx="6107906" cy="923330"/>
          </a:xfrm>
          <a:prstGeom prst="rect">
            <a:avLst/>
          </a:prstGeom>
          <a:noFill/>
        </p:spPr>
        <p:txBody>
          <a:bodyPr wrap="square">
            <a:spAutoFit/>
          </a:bodyPr>
          <a:lstStyle/>
          <a:p>
            <a:r>
              <a:rPr lang="en-IN" dirty="0"/>
              <a:t>This dataset provides the foundation for thorough analysis, helping to uncover trends, disparities, and opportunities for optimizing salary and compensation strategies.</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93D4047-1265-B0A8-789C-22E5DFBD514A}"/>
              </a:ext>
            </a:extLst>
          </p:cNvPr>
          <p:cNvSpPr txBox="1"/>
          <p:nvPr/>
        </p:nvSpPr>
        <p:spPr>
          <a:xfrm>
            <a:off x="3042047" y="2551837"/>
            <a:ext cx="6107906" cy="1754326"/>
          </a:xfrm>
          <a:prstGeom prst="rect">
            <a:avLst/>
          </a:prstGeom>
          <a:noFill/>
        </p:spPr>
        <p:txBody>
          <a:bodyPr wrap="square">
            <a:spAutoFit/>
          </a:bodyPr>
          <a:lstStyle/>
          <a:p>
            <a:r>
              <a:rPr lang="en-IN" b="1" dirty="0"/>
              <a:t>Interactive Dashboards</a:t>
            </a:r>
            <a:r>
              <a:rPr lang="en-IN" dirty="0"/>
              <a:t>: Real-time, dynamic dashboards that update automatically for quick, tailored </a:t>
            </a:r>
            <a:r>
              <a:rPr lang="en-IN" dirty="0" err="1"/>
              <a:t>insights.</a:t>
            </a:r>
            <a:r>
              <a:rPr lang="en-IN" b="1" dirty="0" err="1"/>
              <a:t>Automated</a:t>
            </a:r>
            <a:r>
              <a:rPr lang="en-IN" b="1" dirty="0"/>
              <a:t> Equity Analysis</a:t>
            </a:r>
            <a:r>
              <a:rPr lang="en-IN" dirty="0"/>
              <a:t>: Built-in tools to flag pay disparities, ensuring fairness and </a:t>
            </a:r>
            <a:r>
              <a:rPr lang="en-IN" dirty="0" err="1"/>
              <a:t>compliance.</a:t>
            </a:r>
            <a:r>
              <a:rPr lang="en-IN" b="1" dirty="0" err="1"/>
              <a:t>Predictive</a:t>
            </a:r>
            <a:r>
              <a:rPr lang="en-IN" b="1" dirty="0"/>
              <a:t> Analytics</a:t>
            </a:r>
            <a:r>
              <a:rPr lang="en-IN" dirty="0"/>
              <a:t>: Forecast future salary trends and model "what-if" scenarios for strategic planning.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Analyis through Excel Datamodelling</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bhavithrabhavithra1@gmail.com</cp:lastModifiedBy>
  <cp:revision>19</cp:revision>
  <dcterms:created xsi:type="dcterms:W3CDTF">2024-03-29T15:07:22Z</dcterms:created>
  <dcterms:modified xsi:type="dcterms:W3CDTF">2024-09-10T07:41:09Z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