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Arial Narrow"/>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ipv4m4cd0c0Z7oZAggcya8cPkW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CC0D22-526C-427A-931F-B4DFFFACEBEF}">
  <a:tblStyle styleId="{48CC0D22-526C-427A-931F-B4DFFFACEBEF}" styleName="Table_0">
    <a:wholeTbl>
      <a:tcTxStyle b="off" i="off">
        <a:font>
          <a:latin typeface="Calibri"/>
          <a:ea typeface="Calibri"/>
          <a:cs typeface="Calibri"/>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FFFFF">
              <a:alpha val="0"/>
            </a:srgbClr>
          </a:solidFill>
        </a:fill>
      </a:tcStyle>
    </a:wholeTbl>
    <a:band1H>
      <a:tcTxStyle/>
      <a:tcStyle>
        <a:fill>
          <a:solidFill>
            <a:schemeClr val="accent2">
              <a:alpha val="20000"/>
            </a:schemeClr>
          </a:solidFill>
        </a:fill>
      </a:tcStyle>
    </a:band1H>
    <a:band2H>
      <a:tcTxStyle/>
    </a:band2H>
    <a:band1V>
      <a:tcTxStyle/>
      <a:tcStyle>
        <a:fill>
          <a:solidFill>
            <a:schemeClr val="accent2">
              <a:alpha val="20000"/>
            </a:schemeClr>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8" Type="http://schemas.openxmlformats.org/officeDocument/2006/relationships/font" Target="fonts/OpenSans-regular.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m Slide">
  <p:cSld name="Interim Slide">
    <p:spTree>
      <p:nvGrpSpPr>
        <p:cNvPr id="17" name="Shape 17"/>
        <p:cNvGrpSpPr/>
        <p:nvPr/>
      </p:nvGrpSpPr>
      <p:grpSpPr>
        <a:xfrm>
          <a:off x="0" y="0"/>
          <a:ext cx="0" cy="0"/>
          <a:chOff x="0" y="0"/>
          <a:chExt cx="0" cy="0"/>
        </a:xfrm>
      </p:grpSpPr>
      <p:pic>
        <p:nvPicPr>
          <p:cNvPr descr="A blue rectangle with a white background&#10;&#10;Description automatically generated with low confidence" id="18" name="Google Shape;18;p21"/>
          <p:cNvPicPr preferRelativeResize="0"/>
          <p:nvPr/>
        </p:nvPicPr>
        <p:blipFill rotWithShape="1">
          <a:blip r:embed="rId2">
            <a:alphaModFix/>
          </a:blip>
          <a:srcRect b="0" l="0" r="0" t="0"/>
          <a:stretch/>
        </p:blipFill>
        <p:spPr>
          <a:xfrm>
            <a:off x="0" y="-6872"/>
            <a:ext cx="12192000" cy="6871744"/>
          </a:xfrm>
          <a:prstGeom prst="rect">
            <a:avLst/>
          </a:prstGeom>
          <a:noFill/>
          <a:ln>
            <a:noFill/>
          </a:ln>
        </p:spPr>
      </p:pic>
      <p:sp>
        <p:nvSpPr>
          <p:cNvPr id="19" name="Google Shape;19;p21"/>
          <p:cNvSpPr txBox="1"/>
          <p:nvPr>
            <p:ph idx="10" type="dt"/>
          </p:nvPr>
        </p:nvSpPr>
        <p:spPr>
          <a:xfrm>
            <a:off x="510810" y="591346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1"/>
          <p:cNvSpPr txBox="1"/>
          <p:nvPr>
            <p:ph idx="11" type="ftr"/>
          </p:nvPr>
        </p:nvSpPr>
        <p:spPr>
          <a:xfrm>
            <a:off x="4038600" y="591346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type="title"/>
          </p:nvPr>
        </p:nvSpPr>
        <p:spPr>
          <a:xfrm>
            <a:off x="510810" y="2684611"/>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Arial Narrow"/>
              <a:buNone/>
              <a:defRPr b="1" sz="4400">
                <a:solidFill>
                  <a:schemeClr val="lt1"/>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1"/>
          <p:cNvSpPr txBox="1"/>
          <p:nvPr>
            <p:ph idx="12" type="sldNum"/>
          </p:nvPr>
        </p:nvSpPr>
        <p:spPr>
          <a:xfrm>
            <a:off x="9004365" y="591346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3" name="Google Shape;23;p21"/>
          <p:cNvGrpSpPr/>
          <p:nvPr/>
        </p:nvGrpSpPr>
        <p:grpSpPr>
          <a:xfrm>
            <a:off x="376730" y="6299850"/>
            <a:ext cx="10528875" cy="434026"/>
            <a:chOff x="376730" y="6299850"/>
            <a:chExt cx="10528875" cy="434026"/>
          </a:xfrm>
        </p:grpSpPr>
        <p:cxnSp>
          <p:nvCxnSpPr>
            <p:cNvPr id="24" name="Google Shape;24;p21"/>
            <p:cNvCxnSpPr/>
            <p:nvPr/>
          </p:nvCxnSpPr>
          <p:spPr>
            <a:xfrm>
              <a:off x="3161712" y="6544331"/>
              <a:ext cx="7528123" cy="0"/>
            </a:xfrm>
            <a:prstGeom prst="straightConnector1">
              <a:avLst/>
            </a:prstGeom>
            <a:noFill/>
            <a:ln cap="flat" cmpd="sng" w="9525">
              <a:solidFill>
                <a:schemeClr val="lt1"/>
              </a:solidFill>
              <a:prstDash val="solid"/>
              <a:miter lim="800000"/>
              <a:headEnd len="sm" w="sm" type="none"/>
              <a:tailEnd len="sm" w="sm" type="none"/>
            </a:ln>
          </p:spPr>
        </p:cxnSp>
        <p:sp>
          <p:nvSpPr>
            <p:cNvPr id="25" name="Google Shape;25;p21"/>
            <p:cNvSpPr txBox="1"/>
            <p:nvPr/>
          </p:nvSpPr>
          <p:spPr>
            <a:xfrm>
              <a:off x="376730" y="6405832"/>
              <a:ext cx="2863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chemeClr val="lt1"/>
                  </a:solidFill>
                  <a:latin typeface="Calibri"/>
                  <a:ea typeface="Calibri"/>
                  <a:cs typeface="Calibri"/>
                  <a:sym typeface="Calibri"/>
                </a:rPr>
                <a:t>© 2021 Jigsaw Academy Education Pvt Ltd.</a:t>
              </a:r>
              <a:endParaRPr/>
            </a:p>
          </p:txBody>
        </p:sp>
        <p:cxnSp>
          <p:nvCxnSpPr>
            <p:cNvPr id="26" name="Google Shape;26;p21"/>
            <p:cNvCxnSpPr/>
            <p:nvPr/>
          </p:nvCxnSpPr>
          <p:spPr>
            <a:xfrm>
              <a:off x="10905605" y="6299850"/>
              <a:ext cx="0" cy="434026"/>
            </a:xfrm>
            <a:prstGeom prst="straightConnector1">
              <a:avLst/>
            </a:prstGeom>
            <a:noFill/>
            <a:ln cap="flat" cmpd="sng" w="9525">
              <a:solidFill>
                <a:srgbClr val="F2F2F2"/>
              </a:solidFill>
              <a:prstDash val="solid"/>
              <a:miter lim="800000"/>
              <a:headEnd len="sm" w="sm" type="none"/>
              <a:tailEnd len="sm" w="sm" type="none"/>
            </a:ln>
          </p:spPr>
        </p:cxnSp>
      </p:grpSp>
      <p:pic>
        <p:nvPicPr>
          <p:cNvPr descr="Indian Institute of Management Indore - Wikipedia" id="27" name="Google Shape;27;p21"/>
          <p:cNvPicPr preferRelativeResize="0"/>
          <p:nvPr/>
        </p:nvPicPr>
        <p:blipFill rotWithShape="1">
          <a:blip r:embed="rId3">
            <a:alphaModFix/>
          </a:blip>
          <a:srcRect b="0" l="0" r="0" t="0"/>
          <a:stretch/>
        </p:blipFill>
        <p:spPr>
          <a:xfrm>
            <a:off x="88957" y="75842"/>
            <a:ext cx="411718" cy="663913"/>
          </a:xfrm>
          <a:prstGeom prst="rect">
            <a:avLst/>
          </a:prstGeom>
          <a:noFill/>
          <a:ln>
            <a:noFill/>
          </a:ln>
        </p:spPr>
      </p:pic>
      <p:pic>
        <p:nvPicPr>
          <p:cNvPr descr="Logo&#10;&#10;Description automatically generated with medium confidence" id="28" name="Google Shape;28;p21"/>
          <p:cNvPicPr preferRelativeResize="0"/>
          <p:nvPr/>
        </p:nvPicPr>
        <p:blipFill rotWithShape="1">
          <a:blip r:embed="rId4">
            <a:alphaModFix/>
          </a:blip>
          <a:srcRect b="0" l="0" r="0" t="0"/>
          <a:stretch/>
        </p:blipFill>
        <p:spPr>
          <a:xfrm>
            <a:off x="10689835" y="6353816"/>
            <a:ext cx="1057729" cy="50418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29" name="Shape 29"/>
        <p:cNvGrpSpPr/>
        <p:nvPr/>
      </p:nvGrpSpPr>
      <p:grpSpPr>
        <a:xfrm>
          <a:off x="0" y="0"/>
          <a:ext cx="0" cy="0"/>
          <a:chOff x="0" y="0"/>
          <a:chExt cx="0" cy="0"/>
        </a:xfrm>
      </p:grpSpPr>
      <p:sp>
        <p:nvSpPr>
          <p:cNvPr id="30" name="Google Shape;30;p22"/>
          <p:cNvSpPr txBox="1"/>
          <p:nvPr>
            <p:ph idx="10" type="dt"/>
          </p:nvPr>
        </p:nvSpPr>
        <p:spPr>
          <a:xfrm>
            <a:off x="464120" y="58506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4048442" y="5881608"/>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9004364" y="58848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22"/>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rgbClr val="262626"/>
              </a:buClr>
              <a:buSzPts val="1600"/>
              <a:buFont typeface="Calibri"/>
              <a:buChar char="•"/>
              <a:defRPr sz="1600">
                <a:solidFill>
                  <a:srgbClr val="262626"/>
                </a:solidFill>
              </a:defRPr>
            </a:lvl1pPr>
            <a:lvl2pPr indent="-330200" lvl="1" marL="914400" algn="l">
              <a:lnSpc>
                <a:spcPct val="90000"/>
              </a:lnSpc>
              <a:spcBef>
                <a:spcPts val="500"/>
              </a:spcBef>
              <a:spcAft>
                <a:spcPts val="0"/>
              </a:spcAft>
              <a:buClr>
                <a:srgbClr val="262626"/>
              </a:buClr>
              <a:buSzPts val="1600"/>
              <a:buFont typeface="Calibri"/>
              <a:buChar char="•"/>
              <a:defRPr sz="16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2"/>
          <p:cNvSpPr txBox="1"/>
          <p:nvPr>
            <p:ph idx="2" type="body"/>
          </p:nvPr>
        </p:nvSpPr>
        <p:spPr>
          <a:xfrm>
            <a:off x="463549" y="1363083"/>
            <a:ext cx="11260279" cy="6020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Font typeface="Arial"/>
              <a:buNone/>
              <a:defRPr sz="2400">
                <a:solidFill>
                  <a:srgbClr val="262626"/>
                </a:solidFill>
                <a:latin typeface="Arial Narrow"/>
                <a:ea typeface="Arial Narrow"/>
                <a:cs typeface="Arial Narrow"/>
                <a:sym typeface="Arial Narrow"/>
              </a:defRPr>
            </a:lvl1pPr>
            <a:lvl2pPr indent="-355600" lvl="1" marL="914400" algn="l">
              <a:lnSpc>
                <a:spcPct val="90000"/>
              </a:lnSpc>
              <a:spcBef>
                <a:spcPts val="500"/>
              </a:spcBef>
              <a:spcAft>
                <a:spcPts val="0"/>
              </a:spcAft>
              <a:buClr>
                <a:srgbClr val="262626"/>
              </a:buClr>
              <a:buSzPts val="2000"/>
              <a:buFont typeface="Calibri"/>
              <a:buChar char="•"/>
              <a:defRPr sz="20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5" name="Google Shape;35;p22"/>
          <p:cNvGrpSpPr/>
          <p:nvPr/>
        </p:nvGrpSpPr>
        <p:grpSpPr>
          <a:xfrm>
            <a:off x="376730" y="6405832"/>
            <a:ext cx="10131613" cy="276999"/>
            <a:chOff x="376730" y="6405832"/>
            <a:chExt cx="10131613" cy="276999"/>
          </a:xfrm>
        </p:grpSpPr>
        <p:cxnSp>
          <p:nvCxnSpPr>
            <p:cNvPr id="36" name="Google Shape;36;p22"/>
            <p:cNvCxnSpPr/>
            <p:nvPr/>
          </p:nvCxnSpPr>
          <p:spPr>
            <a:xfrm>
              <a:off x="3161712" y="6544331"/>
              <a:ext cx="7346631" cy="0"/>
            </a:xfrm>
            <a:prstGeom prst="straightConnector1">
              <a:avLst/>
            </a:prstGeom>
            <a:noFill/>
            <a:ln cap="flat" cmpd="sng" w="9525">
              <a:solidFill>
                <a:srgbClr val="00A0CC"/>
              </a:solidFill>
              <a:prstDash val="solid"/>
              <a:miter lim="800000"/>
              <a:headEnd len="sm" w="sm" type="none"/>
              <a:tailEnd len="sm" w="sm" type="none"/>
            </a:ln>
          </p:spPr>
        </p:cxnSp>
        <p:sp>
          <p:nvSpPr>
            <p:cNvPr id="37" name="Google Shape;37;p22"/>
            <p:cNvSpPr txBox="1"/>
            <p:nvPr/>
          </p:nvSpPr>
          <p:spPr>
            <a:xfrm>
              <a:off x="376730" y="6405832"/>
              <a:ext cx="2863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chemeClr val="dk1"/>
                  </a:solidFill>
                  <a:latin typeface="Calibri"/>
                  <a:ea typeface="Calibri"/>
                  <a:cs typeface="Calibri"/>
                  <a:sym typeface="Calibri"/>
                </a:rPr>
                <a:t>© 2021 Jigsaw Academy Education Pvt Ltd.</a:t>
              </a:r>
              <a:endParaRPr/>
            </a:p>
          </p:txBody>
        </p:sp>
      </p:grpSp>
      <p:sp>
        <p:nvSpPr>
          <p:cNvPr id="38" name="Google Shape;38;p22"/>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3600"/>
              <a:buFont typeface="Arial Narrow"/>
              <a:buNone/>
              <a:defRPr sz="3600">
                <a:solidFill>
                  <a:srgbClr val="262626"/>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Indian Institute of Management Indore - Wikipedia" id="39" name="Google Shape;39;p22"/>
          <p:cNvPicPr preferRelativeResize="0"/>
          <p:nvPr/>
        </p:nvPicPr>
        <p:blipFill rotWithShape="1">
          <a:blip r:embed="rId2">
            <a:alphaModFix/>
          </a:blip>
          <a:srcRect b="0" l="0" r="0" t="0"/>
          <a:stretch/>
        </p:blipFill>
        <p:spPr>
          <a:xfrm>
            <a:off x="88957" y="75842"/>
            <a:ext cx="411718" cy="663913"/>
          </a:xfrm>
          <a:prstGeom prst="rect">
            <a:avLst/>
          </a:prstGeom>
          <a:noFill/>
          <a:ln>
            <a:noFill/>
          </a:ln>
        </p:spPr>
      </p:pic>
      <p:pic>
        <p:nvPicPr>
          <p:cNvPr descr="Logo&#10;&#10;Description automatically generated with medium confidence" id="40" name="Google Shape;40;p22"/>
          <p:cNvPicPr preferRelativeResize="0"/>
          <p:nvPr/>
        </p:nvPicPr>
        <p:blipFill rotWithShape="1">
          <a:blip r:embed="rId3">
            <a:alphaModFix/>
          </a:blip>
          <a:srcRect b="0" l="0" r="0" t="0"/>
          <a:stretch/>
        </p:blipFill>
        <p:spPr>
          <a:xfrm>
            <a:off x="10689835" y="6353816"/>
            <a:ext cx="1057729" cy="504184"/>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_1">
  <p:cSld name="Image Slide_1">
    <p:spTree>
      <p:nvGrpSpPr>
        <p:cNvPr id="41" name="Shape 41"/>
        <p:cNvGrpSpPr/>
        <p:nvPr/>
      </p:nvGrpSpPr>
      <p:grpSpPr>
        <a:xfrm>
          <a:off x="0" y="0"/>
          <a:ext cx="0" cy="0"/>
          <a:chOff x="0" y="0"/>
          <a:chExt cx="0" cy="0"/>
        </a:xfrm>
      </p:grpSpPr>
      <p:sp>
        <p:nvSpPr>
          <p:cNvPr id="42" name="Google Shape;42;p23"/>
          <p:cNvSpPr/>
          <p:nvPr>
            <p:ph idx="2" type="pic"/>
          </p:nvPr>
        </p:nvSpPr>
        <p:spPr>
          <a:xfrm>
            <a:off x="8451914" y="2158426"/>
            <a:ext cx="3295650" cy="3138732"/>
          </a:xfrm>
          <a:prstGeom prst="rect">
            <a:avLst/>
          </a:prstGeom>
          <a:noFill/>
          <a:ln>
            <a:noFill/>
          </a:ln>
        </p:spPr>
      </p:sp>
      <p:sp>
        <p:nvSpPr>
          <p:cNvPr id="43" name="Google Shape;43;p23"/>
          <p:cNvSpPr txBox="1"/>
          <p:nvPr>
            <p:ph idx="1" type="body"/>
          </p:nvPr>
        </p:nvSpPr>
        <p:spPr>
          <a:xfrm>
            <a:off x="463550" y="2155178"/>
            <a:ext cx="7439371" cy="315600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rgbClr val="262626"/>
              </a:buClr>
              <a:buSzPts val="1600"/>
              <a:buFont typeface="Calibri"/>
              <a:buChar char="•"/>
              <a:defRPr sz="1600">
                <a:solidFill>
                  <a:srgbClr val="262626"/>
                </a:solidFill>
              </a:defRPr>
            </a:lvl1pPr>
            <a:lvl2pPr indent="-330200" lvl="1" marL="914400" algn="l">
              <a:lnSpc>
                <a:spcPct val="90000"/>
              </a:lnSpc>
              <a:spcBef>
                <a:spcPts val="500"/>
              </a:spcBef>
              <a:spcAft>
                <a:spcPts val="0"/>
              </a:spcAft>
              <a:buClr>
                <a:srgbClr val="262626"/>
              </a:buClr>
              <a:buSzPts val="1600"/>
              <a:buFont typeface="Calibri"/>
              <a:buChar char="•"/>
              <a:defRPr sz="16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3"/>
          <p:cNvSpPr txBox="1"/>
          <p:nvPr>
            <p:ph idx="10" type="dt"/>
          </p:nvPr>
        </p:nvSpPr>
        <p:spPr>
          <a:xfrm>
            <a:off x="464120" y="58506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3"/>
          <p:cNvSpPr txBox="1"/>
          <p:nvPr>
            <p:ph idx="11" type="ftr"/>
          </p:nvPr>
        </p:nvSpPr>
        <p:spPr>
          <a:xfrm>
            <a:off x="4048442" y="5881608"/>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2" type="sldNum"/>
          </p:nvPr>
        </p:nvSpPr>
        <p:spPr>
          <a:xfrm>
            <a:off x="9004364" y="58848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3"/>
          <p:cNvSpPr txBox="1"/>
          <p:nvPr>
            <p:ph idx="3" type="body"/>
          </p:nvPr>
        </p:nvSpPr>
        <p:spPr>
          <a:xfrm>
            <a:off x="463549" y="1363083"/>
            <a:ext cx="11260279" cy="6020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Font typeface="Arial"/>
              <a:buNone/>
              <a:defRPr sz="2400">
                <a:solidFill>
                  <a:srgbClr val="262626"/>
                </a:solidFill>
                <a:latin typeface="Arial Narrow"/>
                <a:ea typeface="Arial Narrow"/>
                <a:cs typeface="Arial Narrow"/>
                <a:sym typeface="Arial Narrow"/>
              </a:defRPr>
            </a:lvl1pPr>
            <a:lvl2pPr indent="-355600" lvl="1" marL="914400" algn="l">
              <a:lnSpc>
                <a:spcPct val="90000"/>
              </a:lnSpc>
              <a:spcBef>
                <a:spcPts val="500"/>
              </a:spcBef>
              <a:spcAft>
                <a:spcPts val="0"/>
              </a:spcAft>
              <a:buClr>
                <a:srgbClr val="262626"/>
              </a:buClr>
              <a:buSzPts val="2000"/>
              <a:buFont typeface="Calibri"/>
              <a:buChar char="•"/>
              <a:defRPr sz="20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3"/>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3600"/>
              <a:buFont typeface="Arial Narrow"/>
              <a:buNone/>
              <a:defRPr sz="3600">
                <a:solidFill>
                  <a:srgbClr val="262626"/>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Logo&#10;&#10;Description automatically generated with medium confidence" id="49" name="Google Shape;49;p23"/>
          <p:cNvPicPr preferRelativeResize="0"/>
          <p:nvPr/>
        </p:nvPicPr>
        <p:blipFill rotWithShape="1">
          <a:blip r:embed="rId2">
            <a:alphaModFix/>
          </a:blip>
          <a:srcRect b="0" l="0" r="0" t="0"/>
          <a:stretch/>
        </p:blipFill>
        <p:spPr>
          <a:xfrm>
            <a:off x="10689835" y="6353816"/>
            <a:ext cx="1057729" cy="504184"/>
          </a:xfrm>
          <a:prstGeom prst="rect">
            <a:avLst/>
          </a:prstGeom>
          <a:noFill/>
          <a:ln>
            <a:noFill/>
          </a:ln>
        </p:spPr>
      </p:pic>
      <p:grpSp>
        <p:nvGrpSpPr>
          <p:cNvPr id="50" name="Google Shape;50;p23"/>
          <p:cNvGrpSpPr/>
          <p:nvPr/>
        </p:nvGrpSpPr>
        <p:grpSpPr>
          <a:xfrm>
            <a:off x="376730" y="6405832"/>
            <a:ext cx="10131613" cy="276999"/>
            <a:chOff x="376730" y="6405832"/>
            <a:chExt cx="10131613" cy="276999"/>
          </a:xfrm>
        </p:grpSpPr>
        <p:cxnSp>
          <p:nvCxnSpPr>
            <p:cNvPr id="51" name="Google Shape;51;p23"/>
            <p:cNvCxnSpPr/>
            <p:nvPr/>
          </p:nvCxnSpPr>
          <p:spPr>
            <a:xfrm>
              <a:off x="3161712" y="6544331"/>
              <a:ext cx="7346631" cy="0"/>
            </a:xfrm>
            <a:prstGeom prst="straightConnector1">
              <a:avLst/>
            </a:prstGeom>
            <a:noFill/>
            <a:ln cap="flat" cmpd="sng" w="9525">
              <a:solidFill>
                <a:srgbClr val="00A0CC"/>
              </a:solidFill>
              <a:prstDash val="solid"/>
              <a:miter lim="800000"/>
              <a:headEnd len="sm" w="sm" type="none"/>
              <a:tailEnd len="sm" w="sm" type="none"/>
            </a:ln>
          </p:spPr>
        </p:cxnSp>
        <p:sp>
          <p:nvSpPr>
            <p:cNvPr id="52" name="Google Shape;52;p23"/>
            <p:cNvSpPr txBox="1"/>
            <p:nvPr/>
          </p:nvSpPr>
          <p:spPr>
            <a:xfrm>
              <a:off x="376730" y="6405832"/>
              <a:ext cx="2863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chemeClr val="dk1"/>
                  </a:solidFill>
                  <a:latin typeface="Calibri"/>
                  <a:ea typeface="Calibri"/>
                  <a:cs typeface="Calibri"/>
                  <a:sym typeface="Calibri"/>
                </a:rPr>
                <a:t>© 2021 Jigsaw Academy Education Pvt Ltd.</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_2">
  <p:cSld name="Image Slide_2">
    <p:spTree>
      <p:nvGrpSpPr>
        <p:cNvPr id="53" name="Shape 53"/>
        <p:cNvGrpSpPr/>
        <p:nvPr/>
      </p:nvGrpSpPr>
      <p:grpSpPr>
        <a:xfrm>
          <a:off x="0" y="0"/>
          <a:ext cx="0" cy="0"/>
          <a:chOff x="0" y="0"/>
          <a:chExt cx="0" cy="0"/>
        </a:xfrm>
      </p:grpSpPr>
      <p:sp>
        <p:nvSpPr>
          <p:cNvPr id="54" name="Google Shape;54;p24"/>
          <p:cNvSpPr/>
          <p:nvPr>
            <p:ph idx="2" type="pic"/>
          </p:nvPr>
        </p:nvSpPr>
        <p:spPr>
          <a:xfrm>
            <a:off x="463550" y="2155178"/>
            <a:ext cx="3295650" cy="3156004"/>
          </a:xfrm>
          <a:prstGeom prst="rect">
            <a:avLst/>
          </a:prstGeom>
          <a:noFill/>
          <a:ln>
            <a:noFill/>
          </a:ln>
        </p:spPr>
      </p:sp>
      <p:sp>
        <p:nvSpPr>
          <p:cNvPr id="55" name="Google Shape;55;p24"/>
          <p:cNvSpPr txBox="1"/>
          <p:nvPr>
            <p:ph idx="1" type="body"/>
          </p:nvPr>
        </p:nvSpPr>
        <p:spPr>
          <a:xfrm>
            <a:off x="4308763" y="2155178"/>
            <a:ext cx="7439371" cy="315600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rgbClr val="262626"/>
              </a:buClr>
              <a:buSzPts val="1600"/>
              <a:buFont typeface="Calibri"/>
              <a:buChar char="•"/>
              <a:defRPr sz="1600">
                <a:solidFill>
                  <a:srgbClr val="262626"/>
                </a:solidFill>
              </a:defRPr>
            </a:lvl1pPr>
            <a:lvl2pPr indent="-330200" lvl="1" marL="914400" algn="l">
              <a:lnSpc>
                <a:spcPct val="90000"/>
              </a:lnSpc>
              <a:spcBef>
                <a:spcPts val="500"/>
              </a:spcBef>
              <a:spcAft>
                <a:spcPts val="0"/>
              </a:spcAft>
              <a:buClr>
                <a:srgbClr val="262626"/>
              </a:buClr>
              <a:buSzPts val="1600"/>
              <a:buFont typeface="Calibri"/>
              <a:buChar char="•"/>
              <a:defRPr sz="16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4"/>
          <p:cNvSpPr txBox="1"/>
          <p:nvPr>
            <p:ph idx="3" type="body"/>
          </p:nvPr>
        </p:nvSpPr>
        <p:spPr>
          <a:xfrm>
            <a:off x="463549" y="1363083"/>
            <a:ext cx="11260279" cy="6020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Font typeface="Arial"/>
              <a:buNone/>
              <a:defRPr sz="2400">
                <a:solidFill>
                  <a:srgbClr val="262626"/>
                </a:solidFill>
                <a:latin typeface="Arial Narrow"/>
                <a:ea typeface="Arial Narrow"/>
                <a:cs typeface="Arial Narrow"/>
                <a:sym typeface="Arial Narrow"/>
              </a:defRPr>
            </a:lvl1pPr>
            <a:lvl2pPr indent="-355600" lvl="1" marL="914400" algn="l">
              <a:lnSpc>
                <a:spcPct val="90000"/>
              </a:lnSpc>
              <a:spcBef>
                <a:spcPts val="500"/>
              </a:spcBef>
              <a:spcAft>
                <a:spcPts val="0"/>
              </a:spcAft>
              <a:buClr>
                <a:srgbClr val="262626"/>
              </a:buClr>
              <a:buSzPts val="2000"/>
              <a:buFont typeface="Calibri"/>
              <a:buChar char="•"/>
              <a:defRPr sz="20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4"/>
          <p:cNvSpPr txBox="1"/>
          <p:nvPr>
            <p:ph idx="10" type="dt"/>
          </p:nvPr>
        </p:nvSpPr>
        <p:spPr>
          <a:xfrm>
            <a:off x="464120" y="58506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4"/>
          <p:cNvSpPr txBox="1"/>
          <p:nvPr>
            <p:ph idx="11" type="ftr"/>
          </p:nvPr>
        </p:nvSpPr>
        <p:spPr>
          <a:xfrm>
            <a:off x="4048442" y="5881608"/>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2" type="sldNum"/>
          </p:nvPr>
        </p:nvSpPr>
        <p:spPr>
          <a:xfrm>
            <a:off x="9004364" y="58848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4"/>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3600"/>
              <a:buFont typeface="Arial Narrow"/>
              <a:buNone/>
              <a:defRPr sz="3600">
                <a:solidFill>
                  <a:srgbClr val="262626"/>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Logo&#10;&#10;Description automatically generated with medium confidence" id="61" name="Google Shape;61;p24"/>
          <p:cNvPicPr preferRelativeResize="0"/>
          <p:nvPr/>
        </p:nvPicPr>
        <p:blipFill rotWithShape="1">
          <a:blip r:embed="rId2">
            <a:alphaModFix/>
          </a:blip>
          <a:srcRect b="0" l="0" r="0" t="0"/>
          <a:stretch/>
        </p:blipFill>
        <p:spPr>
          <a:xfrm>
            <a:off x="10689835" y="6353816"/>
            <a:ext cx="1057729" cy="504184"/>
          </a:xfrm>
          <a:prstGeom prst="rect">
            <a:avLst/>
          </a:prstGeom>
          <a:noFill/>
          <a:ln>
            <a:noFill/>
          </a:ln>
        </p:spPr>
      </p:pic>
      <p:grpSp>
        <p:nvGrpSpPr>
          <p:cNvPr id="62" name="Google Shape;62;p24"/>
          <p:cNvGrpSpPr/>
          <p:nvPr/>
        </p:nvGrpSpPr>
        <p:grpSpPr>
          <a:xfrm>
            <a:off x="376730" y="6405832"/>
            <a:ext cx="10131613" cy="276999"/>
            <a:chOff x="376730" y="6405832"/>
            <a:chExt cx="10131613" cy="276999"/>
          </a:xfrm>
        </p:grpSpPr>
        <p:cxnSp>
          <p:nvCxnSpPr>
            <p:cNvPr id="63" name="Google Shape;63;p24"/>
            <p:cNvCxnSpPr/>
            <p:nvPr/>
          </p:nvCxnSpPr>
          <p:spPr>
            <a:xfrm>
              <a:off x="3161712" y="6544331"/>
              <a:ext cx="7346631" cy="0"/>
            </a:xfrm>
            <a:prstGeom prst="straightConnector1">
              <a:avLst/>
            </a:prstGeom>
            <a:noFill/>
            <a:ln cap="flat" cmpd="sng" w="9525">
              <a:solidFill>
                <a:srgbClr val="00A0CC"/>
              </a:solidFill>
              <a:prstDash val="solid"/>
              <a:miter lim="800000"/>
              <a:headEnd len="sm" w="sm" type="none"/>
              <a:tailEnd len="sm" w="sm" type="none"/>
            </a:ln>
          </p:spPr>
        </p:cxnSp>
        <p:sp>
          <p:nvSpPr>
            <p:cNvPr id="64" name="Google Shape;64;p24"/>
            <p:cNvSpPr txBox="1"/>
            <p:nvPr/>
          </p:nvSpPr>
          <p:spPr>
            <a:xfrm>
              <a:off x="376730" y="6405832"/>
              <a:ext cx="2863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chemeClr val="dk1"/>
                  </a:solidFill>
                  <a:latin typeface="Calibri"/>
                  <a:ea typeface="Calibri"/>
                  <a:cs typeface="Calibri"/>
                  <a:sym typeface="Calibri"/>
                </a:rPr>
                <a:t>© 2021 Jigsaw Academy Education Pvt Ltd.</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lide_1">
  <p:cSld name="Icon Slide_1">
    <p:spTree>
      <p:nvGrpSpPr>
        <p:cNvPr id="65" name="Shape 65"/>
        <p:cNvGrpSpPr/>
        <p:nvPr/>
      </p:nvGrpSpPr>
      <p:grpSpPr>
        <a:xfrm>
          <a:off x="0" y="0"/>
          <a:ext cx="0" cy="0"/>
          <a:chOff x="0" y="0"/>
          <a:chExt cx="0" cy="0"/>
        </a:xfrm>
      </p:grpSpPr>
      <p:sp>
        <p:nvSpPr>
          <p:cNvPr id="66" name="Google Shape;66;p25"/>
          <p:cNvSpPr/>
          <p:nvPr>
            <p:ph idx="2" type="pic"/>
          </p:nvPr>
        </p:nvSpPr>
        <p:spPr>
          <a:xfrm>
            <a:off x="657513" y="2737918"/>
            <a:ext cx="1212850" cy="977390"/>
          </a:xfrm>
          <a:prstGeom prst="rect">
            <a:avLst/>
          </a:prstGeom>
          <a:noFill/>
          <a:ln>
            <a:noFill/>
          </a:ln>
        </p:spPr>
      </p:sp>
      <p:sp>
        <p:nvSpPr>
          <p:cNvPr id="67" name="Google Shape;67;p25"/>
          <p:cNvSpPr txBox="1"/>
          <p:nvPr>
            <p:ph idx="1" type="body"/>
          </p:nvPr>
        </p:nvSpPr>
        <p:spPr>
          <a:xfrm>
            <a:off x="463549" y="4080356"/>
            <a:ext cx="1711044" cy="914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1600"/>
              <a:buNone/>
              <a:defRPr sz="1600">
                <a:solidFill>
                  <a:srgbClr val="262626"/>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5"/>
          <p:cNvSpPr txBox="1"/>
          <p:nvPr>
            <p:ph idx="3" type="body"/>
          </p:nvPr>
        </p:nvSpPr>
        <p:spPr>
          <a:xfrm>
            <a:off x="2747754" y="4077042"/>
            <a:ext cx="1711044" cy="914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1600"/>
              <a:buNone/>
              <a:defRPr sz="1600">
                <a:solidFill>
                  <a:srgbClr val="262626"/>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5"/>
          <p:cNvSpPr txBox="1"/>
          <p:nvPr>
            <p:ph idx="4" type="body"/>
          </p:nvPr>
        </p:nvSpPr>
        <p:spPr>
          <a:xfrm>
            <a:off x="5031959" y="4073728"/>
            <a:ext cx="1711044" cy="914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1600"/>
              <a:buNone/>
              <a:defRPr sz="1600">
                <a:solidFill>
                  <a:srgbClr val="262626"/>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5"/>
          <p:cNvSpPr txBox="1"/>
          <p:nvPr>
            <p:ph idx="5" type="body"/>
          </p:nvPr>
        </p:nvSpPr>
        <p:spPr>
          <a:xfrm>
            <a:off x="7316164" y="4065775"/>
            <a:ext cx="1711044" cy="914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1600"/>
              <a:buNone/>
              <a:defRPr sz="1600">
                <a:solidFill>
                  <a:srgbClr val="262626"/>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6" type="body"/>
          </p:nvPr>
        </p:nvSpPr>
        <p:spPr>
          <a:xfrm>
            <a:off x="9600369" y="4067100"/>
            <a:ext cx="1711044" cy="91440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262626"/>
              </a:buClr>
              <a:buSzPts val="1600"/>
              <a:buNone/>
              <a:defRPr sz="1600">
                <a:solidFill>
                  <a:srgbClr val="262626"/>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5"/>
          <p:cNvSpPr/>
          <p:nvPr>
            <p:ph idx="7" type="pic"/>
          </p:nvPr>
        </p:nvSpPr>
        <p:spPr>
          <a:xfrm>
            <a:off x="2996851" y="2737918"/>
            <a:ext cx="1212850" cy="977390"/>
          </a:xfrm>
          <a:prstGeom prst="rect">
            <a:avLst/>
          </a:prstGeom>
          <a:noFill/>
          <a:ln>
            <a:noFill/>
          </a:ln>
        </p:spPr>
      </p:sp>
      <p:sp>
        <p:nvSpPr>
          <p:cNvPr id="73" name="Google Shape;73;p25"/>
          <p:cNvSpPr/>
          <p:nvPr>
            <p:ph idx="8" type="pic"/>
          </p:nvPr>
        </p:nvSpPr>
        <p:spPr>
          <a:xfrm>
            <a:off x="5336189" y="2737918"/>
            <a:ext cx="1212850" cy="977390"/>
          </a:xfrm>
          <a:prstGeom prst="rect">
            <a:avLst/>
          </a:prstGeom>
          <a:noFill/>
          <a:ln>
            <a:noFill/>
          </a:ln>
        </p:spPr>
      </p:sp>
      <p:sp>
        <p:nvSpPr>
          <p:cNvPr id="74" name="Google Shape;74;p25"/>
          <p:cNvSpPr/>
          <p:nvPr>
            <p:ph idx="9" type="pic"/>
          </p:nvPr>
        </p:nvSpPr>
        <p:spPr>
          <a:xfrm>
            <a:off x="7565261" y="2737918"/>
            <a:ext cx="1212850" cy="977390"/>
          </a:xfrm>
          <a:prstGeom prst="rect">
            <a:avLst/>
          </a:prstGeom>
          <a:noFill/>
          <a:ln>
            <a:noFill/>
          </a:ln>
        </p:spPr>
      </p:sp>
      <p:sp>
        <p:nvSpPr>
          <p:cNvPr id="75" name="Google Shape;75;p25"/>
          <p:cNvSpPr/>
          <p:nvPr>
            <p:ph idx="13" type="pic"/>
          </p:nvPr>
        </p:nvSpPr>
        <p:spPr>
          <a:xfrm>
            <a:off x="9849466" y="2737918"/>
            <a:ext cx="1212850" cy="977390"/>
          </a:xfrm>
          <a:prstGeom prst="rect">
            <a:avLst/>
          </a:prstGeom>
          <a:noFill/>
          <a:ln>
            <a:noFill/>
          </a:ln>
        </p:spPr>
      </p:sp>
      <p:sp>
        <p:nvSpPr>
          <p:cNvPr id="76" name="Google Shape;76;p25"/>
          <p:cNvSpPr txBox="1"/>
          <p:nvPr>
            <p:ph idx="10" type="dt"/>
          </p:nvPr>
        </p:nvSpPr>
        <p:spPr>
          <a:xfrm>
            <a:off x="464120" y="58506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1" type="ftr"/>
          </p:nvPr>
        </p:nvSpPr>
        <p:spPr>
          <a:xfrm>
            <a:off x="4048442" y="5881608"/>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2" type="sldNum"/>
          </p:nvPr>
        </p:nvSpPr>
        <p:spPr>
          <a:xfrm>
            <a:off x="9004364" y="58848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p25"/>
          <p:cNvSpPr txBox="1"/>
          <p:nvPr>
            <p:ph idx="14" type="body"/>
          </p:nvPr>
        </p:nvSpPr>
        <p:spPr>
          <a:xfrm>
            <a:off x="463549" y="1363083"/>
            <a:ext cx="11260279" cy="6020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Font typeface="Arial"/>
              <a:buNone/>
              <a:defRPr sz="2400">
                <a:solidFill>
                  <a:srgbClr val="262626"/>
                </a:solidFill>
                <a:latin typeface="Arial Narrow"/>
                <a:ea typeface="Arial Narrow"/>
                <a:cs typeface="Arial Narrow"/>
                <a:sym typeface="Arial Narrow"/>
              </a:defRPr>
            </a:lvl1pPr>
            <a:lvl2pPr indent="-355600" lvl="1" marL="914400" algn="l">
              <a:lnSpc>
                <a:spcPct val="90000"/>
              </a:lnSpc>
              <a:spcBef>
                <a:spcPts val="500"/>
              </a:spcBef>
              <a:spcAft>
                <a:spcPts val="0"/>
              </a:spcAft>
              <a:buClr>
                <a:srgbClr val="262626"/>
              </a:buClr>
              <a:buSzPts val="2000"/>
              <a:buFont typeface="Calibri"/>
              <a:buChar char="•"/>
              <a:defRPr sz="20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3600"/>
              <a:buFont typeface="Arial Narrow"/>
              <a:buNone/>
              <a:defRPr sz="3600">
                <a:solidFill>
                  <a:srgbClr val="262626"/>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Logo&#10;&#10;Description automatically generated with medium confidence" id="81" name="Google Shape;81;p25"/>
          <p:cNvPicPr preferRelativeResize="0"/>
          <p:nvPr/>
        </p:nvPicPr>
        <p:blipFill rotWithShape="1">
          <a:blip r:embed="rId2">
            <a:alphaModFix/>
          </a:blip>
          <a:srcRect b="0" l="0" r="0" t="0"/>
          <a:stretch/>
        </p:blipFill>
        <p:spPr>
          <a:xfrm>
            <a:off x="10689835" y="6353816"/>
            <a:ext cx="1057729" cy="504184"/>
          </a:xfrm>
          <a:prstGeom prst="rect">
            <a:avLst/>
          </a:prstGeom>
          <a:noFill/>
          <a:ln>
            <a:noFill/>
          </a:ln>
        </p:spPr>
      </p:pic>
      <p:grpSp>
        <p:nvGrpSpPr>
          <p:cNvPr id="82" name="Google Shape;82;p25"/>
          <p:cNvGrpSpPr/>
          <p:nvPr/>
        </p:nvGrpSpPr>
        <p:grpSpPr>
          <a:xfrm>
            <a:off x="376730" y="6405832"/>
            <a:ext cx="10131613" cy="276999"/>
            <a:chOff x="376730" y="6405832"/>
            <a:chExt cx="10131613" cy="276999"/>
          </a:xfrm>
        </p:grpSpPr>
        <p:cxnSp>
          <p:nvCxnSpPr>
            <p:cNvPr id="83" name="Google Shape;83;p25"/>
            <p:cNvCxnSpPr/>
            <p:nvPr/>
          </p:nvCxnSpPr>
          <p:spPr>
            <a:xfrm>
              <a:off x="3161712" y="6544331"/>
              <a:ext cx="7346631" cy="0"/>
            </a:xfrm>
            <a:prstGeom prst="straightConnector1">
              <a:avLst/>
            </a:prstGeom>
            <a:noFill/>
            <a:ln cap="flat" cmpd="sng" w="9525">
              <a:solidFill>
                <a:srgbClr val="00A0CC"/>
              </a:solidFill>
              <a:prstDash val="solid"/>
              <a:miter lim="800000"/>
              <a:headEnd len="sm" w="sm" type="none"/>
              <a:tailEnd len="sm" w="sm" type="none"/>
            </a:ln>
          </p:spPr>
        </p:cxnSp>
        <p:sp>
          <p:nvSpPr>
            <p:cNvPr id="84" name="Google Shape;84;p25"/>
            <p:cNvSpPr txBox="1"/>
            <p:nvPr/>
          </p:nvSpPr>
          <p:spPr>
            <a:xfrm>
              <a:off x="376730" y="6405832"/>
              <a:ext cx="2863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chemeClr val="dk1"/>
                  </a:solidFill>
                  <a:latin typeface="Calibri"/>
                  <a:ea typeface="Calibri"/>
                  <a:cs typeface="Calibri"/>
                  <a:sym typeface="Calibri"/>
                </a:rPr>
                <a:t>© 2021 Jigsaw Academy Education Pvt Ltd.</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Slide">
  <p:cSld name="Video Slide">
    <p:spTree>
      <p:nvGrpSpPr>
        <p:cNvPr id="85" name="Shape 85"/>
        <p:cNvGrpSpPr/>
        <p:nvPr/>
      </p:nvGrpSpPr>
      <p:grpSpPr>
        <a:xfrm>
          <a:off x="0" y="0"/>
          <a:ext cx="0" cy="0"/>
          <a:chOff x="0" y="0"/>
          <a:chExt cx="0" cy="0"/>
        </a:xfrm>
      </p:grpSpPr>
      <p:sp>
        <p:nvSpPr>
          <p:cNvPr id="86" name="Google Shape;86;p26"/>
          <p:cNvSpPr txBox="1"/>
          <p:nvPr>
            <p:ph idx="1" type="body"/>
          </p:nvPr>
        </p:nvSpPr>
        <p:spPr>
          <a:xfrm>
            <a:off x="5971309" y="2161314"/>
            <a:ext cx="5776255" cy="2766001"/>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1000"/>
              </a:spcBef>
              <a:spcAft>
                <a:spcPts val="0"/>
              </a:spcAft>
              <a:buClr>
                <a:srgbClr val="262626"/>
              </a:buClr>
              <a:buSzPts val="1600"/>
              <a:buFont typeface="Calibri"/>
              <a:buChar char="•"/>
              <a:defRPr sz="1600">
                <a:solidFill>
                  <a:srgbClr val="262626"/>
                </a:solidFill>
              </a:defRPr>
            </a:lvl1pPr>
            <a:lvl2pPr indent="-330200" lvl="1" marL="914400" algn="l">
              <a:lnSpc>
                <a:spcPct val="90000"/>
              </a:lnSpc>
              <a:spcBef>
                <a:spcPts val="500"/>
              </a:spcBef>
              <a:spcAft>
                <a:spcPts val="0"/>
              </a:spcAft>
              <a:buClr>
                <a:srgbClr val="262626"/>
              </a:buClr>
              <a:buSzPts val="1600"/>
              <a:buFont typeface="Calibri"/>
              <a:buChar char="•"/>
              <a:defRPr sz="16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6"/>
          <p:cNvSpPr/>
          <p:nvPr>
            <p:ph idx="2" type="media"/>
          </p:nvPr>
        </p:nvSpPr>
        <p:spPr>
          <a:xfrm>
            <a:off x="463550" y="2161314"/>
            <a:ext cx="4939724" cy="2766001"/>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8" name="Google Shape;88;p26"/>
          <p:cNvSpPr txBox="1"/>
          <p:nvPr>
            <p:ph idx="10" type="dt"/>
          </p:nvPr>
        </p:nvSpPr>
        <p:spPr>
          <a:xfrm>
            <a:off x="464120" y="5850651"/>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6"/>
          <p:cNvSpPr txBox="1"/>
          <p:nvPr>
            <p:ph idx="11" type="ftr"/>
          </p:nvPr>
        </p:nvSpPr>
        <p:spPr>
          <a:xfrm>
            <a:off x="4048442" y="5881608"/>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2" type="sldNum"/>
          </p:nvPr>
        </p:nvSpPr>
        <p:spPr>
          <a:xfrm>
            <a:off x="9004364" y="5884856"/>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26"/>
          <p:cNvSpPr txBox="1"/>
          <p:nvPr>
            <p:ph idx="3" type="body"/>
          </p:nvPr>
        </p:nvSpPr>
        <p:spPr>
          <a:xfrm>
            <a:off x="463549" y="1363083"/>
            <a:ext cx="11260279" cy="60203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262626"/>
              </a:buClr>
              <a:buSzPts val="2400"/>
              <a:buFont typeface="Arial"/>
              <a:buNone/>
              <a:defRPr sz="2400">
                <a:solidFill>
                  <a:srgbClr val="262626"/>
                </a:solidFill>
                <a:latin typeface="Arial Narrow"/>
                <a:ea typeface="Arial Narrow"/>
                <a:cs typeface="Arial Narrow"/>
                <a:sym typeface="Arial Narrow"/>
              </a:defRPr>
            </a:lvl1pPr>
            <a:lvl2pPr indent="-355600" lvl="1" marL="914400" algn="l">
              <a:lnSpc>
                <a:spcPct val="90000"/>
              </a:lnSpc>
              <a:spcBef>
                <a:spcPts val="500"/>
              </a:spcBef>
              <a:spcAft>
                <a:spcPts val="0"/>
              </a:spcAft>
              <a:buClr>
                <a:srgbClr val="262626"/>
              </a:buClr>
              <a:buSzPts val="2000"/>
              <a:buFont typeface="Calibri"/>
              <a:buChar char="•"/>
              <a:defRPr sz="2000">
                <a:solidFill>
                  <a:srgbClr val="262626"/>
                </a:solidFill>
              </a:defRPr>
            </a:lvl2pPr>
            <a:lvl3pPr indent="-355600" lvl="2" marL="1371600" algn="l">
              <a:lnSpc>
                <a:spcPct val="90000"/>
              </a:lnSpc>
              <a:spcBef>
                <a:spcPts val="500"/>
              </a:spcBef>
              <a:spcAft>
                <a:spcPts val="0"/>
              </a:spcAft>
              <a:buClr>
                <a:srgbClr val="7F7F7F"/>
              </a:buClr>
              <a:buSzPts val="2000"/>
              <a:buChar char="•"/>
              <a:defRPr>
                <a:solidFill>
                  <a:srgbClr val="7F7F7F"/>
                </a:solidFill>
              </a:defRPr>
            </a:lvl3pPr>
            <a:lvl4pPr indent="-342900" lvl="3" marL="1828800" algn="l">
              <a:lnSpc>
                <a:spcPct val="90000"/>
              </a:lnSpc>
              <a:spcBef>
                <a:spcPts val="500"/>
              </a:spcBef>
              <a:spcAft>
                <a:spcPts val="0"/>
              </a:spcAft>
              <a:buClr>
                <a:srgbClr val="7F7F7F"/>
              </a:buClr>
              <a:buSzPts val="1800"/>
              <a:buChar char="•"/>
              <a:defRPr>
                <a:solidFill>
                  <a:srgbClr val="7F7F7F"/>
                </a:solidFill>
              </a:defRPr>
            </a:lvl4pPr>
            <a:lvl5pPr indent="-342900" lvl="4" marL="2286000" algn="l">
              <a:lnSpc>
                <a:spcPct val="90000"/>
              </a:lnSpc>
              <a:spcBef>
                <a:spcPts val="500"/>
              </a:spcBef>
              <a:spcAft>
                <a:spcPts val="0"/>
              </a:spcAft>
              <a:buClr>
                <a:srgbClr val="7F7F7F"/>
              </a:buClr>
              <a:buSzPts val="1800"/>
              <a:buChar char="•"/>
              <a:defRPr>
                <a:solidFill>
                  <a:srgbClr val="7F7F7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6"/>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62626"/>
              </a:buClr>
              <a:buSzPts val="3600"/>
              <a:buFont typeface="Arial Narrow"/>
              <a:buNone/>
              <a:defRPr sz="3600">
                <a:solidFill>
                  <a:srgbClr val="262626"/>
                </a:solidFill>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Logo&#10;&#10;Description automatically generated with medium confidence" id="93" name="Google Shape;93;p26"/>
          <p:cNvPicPr preferRelativeResize="0"/>
          <p:nvPr/>
        </p:nvPicPr>
        <p:blipFill rotWithShape="1">
          <a:blip r:embed="rId2">
            <a:alphaModFix/>
          </a:blip>
          <a:srcRect b="0" l="0" r="0" t="0"/>
          <a:stretch/>
        </p:blipFill>
        <p:spPr>
          <a:xfrm>
            <a:off x="10689835" y="6353816"/>
            <a:ext cx="1057729" cy="504184"/>
          </a:xfrm>
          <a:prstGeom prst="rect">
            <a:avLst/>
          </a:prstGeom>
          <a:noFill/>
          <a:ln>
            <a:noFill/>
          </a:ln>
        </p:spPr>
      </p:pic>
      <p:grpSp>
        <p:nvGrpSpPr>
          <p:cNvPr id="94" name="Google Shape;94;p26"/>
          <p:cNvGrpSpPr/>
          <p:nvPr/>
        </p:nvGrpSpPr>
        <p:grpSpPr>
          <a:xfrm>
            <a:off x="376730" y="6405832"/>
            <a:ext cx="10131613" cy="276999"/>
            <a:chOff x="376730" y="6405832"/>
            <a:chExt cx="10131613" cy="276999"/>
          </a:xfrm>
        </p:grpSpPr>
        <p:cxnSp>
          <p:nvCxnSpPr>
            <p:cNvPr id="95" name="Google Shape;95;p26"/>
            <p:cNvCxnSpPr/>
            <p:nvPr/>
          </p:nvCxnSpPr>
          <p:spPr>
            <a:xfrm>
              <a:off x="3161712" y="6544331"/>
              <a:ext cx="7346631" cy="0"/>
            </a:xfrm>
            <a:prstGeom prst="straightConnector1">
              <a:avLst/>
            </a:prstGeom>
            <a:noFill/>
            <a:ln cap="flat" cmpd="sng" w="9525">
              <a:solidFill>
                <a:srgbClr val="00A0CC"/>
              </a:solidFill>
              <a:prstDash val="solid"/>
              <a:miter lim="800000"/>
              <a:headEnd len="sm" w="sm" type="none"/>
              <a:tailEnd len="sm" w="sm" type="none"/>
            </a:ln>
          </p:spPr>
        </p:cxnSp>
        <p:sp>
          <p:nvSpPr>
            <p:cNvPr id="96" name="Google Shape;96;p26"/>
            <p:cNvSpPr txBox="1"/>
            <p:nvPr/>
          </p:nvSpPr>
          <p:spPr>
            <a:xfrm>
              <a:off x="376730" y="6405832"/>
              <a:ext cx="286373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a:solidFill>
                    <a:schemeClr val="dk1"/>
                  </a:solidFill>
                  <a:latin typeface="Calibri"/>
                  <a:ea typeface="Calibri"/>
                  <a:cs typeface="Calibri"/>
                  <a:sym typeface="Calibri"/>
                </a:rPr>
                <a:t>© 2021 Jigsaw Academy Education Pvt Ltd.</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1.png"/><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0.png"/><Relationship Id="rId11" Type="http://schemas.openxmlformats.org/officeDocument/2006/relationships/image" Target="../media/image22.png"/><Relationship Id="rId10" Type="http://schemas.openxmlformats.org/officeDocument/2006/relationships/image" Target="../media/image16.png"/><Relationship Id="rId12" Type="http://schemas.openxmlformats.org/officeDocument/2006/relationships/image" Target="../media/image18.png"/><Relationship Id="rId9" Type="http://schemas.openxmlformats.org/officeDocument/2006/relationships/image" Target="../media/image32.png"/><Relationship Id="rId5" Type="http://schemas.openxmlformats.org/officeDocument/2006/relationships/image" Target="../media/image8.png"/><Relationship Id="rId6" Type="http://schemas.openxmlformats.org/officeDocument/2006/relationships/hyperlink" Target="https://www.researchsquare.com/article/rs-1015864/v1" TargetMode="External"/><Relationship Id="rId7" Type="http://schemas.openxmlformats.org/officeDocument/2006/relationships/image" Target="../media/image9.png"/><Relationship Id="rId8"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 Id="rId6" Type="http://schemas.openxmlformats.org/officeDocument/2006/relationships/image" Target="../media/image37.png"/><Relationship Id="rId7"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 Id="rId6" Type="http://schemas.openxmlformats.org/officeDocument/2006/relationships/image" Target="../media/image21.png"/><Relationship Id="rId7"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0.png"/><Relationship Id="rId9" Type="http://schemas.openxmlformats.org/officeDocument/2006/relationships/image" Target="../media/image26.png"/><Relationship Id="rId5" Type="http://schemas.openxmlformats.org/officeDocument/2006/relationships/image" Target="../media/image8.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30.png"/><Relationship Id="rId9" Type="http://schemas.openxmlformats.org/officeDocument/2006/relationships/image" Target="../media/image33.png"/><Relationship Id="rId5" Type="http://schemas.openxmlformats.org/officeDocument/2006/relationships/image" Target="../media/image8.png"/><Relationship Id="rId6" Type="http://schemas.openxmlformats.org/officeDocument/2006/relationships/image" Target="../media/image28.png"/><Relationship Id="rId7" Type="http://schemas.openxmlformats.org/officeDocument/2006/relationships/image" Target="../media/image36.png"/><Relationship Id="rId8"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0.pn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0.png"/><Relationship Id="rId10" Type="http://schemas.openxmlformats.org/officeDocument/2006/relationships/image" Target="../media/image15.png"/><Relationship Id="rId9"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pic>
        <p:nvPicPr>
          <p:cNvPr descr="A picture containing graphical user interface&#10;&#10;Description automatically generated" id="101" name="Google Shape;101;p1"/>
          <p:cNvPicPr preferRelativeResize="0"/>
          <p:nvPr/>
        </p:nvPicPr>
        <p:blipFill rotWithShape="1">
          <a:blip r:embed="rId3">
            <a:alphaModFix/>
          </a:blip>
          <a:srcRect b="0" l="0" r="0" t="0"/>
          <a:stretch/>
        </p:blipFill>
        <p:spPr>
          <a:xfrm>
            <a:off x="1" y="-6871"/>
            <a:ext cx="12201142" cy="6876896"/>
          </a:xfrm>
          <a:prstGeom prst="rect">
            <a:avLst/>
          </a:prstGeom>
          <a:noFill/>
          <a:ln>
            <a:noFill/>
          </a:ln>
        </p:spPr>
      </p:pic>
      <p:sp>
        <p:nvSpPr>
          <p:cNvPr id="102" name="Google Shape;102;p1"/>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
          <p:cNvSpPr txBox="1"/>
          <p:nvPr/>
        </p:nvSpPr>
        <p:spPr>
          <a:xfrm>
            <a:off x="518494" y="2633254"/>
            <a:ext cx="6600341" cy="136880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5000"/>
              <a:buFont typeface="Arial"/>
              <a:buNone/>
            </a:pPr>
            <a:r>
              <a:rPr b="0" i="0" lang="en-US" sz="5000" u="none" cap="none" strike="noStrike">
                <a:solidFill>
                  <a:schemeClr val="lt1"/>
                </a:solidFill>
                <a:latin typeface="Arial Narrow"/>
                <a:ea typeface="Arial Narrow"/>
                <a:cs typeface="Arial Narrow"/>
                <a:sym typeface="Arial Narrow"/>
              </a:rPr>
              <a:t>Patient Survival Analysis</a:t>
            </a:r>
            <a:endParaRPr/>
          </a:p>
        </p:txBody>
      </p:sp>
      <p:sp>
        <p:nvSpPr>
          <p:cNvPr id="104" name="Google Shape;104;p1"/>
          <p:cNvSpPr txBox="1"/>
          <p:nvPr/>
        </p:nvSpPr>
        <p:spPr>
          <a:xfrm>
            <a:off x="518500" y="5684952"/>
            <a:ext cx="5348400" cy="39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Babli, Shubhi, Suruchi</a:t>
            </a:r>
            <a:endParaRPr b="1" i="0" sz="2000" u="none" cap="none" strike="noStrike">
              <a:solidFill>
                <a:schemeClr val="lt1"/>
              </a:solidFill>
              <a:latin typeface="Calibri"/>
              <a:ea typeface="Calibri"/>
              <a:cs typeface="Calibri"/>
              <a:sym typeface="Calibri"/>
            </a:endParaRPr>
          </a:p>
        </p:txBody>
      </p:sp>
      <p:sp>
        <p:nvSpPr>
          <p:cNvPr id="105" name="Google Shape;105;p1"/>
          <p:cNvSpPr txBox="1"/>
          <p:nvPr/>
        </p:nvSpPr>
        <p:spPr>
          <a:xfrm>
            <a:off x="518494" y="4151022"/>
            <a:ext cx="4501663" cy="74605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4000"/>
              <a:buFont typeface="Arial"/>
              <a:buNone/>
            </a:pPr>
            <a:r>
              <a:rPr b="1" i="0" lang="en-US" sz="4000" u="none" cap="none" strike="noStrike">
                <a:solidFill>
                  <a:schemeClr val="lt1"/>
                </a:solidFill>
                <a:latin typeface="Arial Narrow"/>
                <a:ea typeface="Arial Narrow"/>
                <a:cs typeface="Arial Narrow"/>
                <a:sym typeface="Arial Narrow"/>
              </a:rPr>
              <a:t>Group H</a:t>
            </a:r>
            <a:endParaRPr/>
          </a:p>
        </p:txBody>
      </p:sp>
      <p:sp>
        <p:nvSpPr>
          <p:cNvPr id="106" name="Google Shape;106;p1"/>
          <p:cNvSpPr txBox="1"/>
          <p:nvPr/>
        </p:nvSpPr>
        <p:spPr>
          <a:xfrm>
            <a:off x="458618" y="5046052"/>
            <a:ext cx="4501800" cy="399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000"/>
              <a:buFont typeface="Arial"/>
              <a:buNone/>
            </a:pPr>
            <a:r>
              <a:rPr b="0" i="0" lang="en-US" sz="2000" u="none" cap="none" strike="noStrike">
                <a:solidFill>
                  <a:schemeClr val="lt1"/>
                </a:solidFill>
                <a:latin typeface="Calibri"/>
                <a:ea typeface="Calibri"/>
                <a:cs typeface="Calibri"/>
                <a:sym typeface="Calibri"/>
              </a:rPr>
              <a:t>Orooj, Swapnil, Nikhil, Ashutosh</a:t>
            </a:r>
            <a:endParaRPr b="1" i="0" sz="2000" u="none" cap="none" strike="noStrike">
              <a:solidFill>
                <a:schemeClr val="lt1"/>
              </a:solidFill>
              <a:latin typeface="Calibri"/>
              <a:ea typeface="Calibri"/>
              <a:cs typeface="Calibri"/>
              <a:sym typeface="Calibri"/>
            </a:endParaRPr>
          </a:p>
        </p:txBody>
      </p:sp>
      <p:pic>
        <p:nvPicPr>
          <p:cNvPr descr="Indian Institute of Management Indore - Wikipedia" id="107" name="Google Shape;107;p1"/>
          <p:cNvPicPr preferRelativeResize="0"/>
          <p:nvPr/>
        </p:nvPicPr>
        <p:blipFill rotWithShape="1">
          <a:blip r:embed="rId4">
            <a:alphaModFix/>
          </a:blip>
          <a:srcRect b="0" l="0" r="0" t="0"/>
          <a:stretch/>
        </p:blipFill>
        <p:spPr>
          <a:xfrm>
            <a:off x="88957" y="75842"/>
            <a:ext cx="411718" cy="663913"/>
          </a:xfrm>
          <a:prstGeom prst="rect">
            <a:avLst/>
          </a:prstGeom>
          <a:noFill/>
          <a:ln>
            <a:noFill/>
          </a:ln>
        </p:spPr>
      </p:pic>
      <p:sp>
        <p:nvSpPr>
          <p:cNvPr id="108" name="Google Shape;108;p1"/>
          <p:cNvSpPr txBox="1"/>
          <p:nvPr/>
        </p:nvSpPr>
        <p:spPr>
          <a:xfrm>
            <a:off x="696191" y="157715"/>
            <a:ext cx="5399809" cy="3991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lt1"/>
              </a:buClr>
              <a:buSzPts val="2400"/>
              <a:buFont typeface="Arial"/>
              <a:buNone/>
            </a:pPr>
            <a:r>
              <a:rPr b="1" i="1" lang="en-US" sz="2400" u="none" cap="none" strike="noStrike">
                <a:solidFill>
                  <a:schemeClr val="lt1"/>
                </a:solidFill>
                <a:latin typeface="Calibri"/>
                <a:ea typeface="Calibri"/>
                <a:cs typeface="Calibri"/>
                <a:sym typeface="Calibri"/>
              </a:rPr>
              <a:t>Integrated Program in Business Analytics</a:t>
            </a:r>
            <a:endParaRPr/>
          </a:p>
        </p:txBody>
      </p:sp>
      <p:pic>
        <p:nvPicPr>
          <p:cNvPr descr="Logo&#10;&#10;Description automatically generated with medium confidence" id="109" name="Google Shape;109;p1"/>
          <p:cNvPicPr preferRelativeResize="0"/>
          <p:nvPr/>
        </p:nvPicPr>
        <p:blipFill rotWithShape="1">
          <a:blip r:embed="rId5">
            <a:alphaModFix/>
          </a:blip>
          <a:srcRect b="0" l="0" r="0" t="0"/>
          <a:stretch/>
        </p:blipFill>
        <p:spPr>
          <a:xfrm>
            <a:off x="10710219" y="75842"/>
            <a:ext cx="1392824" cy="6639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0"/>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229" name="Google Shape;229;p10"/>
          <p:cNvGrpSpPr/>
          <p:nvPr/>
        </p:nvGrpSpPr>
        <p:grpSpPr>
          <a:xfrm>
            <a:off x="9004365" y="173718"/>
            <a:ext cx="2719464" cy="365781"/>
            <a:chOff x="9228405" y="594424"/>
            <a:chExt cx="2841675" cy="382219"/>
          </a:xfrm>
        </p:grpSpPr>
        <p:cxnSp>
          <p:nvCxnSpPr>
            <p:cNvPr id="230" name="Google Shape;230;p10"/>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231" name="Google Shape;231;p10"/>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232" name="Google Shape;232;p10"/>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233" name="Google Shape;233;p10"/>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Exploratory Data Analysis: Patient Demographics</a:t>
            </a:r>
            <a:endParaRPr b="1"/>
          </a:p>
        </p:txBody>
      </p:sp>
      <p:sp>
        <p:nvSpPr>
          <p:cNvPr id="234" name="Google Shape;234;p10"/>
          <p:cNvSpPr txBox="1"/>
          <p:nvPr>
            <p:ph idx="2" type="body"/>
          </p:nvPr>
        </p:nvSpPr>
        <p:spPr>
          <a:xfrm>
            <a:off x="224944" y="6126938"/>
            <a:ext cx="11260200" cy="360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rgbClr val="BFBAB4"/>
              </a:buClr>
              <a:buSzPct val="100000"/>
              <a:buFont typeface="Arial"/>
              <a:buNone/>
            </a:pPr>
            <a:r>
              <a:rPr b="1" i="0" lang="en-US" u="sng">
                <a:solidFill>
                  <a:srgbClr val="BFBAB4"/>
                </a:solidFill>
                <a:latin typeface="Arial"/>
                <a:ea typeface="Arial"/>
                <a:cs typeface="Arial"/>
                <a:sym typeface="Arial"/>
                <a:hlinkClick r:id="rId6">
                  <a:extLst>
                    <a:ext uri="{A12FA001-AC4F-418D-AE19-62706E023703}">
                      <ahyp:hlinkClr val="tx"/>
                    </a:ext>
                  </a:extLst>
                </a:hlinkClick>
              </a:rPr>
              <a:t>Survival Analysis on Time-To-Recovery of Diabetic Patients at Minlik Referral Hospital, Ethiopia: Retrospective Cohort Study</a:t>
            </a:r>
            <a:endParaRPr>
              <a:latin typeface="Arial Narrow"/>
              <a:ea typeface="Arial Narrow"/>
              <a:cs typeface="Arial Narrow"/>
              <a:sym typeface="Arial Narrow"/>
            </a:endParaRPr>
          </a:p>
        </p:txBody>
      </p:sp>
      <p:sp>
        <p:nvSpPr>
          <p:cNvPr id="235" name="Google Shape;235;p10"/>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a:bodyPr>
          <a:lstStyle/>
          <a:p>
            <a:pPr indent="0" lvl="2" marL="914400" rtl="0" algn="l">
              <a:lnSpc>
                <a:spcPct val="90000"/>
              </a:lnSpc>
              <a:spcBef>
                <a:spcPts val="0"/>
              </a:spcBef>
              <a:spcAft>
                <a:spcPts val="0"/>
              </a:spcAft>
              <a:buClr>
                <a:srgbClr val="7F7F7F"/>
              </a:buClr>
              <a:buSzPts val="2000"/>
              <a:buNone/>
            </a:pPr>
            <a:r>
              <a:t/>
            </a:r>
            <a:endParaRPr/>
          </a:p>
          <a:p>
            <a:pPr indent="-127000" lvl="0" marL="228600" rtl="0" algn="l">
              <a:lnSpc>
                <a:spcPct val="90000"/>
              </a:lnSpc>
              <a:spcBef>
                <a:spcPts val="1000"/>
              </a:spcBef>
              <a:spcAft>
                <a:spcPts val="0"/>
              </a:spcAft>
              <a:buClr>
                <a:srgbClr val="262626"/>
              </a:buClr>
              <a:buSzPts val="1600"/>
              <a:buFont typeface="Calibri"/>
              <a:buNone/>
            </a:pPr>
            <a:r>
              <a:t/>
            </a:r>
            <a:endParaRPr/>
          </a:p>
        </p:txBody>
      </p:sp>
      <p:pic>
        <p:nvPicPr>
          <p:cNvPr id="236" name="Google Shape;236;p10"/>
          <p:cNvPicPr preferRelativeResize="0"/>
          <p:nvPr/>
        </p:nvPicPr>
        <p:blipFill rotWithShape="1">
          <a:blip r:embed="rId7">
            <a:alphaModFix/>
          </a:blip>
          <a:srcRect b="0" l="0" r="0" t="0"/>
          <a:stretch/>
        </p:blipFill>
        <p:spPr>
          <a:xfrm>
            <a:off x="4481688" y="1126391"/>
            <a:ext cx="2745899" cy="2151637"/>
          </a:xfrm>
          <a:prstGeom prst="rect">
            <a:avLst/>
          </a:prstGeom>
          <a:noFill/>
          <a:ln>
            <a:noFill/>
          </a:ln>
        </p:spPr>
      </p:pic>
      <p:pic>
        <p:nvPicPr>
          <p:cNvPr id="237" name="Google Shape;237;p10"/>
          <p:cNvPicPr preferRelativeResize="0"/>
          <p:nvPr/>
        </p:nvPicPr>
        <p:blipFill rotWithShape="1">
          <a:blip r:embed="rId8">
            <a:alphaModFix/>
          </a:blip>
          <a:srcRect b="0" l="0" r="0" t="0"/>
          <a:stretch/>
        </p:blipFill>
        <p:spPr>
          <a:xfrm>
            <a:off x="7665938" y="1232040"/>
            <a:ext cx="2684842" cy="2093182"/>
          </a:xfrm>
          <a:prstGeom prst="rect">
            <a:avLst/>
          </a:prstGeom>
          <a:noFill/>
          <a:ln>
            <a:noFill/>
          </a:ln>
        </p:spPr>
      </p:pic>
      <p:pic>
        <p:nvPicPr>
          <p:cNvPr id="238" name="Google Shape;238;p10"/>
          <p:cNvPicPr preferRelativeResize="0"/>
          <p:nvPr/>
        </p:nvPicPr>
        <p:blipFill rotWithShape="1">
          <a:blip r:embed="rId9">
            <a:alphaModFix/>
          </a:blip>
          <a:srcRect b="0" l="0" r="0" t="0"/>
          <a:stretch/>
        </p:blipFill>
        <p:spPr>
          <a:xfrm>
            <a:off x="1260599" y="3892938"/>
            <a:ext cx="2684842" cy="2078267"/>
          </a:xfrm>
          <a:prstGeom prst="rect">
            <a:avLst/>
          </a:prstGeom>
          <a:noFill/>
          <a:ln>
            <a:noFill/>
          </a:ln>
        </p:spPr>
      </p:pic>
      <p:pic>
        <p:nvPicPr>
          <p:cNvPr id="239" name="Google Shape;239;p10"/>
          <p:cNvPicPr preferRelativeResize="0"/>
          <p:nvPr/>
        </p:nvPicPr>
        <p:blipFill rotWithShape="1">
          <a:blip r:embed="rId10">
            <a:alphaModFix/>
          </a:blip>
          <a:srcRect b="0" l="0" r="0" t="0"/>
          <a:stretch/>
        </p:blipFill>
        <p:spPr>
          <a:xfrm>
            <a:off x="4251256" y="3493005"/>
            <a:ext cx="2977594" cy="2608810"/>
          </a:xfrm>
          <a:prstGeom prst="rect">
            <a:avLst/>
          </a:prstGeom>
          <a:noFill/>
          <a:ln>
            <a:noFill/>
          </a:ln>
        </p:spPr>
      </p:pic>
      <p:pic>
        <p:nvPicPr>
          <p:cNvPr id="240" name="Google Shape;240;p10"/>
          <p:cNvPicPr preferRelativeResize="0"/>
          <p:nvPr/>
        </p:nvPicPr>
        <p:blipFill rotWithShape="1">
          <a:blip r:embed="rId11">
            <a:alphaModFix/>
          </a:blip>
          <a:srcRect b="0" l="0" r="0" t="0"/>
          <a:stretch/>
        </p:blipFill>
        <p:spPr>
          <a:xfrm>
            <a:off x="996385" y="1164413"/>
            <a:ext cx="3046952" cy="2737442"/>
          </a:xfrm>
          <a:prstGeom prst="rect">
            <a:avLst/>
          </a:prstGeom>
          <a:noFill/>
          <a:ln>
            <a:noFill/>
          </a:ln>
        </p:spPr>
      </p:pic>
      <p:pic>
        <p:nvPicPr>
          <p:cNvPr id="241" name="Google Shape;241;p10"/>
          <p:cNvPicPr preferRelativeResize="0"/>
          <p:nvPr/>
        </p:nvPicPr>
        <p:blipFill rotWithShape="1">
          <a:blip r:embed="rId12">
            <a:alphaModFix/>
          </a:blip>
          <a:srcRect b="0" l="0" r="0" t="0"/>
          <a:stretch/>
        </p:blipFill>
        <p:spPr>
          <a:xfrm>
            <a:off x="7591823" y="3298803"/>
            <a:ext cx="2823977" cy="28746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11"/>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247" name="Google Shape;247;p11"/>
          <p:cNvGrpSpPr/>
          <p:nvPr/>
        </p:nvGrpSpPr>
        <p:grpSpPr>
          <a:xfrm>
            <a:off x="9004365" y="173718"/>
            <a:ext cx="2719464" cy="365781"/>
            <a:chOff x="9228405" y="594424"/>
            <a:chExt cx="2841675" cy="382219"/>
          </a:xfrm>
        </p:grpSpPr>
        <p:cxnSp>
          <p:nvCxnSpPr>
            <p:cNvPr id="248" name="Google Shape;248;p11"/>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249" name="Google Shape;249;p11"/>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250" name="Google Shape;250;p11"/>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251" name="Google Shape;251;p11"/>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Model Development and Validations</a:t>
            </a:r>
            <a:endParaRPr b="1"/>
          </a:p>
        </p:txBody>
      </p:sp>
      <p:sp>
        <p:nvSpPr>
          <p:cNvPr id="252" name="Google Shape;252;p11"/>
          <p:cNvSpPr txBox="1"/>
          <p:nvPr>
            <p:ph idx="2" type="body"/>
          </p:nvPr>
        </p:nvSpPr>
        <p:spPr>
          <a:xfrm>
            <a:off x="463549" y="1363083"/>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Kaplan Meier Estimate</a:t>
            </a:r>
            <a:endParaRPr/>
          </a:p>
        </p:txBody>
      </p:sp>
      <p:pic>
        <p:nvPicPr>
          <p:cNvPr id="253" name="Google Shape;253;p11"/>
          <p:cNvPicPr preferRelativeResize="0"/>
          <p:nvPr/>
        </p:nvPicPr>
        <p:blipFill rotWithShape="1">
          <a:blip r:embed="rId6">
            <a:alphaModFix/>
          </a:blip>
          <a:srcRect b="0" l="0" r="0" t="0"/>
          <a:stretch/>
        </p:blipFill>
        <p:spPr>
          <a:xfrm>
            <a:off x="1205421" y="1870516"/>
            <a:ext cx="4807643" cy="3600000"/>
          </a:xfrm>
          <a:prstGeom prst="rect">
            <a:avLst/>
          </a:prstGeom>
          <a:noFill/>
          <a:ln>
            <a:noFill/>
          </a:ln>
        </p:spPr>
      </p:pic>
      <p:pic>
        <p:nvPicPr>
          <p:cNvPr id="254" name="Google Shape;254;p11"/>
          <p:cNvPicPr preferRelativeResize="0"/>
          <p:nvPr/>
        </p:nvPicPr>
        <p:blipFill rotWithShape="1">
          <a:blip r:embed="rId7">
            <a:alphaModFix/>
          </a:blip>
          <a:srcRect b="0" l="0" r="0" t="0"/>
          <a:stretch/>
        </p:blipFill>
        <p:spPr>
          <a:xfrm>
            <a:off x="6093688" y="1870516"/>
            <a:ext cx="4807643" cy="3600000"/>
          </a:xfrm>
          <a:prstGeom prst="rect">
            <a:avLst/>
          </a:prstGeom>
          <a:noFill/>
          <a:ln>
            <a:noFill/>
          </a:ln>
        </p:spPr>
      </p:pic>
      <p:sp>
        <p:nvSpPr>
          <p:cNvPr id="255" name="Google Shape;255;p11"/>
          <p:cNvSpPr txBox="1"/>
          <p:nvPr/>
        </p:nvSpPr>
        <p:spPr>
          <a:xfrm>
            <a:off x="3987766" y="1446914"/>
            <a:ext cx="1888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1</a:t>
            </a:r>
            <a:endParaRPr/>
          </a:p>
        </p:txBody>
      </p:sp>
      <p:sp>
        <p:nvSpPr>
          <p:cNvPr id="256" name="Google Shape;256;p11"/>
          <p:cNvSpPr txBox="1"/>
          <p:nvPr/>
        </p:nvSpPr>
        <p:spPr>
          <a:xfrm>
            <a:off x="9082534" y="1370714"/>
            <a:ext cx="1888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2</a:t>
            </a:r>
            <a:endParaRPr/>
          </a:p>
        </p:txBody>
      </p:sp>
      <p:sp>
        <p:nvSpPr>
          <p:cNvPr id="257" name="Google Shape;257;p11"/>
          <p:cNvSpPr txBox="1"/>
          <p:nvPr/>
        </p:nvSpPr>
        <p:spPr>
          <a:xfrm>
            <a:off x="3129618" y="5446947"/>
            <a:ext cx="364487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002060"/>
                </a:solidFill>
                <a:latin typeface="Open Sans"/>
                <a:ea typeface="Open Sans"/>
                <a:cs typeface="Open Sans"/>
                <a:sym typeface="Open Sans"/>
              </a:rPr>
              <a:t>7510 total observations, 701 right-censored</a:t>
            </a:r>
            <a:endParaRPr sz="1000">
              <a:solidFill>
                <a:srgbClr val="002060"/>
              </a:solidFill>
              <a:latin typeface="Open Sans"/>
              <a:ea typeface="Open Sans"/>
              <a:cs typeface="Open Sans"/>
              <a:sym typeface="Open Sans"/>
            </a:endParaRPr>
          </a:p>
          <a:p>
            <a:pPr indent="0" lvl="0" marL="0" marR="0" rtl="0" algn="l">
              <a:spcBef>
                <a:spcPts val="0"/>
              </a:spcBef>
              <a:spcAft>
                <a:spcPts val="0"/>
              </a:spcAft>
              <a:buNone/>
            </a:pPr>
            <a:r>
              <a:rPr lang="en-US" sz="1000">
                <a:solidFill>
                  <a:srgbClr val="002060"/>
                </a:solidFill>
                <a:latin typeface="Open Sans"/>
                <a:ea typeface="Open Sans"/>
                <a:cs typeface="Open Sans"/>
                <a:sym typeface="Open Sans"/>
              </a:rPr>
              <a:t>Median survival time: 793 days</a:t>
            </a:r>
            <a:endParaRPr/>
          </a:p>
          <a:p>
            <a:pPr indent="0" lvl="0" marL="0" marR="0" rtl="0" algn="l">
              <a:spcBef>
                <a:spcPts val="0"/>
              </a:spcBef>
              <a:spcAft>
                <a:spcPts val="0"/>
              </a:spcAft>
              <a:buNone/>
            </a:pPr>
            <a:r>
              <a:rPr lang="en-US" sz="1000">
                <a:solidFill>
                  <a:srgbClr val="002060"/>
                </a:solidFill>
                <a:latin typeface="Open Sans"/>
                <a:ea typeface="Open Sans"/>
                <a:cs typeface="Open Sans"/>
                <a:sym typeface="Open Sans"/>
              </a:rPr>
              <a:t>Median CI (95%): 774 - 808</a:t>
            </a:r>
            <a:endParaRPr/>
          </a:p>
        </p:txBody>
      </p:sp>
      <p:sp>
        <p:nvSpPr>
          <p:cNvPr id="258" name="Google Shape;258;p11"/>
          <p:cNvSpPr txBox="1"/>
          <p:nvPr/>
        </p:nvSpPr>
        <p:spPr>
          <a:xfrm>
            <a:off x="8015792" y="5446946"/>
            <a:ext cx="3644873"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002060"/>
                </a:solidFill>
                <a:latin typeface="Open Sans"/>
                <a:ea typeface="Open Sans"/>
                <a:cs typeface="Open Sans"/>
                <a:sym typeface="Open Sans"/>
              </a:rPr>
              <a:t>8761 total observations, 2030 right-censored</a:t>
            </a:r>
            <a:endParaRPr/>
          </a:p>
          <a:p>
            <a:pPr indent="0" lvl="0" marL="0" marR="0" rtl="0" algn="l">
              <a:spcBef>
                <a:spcPts val="0"/>
              </a:spcBef>
              <a:spcAft>
                <a:spcPts val="0"/>
              </a:spcAft>
              <a:buNone/>
            </a:pPr>
            <a:r>
              <a:rPr lang="en-US" sz="1000">
                <a:solidFill>
                  <a:srgbClr val="002060"/>
                </a:solidFill>
                <a:latin typeface="Open Sans"/>
                <a:ea typeface="Open Sans"/>
                <a:cs typeface="Open Sans"/>
                <a:sym typeface="Open Sans"/>
              </a:rPr>
              <a:t>Median survival time: 549 days</a:t>
            </a:r>
            <a:endParaRPr/>
          </a:p>
          <a:p>
            <a:pPr indent="0" lvl="0" marL="0" marR="0" rtl="0" algn="l">
              <a:spcBef>
                <a:spcPts val="0"/>
              </a:spcBef>
              <a:spcAft>
                <a:spcPts val="0"/>
              </a:spcAft>
              <a:buNone/>
            </a:pPr>
            <a:r>
              <a:rPr lang="en-US" sz="1000">
                <a:solidFill>
                  <a:srgbClr val="002060"/>
                </a:solidFill>
                <a:latin typeface="Open Sans"/>
                <a:ea typeface="Open Sans"/>
                <a:cs typeface="Open Sans"/>
                <a:sym typeface="Open Sans"/>
              </a:rPr>
              <a:t>Median CI (95%): 540 - 557</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idx="1" type="body"/>
          </p:nvPr>
        </p:nvSpPr>
        <p:spPr>
          <a:xfrm>
            <a:off x="463550" y="1870516"/>
            <a:ext cx="11260279" cy="3576431"/>
          </a:xfrm>
          <a:prstGeom prst="rect">
            <a:avLst/>
          </a:prstGeom>
          <a:noFill/>
          <a:ln>
            <a:noFill/>
          </a:ln>
        </p:spPr>
        <p:txBody>
          <a:bodyPr anchorCtr="0" anchor="t" bIns="45700" lIns="91425" spcFirstLastPara="1" rIns="91425" wrap="square" tIns="45700">
            <a:normAutofit/>
          </a:bodyPr>
          <a:lstStyle/>
          <a:p>
            <a:pPr indent="-127000" lvl="0" marL="228600" rtl="0" algn="l">
              <a:lnSpc>
                <a:spcPct val="90000"/>
              </a:lnSpc>
              <a:spcBef>
                <a:spcPts val="0"/>
              </a:spcBef>
              <a:spcAft>
                <a:spcPts val="0"/>
              </a:spcAft>
              <a:buClr>
                <a:srgbClr val="262626"/>
              </a:buClr>
              <a:buSzPts val="1600"/>
              <a:buFont typeface="Calibri"/>
              <a:buNone/>
            </a:pPr>
            <a:r>
              <a:t/>
            </a:r>
            <a:endParaRPr/>
          </a:p>
        </p:txBody>
      </p:sp>
      <p:pic>
        <p:nvPicPr>
          <p:cNvPr id="264" name="Google Shape;264;p12"/>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265" name="Google Shape;265;p12"/>
          <p:cNvGrpSpPr/>
          <p:nvPr/>
        </p:nvGrpSpPr>
        <p:grpSpPr>
          <a:xfrm>
            <a:off x="9004365" y="173718"/>
            <a:ext cx="2719464" cy="365781"/>
            <a:chOff x="9228405" y="594424"/>
            <a:chExt cx="2841675" cy="382219"/>
          </a:xfrm>
        </p:grpSpPr>
        <p:cxnSp>
          <p:nvCxnSpPr>
            <p:cNvPr id="266" name="Google Shape;266;p12"/>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267" name="Google Shape;267;p12"/>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268" name="Google Shape;268;p12"/>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269" name="Google Shape;269;p12"/>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Model Development and Validations</a:t>
            </a:r>
            <a:endParaRPr b="1"/>
          </a:p>
        </p:txBody>
      </p:sp>
      <p:sp>
        <p:nvSpPr>
          <p:cNvPr id="270" name="Google Shape;270;p12"/>
          <p:cNvSpPr txBox="1"/>
          <p:nvPr>
            <p:ph idx="2" type="body"/>
          </p:nvPr>
        </p:nvSpPr>
        <p:spPr>
          <a:xfrm>
            <a:off x="463549" y="1363083"/>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Kaplan Meier Estimate: Efficacy of intervention</a:t>
            </a:r>
            <a:endParaRPr/>
          </a:p>
        </p:txBody>
      </p:sp>
      <p:sp>
        <p:nvSpPr>
          <p:cNvPr id="271" name="Google Shape;271;p12"/>
          <p:cNvSpPr txBox="1"/>
          <p:nvPr/>
        </p:nvSpPr>
        <p:spPr>
          <a:xfrm>
            <a:off x="4168782" y="1693050"/>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1</a:t>
            </a:r>
            <a:endParaRPr/>
          </a:p>
        </p:txBody>
      </p:sp>
      <p:sp>
        <p:nvSpPr>
          <p:cNvPr id="272" name="Google Shape;272;p12"/>
          <p:cNvSpPr txBox="1"/>
          <p:nvPr/>
        </p:nvSpPr>
        <p:spPr>
          <a:xfrm>
            <a:off x="9637280" y="1644311"/>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2</a:t>
            </a:r>
            <a:endParaRPr/>
          </a:p>
        </p:txBody>
      </p:sp>
      <p:pic>
        <p:nvPicPr>
          <p:cNvPr id="273" name="Google Shape;273;p12"/>
          <p:cNvPicPr preferRelativeResize="0"/>
          <p:nvPr/>
        </p:nvPicPr>
        <p:blipFill rotWithShape="1">
          <a:blip r:embed="rId6">
            <a:alphaModFix/>
          </a:blip>
          <a:srcRect b="0" l="0" r="0" t="0"/>
          <a:stretch/>
        </p:blipFill>
        <p:spPr>
          <a:xfrm>
            <a:off x="588523" y="2147320"/>
            <a:ext cx="5343525" cy="4171950"/>
          </a:xfrm>
          <a:prstGeom prst="rect">
            <a:avLst/>
          </a:prstGeom>
          <a:noFill/>
          <a:ln>
            <a:noFill/>
          </a:ln>
        </p:spPr>
      </p:pic>
      <p:pic>
        <p:nvPicPr>
          <p:cNvPr id="274" name="Google Shape;274;p12"/>
          <p:cNvPicPr preferRelativeResize="0"/>
          <p:nvPr/>
        </p:nvPicPr>
        <p:blipFill rotWithShape="1">
          <a:blip r:embed="rId7">
            <a:alphaModFix/>
          </a:blip>
          <a:srcRect b="0" l="0" r="0" t="0"/>
          <a:stretch/>
        </p:blipFill>
        <p:spPr>
          <a:xfrm>
            <a:off x="6093688" y="2147320"/>
            <a:ext cx="5191125" cy="417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idx="1" type="body"/>
          </p:nvPr>
        </p:nvSpPr>
        <p:spPr>
          <a:xfrm>
            <a:off x="463550" y="1870516"/>
            <a:ext cx="11260279" cy="3576431"/>
          </a:xfrm>
          <a:prstGeom prst="rect">
            <a:avLst/>
          </a:prstGeom>
          <a:noFill/>
          <a:ln>
            <a:noFill/>
          </a:ln>
        </p:spPr>
        <p:txBody>
          <a:bodyPr anchorCtr="0" anchor="t" bIns="45700" lIns="91425" spcFirstLastPara="1" rIns="91425" wrap="square" tIns="45700">
            <a:normAutofit/>
          </a:bodyPr>
          <a:lstStyle/>
          <a:p>
            <a:pPr indent="-127000" lvl="0" marL="228600" rtl="0" algn="l">
              <a:lnSpc>
                <a:spcPct val="90000"/>
              </a:lnSpc>
              <a:spcBef>
                <a:spcPts val="0"/>
              </a:spcBef>
              <a:spcAft>
                <a:spcPts val="0"/>
              </a:spcAft>
              <a:buClr>
                <a:srgbClr val="262626"/>
              </a:buClr>
              <a:buSzPts val="1600"/>
              <a:buFont typeface="Calibri"/>
              <a:buNone/>
            </a:pPr>
            <a:r>
              <a:t/>
            </a:r>
            <a:endParaRPr/>
          </a:p>
        </p:txBody>
      </p:sp>
      <p:pic>
        <p:nvPicPr>
          <p:cNvPr id="280" name="Google Shape;280;p13"/>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281" name="Google Shape;281;p13"/>
          <p:cNvGrpSpPr/>
          <p:nvPr/>
        </p:nvGrpSpPr>
        <p:grpSpPr>
          <a:xfrm>
            <a:off x="9004365" y="173718"/>
            <a:ext cx="2719464" cy="365781"/>
            <a:chOff x="9228405" y="594424"/>
            <a:chExt cx="2841675" cy="382219"/>
          </a:xfrm>
        </p:grpSpPr>
        <p:cxnSp>
          <p:nvCxnSpPr>
            <p:cNvPr id="282" name="Google Shape;282;p13"/>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283" name="Google Shape;283;p13"/>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284" name="Google Shape;284;p13"/>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285" name="Google Shape;285;p13"/>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Model Development and Validations</a:t>
            </a:r>
            <a:endParaRPr b="1"/>
          </a:p>
        </p:txBody>
      </p:sp>
      <p:sp>
        <p:nvSpPr>
          <p:cNvPr id="286" name="Google Shape;286;p13"/>
          <p:cNvSpPr txBox="1"/>
          <p:nvPr>
            <p:ph idx="2" type="body"/>
          </p:nvPr>
        </p:nvSpPr>
        <p:spPr>
          <a:xfrm>
            <a:off x="463549" y="1363083"/>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Kaplan Meier Estimate: Comparison of patient groups</a:t>
            </a:r>
            <a:endParaRPr/>
          </a:p>
        </p:txBody>
      </p:sp>
      <p:sp>
        <p:nvSpPr>
          <p:cNvPr id="287" name="Google Shape;287;p13"/>
          <p:cNvSpPr txBox="1"/>
          <p:nvPr/>
        </p:nvSpPr>
        <p:spPr>
          <a:xfrm>
            <a:off x="4168782" y="1693050"/>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1</a:t>
            </a:r>
            <a:endParaRPr/>
          </a:p>
        </p:txBody>
      </p:sp>
      <p:sp>
        <p:nvSpPr>
          <p:cNvPr id="288" name="Google Shape;288;p13"/>
          <p:cNvSpPr txBox="1"/>
          <p:nvPr/>
        </p:nvSpPr>
        <p:spPr>
          <a:xfrm>
            <a:off x="9637280" y="1644311"/>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2</a:t>
            </a:r>
            <a:endParaRPr/>
          </a:p>
        </p:txBody>
      </p:sp>
      <p:pic>
        <p:nvPicPr>
          <p:cNvPr id="289" name="Google Shape;289;p13"/>
          <p:cNvPicPr preferRelativeResize="0"/>
          <p:nvPr/>
        </p:nvPicPr>
        <p:blipFill rotWithShape="1">
          <a:blip r:embed="rId6">
            <a:alphaModFix/>
          </a:blip>
          <a:srcRect b="0" l="0" r="0" t="0"/>
          <a:stretch/>
        </p:blipFill>
        <p:spPr>
          <a:xfrm>
            <a:off x="6402442" y="1935834"/>
            <a:ext cx="5123077" cy="3600000"/>
          </a:xfrm>
          <a:prstGeom prst="rect">
            <a:avLst/>
          </a:prstGeom>
          <a:noFill/>
          <a:ln>
            <a:noFill/>
          </a:ln>
        </p:spPr>
      </p:pic>
      <p:pic>
        <p:nvPicPr>
          <p:cNvPr id="290" name="Google Shape;290;p13"/>
          <p:cNvPicPr preferRelativeResize="0"/>
          <p:nvPr/>
        </p:nvPicPr>
        <p:blipFill rotWithShape="1">
          <a:blip r:embed="rId7">
            <a:alphaModFix/>
          </a:blip>
          <a:srcRect b="0" l="0" r="0" t="0"/>
          <a:stretch/>
        </p:blipFill>
        <p:spPr>
          <a:xfrm>
            <a:off x="773787" y="1982530"/>
            <a:ext cx="5123076" cy="3600000"/>
          </a:xfrm>
          <a:prstGeom prst="rect">
            <a:avLst/>
          </a:prstGeom>
          <a:noFill/>
          <a:ln>
            <a:noFill/>
          </a:ln>
        </p:spPr>
      </p:pic>
      <p:pic>
        <p:nvPicPr>
          <p:cNvPr id="291" name="Google Shape;291;p13"/>
          <p:cNvPicPr preferRelativeResize="0"/>
          <p:nvPr/>
        </p:nvPicPr>
        <p:blipFill rotWithShape="1">
          <a:blip r:embed="rId8">
            <a:alphaModFix/>
          </a:blip>
          <a:srcRect b="0" l="0" r="0" t="0"/>
          <a:stretch/>
        </p:blipFill>
        <p:spPr>
          <a:xfrm>
            <a:off x="6656523" y="5412054"/>
            <a:ext cx="1648723" cy="1260000"/>
          </a:xfrm>
          <a:prstGeom prst="rect">
            <a:avLst/>
          </a:prstGeom>
          <a:noFill/>
          <a:ln>
            <a:noFill/>
          </a:ln>
        </p:spPr>
      </p:pic>
      <p:pic>
        <p:nvPicPr>
          <p:cNvPr id="292" name="Google Shape;292;p13"/>
          <p:cNvPicPr preferRelativeResize="0"/>
          <p:nvPr/>
        </p:nvPicPr>
        <p:blipFill rotWithShape="1">
          <a:blip r:embed="rId9">
            <a:alphaModFix/>
          </a:blip>
          <a:srcRect b="0" l="0" r="0" t="0"/>
          <a:stretch/>
        </p:blipFill>
        <p:spPr>
          <a:xfrm>
            <a:off x="4168782" y="5428695"/>
            <a:ext cx="1571684" cy="126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4"/>
          <p:cNvSpPr txBox="1"/>
          <p:nvPr>
            <p:ph idx="1" type="body"/>
          </p:nvPr>
        </p:nvSpPr>
        <p:spPr>
          <a:xfrm>
            <a:off x="463550" y="1870516"/>
            <a:ext cx="11260279" cy="3576431"/>
          </a:xfrm>
          <a:prstGeom prst="rect">
            <a:avLst/>
          </a:prstGeom>
          <a:noFill/>
          <a:ln>
            <a:noFill/>
          </a:ln>
        </p:spPr>
        <p:txBody>
          <a:bodyPr anchorCtr="0" anchor="t" bIns="45700" lIns="91425" spcFirstLastPara="1" rIns="91425" wrap="square" tIns="45700">
            <a:normAutofit/>
          </a:bodyPr>
          <a:lstStyle/>
          <a:p>
            <a:pPr indent="-127000" lvl="0" marL="228600" rtl="0" algn="l">
              <a:lnSpc>
                <a:spcPct val="90000"/>
              </a:lnSpc>
              <a:spcBef>
                <a:spcPts val="0"/>
              </a:spcBef>
              <a:spcAft>
                <a:spcPts val="0"/>
              </a:spcAft>
              <a:buClr>
                <a:srgbClr val="262626"/>
              </a:buClr>
              <a:buSzPts val="1600"/>
              <a:buFont typeface="Calibri"/>
              <a:buNone/>
            </a:pPr>
            <a:r>
              <a:t/>
            </a:r>
            <a:endParaRPr/>
          </a:p>
        </p:txBody>
      </p:sp>
      <p:pic>
        <p:nvPicPr>
          <p:cNvPr id="298" name="Google Shape;298;p14"/>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299" name="Google Shape;299;p14"/>
          <p:cNvGrpSpPr/>
          <p:nvPr/>
        </p:nvGrpSpPr>
        <p:grpSpPr>
          <a:xfrm>
            <a:off x="9004365" y="173718"/>
            <a:ext cx="2719464" cy="365781"/>
            <a:chOff x="9228405" y="594424"/>
            <a:chExt cx="2841675" cy="382219"/>
          </a:xfrm>
        </p:grpSpPr>
        <p:cxnSp>
          <p:nvCxnSpPr>
            <p:cNvPr id="300" name="Google Shape;300;p14"/>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301" name="Google Shape;301;p14"/>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302" name="Google Shape;302;p14"/>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303" name="Google Shape;303;p14"/>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Model Development and Validations</a:t>
            </a:r>
            <a:endParaRPr b="1"/>
          </a:p>
        </p:txBody>
      </p:sp>
      <p:sp>
        <p:nvSpPr>
          <p:cNvPr id="304" name="Google Shape;304;p14"/>
          <p:cNvSpPr txBox="1"/>
          <p:nvPr>
            <p:ph idx="2" type="body"/>
          </p:nvPr>
        </p:nvSpPr>
        <p:spPr>
          <a:xfrm>
            <a:off x="463549" y="1351233"/>
            <a:ext cx="11260200" cy="360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Kaplan Meier Estimate: Comparison of Demographics</a:t>
            </a:r>
            <a:endParaRPr/>
          </a:p>
        </p:txBody>
      </p:sp>
      <p:sp>
        <p:nvSpPr>
          <p:cNvPr id="305" name="Google Shape;305;p14"/>
          <p:cNvSpPr txBox="1"/>
          <p:nvPr/>
        </p:nvSpPr>
        <p:spPr>
          <a:xfrm>
            <a:off x="4168782" y="1693050"/>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1</a:t>
            </a:r>
            <a:endParaRPr/>
          </a:p>
        </p:txBody>
      </p:sp>
      <p:sp>
        <p:nvSpPr>
          <p:cNvPr id="306" name="Google Shape;306;p14"/>
          <p:cNvSpPr txBox="1"/>
          <p:nvPr/>
        </p:nvSpPr>
        <p:spPr>
          <a:xfrm>
            <a:off x="9637280" y="1644311"/>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2</a:t>
            </a:r>
            <a:endParaRPr/>
          </a:p>
        </p:txBody>
      </p:sp>
      <p:pic>
        <p:nvPicPr>
          <p:cNvPr id="307" name="Google Shape;307;p14"/>
          <p:cNvPicPr preferRelativeResize="0"/>
          <p:nvPr/>
        </p:nvPicPr>
        <p:blipFill rotWithShape="1">
          <a:blip r:embed="rId6">
            <a:alphaModFix/>
          </a:blip>
          <a:srcRect b="0" l="0" r="0" t="0"/>
          <a:stretch/>
        </p:blipFill>
        <p:spPr>
          <a:xfrm>
            <a:off x="6387972" y="1913138"/>
            <a:ext cx="5123077" cy="3600000"/>
          </a:xfrm>
          <a:prstGeom prst="rect">
            <a:avLst/>
          </a:prstGeom>
          <a:noFill/>
          <a:ln>
            <a:noFill/>
          </a:ln>
        </p:spPr>
      </p:pic>
      <p:pic>
        <p:nvPicPr>
          <p:cNvPr id="308" name="Google Shape;308;p14"/>
          <p:cNvPicPr preferRelativeResize="0"/>
          <p:nvPr/>
        </p:nvPicPr>
        <p:blipFill rotWithShape="1">
          <a:blip r:embed="rId7">
            <a:alphaModFix/>
          </a:blip>
          <a:srcRect b="0" l="0" r="0" t="0"/>
          <a:stretch/>
        </p:blipFill>
        <p:spPr>
          <a:xfrm>
            <a:off x="666481" y="1947453"/>
            <a:ext cx="5123077" cy="3600000"/>
          </a:xfrm>
          <a:prstGeom prst="rect">
            <a:avLst/>
          </a:prstGeom>
          <a:noFill/>
          <a:ln>
            <a:noFill/>
          </a:ln>
        </p:spPr>
      </p:pic>
      <p:pic>
        <p:nvPicPr>
          <p:cNvPr id="309" name="Google Shape;309;p14"/>
          <p:cNvPicPr preferRelativeResize="0"/>
          <p:nvPr/>
        </p:nvPicPr>
        <p:blipFill rotWithShape="1">
          <a:blip r:embed="rId8">
            <a:alphaModFix/>
          </a:blip>
          <a:srcRect b="0" l="0" r="0" t="0"/>
          <a:stretch/>
        </p:blipFill>
        <p:spPr>
          <a:xfrm>
            <a:off x="6749397" y="5345423"/>
            <a:ext cx="1565257" cy="1260000"/>
          </a:xfrm>
          <a:prstGeom prst="rect">
            <a:avLst/>
          </a:prstGeom>
          <a:noFill/>
          <a:ln>
            <a:noFill/>
          </a:ln>
        </p:spPr>
      </p:pic>
      <p:pic>
        <p:nvPicPr>
          <p:cNvPr id="310" name="Google Shape;310;p14"/>
          <p:cNvPicPr preferRelativeResize="0"/>
          <p:nvPr/>
        </p:nvPicPr>
        <p:blipFill rotWithShape="1">
          <a:blip r:embed="rId9">
            <a:alphaModFix/>
          </a:blip>
          <a:srcRect b="0" l="0" r="0" t="0"/>
          <a:stretch/>
        </p:blipFill>
        <p:spPr>
          <a:xfrm>
            <a:off x="4024509" y="5345423"/>
            <a:ext cx="1593334" cy="1260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5"/>
          <p:cNvSpPr txBox="1"/>
          <p:nvPr>
            <p:ph idx="1" type="body"/>
          </p:nvPr>
        </p:nvSpPr>
        <p:spPr>
          <a:xfrm>
            <a:off x="463550" y="1870516"/>
            <a:ext cx="11260279" cy="3576431"/>
          </a:xfrm>
          <a:prstGeom prst="rect">
            <a:avLst/>
          </a:prstGeom>
          <a:noFill/>
          <a:ln>
            <a:noFill/>
          </a:ln>
        </p:spPr>
        <p:txBody>
          <a:bodyPr anchorCtr="0" anchor="t" bIns="45700" lIns="91425" spcFirstLastPara="1" rIns="91425" wrap="square" tIns="45700">
            <a:normAutofit/>
          </a:bodyPr>
          <a:lstStyle/>
          <a:p>
            <a:pPr indent="-228600" lvl="0" marL="228600" rtl="0" algn="l">
              <a:lnSpc>
                <a:spcPct val="250000"/>
              </a:lnSpc>
              <a:spcBef>
                <a:spcPts val="0"/>
              </a:spcBef>
              <a:spcAft>
                <a:spcPts val="0"/>
              </a:spcAft>
              <a:buClr>
                <a:srgbClr val="262626"/>
              </a:buClr>
              <a:buSzPts val="1600"/>
              <a:buChar char="•"/>
            </a:pPr>
            <a:r>
              <a:rPr lang="en-US"/>
              <a:t>The business can take advantage of the simulation logic and tweak it to real world scenarios.</a:t>
            </a:r>
            <a:endParaRPr/>
          </a:p>
          <a:p>
            <a:pPr indent="-228600" lvl="0" marL="228600" rtl="0" algn="l">
              <a:lnSpc>
                <a:spcPct val="250000"/>
              </a:lnSpc>
              <a:spcBef>
                <a:spcPts val="1000"/>
              </a:spcBef>
              <a:spcAft>
                <a:spcPts val="0"/>
              </a:spcAft>
              <a:buClr>
                <a:srgbClr val="262626"/>
              </a:buClr>
              <a:buSzPts val="1600"/>
              <a:buChar char="•"/>
            </a:pPr>
            <a:r>
              <a:rPr lang="en-US"/>
              <a:t>The simulation can be improved and used as a cost saving mechanism.</a:t>
            </a:r>
            <a:endParaRPr/>
          </a:p>
          <a:p>
            <a:pPr indent="-228600" lvl="0" marL="228600" rtl="0" algn="l">
              <a:lnSpc>
                <a:spcPct val="250000"/>
              </a:lnSpc>
              <a:spcBef>
                <a:spcPts val="1000"/>
              </a:spcBef>
              <a:spcAft>
                <a:spcPts val="0"/>
              </a:spcAft>
              <a:buClr>
                <a:srgbClr val="262626"/>
              </a:buClr>
              <a:buSzPts val="1600"/>
              <a:buChar char="•"/>
            </a:pPr>
            <a:r>
              <a:rPr lang="en-US"/>
              <a:t>The Kaplan Meier estimate is a non parametric parsimonious technique allowing for fast implementation.</a:t>
            </a:r>
            <a:endParaRPr/>
          </a:p>
          <a:p>
            <a:pPr indent="-228600" lvl="0" marL="228600" rtl="0" algn="l">
              <a:lnSpc>
                <a:spcPct val="250000"/>
              </a:lnSpc>
              <a:spcBef>
                <a:spcPts val="1000"/>
              </a:spcBef>
              <a:spcAft>
                <a:spcPts val="0"/>
              </a:spcAft>
              <a:buClr>
                <a:srgbClr val="262626"/>
              </a:buClr>
              <a:buSzPts val="1600"/>
              <a:buChar char="•"/>
            </a:pPr>
            <a:r>
              <a:rPr lang="en-US"/>
              <a:t>The KM model can be used to estimate the impact of medical interventions, news, decisions on patient time on therapy.</a:t>
            </a:r>
            <a:endParaRPr/>
          </a:p>
          <a:p>
            <a:pPr indent="-228600" lvl="0" marL="228600" rtl="0" algn="l">
              <a:lnSpc>
                <a:spcPct val="250000"/>
              </a:lnSpc>
              <a:spcBef>
                <a:spcPts val="1000"/>
              </a:spcBef>
              <a:spcAft>
                <a:spcPts val="0"/>
              </a:spcAft>
              <a:buClr>
                <a:srgbClr val="262626"/>
              </a:buClr>
              <a:buSzPts val="1600"/>
              <a:buChar char="•"/>
            </a:pPr>
            <a:r>
              <a:rPr lang="en-US"/>
              <a:t>The structure and details within the Jupyter notebooks and python code can support production ready reporting framework.</a:t>
            </a:r>
            <a:endParaRPr/>
          </a:p>
        </p:txBody>
      </p:sp>
      <p:pic>
        <p:nvPicPr>
          <p:cNvPr id="316" name="Google Shape;316;p15"/>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317" name="Google Shape;317;p15"/>
          <p:cNvGrpSpPr/>
          <p:nvPr/>
        </p:nvGrpSpPr>
        <p:grpSpPr>
          <a:xfrm>
            <a:off x="9004365" y="173718"/>
            <a:ext cx="2719464" cy="365781"/>
            <a:chOff x="9228405" y="594424"/>
            <a:chExt cx="2841675" cy="382219"/>
          </a:xfrm>
        </p:grpSpPr>
        <p:cxnSp>
          <p:nvCxnSpPr>
            <p:cNvPr id="318" name="Google Shape;318;p15"/>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319" name="Google Shape;319;p15"/>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320" name="Google Shape;320;p15"/>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321" name="Google Shape;321;p15"/>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Business Recommendations and Potential Business Impact</a:t>
            </a:r>
            <a:endParaRPr b="1"/>
          </a:p>
        </p:txBody>
      </p:sp>
      <p:sp>
        <p:nvSpPr>
          <p:cNvPr id="322" name="Google Shape;322;p15"/>
          <p:cNvSpPr txBox="1"/>
          <p:nvPr>
            <p:ph idx="2" type="body"/>
          </p:nvPr>
        </p:nvSpPr>
        <p:spPr>
          <a:xfrm>
            <a:off x="463549" y="1363083"/>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The solution promises robust simulation model with a parsimonious KM estimate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6"/>
          <p:cNvSpPr txBox="1"/>
          <p:nvPr>
            <p:ph idx="1" type="body"/>
          </p:nvPr>
        </p:nvSpPr>
        <p:spPr>
          <a:xfrm>
            <a:off x="463550" y="1289000"/>
            <a:ext cx="11260200" cy="442440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rgbClr val="262626"/>
              </a:buClr>
              <a:buSzPts val="1600"/>
              <a:buChar char="•"/>
            </a:pPr>
            <a:r>
              <a:rPr lang="en-US"/>
              <a:t>Further learning about other survival models as during the project preparation we learned</a:t>
            </a:r>
            <a:endParaRPr/>
          </a:p>
          <a:p>
            <a:pPr indent="-228600" lvl="1" marL="685800" rtl="0" algn="l">
              <a:lnSpc>
                <a:spcPct val="150000"/>
              </a:lnSpc>
              <a:spcBef>
                <a:spcPts val="500"/>
              </a:spcBef>
              <a:spcAft>
                <a:spcPts val="0"/>
              </a:spcAft>
              <a:buClr>
                <a:srgbClr val="262626"/>
              </a:buClr>
              <a:buSzPts val="1600"/>
              <a:buChar char="•"/>
            </a:pPr>
            <a:r>
              <a:rPr b="1" lang="en-US"/>
              <a:t>scikit-survival.py</a:t>
            </a:r>
            <a:r>
              <a:rPr lang="en-US"/>
              <a:t>: beta, for anaconda only</a:t>
            </a:r>
            <a:endParaRPr/>
          </a:p>
          <a:p>
            <a:pPr indent="-228600" lvl="1" marL="685800" rtl="0" algn="l">
              <a:lnSpc>
                <a:spcPct val="150000"/>
              </a:lnSpc>
              <a:spcBef>
                <a:spcPts val="500"/>
              </a:spcBef>
              <a:spcAft>
                <a:spcPts val="0"/>
              </a:spcAft>
              <a:buClr>
                <a:srgbClr val="262626"/>
              </a:buClr>
              <a:buSzPts val="1600"/>
              <a:buChar char="•"/>
            </a:pPr>
            <a:r>
              <a:rPr b="1" lang="en-US"/>
              <a:t>pysurvival.py</a:t>
            </a:r>
            <a:r>
              <a:rPr lang="en-US"/>
              <a:t>: pytorch dependency expired</a:t>
            </a:r>
            <a:endParaRPr/>
          </a:p>
          <a:p>
            <a:pPr indent="-228600" lvl="1" marL="685800" rtl="0" algn="l">
              <a:lnSpc>
                <a:spcPct val="150000"/>
              </a:lnSpc>
              <a:spcBef>
                <a:spcPts val="500"/>
              </a:spcBef>
              <a:spcAft>
                <a:spcPts val="0"/>
              </a:spcAft>
              <a:buClr>
                <a:srgbClr val="262626"/>
              </a:buClr>
              <a:buSzPts val="1600"/>
              <a:buChar char="•"/>
            </a:pPr>
            <a:r>
              <a:rPr b="1" lang="en-US"/>
              <a:t>surpyval.py</a:t>
            </a:r>
            <a:r>
              <a:rPr lang="en-US"/>
              <a:t>: has numba issue</a:t>
            </a:r>
            <a:endParaRPr/>
          </a:p>
          <a:p>
            <a:pPr indent="-228600" lvl="0" marL="228600" rtl="0" algn="l">
              <a:lnSpc>
                <a:spcPct val="150000"/>
              </a:lnSpc>
              <a:spcBef>
                <a:spcPts val="1000"/>
              </a:spcBef>
              <a:spcAft>
                <a:spcPts val="0"/>
              </a:spcAft>
              <a:buClr>
                <a:srgbClr val="262626"/>
              </a:buClr>
              <a:buSzPts val="1600"/>
              <a:buChar char="•"/>
            </a:pPr>
            <a:r>
              <a:rPr lang="en-US"/>
              <a:t>Notes clean-up and publishing the project</a:t>
            </a:r>
            <a:endParaRPr/>
          </a:p>
          <a:p>
            <a:pPr indent="-228600" lvl="0" marL="228600" rtl="0" algn="l">
              <a:lnSpc>
                <a:spcPct val="150000"/>
              </a:lnSpc>
              <a:spcBef>
                <a:spcPts val="1000"/>
              </a:spcBef>
              <a:spcAft>
                <a:spcPts val="0"/>
              </a:spcAft>
              <a:buClr>
                <a:srgbClr val="262626"/>
              </a:buClr>
              <a:buSzPts val="1600"/>
              <a:buChar char="•"/>
            </a:pPr>
            <a:r>
              <a:rPr lang="en-US"/>
              <a:t>Further development with respect to</a:t>
            </a:r>
            <a:endParaRPr/>
          </a:p>
          <a:p>
            <a:pPr indent="-228600" lvl="1" marL="685800" rtl="0" algn="l">
              <a:lnSpc>
                <a:spcPct val="150000"/>
              </a:lnSpc>
              <a:spcBef>
                <a:spcPts val="500"/>
              </a:spcBef>
              <a:spcAft>
                <a:spcPts val="0"/>
              </a:spcAft>
              <a:buClr>
                <a:srgbClr val="262626"/>
              </a:buClr>
              <a:buSzPts val="1600"/>
              <a:buChar char="•"/>
            </a:pPr>
            <a:r>
              <a:rPr lang="en-US"/>
              <a:t>Improving the simulation</a:t>
            </a:r>
            <a:endParaRPr/>
          </a:p>
          <a:p>
            <a:pPr indent="-228600" lvl="1" marL="685800" rtl="0" algn="l">
              <a:lnSpc>
                <a:spcPct val="150000"/>
              </a:lnSpc>
              <a:spcBef>
                <a:spcPts val="500"/>
              </a:spcBef>
              <a:spcAft>
                <a:spcPts val="0"/>
              </a:spcAft>
              <a:buClr>
                <a:srgbClr val="262626"/>
              </a:buClr>
              <a:buSzPts val="1600"/>
              <a:buChar char="•"/>
            </a:pPr>
            <a:r>
              <a:rPr lang="en-US"/>
              <a:t>Adding more survival models to the analysis</a:t>
            </a:r>
            <a:endParaRPr/>
          </a:p>
        </p:txBody>
      </p:sp>
      <p:pic>
        <p:nvPicPr>
          <p:cNvPr id="328" name="Google Shape;328;p16"/>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329" name="Google Shape;329;p16"/>
          <p:cNvGrpSpPr/>
          <p:nvPr/>
        </p:nvGrpSpPr>
        <p:grpSpPr>
          <a:xfrm>
            <a:off x="9004365" y="173718"/>
            <a:ext cx="2719464" cy="365781"/>
            <a:chOff x="9228405" y="594424"/>
            <a:chExt cx="2841675" cy="382219"/>
          </a:xfrm>
        </p:grpSpPr>
        <p:cxnSp>
          <p:nvCxnSpPr>
            <p:cNvPr id="330" name="Google Shape;330;p16"/>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331" name="Google Shape;331;p16"/>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332" name="Google Shape;332;p16"/>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333" name="Google Shape;333;p16"/>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Next Steps</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17"/>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339" name="Google Shape;339;p17"/>
          <p:cNvGrpSpPr/>
          <p:nvPr/>
        </p:nvGrpSpPr>
        <p:grpSpPr>
          <a:xfrm>
            <a:off x="9004365" y="173718"/>
            <a:ext cx="2719464" cy="365781"/>
            <a:chOff x="9228405" y="594424"/>
            <a:chExt cx="2841675" cy="382219"/>
          </a:xfrm>
        </p:grpSpPr>
        <p:cxnSp>
          <p:nvCxnSpPr>
            <p:cNvPr id="340" name="Google Shape;340;p17"/>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341" name="Google Shape;341;p17"/>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342" name="Google Shape;342;p17"/>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343" name="Google Shape;343;p17"/>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Appendix</a:t>
            </a:r>
            <a:endParaRPr b="1"/>
          </a:p>
        </p:txBody>
      </p:sp>
      <p:graphicFrame>
        <p:nvGraphicFramePr>
          <p:cNvPr id="344" name="Google Shape;344;p17"/>
          <p:cNvGraphicFramePr/>
          <p:nvPr/>
        </p:nvGraphicFramePr>
        <p:xfrm>
          <a:off x="679772" y="1565065"/>
          <a:ext cx="3000000" cy="3000000"/>
        </p:xfrm>
        <a:graphic>
          <a:graphicData uri="http://schemas.openxmlformats.org/drawingml/2006/table">
            <a:tbl>
              <a:tblPr>
                <a:noFill/>
                <a:tableStyleId>{48CC0D22-526C-427A-931F-B4DFFFACEBEF}</a:tableStyleId>
              </a:tblPr>
              <a:tblGrid>
                <a:gridCol w="2734400"/>
                <a:gridCol w="8118700"/>
              </a:tblGrid>
              <a:tr h="349450">
                <a:tc>
                  <a:txBody>
                    <a:bodyPr/>
                    <a:lstStyle/>
                    <a:p>
                      <a:pPr indent="0" lvl="0" marL="0" marR="0" rtl="0" algn="l">
                        <a:spcBef>
                          <a:spcPts val="0"/>
                        </a:spcBef>
                        <a:spcAft>
                          <a:spcPts val="0"/>
                        </a:spcAft>
                        <a:buNone/>
                      </a:pPr>
                      <a:r>
                        <a:rPr b="0" lang="en-US" sz="1400" u="none" cap="none" strike="noStrike">
                          <a:solidFill>
                            <a:srgbClr val="000000"/>
                          </a:solidFill>
                        </a:rPr>
                        <a:t>Term</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Description</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Censor</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Event free or 0.</a:t>
                      </a:r>
                      <a:endParaRPr b="0" i="0" sz="1400" u="none" cap="none" strike="noStrike">
                        <a:solidFill>
                          <a:srgbClr val="000000"/>
                        </a:solidFill>
                        <a:latin typeface="Calibri"/>
                        <a:ea typeface="Calibri"/>
                        <a:cs typeface="Calibri"/>
                        <a:sym typeface="Calibri"/>
                      </a:endParaRPr>
                    </a:p>
                  </a:txBody>
                  <a:tcPr marT="9525" marB="0" marR="9525" marL="9525" anchor="b"/>
                </a:tc>
              </a:tr>
              <a:tr h="1194750">
                <a:tc>
                  <a:txBody>
                    <a:bodyPr/>
                    <a:lstStyle/>
                    <a:p>
                      <a:pPr indent="0" lvl="0" marL="0" marR="0" rtl="0" algn="l">
                        <a:spcBef>
                          <a:spcPts val="0"/>
                        </a:spcBef>
                        <a:spcAft>
                          <a:spcPts val="0"/>
                        </a:spcAft>
                        <a:buNone/>
                      </a:pPr>
                      <a:r>
                        <a:rPr b="0" lang="en-US" sz="1400" u="none" cap="none" strike="noStrike">
                          <a:solidFill>
                            <a:srgbClr val="000000"/>
                          </a:solidFill>
                        </a:rPr>
                        <a:t>Event</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Failure or 1, mutually exclusive to censor.&lt;br&gt;&lt;br&gt;Death of a person by any disease, suicide, failure of machine tools, attrition of employees, divorce, natural catastrophe (flood, earthquake, volcanic eruption...).</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Failure time</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Time taken till event or failure occurs, time to failure</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Hazard</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Opposite of survival, event rate or death rate or failure rate</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Risk set</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Unique count of patient records</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Survival</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non occurance of event</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Survival probability</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Probability of an event occurrence after a certain time</a:t>
                      </a:r>
                      <a:endParaRPr b="0" i="0" sz="1400" u="none" cap="none" strike="noStrike">
                        <a:solidFill>
                          <a:srgbClr val="000000"/>
                        </a:solidFill>
                        <a:latin typeface="Calibri"/>
                        <a:ea typeface="Calibri"/>
                        <a:cs typeface="Calibri"/>
                        <a:sym typeface="Calibri"/>
                      </a:endParaRPr>
                    </a:p>
                  </a:txBody>
                  <a:tcPr marT="9525" marB="0" marR="9525" marL="9525" anchor="b"/>
                </a:tc>
              </a:tr>
              <a:tr h="349450">
                <a:tc>
                  <a:txBody>
                    <a:bodyPr/>
                    <a:lstStyle/>
                    <a:p>
                      <a:pPr indent="0" lvl="0" marL="0" marR="0" rtl="0" algn="l">
                        <a:spcBef>
                          <a:spcPts val="0"/>
                        </a:spcBef>
                        <a:spcAft>
                          <a:spcPts val="0"/>
                        </a:spcAft>
                        <a:buNone/>
                      </a:pPr>
                      <a:r>
                        <a:rPr b="0" lang="en-US" sz="1400" u="none" cap="none" strike="noStrike">
                          <a:solidFill>
                            <a:srgbClr val="000000"/>
                          </a:solidFill>
                        </a:rPr>
                        <a:t>Survival time</a:t>
                      </a:r>
                      <a:endParaRPr b="0" i="0" sz="14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400" u="none" cap="none" strike="noStrike">
                          <a:solidFill>
                            <a:srgbClr val="000000"/>
                          </a:solidFill>
                        </a:rPr>
                        <a:t>Time taken till event or failure occurs, time to failure</a:t>
                      </a:r>
                      <a:endParaRPr b="0" i="0" sz="14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8"/>
          <p:cNvSpPr txBox="1"/>
          <p:nvPr>
            <p:ph type="title"/>
          </p:nvPr>
        </p:nvSpPr>
        <p:spPr>
          <a:xfrm>
            <a:off x="510810" y="268461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Arial Narrow"/>
              <a:buNone/>
            </a:pPr>
            <a:r>
              <a:rPr lang="en-US"/>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838200" y="98475"/>
            <a:ext cx="10515600" cy="71745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Narrow"/>
              <a:buNone/>
            </a:pPr>
            <a:r>
              <a:rPr lang="en-US" sz="2800"/>
              <a:t>Agenda</a:t>
            </a:r>
            <a:endParaRPr/>
          </a:p>
        </p:txBody>
      </p:sp>
      <p:sp>
        <p:nvSpPr>
          <p:cNvPr id="115" name="Google Shape;115;p2"/>
          <p:cNvSpPr txBox="1"/>
          <p:nvPr/>
        </p:nvSpPr>
        <p:spPr>
          <a:xfrm>
            <a:off x="838200" y="984739"/>
            <a:ext cx="11119338" cy="4647426"/>
          </a:xfrm>
          <a:prstGeom prst="rect">
            <a:avLst/>
          </a:prstGeom>
          <a:noFill/>
          <a:ln>
            <a:noFill/>
          </a:ln>
        </p:spPr>
        <p:txBody>
          <a:bodyPr anchorCtr="0" anchor="t" bIns="45700" lIns="91425" spcFirstLastPara="1" rIns="91425" wrap="square" tIns="45700">
            <a:spAutoFit/>
          </a:bodyPr>
          <a:lstStyle/>
          <a:p>
            <a:pPr indent="-633413" lvl="0" marL="633413" marR="0" rtl="0" algn="l">
              <a:spcBef>
                <a:spcPts val="0"/>
              </a:spcBef>
              <a:spcAft>
                <a:spcPts val="0"/>
              </a:spcAft>
              <a:buClr>
                <a:schemeClr val="lt1"/>
              </a:buClr>
              <a:buSzPts val="1600"/>
              <a:buFont typeface="Calibri"/>
              <a:buAutoNum type="romanUcPeriod"/>
            </a:pPr>
            <a:r>
              <a:rPr b="0" i="0" lang="en-US" sz="1600" u="none" cap="none" strike="noStrike">
                <a:solidFill>
                  <a:schemeClr val="lt1"/>
                </a:solidFill>
                <a:latin typeface="Open Sans"/>
                <a:ea typeface="Open Sans"/>
                <a:cs typeface="Open Sans"/>
                <a:sym typeface="Open Sans"/>
              </a:rPr>
              <a:t>Business Problem and Objectives</a:t>
            </a:r>
            <a:endParaRPr/>
          </a:p>
          <a:p>
            <a:pPr indent="-633413" lvl="0" marL="633413" marR="0" rtl="0" algn="l">
              <a:spcBef>
                <a:spcPts val="1000"/>
              </a:spcBef>
              <a:spcAft>
                <a:spcPts val="0"/>
              </a:spcAft>
              <a:buClr>
                <a:schemeClr val="lt1"/>
              </a:buClr>
              <a:buSzPts val="1600"/>
              <a:buFont typeface="Calibri"/>
              <a:buAutoNum type="romanUcPeriod"/>
            </a:pPr>
            <a:r>
              <a:rPr b="0" i="0" lang="en-US" sz="1600" u="none" cap="none" strike="noStrike">
                <a:solidFill>
                  <a:schemeClr val="lt1"/>
                </a:solidFill>
                <a:latin typeface="Open Sans"/>
                <a:ea typeface="Open Sans"/>
                <a:cs typeface="Open Sans"/>
                <a:sym typeface="Open Sans"/>
              </a:rPr>
              <a:t>Executive Summary</a:t>
            </a:r>
            <a:endParaRPr/>
          </a:p>
          <a:p>
            <a:pPr indent="-633413" lvl="0" marL="633413" marR="0" rtl="0" algn="l">
              <a:spcBef>
                <a:spcPts val="1000"/>
              </a:spcBef>
              <a:spcAft>
                <a:spcPts val="0"/>
              </a:spcAft>
              <a:buClr>
                <a:schemeClr val="lt1"/>
              </a:buClr>
              <a:buSzPts val="1600"/>
              <a:buFont typeface="Calibri"/>
              <a:buAutoNum type="romanUcPeriod"/>
            </a:pPr>
            <a:r>
              <a:rPr lang="en-US" sz="1600">
                <a:solidFill>
                  <a:schemeClr val="lt1"/>
                </a:solidFill>
                <a:latin typeface="Open Sans"/>
                <a:ea typeface="Open Sans"/>
                <a:cs typeface="Open Sans"/>
                <a:sym typeface="Open Sans"/>
              </a:rPr>
              <a:t>Data Overview and Key Business Assumptions (if any)</a:t>
            </a:r>
            <a:endParaRPr/>
          </a:p>
          <a:p>
            <a:pPr indent="-633413" lvl="0" marL="633413" marR="0" rtl="0" algn="l">
              <a:spcBef>
                <a:spcPts val="1000"/>
              </a:spcBef>
              <a:spcAft>
                <a:spcPts val="0"/>
              </a:spcAft>
              <a:buClr>
                <a:schemeClr val="lt1"/>
              </a:buClr>
              <a:buSzPts val="1600"/>
              <a:buFont typeface="Calibri"/>
              <a:buAutoNum type="romanUcPeriod"/>
            </a:pPr>
            <a:r>
              <a:rPr lang="en-US" sz="1600">
                <a:solidFill>
                  <a:schemeClr val="lt1"/>
                </a:solidFill>
                <a:latin typeface="Open Sans"/>
                <a:ea typeface="Open Sans"/>
                <a:cs typeface="Open Sans"/>
                <a:sym typeface="Open Sans"/>
              </a:rPr>
              <a:t>Data Preparation and Pre-processing</a:t>
            </a:r>
            <a:endParaRPr/>
          </a:p>
          <a:p>
            <a:pPr indent="-280988" lvl="1" marL="1082675" marR="0" rtl="0" algn="l">
              <a:spcBef>
                <a:spcPts val="1000"/>
              </a:spcBef>
              <a:spcAft>
                <a:spcPts val="0"/>
              </a:spcAft>
              <a:buClr>
                <a:schemeClr val="lt1"/>
              </a:buClr>
              <a:buSzPts val="1200"/>
              <a:buFont typeface="Open Sans"/>
              <a:buChar char="−"/>
            </a:pPr>
            <a:r>
              <a:rPr b="0" i="0" lang="en-US" sz="1200" u="none" cap="none" strike="noStrike">
                <a:solidFill>
                  <a:schemeClr val="lt1"/>
                </a:solidFill>
                <a:latin typeface="Open Sans"/>
                <a:ea typeface="Open Sans"/>
                <a:cs typeface="Open Sans"/>
                <a:sym typeface="Open Sans"/>
              </a:rPr>
              <a:t>Sanity checks, treatment and transformations for analytical dataset preparation</a:t>
            </a:r>
            <a:endParaRPr/>
          </a:p>
          <a:p>
            <a:pPr indent="-633413" lvl="0" marL="633413" marR="0" rtl="0" algn="l">
              <a:spcBef>
                <a:spcPts val="1000"/>
              </a:spcBef>
              <a:spcAft>
                <a:spcPts val="0"/>
              </a:spcAft>
              <a:buClr>
                <a:srgbClr val="FFFFFF"/>
              </a:buClr>
              <a:buSzPts val="1600"/>
              <a:buFont typeface="Calibri"/>
              <a:buAutoNum type="romanUcPeriod"/>
            </a:pPr>
            <a:r>
              <a:rPr b="0" i="0" lang="en-US" sz="1600" u="none" cap="none" strike="noStrike">
                <a:solidFill>
                  <a:srgbClr val="FFFFFF"/>
                </a:solidFill>
                <a:latin typeface="Open Sans"/>
                <a:ea typeface="Open Sans"/>
                <a:cs typeface="Open Sans"/>
                <a:sym typeface="Open Sans"/>
              </a:rPr>
              <a:t>Exploratory Data Analysis</a:t>
            </a:r>
            <a:endParaRPr/>
          </a:p>
          <a:p>
            <a:pPr indent="-280988" lvl="1" marL="1082675" marR="0" rtl="0" algn="l">
              <a:spcBef>
                <a:spcPts val="1000"/>
              </a:spcBef>
              <a:spcAft>
                <a:spcPts val="0"/>
              </a:spcAft>
              <a:buClr>
                <a:srgbClr val="FFFFFF"/>
              </a:buClr>
              <a:buSzPts val="1200"/>
              <a:buFont typeface="Open Sans"/>
              <a:buChar char="−"/>
            </a:pPr>
            <a:r>
              <a:rPr b="0" i="0" lang="en-US" sz="1200" u="none" cap="none" strike="noStrike">
                <a:solidFill>
                  <a:srgbClr val="FFFFFF"/>
                </a:solidFill>
                <a:latin typeface="Open Sans"/>
                <a:ea typeface="Open Sans"/>
                <a:cs typeface="Open Sans"/>
                <a:sym typeface="Open Sans"/>
              </a:rPr>
              <a:t>Key Business Findings and Insights</a:t>
            </a:r>
            <a:endParaRPr/>
          </a:p>
          <a:p>
            <a:pPr indent="-633413" lvl="0" marL="633413" marR="0" rtl="0" algn="l">
              <a:spcBef>
                <a:spcPts val="1000"/>
              </a:spcBef>
              <a:spcAft>
                <a:spcPts val="0"/>
              </a:spcAft>
              <a:buClr>
                <a:srgbClr val="FFFFFF"/>
              </a:buClr>
              <a:buSzPts val="1600"/>
              <a:buFont typeface="Calibri"/>
              <a:buAutoNum type="romanUcPeriod"/>
            </a:pPr>
            <a:r>
              <a:rPr b="0" i="0" lang="en-US" sz="1600" u="none" cap="none" strike="noStrike">
                <a:solidFill>
                  <a:srgbClr val="FFFFFF"/>
                </a:solidFill>
                <a:latin typeface="Open Sans"/>
                <a:ea typeface="Open Sans"/>
                <a:cs typeface="Open Sans"/>
                <a:sym typeface="Open Sans"/>
              </a:rPr>
              <a:t>Model Development and Validations</a:t>
            </a:r>
            <a:endParaRPr/>
          </a:p>
          <a:p>
            <a:pPr indent="-280988" lvl="1" marL="1082675" marR="0" rtl="0" algn="l">
              <a:spcBef>
                <a:spcPts val="1000"/>
              </a:spcBef>
              <a:spcAft>
                <a:spcPts val="0"/>
              </a:spcAft>
              <a:buClr>
                <a:srgbClr val="FFFFFF"/>
              </a:buClr>
              <a:buSzPts val="1200"/>
              <a:buFont typeface="Open Sans"/>
              <a:buChar char="−"/>
            </a:pPr>
            <a:r>
              <a:rPr b="0" i="0" lang="en-US" sz="1200" u="none" cap="none" strike="noStrike">
                <a:solidFill>
                  <a:srgbClr val="FFFFFF"/>
                </a:solidFill>
                <a:latin typeface="Open Sans"/>
                <a:ea typeface="Open Sans"/>
                <a:cs typeface="Open Sans"/>
                <a:sym typeface="Open Sans"/>
              </a:rPr>
              <a:t>Model comparisons on key scoring metrics and model finalization</a:t>
            </a:r>
            <a:endParaRPr/>
          </a:p>
          <a:p>
            <a:pPr indent="-633413" lvl="0" marL="633413" marR="0" rtl="0" algn="l">
              <a:spcBef>
                <a:spcPts val="1000"/>
              </a:spcBef>
              <a:spcAft>
                <a:spcPts val="0"/>
              </a:spcAft>
              <a:buClr>
                <a:srgbClr val="FFFFFF"/>
              </a:buClr>
              <a:buSzPts val="1600"/>
              <a:buFont typeface="Calibri"/>
              <a:buAutoNum type="romanUcPeriod"/>
            </a:pPr>
            <a:r>
              <a:rPr b="0" i="0" lang="en-US" sz="1600" u="none" cap="none" strike="noStrike">
                <a:solidFill>
                  <a:srgbClr val="FFFFFF"/>
                </a:solidFill>
                <a:latin typeface="Open Sans"/>
                <a:ea typeface="Open Sans"/>
                <a:cs typeface="Open Sans"/>
                <a:sym typeface="Open Sans"/>
              </a:rPr>
              <a:t>Dashboarding (required only</a:t>
            </a:r>
            <a:r>
              <a:rPr lang="en-US" sz="1600">
                <a:solidFill>
                  <a:srgbClr val="FFFFFF"/>
                </a:solidFill>
                <a:latin typeface="Open Sans"/>
                <a:ea typeface="Open Sans"/>
                <a:cs typeface="Open Sans"/>
                <a:sym typeface="Open Sans"/>
              </a:rPr>
              <a:t> when it is in scope of analysis)</a:t>
            </a:r>
            <a:endParaRPr b="0" i="0" sz="1600" u="none" cap="none" strike="noStrike">
              <a:solidFill>
                <a:srgbClr val="FFFFFF"/>
              </a:solidFill>
              <a:latin typeface="Open Sans"/>
              <a:ea typeface="Open Sans"/>
              <a:cs typeface="Open Sans"/>
              <a:sym typeface="Open Sans"/>
            </a:endParaRPr>
          </a:p>
          <a:p>
            <a:pPr indent="-633413" lvl="0" marL="633413" marR="0" rtl="0" algn="l">
              <a:spcBef>
                <a:spcPts val="1000"/>
              </a:spcBef>
              <a:spcAft>
                <a:spcPts val="0"/>
              </a:spcAft>
              <a:buClr>
                <a:srgbClr val="FFFFFF"/>
              </a:buClr>
              <a:buSzPts val="1600"/>
              <a:buFont typeface="Calibri"/>
              <a:buAutoNum type="romanUcPeriod"/>
            </a:pPr>
            <a:r>
              <a:rPr b="0" i="0" lang="en-US" sz="1600" u="none" cap="none" strike="noStrike">
                <a:solidFill>
                  <a:srgbClr val="FFFFFF"/>
                </a:solidFill>
                <a:latin typeface="Open Sans"/>
                <a:ea typeface="Open Sans"/>
                <a:cs typeface="Open Sans"/>
                <a:sym typeface="Open Sans"/>
              </a:rPr>
              <a:t>Business</a:t>
            </a:r>
            <a:r>
              <a:rPr lang="en-US" sz="1600">
                <a:solidFill>
                  <a:srgbClr val="FFFFFF"/>
                </a:solidFill>
                <a:latin typeface="Open Sans"/>
                <a:ea typeface="Open Sans"/>
                <a:cs typeface="Open Sans"/>
                <a:sym typeface="Open Sans"/>
              </a:rPr>
              <a:t> Recommendations and Potential Business Impact</a:t>
            </a:r>
            <a:endParaRPr/>
          </a:p>
          <a:p>
            <a:pPr indent="-633413" lvl="0" marL="633413" marR="0" rtl="0" algn="l">
              <a:spcBef>
                <a:spcPts val="1000"/>
              </a:spcBef>
              <a:spcAft>
                <a:spcPts val="0"/>
              </a:spcAft>
              <a:buClr>
                <a:srgbClr val="FFFFFF"/>
              </a:buClr>
              <a:buSzPts val="1600"/>
              <a:buFont typeface="Calibri"/>
              <a:buAutoNum type="romanUcPeriod"/>
            </a:pPr>
            <a:r>
              <a:rPr b="0" i="0" lang="en-US" sz="1600" u="none" cap="none" strike="noStrike">
                <a:solidFill>
                  <a:srgbClr val="FFFFFF"/>
                </a:solidFill>
                <a:latin typeface="Open Sans"/>
                <a:ea typeface="Open Sans"/>
                <a:cs typeface="Open Sans"/>
                <a:sym typeface="Open Sans"/>
              </a:rPr>
              <a:t>Next Steps</a:t>
            </a:r>
            <a:endParaRPr/>
          </a:p>
          <a:p>
            <a:pPr indent="-633413" lvl="0" marL="633413" marR="0" rtl="0" algn="l">
              <a:spcBef>
                <a:spcPts val="1000"/>
              </a:spcBef>
              <a:spcAft>
                <a:spcPts val="0"/>
              </a:spcAft>
              <a:buClr>
                <a:srgbClr val="FFFFFF"/>
              </a:buClr>
              <a:buSzPts val="1600"/>
              <a:buFont typeface="Calibri"/>
              <a:buAutoNum type="romanUcPeriod"/>
            </a:pPr>
            <a:r>
              <a:rPr lang="en-US" sz="1600">
                <a:solidFill>
                  <a:srgbClr val="FFFFFF"/>
                </a:solidFill>
                <a:latin typeface="Open Sans"/>
                <a:ea typeface="Open Sans"/>
                <a:cs typeface="Open Sans"/>
                <a:sym typeface="Open Sans"/>
              </a:rPr>
              <a:t>Appendix</a:t>
            </a:r>
            <a:endParaRPr b="0" i="1"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3"/>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121" name="Google Shape;121;p3"/>
          <p:cNvGrpSpPr/>
          <p:nvPr/>
        </p:nvGrpSpPr>
        <p:grpSpPr>
          <a:xfrm>
            <a:off x="9004365" y="173718"/>
            <a:ext cx="2719464" cy="365781"/>
            <a:chOff x="9228405" y="594424"/>
            <a:chExt cx="2841675" cy="382219"/>
          </a:xfrm>
        </p:grpSpPr>
        <p:cxnSp>
          <p:nvCxnSpPr>
            <p:cNvPr id="122" name="Google Shape;122;p3"/>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123" name="Google Shape;123;p3"/>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124" name="Google Shape;124;p3"/>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125" name="Google Shape;125;p3"/>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Business problem and objectives</a:t>
            </a:r>
            <a:endParaRPr b="1"/>
          </a:p>
        </p:txBody>
      </p:sp>
      <p:sp>
        <p:nvSpPr>
          <p:cNvPr id="126" name="Google Shape;126;p3"/>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a:bodyPr>
          <a:lstStyle/>
          <a:p>
            <a:pPr indent="-228600" lvl="0" marL="228600" rtl="0" algn="l">
              <a:lnSpc>
                <a:spcPct val="200000"/>
              </a:lnSpc>
              <a:spcBef>
                <a:spcPts val="0"/>
              </a:spcBef>
              <a:spcAft>
                <a:spcPts val="0"/>
              </a:spcAft>
              <a:buClr>
                <a:srgbClr val="000000"/>
              </a:buClr>
              <a:buSzPts val="1600"/>
              <a:buChar char="•"/>
            </a:pPr>
            <a:r>
              <a:rPr b="0" i="0" lang="en-US">
                <a:solidFill>
                  <a:srgbClr val="000000"/>
                </a:solidFill>
                <a:latin typeface="Open Sans"/>
                <a:ea typeface="Open Sans"/>
                <a:cs typeface="Open Sans"/>
                <a:sym typeface="Open Sans"/>
              </a:rPr>
              <a:t>How to estimate time on therapy for patients?</a:t>
            </a:r>
            <a:endParaRPr/>
          </a:p>
          <a:p>
            <a:pPr indent="-228600" lvl="0" marL="228600" rtl="0" algn="l">
              <a:lnSpc>
                <a:spcPct val="200000"/>
              </a:lnSpc>
              <a:spcBef>
                <a:spcPts val="1000"/>
              </a:spcBef>
              <a:spcAft>
                <a:spcPts val="0"/>
              </a:spcAft>
              <a:buClr>
                <a:srgbClr val="000000"/>
              </a:buClr>
              <a:buSzPts val="1600"/>
              <a:buChar char="•"/>
            </a:pPr>
            <a:r>
              <a:rPr lang="en-US">
                <a:solidFill>
                  <a:srgbClr val="000000"/>
                </a:solidFill>
                <a:latin typeface="Open Sans"/>
                <a:ea typeface="Open Sans"/>
                <a:cs typeface="Open Sans"/>
                <a:sym typeface="Open Sans"/>
              </a:rPr>
              <a:t>Is it possible to calculate customer lifetime value?</a:t>
            </a:r>
            <a:endParaRPr b="0" i="0">
              <a:solidFill>
                <a:srgbClr val="000000"/>
              </a:solidFill>
              <a:latin typeface="Open Sans"/>
              <a:ea typeface="Open Sans"/>
              <a:cs typeface="Open Sans"/>
              <a:sym typeface="Open Sans"/>
            </a:endParaRPr>
          </a:p>
          <a:p>
            <a:pPr indent="-228600" lvl="0" marL="228600" rtl="0" algn="l">
              <a:lnSpc>
                <a:spcPct val="200000"/>
              </a:lnSpc>
              <a:spcBef>
                <a:spcPts val="1000"/>
              </a:spcBef>
              <a:spcAft>
                <a:spcPts val="0"/>
              </a:spcAft>
              <a:buClr>
                <a:srgbClr val="262626"/>
              </a:buClr>
              <a:buSzPts val="1600"/>
              <a:buChar char="•"/>
            </a:pPr>
            <a:r>
              <a:rPr lang="en-US">
                <a:latin typeface="Open Sans"/>
                <a:ea typeface="Open Sans"/>
                <a:cs typeface="Open Sans"/>
                <a:sym typeface="Open Sans"/>
              </a:rPr>
              <a:t>Study and implement the survival analysis modelling technique from scratch.</a:t>
            </a:r>
            <a:endParaRPr/>
          </a:p>
          <a:p>
            <a:pPr indent="-228600" lvl="0" marL="228600" rtl="0" algn="l">
              <a:lnSpc>
                <a:spcPct val="200000"/>
              </a:lnSpc>
              <a:spcBef>
                <a:spcPts val="1000"/>
              </a:spcBef>
              <a:spcAft>
                <a:spcPts val="0"/>
              </a:spcAft>
              <a:buClr>
                <a:srgbClr val="262626"/>
              </a:buClr>
              <a:buSzPts val="1600"/>
              <a:buChar char="•"/>
            </a:pPr>
            <a:r>
              <a:rPr lang="en-US">
                <a:latin typeface="Open Sans"/>
                <a:ea typeface="Open Sans"/>
                <a:cs typeface="Open Sans"/>
                <a:sym typeface="Open Sans"/>
              </a:rPr>
              <a:t>Build a simulation model structure.</a:t>
            </a:r>
            <a:endParaRPr/>
          </a:p>
          <a:p>
            <a:pPr indent="-228600" lvl="0" marL="228600" rtl="0" algn="l">
              <a:lnSpc>
                <a:spcPct val="200000"/>
              </a:lnSpc>
              <a:spcBef>
                <a:spcPts val="1000"/>
              </a:spcBef>
              <a:spcAft>
                <a:spcPts val="0"/>
              </a:spcAft>
              <a:buClr>
                <a:srgbClr val="262626"/>
              </a:buClr>
              <a:buSzPts val="1600"/>
              <a:buChar char="•"/>
            </a:pPr>
            <a:r>
              <a:rPr lang="en-US">
                <a:latin typeface="Open Sans"/>
                <a:ea typeface="Open Sans"/>
                <a:cs typeface="Open Sans"/>
                <a:sym typeface="Open Sans"/>
              </a:rPr>
              <a:t>Implement tools and techniques we learned in the IPBA program.</a:t>
            </a:r>
            <a:endParaRPr/>
          </a:p>
        </p:txBody>
      </p:sp>
      <p:sp>
        <p:nvSpPr>
          <p:cNvPr id="127" name="Google Shape;127;p3"/>
          <p:cNvSpPr txBox="1"/>
          <p:nvPr>
            <p:ph idx="2" type="body"/>
          </p:nvPr>
        </p:nvSpPr>
        <p:spPr>
          <a:xfrm>
            <a:off x="463549" y="1363083"/>
            <a:ext cx="11260279" cy="8818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Font typeface="Arial"/>
              <a:buNone/>
            </a:pPr>
            <a:r>
              <a:rPr b="0" i="0" lang="en-US">
                <a:solidFill>
                  <a:srgbClr val="000000"/>
                </a:solidFill>
                <a:latin typeface="Arial Narrow"/>
                <a:ea typeface="Arial Narrow"/>
                <a:cs typeface="Arial Narrow"/>
                <a:sym typeface="Arial Narrow"/>
              </a:rPr>
              <a:t>Healthcare business long term profitability depends on patient retention or time on therapy. We aimed to create a working model for analysis that can help us estimate the patient time on therapy.</a:t>
            </a:r>
            <a:endParaRPr>
              <a:latin typeface="Arial Narrow"/>
              <a:ea typeface="Arial Narrow"/>
              <a:cs typeface="Arial Narrow"/>
              <a:sym typeface="Arial Narr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4"/>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133" name="Google Shape;133;p4"/>
          <p:cNvGrpSpPr/>
          <p:nvPr/>
        </p:nvGrpSpPr>
        <p:grpSpPr>
          <a:xfrm>
            <a:off x="9004365" y="173718"/>
            <a:ext cx="2719464" cy="365781"/>
            <a:chOff x="9228405" y="594424"/>
            <a:chExt cx="2841675" cy="382219"/>
          </a:xfrm>
        </p:grpSpPr>
        <p:cxnSp>
          <p:nvCxnSpPr>
            <p:cNvPr id="134" name="Google Shape;134;p4"/>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135" name="Google Shape;135;p4"/>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136" name="Google Shape;136;p4"/>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137" name="Google Shape;137;p4"/>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Executive summary</a:t>
            </a:r>
            <a:endParaRPr b="1"/>
          </a:p>
        </p:txBody>
      </p:sp>
      <p:sp>
        <p:nvSpPr>
          <p:cNvPr id="138" name="Google Shape;138;p4"/>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262626"/>
              </a:buClr>
              <a:buSzPts val="1600"/>
              <a:buChar char="•"/>
            </a:pPr>
            <a:r>
              <a:rPr lang="en-US">
                <a:latin typeface="Open Sans"/>
                <a:ea typeface="Open Sans"/>
                <a:cs typeface="Open Sans"/>
                <a:sym typeface="Open Sans"/>
              </a:rPr>
              <a:t>Through survival analysis we can help business estimate customer lifetime value, the same can be leveraged to forecast patient time on therapy.</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There were 4 main challenges in front of the team:</a:t>
            </a:r>
            <a:endParaRPr/>
          </a:p>
          <a:p>
            <a:pPr indent="-228600" lvl="1" marL="685800" rtl="0" algn="l">
              <a:lnSpc>
                <a:spcPct val="100000"/>
              </a:lnSpc>
              <a:spcBef>
                <a:spcPts val="500"/>
              </a:spcBef>
              <a:spcAft>
                <a:spcPts val="0"/>
              </a:spcAft>
              <a:buClr>
                <a:srgbClr val="262626"/>
              </a:buClr>
              <a:buSzPts val="1600"/>
              <a:buChar char="•"/>
            </a:pPr>
            <a:r>
              <a:rPr b="1" i="1" lang="en-US">
                <a:latin typeface="Open Sans"/>
                <a:ea typeface="Open Sans"/>
                <a:cs typeface="Open Sans"/>
                <a:sym typeface="Open Sans"/>
              </a:rPr>
              <a:t>Data </a:t>
            </a:r>
            <a:r>
              <a:rPr i="1" lang="en-US">
                <a:latin typeface="Open Sans"/>
                <a:ea typeface="Open Sans"/>
                <a:cs typeface="Open Sans"/>
                <a:sym typeface="Open Sans"/>
              </a:rPr>
              <a:t>procurement</a:t>
            </a:r>
            <a:r>
              <a:rPr lang="en-US">
                <a:latin typeface="Open Sans"/>
                <a:ea typeface="Open Sans"/>
                <a:cs typeface="Open Sans"/>
                <a:sym typeface="Open Sans"/>
              </a:rPr>
              <a:t>, </a:t>
            </a:r>
            <a:r>
              <a:rPr b="1" i="1" lang="en-US">
                <a:latin typeface="Open Sans"/>
                <a:ea typeface="Open Sans"/>
                <a:cs typeface="Open Sans"/>
                <a:sym typeface="Open Sans"/>
              </a:rPr>
              <a:t>Self study</a:t>
            </a:r>
            <a:r>
              <a:rPr i="1" lang="en-US">
                <a:latin typeface="Open Sans"/>
                <a:ea typeface="Open Sans"/>
                <a:cs typeface="Open Sans"/>
                <a:sym typeface="Open Sans"/>
              </a:rPr>
              <a:t> of survival analysis technique</a:t>
            </a:r>
            <a:r>
              <a:rPr lang="en-US">
                <a:latin typeface="Open Sans"/>
                <a:ea typeface="Open Sans"/>
                <a:cs typeface="Open Sans"/>
                <a:sym typeface="Open Sans"/>
              </a:rPr>
              <a:t>,</a:t>
            </a:r>
            <a:r>
              <a:rPr i="1" lang="en-US">
                <a:latin typeface="Open Sans"/>
                <a:ea typeface="Open Sans"/>
                <a:cs typeface="Open Sans"/>
                <a:sym typeface="Open Sans"/>
              </a:rPr>
              <a:t> </a:t>
            </a:r>
            <a:r>
              <a:rPr b="1" i="1" lang="en-US">
                <a:latin typeface="Open Sans"/>
                <a:ea typeface="Open Sans"/>
                <a:cs typeface="Open Sans"/>
                <a:sym typeface="Open Sans"/>
              </a:rPr>
              <a:t>Business logic</a:t>
            </a:r>
            <a:r>
              <a:rPr i="1" lang="en-US">
                <a:latin typeface="Open Sans"/>
                <a:ea typeface="Open Sans"/>
                <a:cs typeface="Open Sans"/>
                <a:sym typeface="Open Sans"/>
              </a:rPr>
              <a:t> implementation, </a:t>
            </a:r>
            <a:r>
              <a:rPr b="1" i="1" lang="en-US">
                <a:latin typeface="Open Sans"/>
                <a:ea typeface="Open Sans"/>
                <a:cs typeface="Open Sans"/>
                <a:sym typeface="Open Sans"/>
              </a:rPr>
              <a:t>Create simulation</a:t>
            </a:r>
            <a:r>
              <a:rPr i="1" lang="en-US">
                <a:latin typeface="Open Sans"/>
                <a:ea typeface="Open Sans"/>
                <a:cs typeface="Open Sans"/>
                <a:sym typeface="Open Sans"/>
              </a:rPr>
              <a:t> structure to provide answer to business in different scenarios</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The team was successfully able to overcome these challenges and create a working model to answer the above questions.</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The existing solution has 2 parts, the first part is the simulation to generate data depending on different situations and the second is survival model; both of these can be used together or independently.</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We recommend use of the existing solution as a support structure in decision making coupled with real world data, the other major use will be to replicate the patterns of the real world data to the existing simulation (modification required) and see the affects on patient time on therapy.</a:t>
            </a:r>
            <a:endParaRPr/>
          </a:p>
        </p:txBody>
      </p:sp>
      <p:sp>
        <p:nvSpPr>
          <p:cNvPr id="139" name="Google Shape;139;p4"/>
          <p:cNvSpPr txBox="1"/>
          <p:nvPr>
            <p:ph idx="2" type="body"/>
          </p:nvPr>
        </p:nvSpPr>
        <p:spPr>
          <a:xfrm>
            <a:off x="463549" y="1363084"/>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Our project is built on the foundation of research and collaboration.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5"/>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145" name="Google Shape;145;p5"/>
          <p:cNvGrpSpPr/>
          <p:nvPr/>
        </p:nvGrpSpPr>
        <p:grpSpPr>
          <a:xfrm>
            <a:off x="9004365" y="173718"/>
            <a:ext cx="2719464" cy="365781"/>
            <a:chOff x="9228405" y="594424"/>
            <a:chExt cx="2841675" cy="382219"/>
          </a:xfrm>
        </p:grpSpPr>
        <p:cxnSp>
          <p:nvCxnSpPr>
            <p:cNvPr id="146" name="Google Shape;146;p5"/>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147" name="Google Shape;147;p5"/>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148" name="Google Shape;148;p5"/>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149" name="Google Shape;149;p5"/>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Data Overview and Key Business Assumptions (if any)</a:t>
            </a:r>
            <a:endParaRPr b="1"/>
          </a:p>
        </p:txBody>
      </p:sp>
      <p:sp>
        <p:nvSpPr>
          <p:cNvPr id="150" name="Google Shape;150;p5"/>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62626"/>
              </a:buClr>
              <a:buSzPts val="1600"/>
              <a:buNone/>
            </a:pPr>
            <a:r>
              <a:rPr b="1" lang="en-US">
                <a:latin typeface="Open Sans"/>
                <a:ea typeface="Open Sans"/>
                <a:cs typeface="Open Sans"/>
                <a:sym typeface="Open Sans"/>
              </a:rPr>
              <a:t>Assumptions</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Paid claims only</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Type II diabetes patients only</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4 year study period (2019-2022)</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Patients with duplicate records removed</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Derivation of the 2 KPIs</a:t>
            </a:r>
            <a:endParaRPr/>
          </a:p>
          <a:p>
            <a:pPr indent="-228600" lvl="1" marL="685800" rtl="0" algn="l">
              <a:lnSpc>
                <a:spcPct val="100000"/>
              </a:lnSpc>
              <a:spcBef>
                <a:spcPts val="500"/>
              </a:spcBef>
              <a:spcAft>
                <a:spcPts val="0"/>
              </a:spcAft>
              <a:buClr>
                <a:srgbClr val="262626"/>
              </a:buClr>
              <a:buSzPts val="1600"/>
              <a:buChar char="•"/>
            </a:pPr>
            <a:r>
              <a:rPr lang="en-US">
                <a:latin typeface="Open Sans"/>
                <a:ea typeface="Open Sans"/>
                <a:cs typeface="Open Sans"/>
                <a:sym typeface="Open Sans"/>
              </a:rPr>
              <a:t>tot           : time on therapy (first day supply till last day of supply)</a:t>
            </a:r>
            <a:endParaRPr/>
          </a:p>
          <a:p>
            <a:pPr indent="-228600" lvl="1" marL="685800" rtl="0" algn="l">
              <a:lnSpc>
                <a:spcPct val="100000"/>
              </a:lnSpc>
              <a:spcBef>
                <a:spcPts val="500"/>
              </a:spcBef>
              <a:spcAft>
                <a:spcPts val="0"/>
              </a:spcAft>
              <a:buClr>
                <a:srgbClr val="262626"/>
              </a:buClr>
              <a:buSzPts val="1600"/>
              <a:buChar char="•"/>
            </a:pPr>
            <a:r>
              <a:rPr lang="en-US">
                <a:latin typeface="Open Sans"/>
                <a:ea typeface="Open Sans"/>
                <a:cs typeface="Open Sans"/>
                <a:sym typeface="Open Sans"/>
              </a:rPr>
              <a:t>survived : weather the patient was active or not by end of our study</a:t>
            </a:r>
            <a:endParaRPr/>
          </a:p>
          <a:p>
            <a:pPr indent="-228600" lvl="0" marL="228600" rtl="0" algn="l">
              <a:lnSpc>
                <a:spcPct val="100000"/>
              </a:lnSpc>
              <a:spcBef>
                <a:spcPts val="1000"/>
              </a:spcBef>
              <a:spcAft>
                <a:spcPts val="0"/>
              </a:spcAft>
              <a:buClr>
                <a:srgbClr val="262626"/>
              </a:buClr>
              <a:buSzPts val="1600"/>
              <a:buChar char="•"/>
            </a:pPr>
            <a:r>
              <a:rPr lang="en-US">
                <a:latin typeface="Open Sans"/>
                <a:ea typeface="Open Sans"/>
                <a:cs typeface="Open Sans"/>
                <a:sym typeface="Open Sans"/>
              </a:rPr>
              <a:t>Survival assumption (0,1) related to patients last day of supply of drug</a:t>
            </a:r>
            <a:endParaRPr/>
          </a:p>
        </p:txBody>
      </p:sp>
      <p:sp>
        <p:nvSpPr>
          <p:cNvPr id="151" name="Google Shape;151;p5"/>
          <p:cNvSpPr txBox="1"/>
          <p:nvPr>
            <p:ph idx="2" type="body"/>
          </p:nvPr>
        </p:nvSpPr>
        <p:spPr>
          <a:xfrm>
            <a:off x="463549" y="1363084"/>
            <a:ext cx="11260279" cy="360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Simulated APLD (anonymized patient level data) with assumptions and fields including but on limited to those below.</a:t>
            </a:r>
            <a:endParaRPr/>
          </a:p>
        </p:txBody>
      </p:sp>
      <p:graphicFrame>
        <p:nvGraphicFramePr>
          <p:cNvPr id="152" name="Google Shape;152;p5"/>
          <p:cNvGraphicFramePr/>
          <p:nvPr/>
        </p:nvGraphicFramePr>
        <p:xfrm>
          <a:off x="7913828" y="2256416"/>
          <a:ext cx="3000000" cy="3000000"/>
        </p:xfrm>
        <a:graphic>
          <a:graphicData uri="http://schemas.openxmlformats.org/drawingml/2006/table">
            <a:tbl>
              <a:tblPr bandRow="1">
                <a:noFill/>
                <a:tableStyleId>{48CC0D22-526C-427A-931F-B4DFFFACEBEF}</a:tableStyleId>
              </a:tblPr>
              <a:tblGrid>
                <a:gridCol w="1399000"/>
                <a:gridCol w="2411000"/>
              </a:tblGrid>
              <a:tr h="190500">
                <a:tc>
                  <a:txBody>
                    <a:bodyPr/>
                    <a:lstStyle/>
                    <a:p>
                      <a:pPr indent="0" lvl="0" marL="0" marR="0" rtl="0" algn="l">
                        <a:spcBef>
                          <a:spcPts val="0"/>
                        </a:spcBef>
                        <a:spcAft>
                          <a:spcPts val="0"/>
                        </a:spcAft>
                        <a:buNone/>
                      </a:pPr>
                      <a:r>
                        <a:rPr b="1" lang="en-US" sz="1100" u="none" cap="none" strike="noStrike">
                          <a:solidFill>
                            <a:srgbClr val="000000"/>
                          </a:solidFill>
                        </a:rPr>
                        <a:t>Field</a:t>
                      </a:r>
                      <a:endParaRPr b="1"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1" lang="en-US" sz="1100" u="none" cap="none" strike="noStrike">
                          <a:solidFill>
                            <a:srgbClr val="000000"/>
                          </a:solidFill>
                        </a:rPr>
                        <a:t>Description</a:t>
                      </a:r>
                      <a:endParaRPr b="1"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patient_id</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Patient unique ID</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service_date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Date when the claim was adjudicated</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claim_type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Paid, rejected or reversed claim</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days_supply</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Number of days drugs was supplied for</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patient_birth_year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Date of Birth of Patient</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gender</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Gender of Patient</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disease_type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T1: Type I or T2: Type II diabetes</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drug_name</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Brand name of the drug</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class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Category of Drug</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sub_class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Sub Category of Drug</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past_medical_history</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Yes or no</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family_history</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Of diabetes, Yes or no</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is_there_complication</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Yes or no</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marital_status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Married, Unmarried</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educational_status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Educated, Uneducated</a:t>
                      </a:r>
                      <a:endParaRPr b="0" i="0" sz="1100" u="none" cap="none" strike="noStrike">
                        <a:solidFill>
                          <a:srgbClr val="000000"/>
                        </a:solidFill>
                        <a:latin typeface="Calibri"/>
                        <a:ea typeface="Calibri"/>
                        <a:cs typeface="Calibri"/>
                        <a:sym typeface="Calibri"/>
                      </a:endParaRPr>
                    </a:p>
                  </a:txBody>
                  <a:tcPr marT="9525" marB="0" marR="9525" marL="9525" anchor="b"/>
                </a:tc>
              </a:tr>
              <a:tr h="190500">
                <a:tc>
                  <a:txBody>
                    <a:bodyPr/>
                    <a:lstStyle/>
                    <a:p>
                      <a:pPr indent="0" lvl="0" marL="0" marR="0" rtl="0" algn="l">
                        <a:spcBef>
                          <a:spcPts val="0"/>
                        </a:spcBef>
                        <a:spcAft>
                          <a:spcPts val="0"/>
                        </a:spcAft>
                        <a:buNone/>
                      </a:pPr>
                      <a:r>
                        <a:rPr b="0" lang="en-US" sz="1100" u="none" cap="none" strike="noStrike">
                          <a:solidFill>
                            <a:srgbClr val="000000"/>
                          </a:solidFill>
                        </a:rPr>
                        <a:t>employee_status</a:t>
                      </a:r>
                      <a:endParaRPr b="0" i="0" sz="11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l">
                        <a:spcBef>
                          <a:spcPts val="0"/>
                        </a:spcBef>
                        <a:spcAft>
                          <a:spcPts val="0"/>
                        </a:spcAft>
                        <a:buNone/>
                      </a:pPr>
                      <a:r>
                        <a:rPr b="0" lang="en-US" sz="1100" u="none" cap="none" strike="noStrike">
                          <a:solidFill>
                            <a:srgbClr val="000000"/>
                          </a:solidFill>
                        </a:rPr>
                        <a:t>Employed, Not Employed</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6"/>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158" name="Google Shape;158;p6"/>
          <p:cNvGrpSpPr/>
          <p:nvPr/>
        </p:nvGrpSpPr>
        <p:grpSpPr>
          <a:xfrm>
            <a:off x="9004365" y="173718"/>
            <a:ext cx="2719464" cy="365781"/>
            <a:chOff x="9228405" y="594424"/>
            <a:chExt cx="2841675" cy="382219"/>
          </a:xfrm>
        </p:grpSpPr>
        <p:cxnSp>
          <p:nvCxnSpPr>
            <p:cNvPr id="159" name="Google Shape;159;p6"/>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160" name="Google Shape;160;p6"/>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161" name="Google Shape;161;p6"/>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162" name="Google Shape;162;p6"/>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Data Preparation and Pre-processing: Simulation</a:t>
            </a:r>
            <a:endParaRPr b="1"/>
          </a:p>
        </p:txBody>
      </p:sp>
      <p:sp>
        <p:nvSpPr>
          <p:cNvPr id="163" name="Google Shape;163;p6"/>
          <p:cNvSpPr txBox="1"/>
          <p:nvPr>
            <p:ph idx="2" type="body"/>
          </p:nvPr>
        </p:nvSpPr>
        <p:spPr>
          <a:xfrm>
            <a:off x="463549" y="1363084"/>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The analyst can change the python simulation or the mapping file resulting in different sets of data.</a:t>
            </a:r>
            <a:endParaRPr/>
          </a:p>
        </p:txBody>
      </p:sp>
      <p:sp>
        <p:nvSpPr>
          <p:cNvPr id="164" name="Google Shape;164;p6"/>
          <p:cNvSpPr txBox="1"/>
          <p:nvPr>
            <p:ph idx="1" type="body"/>
          </p:nvPr>
        </p:nvSpPr>
        <p:spPr>
          <a:xfrm>
            <a:off x="3551979" y="2224918"/>
            <a:ext cx="4681389" cy="3576431"/>
          </a:xfrm>
          <a:prstGeom prst="rect">
            <a:avLst/>
          </a:prstGeom>
          <a:solidFill>
            <a:srgbClr val="F2F2F2"/>
          </a:solidFill>
          <a:ln cap="flat" cmpd="sng" w="9525">
            <a:solidFill>
              <a:srgbClr val="F2F2F2"/>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1600"/>
              <a:buNone/>
            </a:pPr>
            <a:r>
              <a:rPr b="1" lang="en-US">
                <a:latin typeface="Open Sans"/>
                <a:ea typeface="Open Sans"/>
                <a:cs typeface="Open Sans"/>
                <a:sym typeface="Open Sans"/>
              </a:rPr>
              <a:t>Data Preparation</a:t>
            </a:r>
            <a:endParaRPr/>
          </a:p>
        </p:txBody>
      </p:sp>
      <p:grpSp>
        <p:nvGrpSpPr>
          <p:cNvPr id="165" name="Google Shape;165;p6"/>
          <p:cNvGrpSpPr/>
          <p:nvPr/>
        </p:nvGrpSpPr>
        <p:grpSpPr>
          <a:xfrm>
            <a:off x="3982533" y="2622611"/>
            <a:ext cx="3820278" cy="2781044"/>
            <a:chOff x="176854" y="807"/>
            <a:chExt cx="3820278" cy="2781044"/>
          </a:xfrm>
        </p:grpSpPr>
        <p:sp>
          <p:nvSpPr>
            <p:cNvPr id="166" name="Google Shape;166;p6"/>
            <p:cNvSpPr/>
            <p:nvPr/>
          </p:nvSpPr>
          <p:spPr>
            <a:xfrm>
              <a:off x="1366532" y="807"/>
              <a:ext cx="1440922" cy="720461"/>
            </a:xfrm>
            <a:prstGeom prst="roundRect">
              <a:avLst>
                <a:gd fmla="val 10000" name="adj"/>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highlight>
                  <a:srgbClr val="FFFFFF"/>
                </a:highlight>
              </a:endParaRPr>
            </a:p>
          </p:txBody>
        </p:sp>
        <p:sp>
          <p:nvSpPr>
            <p:cNvPr id="167" name="Google Shape;167;p6"/>
            <p:cNvSpPr txBox="1"/>
            <p:nvPr/>
          </p:nvSpPr>
          <p:spPr>
            <a:xfrm>
              <a:off x="1387634" y="21909"/>
              <a:ext cx="1398718" cy="67825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Open Sans"/>
                <a:buNone/>
              </a:pPr>
              <a:r>
                <a:rPr b="1" lang="en-US" sz="1700">
                  <a:highlight>
                    <a:srgbClr val="FFFFFF"/>
                  </a:highlight>
                  <a:latin typeface="Open Sans"/>
                  <a:ea typeface="Open Sans"/>
                  <a:cs typeface="Open Sans"/>
                  <a:sym typeface="Open Sans"/>
                </a:rPr>
                <a:t>Analyst</a:t>
              </a:r>
              <a:endParaRPr b="1">
                <a:highlight>
                  <a:srgbClr val="FFFFFF"/>
                </a:highlight>
              </a:endParaRPr>
            </a:p>
          </p:txBody>
        </p:sp>
        <p:sp>
          <p:nvSpPr>
            <p:cNvPr id="168" name="Google Shape;168;p6"/>
            <p:cNvSpPr/>
            <p:nvPr/>
          </p:nvSpPr>
          <p:spPr>
            <a:xfrm rot="3600000">
              <a:off x="2306459" y="1265248"/>
              <a:ext cx="750746" cy="252161"/>
            </a:xfrm>
            <a:prstGeom prst="leftRightArrow">
              <a:avLst>
                <a:gd fmla="val 60000" name="adj1"/>
                <a:gd fmla="val 50000" name="adj2"/>
              </a:avLst>
            </a:prstGeom>
            <a:solidFill>
              <a:srgbClr val="F4B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highlight>
                  <a:srgbClr val="FFFFFF"/>
                </a:highlight>
              </a:endParaRPr>
            </a:p>
          </p:txBody>
        </p:sp>
        <p:sp>
          <p:nvSpPr>
            <p:cNvPr id="169" name="Google Shape;169;p6"/>
            <p:cNvSpPr txBox="1"/>
            <p:nvPr/>
          </p:nvSpPr>
          <p:spPr>
            <a:xfrm rot="3600000">
              <a:off x="2382107" y="1315680"/>
              <a:ext cx="599450" cy="15129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1" sz="1000">
                <a:highlight>
                  <a:srgbClr val="FFFFFF"/>
                </a:highlight>
                <a:latin typeface="Calibri"/>
                <a:ea typeface="Calibri"/>
                <a:cs typeface="Calibri"/>
                <a:sym typeface="Calibri"/>
              </a:endParaRPr>
            </a:p>
          </p:txBody>
        </p:sp>
        <p:sp>
          <p:nvSpPr>
            <p:cNvPr id="170" name="Google Shape;170;p6"/>
            <p:cNvSpPr/>
            <p:nvPr/>
          </p:nvSpPr>
          <p:spPr>
            <a:xfrm>
              <a:off x="2556210" y="2061390"/>
              <a:ext cx="1440922" cy="720461"/>
            </a:xfrm>
            <a:prstGeom prst="roundRect">
              <a:avLst>
                <a:gd fmla="val 10000" name="adj"/>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highlight>
                  <a:srgbClr val="FFFFFF"/>
                </a:highlight>
              </a:endParaRPr>
            </a:p>
          </p:txBody>
        </p:sp>
        <p:sp>
          <p:nvSpPr>
            <p:cNvPr id="171" name="Google Shape;171;p6"/>
            <p:cNvSpPr txBox="1"/>
            <p:nvPr/>
          </p:nvSpPr>
          <p:spPr>
            <a:xfrm>
              <a:off x="2577312" y="2082492"/>
              <a:ext cx="1398718" cy="67825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Open Sans"/>
                <a:buNone/>
              </a:pPr>
              <a:r>
                <a:rPr b="1" lang="en-US" sz="1700">
                  <a:highlight>
                    <a:srgbClr val="FFFFFF"/>
                  </a:highlight>
                  <a:latin typeface="Open Sans"/>
                  <a:ea typeface="Open Sans"/>
                  <a:cs typeface="Open Sans"/>
                  <a:sym typeface="Open Sans"/>
                </a:rPr>
                <a:t>Mapping (.xlsx)</a:t>
              </a:r>
              <a:endParaRPr b="1">
                <a:highlight>
                  <a:srgbClr val="FFFFFF"/>
                </a:highlight>
              </a:endParaRPr>
            </a:p>
          </p:txBody>
        </p:sp>
        <p:sp>
          <p:nvSpPr>
            <p:cNvPr id="172" name="Google Shape;172;p6"/>
            <p:cNvSpPr/>
            <p:nvPr/>
          </p:nvSpPr>
          <p:spPr>
            <a:xfrm rot="10800000">
              <a:off x="1711620" y="2295540"/>
              <a:ext cx="750746" cy="252161"/>
            </a:xfrm>
            <a:prstGeom prst="leftRightArrow">
              <a:avLst>
                <a:gd fmla="val 60000" name="adj1"/>
                <a:gd fmla="val 50000" name="adj2"/>
              </a:avLst>
            </a:prstGeom>
            <a:solidFill>
              <a:srgbClr val="F4B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highlight>
                  <a:srgbClr val="FFFFFF"/>
                </a:highlight>
              </a:endParaRPr>
            </a:p>
          </p:txBody>
        </p:sp>
        <p:sp>
          <p:nvSpPr>
            <p:cNvPr id="173" name="Google Shape;173;p6"/>
            <p:cNvSpPr txBox="1"/>
            <p:nvPr/>
          </p:nvSpPr>
          <p:spPr>
            <a:xfrm>
              <a:off x="1787268" y="2345972"/>
              <a:ext cx="599450" cy="15129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1" sz="1000">
                <a:highlight>
                  <a:srgbClr val="FFFFFF"/>
                </a:highlight>
                <a:latin typeface="Calibri"/>
                <a:ea typeface="Calibri"/>
                <a:cs typeface="Calibri"/>
                <a:sym typeface="Calibri"/>
              </a:endParaRPr>
            </a:p>
          </p:txBody>
        </p:sp>
        <p:sp>
          <p:nvSpPr>
            <p:cNvPr id="174" name="Google Shape;174;p6"/>
            <p:cNvSpPr/>
            <p:nvPr/>
          </p:nvSpPr>
          <p:spPr>
            <a:xfrm>
              <a:off x="176854" y="2061390"/>
              <a:ext cx="1440922" cy="720461"/>
            </a:xfrm>
            <a:prstGeom prst="roundRect">
              <a:avLst>
                <a:gd fmla="val 10000" name="adj"/>
              </a:avLst>
            </a:prstGeom>
            <a:solidFill>
              <a:schemeClr val="lt1"/>
            </a:solidFill>
            <a:ln cap="flat" cmpd="sng" w="12700">
              <a:solidFill>
                <a:srgbClr val="D66E2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highlight>
                  <a:srgbClr val="FFFFFF"/>
                </a:highlight>
              </a:endParaRPr>
            </a:p>
          </p:txBody>
        </p:sp>
        <p:sp>
          <p:nvSpPr>
            <p:cNvPr id="175" name="Google Shape;175;p6"/>
            <p:cNvSpPr txBox="1"/>
            <p:nvPr/>
          </p:nvSpPr>
          <p:spPr>
            <a:xfrm>
              <a:off x="197956" y="2082492"/>
              <a:ext cx="1398718" cy="678257"/>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chemeClr val="lt1"/>
                </a:buClr>
                <a:buSzPts val="1700"/>
                <a:buFont typeface="Open Sans"/>
                <a:buNone/>
              </a:pPr>
              <a:r>
                <a:rPr b="1" lang="en-US" sz="1700">
                  <a:highlight>
                    <a:srgbClr val="FFFFFF"/>
                  </a:highlight>
                  <a:latin typeface="Open Sans"/>
                  <a:ea typeface="Open Sans"/>
                  <a:cs typeface="Open Sans"/>
                  <a:sym typeface="Open Sans"/>
                </a:rPr>
                <a:t>Simulation (.py)</a:t>
              </a:r>
              <a:endParaRPr b="1">
                <a:highlight>
                  <a:srgbClr val="FFFFFF"/>
                </a:highlight>
              </a:endParaRPr>
            </a:p>
          </p:txBody>
        </p:sp>
        <p:sp>
          <p:nvSpPr>
            <p:cNvPr id="176" name="Google Shape;176;p6"/>
            <p:cNvSpPr/>
            <p:nvPr/>
          </p:nvSpPr>
          <p:spPr>
            <a:xfrm rot="-3600000">
              <a:off x="1116781" y="1265248"/>
              <a:ext cx="750746" cy="252161"/>
            </a:xfrm>
            <a:prstGeom prst="leftRightArrow">
              <a:avLst>
                <a:gd fmla="val 60000" name="adj1"/>
                <a:gd fmla="val 50000" name="adj2"/>
              </a:avLst>
            </a:prstGeom>
            <a:solidFill>
              <a:srgbClr val="F4BD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highlight>
                  <a:srgbClr val="FFFFFF"/>
                </a:highlight>
              </a:endParaRPr>
            </a:p>
          </p:txBody>
        </p:sp>
        <p:sp>
          <p:nvSpPr>
            <p:cNvPr id="177" name="Google Shape;177;p6"/>
            <p:cNvSpPr txBox="1"/>
            <p:nvPr/>
          </p:nvSpPr>
          <p:spPr>
            <a:xfrm rot="-3600000">
              <a:off x="1192429" y="1315680"/>
              <a:ext cx="599450" cy="15129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000"/>
                <a:buFont typeface="Calibri"/>
                <a:buNone/>
              </a:pPr>
              <a:r>
                <a:t/>
              </a:r>
              <a:endParaRPr b="1" sz="1000">
                <a:highlight>
                  <a:srgbClr val="FFFFFF"/>
                </a:highlight>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7"/>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183" name="Google Shape;183;p7"/>
          <p:cNvGrpSpPr/>
          <p:nvPr/>
        </p:nvGrpSpPr>
        <p:grpSpPr>
          <a:xfrm>
            <a:off x="9004365" y="173718"/>
            <a:ext cx="2719464" cy="365781"/>
            <a:chOff x="9228405" y="594424"/>
            <a:chExt cx="2841675" cy="382219"/>
          </a:xfrm>
        </p:grpSpPr>
        <p:cxnSp>
          <p:nvCxnSpPr>
            <p:cNvPr id="184" name="Google Shape;184;p7"/>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185" name="Google Shape;185;p7"/>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186" name="Google Shape;186;p7"/>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187" name="Google Shape;187;p7"/>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Data Preparation and Pre-processing: Overview</a:t>
            </a:r>
            <a:endParaRPr b="1"/>
          </a:p>
        </p:txBody>
      </p:sp>
      <p:sp>
        <p:nvSpPr>
          <p:cNvPr id="188" name="Google Shape;188;p7"/>
          <p:cNvSpPr txBox="1"/>
          <p:nvPr>
            <p:ph idx="2" type="body"/>
          </p:nvPr>
        </p:nvSpPr>
        <p:spPr>
          <a:xfrm>
            <a:off x="463549" y="1363084"/>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The below filters were applied before building the model including creation of important KPI</a:t>
            </a:r>
            <a:endParaRPr/>
          </a:p>
        </p:txBody>
      </p:sp>
      <p:sp>
        <p:nvSpPr>
          <p:cNvPr id="189" name="Google Shape;189;p7"/>
          <p:cNvSpPr txBox="1"/>
          <p:nvPr/>
        </p:nvSpPr>
        <p:spPr>
          <a:xfrm>
            <a:off x="3755306" y="2155177"/>
            <a:ext cx="4681389" cy="3576431"/>
          </a:xfrm>
          <a:prstGeom prst="rect">
            <a:avLst/>
          </a:prstGeom>
          <a:solidFill>
            <a:srgbClr val="D8E2F3"/>
          </a:solidFill>
          <a:ln cap="flat" cmpd="sng" w="9525">
            <a:solidFill>
              <a:srgbClr val="F2F2F2"/>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262626"/>
              </a:buClr>
              <a:buSzPts val="1600"/>
              <a:buFont typeface="Open Sans"/>
              <a:buNone/>
            </a:pPr>
            <a:r>
              <a:rPr b="1" lang="en-US" sz="1600">
                <a:solidFill>
                  <a:srgbClr val="262626"/>
                </a:solidFill>
                <a:latin typeface="Open Sans"/>
                <a:ea typeface="Open Sans"/>
                <a:cs typeface="Open Sans"/>
                <a:sym typeface="Open Sans"/>
              </a:rPr>
              <a:t>Data Pre-processing</a:t>
            </a:r>
            <a:endParaRPr/>
          </a:p>
          <a:p>
            <a:pPr indent="-228600" lvl="0" marL="228600" marR="0" rtl="0" algn="l">
              <a:lnSpc>
                <a:spcPct val="90000"/>
              </a:lnSpc>
              <a:spcBef>
                <a:spcPts val="1000"/>
              </a:spcBef>
              <a:spcAft>
                <a:spcPts val="0"/>
              </a:spcAft>
              <a:buClr>
                <a:srgbClr val="262626"/>
              </a:buClr>
              <a:buSzPts val="1600"/>
              <a:buFont typeface="Open Sans"/>
              <a:buChar char="•"/>
            </a:pPr>
            <a:r>
              <a:rPr b="1" lang="en-US" sz="1600">
                <a:solidFill>
                  <a:srgbClr val="262626"/>
                </a:solidFill>
                <a:latin typeface="Open Sans"/>
                <a:ea typeface="Open Sans"/>
                <a:cs typeface="Open Sans"/>
                <a:sym typeface="Open Sans"/>
              </a:rPr>
              <a:t>Filters</a:t>
            </a:r>
            <a:endParaRPr/>
          </a:p>
          <a:p>
            <a:pPr indent="-228600" lvl="1" marL="685800" marR="0" rtl="0" algn="l">
              <a:lnSpc>
                <a:spcPct val="90000"/>
              </a:lnSpc>
              <a:spcBef>
                <a:spcPts val="500"/>
              </a:spcBef>
              <a:spcAft>
                <a:spcPts val="0"/>
              </a:spcAft>
              <a:buClr>
                <a:srgbClr val="262626"/>
              </a:buClr>
              <a:buSzPts val="1600"/>
              <a:buFont typeface="Open Sans"/>
              <a:buChar char="•"/>
            </a:pPr>
            <a:r>
              <a:rPr b="0" i="0" lang="en-US" sz="1600" u="none" cap="none" strike="noStrike">
                <a:solidFill>
                  <a:srgbClr val="262626"/>
                </a:solidFill>
                <a:latin typeface="Open Sans"/>
                <a:ea typeface="Open Sans"/>
                <a:cs typeface="Open Sans"/>
                <a:sym typeface="Open Sans"/>
              </a:rPr>
              <a:t>Disease type (Type II only)</a:t>
            </a:r>
            <a:endParaRPr/>
          </a:p>
          <a:p>
            <a:pPr indent="-228600" lvl="1" marL="685800" marR="0" rtl="0" algn="l">
              <a:lnSpc>
                <a:spcPct val="90000"/>
              </a:lnSpc>
              <a:spcBef>
                <a:spcPts val="500"/>
              </a:spcBef>
              <a:spcAft>
                <a:spcPts val="0"/>
              </a:spcAft>
              <a:buClr>
                <a:srgbClr val="262626"/>
              </a:buClr>
              <a:buSzPts val="1600"/>
              <a:buFont typeface="Open Sans"/>
              <a:buChar char="•"/>
            </a:pPr>
            <a:r>
              <a:rPr b="0" i="0" lang="en-US" sz="1600" u="none" cap="none" strike="noStrike">
                <a:solidFill>
                  <a:srgbClr val="262626"/>
                </a:solidFill>
                <a:latin typeface="Open Sans"/>
                <a:ea typeface="Open Sans"/>
                <a:cs typeface="Open Sans"/>
                <a:sym typeface="Open Sans"/>
              </a:rPr>
              <a:t>Claim type (Paid claims only)</a:t>
            </a:r>
            <a:endParaRPr/>
          </a:p>
          <a:p>
            <a:pPr indent="-228600" lvl="1" marL="685800" marR="0" rtl="0" algn="l">
              <a:lnSpc>
                <a:spcPct val="90000"/>
              </a:lnSpc>
              <a:spcBef>
                <a:spcPts val="500"/>
              </a:spcBef>
              <a:spcAft>
                <a:spcPts val="0"/>
              </a:spcAft>
              <a:buClr>
                <a:srgbClr val="262626"/>
              </a:buClr>
              <a:buSzPts val="1600"/>
              <a:buFont typeface="Open Sans"/>
              <a:buChar char="•"/>
            </a:pPr>
            <a:r>
              <a:rPr b="0" i="0" lang="en-US" sz="1600" u="none" cap="none" strike="noStrike">
                <a:solidFill>
                  <a:srgbClr val="262626"/>
                </a:solidFill>
                <a:latin typeface="Open Sans"/>
                <a:ea typeface="Open Sans"/>
                <a:cs typeface="Open Sans"/>
                <a:sym typeface="Open Sans"/>
              </a:rPr>
              <a:t>Time frame (4 years, 2019-2022)</a:t>
            </a:r>
            <a:endParaRPr/>
          </a:p>
          <a:p>
            <a:pPr indent="-228600" lvl="0" marL="228600" marR="0" rtl="0" algn="l">
              <a:lnSpc>
                <a:spcPct val="90000"/>
              </a:lnSpc>
              <a:spcBef>
                <a:spcPts val="1000"/>
              </a:spcBef>
              <a:spcAft>
                <a:spcPts val="0"/>
              </a:spcAft>
              <a:buClr>
                <a:srgbClr val="262626"/>
              </a:buClr>
              <a:buSzPts val="1600"/>
              <a:buFont typeface="Open Sans"/>
              <a:buChar char="•"/>
            </a:pPr>
            <a:r>
              <a:rPr lang="en-US" sz="1600">
                <a:solidFill>
                  <a:srgbClr val="262626"/>
                </a:solidFill>
                <a:latin typeface="Open Sans"/>
                <a:ea typeface="Open Sans"/>
                <a:cs typeface="Open Sans"/>
                <a:sym typeface="Open Sans"/>
              </a:rPr>
              <a:t>Missing value check</a:t>
            </a:r>
            <a:endParaRPr/>
          </a:p>
          <a:p>
            <a:pPr indent="-228600" lvl="0" marL="228600" marR="0" rtl="0" algn="l">
              <a:lnSpc>
                <a:spcPct val="90000"/>
              </a:lnSpc>
              <a:spcBef>
                <a:spcPts val="1000"/>
              </a:spcBef>
              <a:spcAft>
                <a:spcPts val="0"/>
              </a:spcAft>
              <a:buClr>
                <a:srgbClr val="262626"/>
              </a:buClr>
              <a:buSzPts val="1600"/>
              <a:buFont typeface="Open Sans"/>
              <a:buChar char="•"/>
            </a:pPr>
            <a:r>
              <a:rPr lang="en-US" sz="1600">
                <a:solidFill>
                  <a:srgbClr val="262626"/>
                </a:solidFill>
                <a:latin typeface="Open Sans"/>
                <a:ea typeface="Open Sans"/>
                <a:cs typeface="Open Sans"/>
                <a:sym typeface="Open Sans"/>
              </a:rPr>
              <a:t>Duplicate value check</a:t>
            </a:r>
            <a:endParaRPr/>
          </a:p>
          <a:p>
            <a:pPr indent="-228600" lvl="0" marL="228600" marR="0" rtl="0" algn="l">
              <a:lnSpc>
                <a:spcPct val="90000"/>
              </a:lnSpc>
              <a:spcBef>
                <a:spcPts val="1000"/>
              </a:spcBef>
              <a:spcAft>
                <a:spcPts val="0"/>
              </a:spcAft>
              <a:buClr>
                <a:srgbClr val="262626"/>
              </a:buClr>
              <a:buSzPts val="1600"/>
              <a:buFont typeface="Open Sans"/>
              <a:buChar char="•"/>
            </a:pPr>
            <a:r>
              <a:rPr lang="en-US" sz="1600">
                <a:solidFill>
                  <a:srgbClr val="262626"/>
                </a:solidFill>
                <a:latin typeface="Open Sans"/>
                <a:ea typeface="Open Sans"/>
                <a:cs typeface="Open Sans"/>
                <a:sym typeface="Open Sans"/>
              </a:rPr>
              <a:t>Deriving relevant features</a:t>
            </a:r>
            <a:endParaRPr/>
          </a:p>
          <a:p>
            <a:pPr indent="-228600" lvl="1" marL="685800" marR="0" rtl="0" algn="l">
              <a:lnSpc>
                <a:spcPct val="90000"/>
              </a:lnSpc>
              <a:spcBef>
                <a:spcPts val="500"/>
              </a:spcBef>
              <a:spcAft>
                <a:spcPts val="0"/>
              </a:spcAft>
              <a:buClr>
                <a:srgbClr val="262626"/>
              </a:buClr>
              <a:buSzPts val="1600"/>
              <a:buFont typeface="Open Sans"/>
              <a:buChar char="•"/>
            </a:pPr>
            <a:r>
              <a:rPr b="0" i="0" lang="en-US" sz="1600" u="none" cap="none" strike="noStrike">
                <a:solidFill>
                  <a:srgbClr val="262626"/>
                </a:solidFill>
                <a:latin typeface="Open Sans"/>
                <a:ea typeface="Open Sans"/>
                <a:cs typeface="Open Sans"/>
                <a:sym typeface="Open Sans"/>
              </a:rPr>
              <a:t>TOT (time on therapy)</a:t>
            </a:r>
            <a:endParaRPr/>
          </a:p>
          <a:p>
            <a:pPr indent="-228600" lvl="1" marL="685800" marR="0" rtl="0" algn="l">
              <a:lnSpc>
                <a:spcPct val="90000"/>
              </a:lnSpc>
              <a:spcBef>
                <a:spcPts val="500"/>
              </a:spcBef>
              <a:spcAft>
                <a:spcPts val="0"/>
              </a:spcAft>
              <a:buClr>
                <a:srgbClr val="262626"/>
              </a:buClr>
              <a:buSzPts val="1600"/>
              <a:buFont typeface="Open Sans"/>
              <a:buChar char="•"/>
            </a:pPr>
            <a:r>
              <a:rPr b="0" i="0" lang="en-US" sz="1600" u="none" cap="none" strike="noStrike">
                <a:solidFill>
                  <a:srgbClr val="262626"/>
                </a:solidFill>
                <a:latin typeface="Open Sans"/>
                <a:ea typeface="Open Sans"/>
                <a:cs typeface="Open Sans"/>
                <a:sym typeface="Open Sans"/>
              </a:rPr>
              <a:t>Survival flag</a:t>
            </a:r>
            <a:endParaRPr/>
          </a:p>
          <a:p>
            <a:pPr indent="-228600" lvl="1" marL="685800" marR="0" rtl="0" algn="l">
              <a:lnSpc>
                <a:spcPct val="90000"/>
              </a:lnSpc>
              <a:spcBef>
                <a:spcPts val="500"/>
              </a:spcBef>
              <a:spcAft>
                <a:spcPts val="0"/>
              </a:spcAft>
              <a:buClr>
                <a:srgbClr val="262626"/>
              </a:buClr>
              <a:buSzPts val="1600"/>
              <a:buFont typeface="Open Sans"/>
              <a:buChar char="•"/>
            </a:pPr>
            <a:r>
              <a:rPr b="0" i="0" lang="en-US" sz="1600" u="none" cap="none" strike="noStrike">
                <a:solidFill>
                  <a:srgbClr val="262626"/>
                </a:solidFill>
                <a:latin typeface="Open Sans"/>
                <a:ea typeface="Open Sans"/>
                <a:cs typeface="Open Sans"/>
                <a:sym typeface="Open Sans"/>
              </a:rPr>
              <a:t>Patient 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8"/>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62626"/>
              </a:buClr>
              <a:buSzPts val="1600"/>
              <a:buFont typeface="Open Sans"/>
              <a:buChar char="•"/>
            </a:pPr>
            <a:r>
              <a:rPr lang="en-US">
                <a:latin typeface="Open Sans"/>
                <a:ea typeface="Open Sans"/>
                <a:cs typeface="Open Sans"/>
                <a:sym typeface="Open Sans"/>
              </a:rPr>
              <a:t>There is major difference in the data distribution between first and second simulation</a:t>
            </a:r>
            <a:endParaRPr/>
          </a:p>
          <a:p>
            <a:pPr indent="-228600" lvl="0" marL="228600" rtl="0" algn="l">
              <a:lnSpc>
                <a:spcPct val="90000"/>
              </a:lnSpc>
              <a:spcBef>
                <a:spcPts val="1000"/>
              </a:spcBef>
              <a:spcAft>
                <a:spcPts val="0"/>
              </a:spcAft>
              <a:buClr>
                <a:srgbClr val="262626"/>
              </a:buClr>
              <a:buSzPts val="1600"/>
              <a:buFont typeface="Open Sans"/>
              <a:buChar char="•"/>
            </a:pPr>
            <a:r>
              <a:rPr lang="en-US">
                <a:latin typeface="Open Sans"/>
                <a:ea typeface="Open Sans"/>
                <a:cs typeface="Open Sans"/>
                <a:sym typeface="Open Sans"/>
              </a:rPr>
              <a:t>The second simulation being closer to real world situations implying we can modify the simulation code in python and create scenarios</a:t>
            </a:r>
            <a:endParaRPr/>
          </a:p>
        </p:txBody>
      </p:sp>
      <p:pic>
        <p:nvPicPr>
          <p:cNvPr id="195" name="Google Shape;195;p8"/>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196" name="Google Shape;196;p8"/>
          <p:cNvGrpSpPr/>
          <p:nvPr/>
        </p:nvGrpSpPr>
        <p:grpSpPr>
          <a:xfrm>
            <a:off x="9004365" y="173718"/>
            <a:ext cx="2719464" cy="365781"/>
            <a:chOff x="9228405" y="594424"/>
            <a:chExt cx="2841675" cy="382219"/>
          </a:xfrm>
        </p:grpSpPr>
        <p:cxnSp>
          <p:nvCxnSpPr>
            <p:cNvPr id="197" name="Google Shape;197;p8"/>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198" name="Google Shape;198;p8"/>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199" name="Google Shape;199;p8"/>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200" name="Google Shape;200;p8"/>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Exploratory Data Analysis: Overview</a:t>
            </a:r>
            <a:endParaRPr b="1"/>
          </a:p>
        </p:txBody>
      </p:sp>
      <p:sp>
        <p:nvSpPr>
          <p:cNvPr id="201" name="Google Shape;201;p8"/>
          <p:cNvSpPr txBox="1"/>
          <p:nvPr>
            <p:ph idx="2" type="body"/>
          </p:nvPr>
        </p:nvSpPr>
        <p:spPr>
          <a:xfrm>
            <a:off x="463549" y="1363083"/>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EDA is most relevant as a comparison between outcomes of the two simulations.</a:t>
            </a:r>
            <a:endParaRPr/>
          </a:p>
        </p:txBody>
      </p:sp>
      <p:pic>
        <p:nvPicPr>
          <p:cNvPr id="202" name="Google Shape;202;p8"/>
          <p:cNvPicPr preferRelativeResize="0"/>
          <p:nvPr/>
        </p:nvPicPr>
        <p:blipFill rotWithShape="1">
          <a:blip r:embed="rId6">
            <a:alphaModFix/>
          </a:blip>
          <a:srcRect b="1253" l="811" r="49999" t="5968"/>
          <a:stretch/>
        </p:blipFill>
        <p:spPr>
          <a:xfrm>
            <a:off x="9394343" y="3613666"/>
            <a:ext cx="2068541" cy="2520000"/>
          </a:xfrm>
          <a:prstGeom prst="rect">
            <a:avLst/>
          </a:prstGeom>
          <a:noFill/>
          <a:ln>
            <a:noFill/>
          </a:ln>
        </p:spPr>
      </p:pic>
      <p:pic>
        <p:nvPicPr>
          <p:cNvPr id="203" name="Google Shape;203;p8"/>
          <p:cNvPicPr preferRelativeResize="0"/>
          <p:nvPr/>
        </p:nvPicPr>
        <p:blipFill rotWithShape="1">
          <a:blip r:embed="rId7">
            <a:alphaModFix/>
          </a:blip>
          <a:srcRect b="1418" l="1130" r="50000" t="5966"/>
          <a:stretch/>
        </p:blipFill>
        <p:spPr>
          <a:xfrm>
            <a:off x="959959" y="3620408"/>
            <a:ext cx="2058760" cy="2520000"/>
          </a:xfrm>
          <a:prstGeom prst="rect">
            <a:avLst/>
          </a:prstGeom>
          <a:noFill/>
          <a:ln>
            <a:noFill/>
          </a:ln>
        </p:spPr>
      </p:pic>
      <p:sp>
        <p:nvSpPr>
          <p:cNvPr id="204" name="Google Shape;204;p8"/>
          <p:cNvSpPr txBox="1"/>
          <p:nvPr/>
        </p:nvSpPr>
        <p:spPr>
          <a:xfrm>
            <a:off x="1245654" y="3244334"/>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1</a:t>
            </a:r>
            <a:endParaRPr/>
          </a:p>
        </p:txBody>
      </p:sp>
      <p:graphicFrame>
        <p:nvGraphicFramePr>
          <p:cNvPr id="205" name="Google Shape;205;p8"/>
          <p:cNvGraphicFramePr/>
          <p:nvPr/>
        </p:nvGraphicFramePr>
        <p:xfrm>
          <a:off x="3246896" y="3613666"/>
          <a:ext cx="3000000" cy="3000000"/>
        </p:xfrm>
        <a:graphic>
          <a:graphicData uri="http://schemas.openxmlformats.org/drawingml/2006/table">
            <a:tbl>
              <a:tblPr>
                <a:noFill/>
                <a:tableStyleId>{48CC0D22-526C-427A-931F-B4DFFFACEBEF}</a:tableStyleId>
              </a:tblPr>
              <a:tblGrid>
                <a:gridCol w="4176525"/>
                <a:gridCol w="902025"/>
                <a:gridCol w="902025"/>
              </a:tblGrid>
              <a:tr h="209550">
                <a:tc>
                  <a:txBody>
                    <a:bodyPr/>
                    <a:lstStyle/>
                    <a:p>
                      <a:pPr indent="0" lvl="0" marL="0" marR="0" rtl="0" algn="l">
                        <a:spcBef>
                          <a:spcPts val="0"/>
                        </a:spcBef>
                        <a:spcAft>
                          <a:spcPts val="0"/>
                        </a:spcAft>
                        <a:buNone/>
                      </a:pPr>
                      <a:r>
                        <a:rPr b="1" lang="en-US" sz="1100" u="none" cap="none" strike="noStrike">
                          <a:solidFill>
                            <a:srgbClr val="000000"/>
                          </a:solidFill>
                          <a:latin typeface="Open Sans"/>
                          <a:ea typeface="Open Sans"/>
                          <a:cs typeface="Open Sans"/>
                          <a:sym typeface="Open Sans"/>
                        </a:rPr>
                        <a:t>Observation</a:t>
                      </a:r>
                      <a:endParaRPr b="1"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l">
                        <a:spcBef>
                          <a:spcPts val="0"/>
                        </a:spcBef>
                        <a:spcAft>
                          <a:spcPts val="0"/>
                        </a:spcAft>
                        <a:buNone/>
                      </a:pPr>
                      <a:r>
                        <a:rPr b="1" lang="en-US" sz="1100" u="none" cap="none" strike="noStrike">
                          <a:solidFill>
                            <a:srgbClr val="000000"/>
                          </a:solidFill>
                          <a:latin typeface="Open Sans"/>
                          <a:ea typeface="Open Sans"/>
                          <a:cs typeface="Open Sans"/>
                          <a:sym typeface="Open Sans"/>
                        </a:rPr>
                        <a:t>Simulation 1</a:t>
                      </a:r>
                      <a:endParaRPr b="1"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l">
                        <a:spcBef>
                          <a:spcPts val="0"/>
                        </a:spcBef>
                        <a:spcAft>
                          <a:spcPts val="0"/>
                        </a:spcAft>
                        <a:buNone/>
                      </a:pPr>
                      <a:r>
                        <a:rPr b="1" lang="en-US" sz="1100" u="none" cap="none" strike="noStrike">
                          <a:solidFill>
                            <a:srgbClr val="000000"/>
                          </a:solidFill>
                          <a:latin typeface="Open Sans"/>
                          <a:ea typeface="Open Sans"/>
                          <a:cs typeface="Open Sans"/>
                          <a:sym typeface="Open Sans"/>
                        </a:rPr>
                        <a:t>Simulation 2</a:t>
                      </a:r>
                      <a:endParaRPr b="1" i="0" sz="1100" u="none" cap="none" strike="noStrike">
                        <a:solidFill>
                          <a:srgbClr val="000000"/>
                        </a:solidFill>
                        <a:latin typeface="Open Sans"/>
                        <a:ea typeface="Open Sans"/>
                        <a:cs typeface="Open Sans"/>
                        <a:sym typeface="Open Sans"/>
                      </a:endParaRPr>
                    </a:p>
                  </a:txBody>
                  <a:tcPr marT="9525" marB="0" marR="9525" marL="9525" anchor="b"/>
                </a:tc>
              </a:tr>
              <a:tr h="209550">
                <a:tc>
                  <a:txBody>
                    <a:bodyPr/>
                    <a:lstStyle/>
                    <a:p>
                      <a:pPr indent="0" lvl="0" marL="0" marR="0" rtl="0" algn="l">
                        <a:spcBef>
                          <a:spcPts val="0"/>
                        </a:spcBef>
                        <a:spcAft>
                          <a:spcPts val="0"/>
                        </a:spcAft>
                        <a:buNone/>
                      </a:pPr>
                      <a:r>
                        <a:rPr b="0" lang="en-US" sz="1100" u="none" cap="none" strike="noStrike">
                          <a:solidFill>
                            <a:srgbClr val="000000"/>
                          </a:solidFill>
                          <a:latin typeface="Open Sans"/>
                          <a:ea typeface="Open Sans"/>
                          <a:cs typeface="Open Sans"/>
                          <a:sym typeface="Open Sans"/>
                        </a:rPr>
                        <a:t># of patients under study</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~10,000</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~10,000</a:t>
                      </a:r>
                      <a:endParaRPr b="0" i="0" sz="1100" u="none" cap="none" strike="noStrike">
                        <a:solidFill>
                          <a:srgbClr val="000000"/>
                        </a:solidFill>
                        <a:latin typeface="Open Sans"/>
                        <a:ea typeface="Open Sans"/>
                        <a:cs typeface="Open Sans"/>
                        <a:sym typeface="Open Sans"/>
                      </a:endParaRPr>
                    </a:p>
                  </a:txBody>
                  <a:tcPr marT="9525" marB="0" marR="9525" marL="9525" anchor="b"/>
                </a:tc>
              </a:tr>
              <a:tr h="209550">
                <a:tc>
                  <a:txBody>
                    <a:bodyPr/>
                    <a:lstStyle/>
                    <a:p>
                      <a:pPr indent="0" lvl="0" marL="0" marR="0" rtl="0" algn="l">
                        <a:spcBef>
                          <a:spcPts val="0"/>
                        </a:spcBef>
                        <a:spcAft>
                          <a:spcPts val="0"/>
                        </a:spcAft>
                        <a:buNone/>
                      </a:pPr>
                      <a:r>
                        <a:rPr b="0" lang="en-US" sz="1100" u="none" cap="none" strike="noStrike">
                          <a:solidFill>
                            <a:srgbClr val="000000"/>
                          </a:solidFill>
                          <a:latin typeface="Open Sans"/>
                          <a:ea typeface="Open Sans"/>
                          <a:cs typeface="Open Sans"/>
                          <a:sym typeface="Open Sans"/>
                        </a:rPr>
                        <a:t>% patient discontinued (did not survive) within period of study</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90%</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76%</a:t>
                      </a:r>
                      <a:endParaRPr b="0" i="0" sz="1100" u="none" cap="none" strike="noStrike">
                        <a:solidFill>
                          <a:srgbClr val="000000"/>
                        </a:solidFill>
                        <a:latin typeface="Open Sans"/>
                        <a:ea typeface="Open Sans"/>
                        <a:cs typeface="Open Sans"/>
                        <a:sym typeface="Open Sans"/>
                      </a:endParaRPr>
                    </a:p>
                  </a:txBody>
                  <a:tcPr marT="9525" marB="0" marR="9525" marL="9525" anchor="b"/>
                </a:tc>
              </a:tr>
              <a:tr h="209550">
                <a:tc>
                  <a:txBody>
                    <a:bodyPr/>
                    <a:lstStyle/>
                    <a:p>
                      <a:pPr indent="0" lvl="0" marL="0" marR="0" rtl="0" algn="l">
                        <a:spcBef>
                          <a:spcPts val="0"/>
                        </a:spcBef>
                        <a:spcAft>
                          <a:spcPts val="0"/>
                        </a:spcAft>
                        <a:buNone/>
                      </a:pPr>
                      <a:r>
                        <a:rPr b="0" lang="en-US" sz="1100" u="none" cap="none" strike="noStrike">
                          <a:solidFill>
                            <a:srgbClr val="000000"/>
                          </a:solidFill>
                          <a:latin typeface="Open Sans"/>
                          <a:ea typeface="Open Sans"/>
                          <a:cs typeface="Open Sans"/>
                          <a:sym typeface="Open Sans"/>
                        </a:rPr>
                        <a:t>Mean TOT (time on therapy)</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791 days</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556 days</a:t>
                      </a:r>
                      <a:endParaRPr b="0" i="0" sz="1100" u="none" cap="none" strike="noStrike">
                        <a:solidFill>
                          <a:srgbClr val="000000"/>
                        </a:solidFill>
                        <a:latin typeface="Open Sans"/>
                        <a:ea typeface="Open Sans"/>
                        <a:cs typeface="Open Sans"/>
                        <a:sym typeface="Open Sans"/>
                      </a:endParaRPr>
                    </a:p>
                  </a:txBody>
                  <a:tcPr marT="9525" marB="0" marR="9525" marL="9525" anchor="b"/>
                </a:tc>
              </a:tr>
              <a:tr h="209550">
                <a:tc>
                  <a:txBody>
                    <a:bodyPr/>
                    <a:lstStyle/>
                    <a:p>
                      <a:pPr indent="0" lvl="0" marL="0" marR="0" rtl="0" algn="l">
                        <a:spcBef>
                          <a:spcPts val="0"/>
                        </a:spcBef>
                        <a:spcAft>
                          <a:spcPts val="0"/>
                        </a:spcAft>
                        <a:buNone/>
                      </a:pPr>
                      <a:r>
                        <a:rPr b="0" lang="en-US" sz="1100" u="none" cap="none" strike="noStrike">
                          <a:solidFill>
                            <a:srgbClr val="000000"/>
                          </a:solidFill>
                          <a:latin typeface="Open Sans"/>
                          <a:ea typeface="Open Sans"/>
                          <a:cs typeface="Open Sans"/>
                          <a:sym typeface="Open Sans"/>
                        </a:rPr>
                        <a:t>Std dev TOT (time on therapy)</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436</a:t>
                      </a:r>
                      <a:endParaRPr b="0" i="0" sz="1100" u="none" cap="none" strike="noStrike">
                        <a:solidFill>
                          <a:srgbClr val="000000"/>
                        </a:solidFill>
                        <a:latin typeface="Open Sans"/>
                        <a:ea typeface="Open Sans"/>
                        <a:cs typeface="Open Sans"/>
                        <a:sym typeface="Open Sans"/>
                      </a:endParaRPr>
                    </a:p>
                  </a:txBody>
                  <a:tcPr marT="9525" marB="0" marR="9525" marL="9525" anchor="b"/>
                </a:tc>
                <a:tc>
                  <a:txBody>
                    <a:bodyPr/>
                    <a:lstStyle/>
                    <a:p>
                      <a:pPr indent="0" lvl="0" marL="0" marR="0" rtl="0" algn="r">
                        <a:spcBef>
                          <a:spcPts val="0"/>
                        </a:spcBef>
                        <a:spcAft>
                          <a:spcPts val="0"/>
                        </a:spcAft>
                        <a:buNone/>
                      </a:pPr>
                      <a:r>
                        <a:rPr b="0" lang="en-US" sz="1100" u="none" cap="none" strike="noStrike">
                          <a:solidFill>
                            <a:srgbClr val="000000"/>
                          </a:solidFill>
                          <a:latin typeface="Open Sans"/>
                          <a:ea typeface="Open Sans"/>
                          <a:cs typeface="Open Sans"/>
                          <a:sym typeface="Open Sans"/>
                        </a:rPr>
                        <a:t>310</a:t>
                      </a:r>
                      <a:endParaRPr b="0" i="0" sz="1100" u="none" cap="none" strike="noStrike">
                        <a:solidFill>
                          <a:srgbClr val="000000"/>
                        </a:solidFill>
                        <a:latin typeface="Open Sans"/>
                        <a:ea typeface="Open Sans"/>
                        <a:cs typeface="Open Sans"/>
                        <a:sym typeface="Open Sans"/>
                      </a:endParaRPr>
                    </a:p>
                  </a:txBody>
                  <a:tcPr marT="9525" marB="0" marR="9525" marL="9525" anchor="b"/>
                </a:tc>
              </a:tr>
              <a:tr h="209550">
                <a:tc>
                  <a:txBody>
                    <a:bodyPr/>
                    <a:lstStyle/>
                    <a:p>
                      <a:pPr indent="0" lvl="0" marL="0" marR="0" rtl="0" algn="l">
                        <a:spcBef>
                          <a:spcPts val="0"/>
                        </a:spcBef>
                        <a:spcAft>
                          <a:spcPts val="0"/>
                        </a:spcAft>
                        <a:buNone/>
                      </a:pPr>
                      <a:r>
                        <a:rPr b="0" i="0" lang="en-US" sz="1100" u="none" cap="none" strike="noStrike">
                          <a:solidFill>
                            <a:srgbClr val="000000"/>
                          </a:solidFill>
                          <a:latin typeface="Open Sans"/>
                          <a:ea typeface="Open Sans"/>
                          <a:cs typeface="Open Sans"/>
                          <a:sym typeface="Open Sans"/>
                        </a:rPr>
                        <a:t>Qualifying patient count</a:t>
                      </a:r>
                      <a:endParaRPr/>
                    </a:p>
                  </a:txBody>
                  <a:tcPr marT="9525" marB="0" marR="9525" marL="9525" anchor="b"/>
                </a:tc>
                <a:tc>
                  <a:txBody>
                    <a:bodyPr/>
                    <a:lstStyle/>
                    <a:p>
                      <a:pPr indent="0" lvl="0" marL="0" marR="0" rtl="0" algn="r">
                        <a:spcBef>
                          <a:spcPts val="0"/>
                        </a:spcBef>
                        <a:spcAft>
                          <a:spcPts val="0"/>
                        </a:spcAft>
                        <a:buNone/>
                      </a:pPr>
                      <a:r>
                        <a:rPr b="0" i="0" lang="en-US" sz="1100" u="none" cap="none" strike="noStrike">
                          <a:solidFill>
                            <a:srgbClr val="000000"/>
                          </a:solidFill>
                          <a:latin typeface="Open Sans"/>
                          <a:ea typeface="Open Sans"/>
                          <a:cs typeface="Open Sans"/>
                          <a:sym typeface="Open Sans"/>
                        </a:rPr>
                        <a:t>~7,500</a:t>
                      </a:r>
                      <a:endParaRPr/>
                    </a:p>
                  </a:txBody>
                  <a:tcPr marT="9525" marB="0" marR="9525" marL="9525" anchor="b"/>
                </a:tc>
                <a:tc>
                  <a:txBody>
                    <a:bodyPr/>
                    <a:lstStyle/>
                    <a:p>
                      <a:pPr indent="0" lvl="0" marL="0" marR="0" rtl="0" algn="r">
                        <a:spcBef>
                          <a:spcPts val="0"/>
                        </a:spcBef>
                        <a:spcAft>
                          <a:spcPts val="0"/>
                        </a:spcAft>
                        <a:buNone/>
                      </a:pPr>
                      <a:r>
                        <a:rPr b="0" i="0" lang="en-US" sz="1100" u="none" cap="none" strike="noStrike">
                          <a:solidFill>
                            <a:srgbClr val="000000"/>
                          </a:solidFill>
                          <a:latin typeface="Open Sans"/>
                          <a:ea typeface="Open Sans"/>
                          <a:cs typeface="Open Sans"/>
                          <a:sym typeface="Open Sans"/>
                        </a:rPr>
                        <a:t>8,700</a:t>
                      </a:r>
                      <a:endParaRPr/>
                    </a:p>
                  </a:txBody>
                  <a:tcPr marT="9525" marB="0" marR="9525" marL="9525" anchor="b"/>
                </a:tc>
              </a:tr>
            </a:tbl>
          </a:graphicData>
        </a:graphic>
      </p:graphicFrame>
      <p:sp>
        <p:nvSpPr>
          <p:cNvPr id="206" name="Google Shape;206;p8"/>
          <p:cNvSpPr txBox="1"/>
          <p:nvPr/>
        </p:nvSpPr>
        <p:spPr>
          <a:xfrm>
            <a:off x="9705117" y="3251076"/>
            <a:ext cx="18882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Simulation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9"/>
          <p:cNvPicPr preferRelativeResize="0"/>
          <p:nvPr/>
        </p:nvPicPr>
        <p:blipFill rotWithShape="1">
          <a:blip r:embed="rId3">
            <a:alphaModFix/>
          </a:blip>
          <a:srcRect b="0" l="0" r="0" t="0"/>
          <a:stretch/>
        </p:blipFill>
        <p:spPr>
          <a:xfrm>
            <a:off x="468171" y="128650"/>
            <a:ext cx="2279584" cy="455916"/>
          </a:xfrm>
          <a:prstGeom prst="rect">
            <a:avLst/>
          </a:prstGeom>
          <a:noFill/>
          <a:ln>
            <a:noFill/>
          </a:ln>
        </p:spPr>
      </p:pic>
      <p:grpSp>
        <p:nvGrpSpPr>
          <p:cNvPr id="212" name="Google Shape;212;p9"/>
          <p:cNvGrpSpPr/>
          <p:nvPr/>
        </p:nvGrpSpPr>
        <p:grpSpPr>
          <a:xfrm>
            <a:off x="9004365" y="173718"/>
            <a:ext cx="2719464" cy="365781"/>
            <a:chOff x="9228405" y="594424"/>
            <a:chExt cx="2841675" cy="382219"/>
          </a:xfrm>
        </p:grpSpPr>
        <p:cxnSp>
          <p:nvCxnSpPr>
            <p:cNvPr id="213" name="Google Shape;213;p9"/>
            <p:cNvCxnSpPr/>
            <p:nvPr/>
          </p:nvCxnSpPr>
          <p:spPr>
            <a:xfrm>
              <a:off x="10455884" y="594424"/>
              <a:ext cx="0" cy="382219"/>
            </a:xfrm>
            <a:prstGeom prst="straightConnector1">
              <a:avLst/>
            </a:prstGeom>
            <a:noFill/>
            <a:ln cap="flat" cmpd="sng" w="9525">
              <a:solidFill>
                <a:srgbClr val="F2F2F2"/>
              </a:solidFill>
              <a:prstDash val="solid"/>
              <a:miter lim="800000"/>
              <a:headEnd len="sm" w="sm" type="none"/>
              <a:tailEnd len="sm" w="sm" type="none"/>
            </a:ln>
          </p:spPr>
        </p:cxnSp>
        <p:pic>
          <p:nvPicPr>
            <p:cNvPr id="214" name="Google Shape;214;p9"/>
            <p:cNvPicPr preferRelativeResize="0"/>
            <p:nvPr/>
          </p:nvPicPr>
          <p:blipFill rotWithShape="1">
            <a:blip r:embed="rId4">
              <a:alphaModFix/>
            </a:blip>
            <a:srcRect b="0" l="0" r="0" t="0"/>
            <a:stretch/>
          </p:blipFill>
          <p:spPr>
            <a:xfrm>
              <a:off x="10612560" y="641156"/>
              <a:ext cx="1457520" cy="288755"/>
            </a:xfrm>
            <a:prstGeom prst="rect">
              <a:avLst/>
            </a:prstGeom>
            <a:noFill/>
            <a:ln>
              <a:noFill/>
            </a:ln>
          </p:spPr>
        </p:pic>
        <p:pic>
          <p:nvPicPr>
            <p:cNvPr id="215" name="Google Shape;215;p9"/>
            <p:cNvPicPr preferRelativeResize="0"/>
            <p:nvPr/>
          </p:nvPicPr>
          <p:blipFill rotWithShape="1">
            <a:blip r:embed="rId5">
              <a:alphaModFix/>
            </a:blip>
            <a:srcRect b="0" l="0" r="0" t="0"/>
            <a:stretch/>
          </p:blipFill>
          <p:spPr>
            <a:xfrm>
              <a:off x="9228405" y="616314"/>
              <a:ext cx="1083801" cy="338438"/>
            </a:xfrm>
            <a:prstGeom prst="rect">
              <a:avLst/>
            </a:prstGeom>
            <a:noFill/>
            <a:ln>
              <a:noFill/>
            </a:ln>
          </p:spPr>
        </p:pic>
      </p:grpSp>
      <p:sp>
        <p:nvSpPr>
          <p:cNvPr id="216" name="Google Shape;216;p9"/>
          <p:cNvSpPr txBox="1"/>
          <p:nvPr>
            <p:ph type="title"/>
          </p:nvPr>
        </p:nvSpPr>
        <p:spPr>
          <a:xfrm>
            <a:off x="463550" y="478702"/>
            <a:ext cx="11260278" cy="7132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600"/>
              <a:buFont typeface="Arial Narrow"/>
              <a:buNone/>
            </a:pPr>
            <a:r>
              <a:rPr b="1" i="0" lang="en-US">
                <a:solidFill>
                  <a:srgbClr val="000000"/>
                </a:solidFill>
              </a:rPr>
              <a:t>Exploratory Data Analysis: Data Distribution</a:t>
            </a:r>
            <a:endParaRPr b="1"/>
          </a:p>
        </p:txBody>
      </p:sp>
      <p:sp>
        <p:nvSpPr>
          <p:cNvPr id="217" name="Google Shape;217;p9"/>
          <p:cNvSpPr txBox="1"/>
          <p:nvPr>
            <p:ph idx="2" type="body"/>
          </p:nvPr>
        </p:nvSpPr>
        <p:spPr>
          <a:xfrm>
            <a:off x="463549" y="1363083"/>
            <a:ext cx="11260279" cy="360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rgbClr val="262626"/>
              </a:buClr>
              <a:buSzPct val="100000"/>
              <a:buFont typeface="Arial"/>
              <a:buNone/>
            </a:pPr>
            <a:r>
              <a:rPr lang="en-US">
                <a:latin typeface="Arial Narrow"/>
                <a:ea typeface="Arial Narrow"/>
                <a:cs typeface="Arial Narrow"/>
                <a:sym typeface="Arial Narrow"/>
              </a:rPr>
              <a:t>Simulation 2</a:t>
            </a:r>
            <a:endParaRPr/>
          </a:p>
        </p:txBody>
      </p:sp>
      <p:sp>
        <p:nvSpPr>
          <p:cNvPr id="218" name="Google Shape;218;p9"/>
          <p:cNvSpPr txBox="1"/>
          <p:nvPr>
            <p:ph idx="1" type="body"/>
          </p:nvPr>
        </p:nvSpPr>
        <p:spPr>
          <a:xfrm>
            <a:off x="463550" y="2155178"/>
            <a:ext cx="11260279" cy="357643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62626"/>
              </a:buClr>
              <a:buSzPts val="1600"/>
              <a:buFont typeface="Calibri"/>
              <a:buChar char="•"/>
            </a:pPr>
            <a:r>
              <a:rPr lang="en-US"/>
              <a:t>EDA done for each field, involving</a:t>
            </a:r>
            <a:endParaRPr/>
          </a:p>
          <a:p>
            <a:pPr indent="-228600" lvl="1" marL="685800" rtl="0" algn="l">
              <a:lnSpc>
                <a:spcPct val="90000"/>
              </a:lnSpc>
              <a:spcBef>
                <a:spcPts val="500"/>
              </a:spcBef>
              <a:spcAft>
                <a:spcPts val="0"/>
              </a:spcAft>
              <a:buClr>
                <a:srgbClr val="262626"/>
              </a:buClr>
              <a:buSzPts val="1600"/>
              <a:buChar char="•"/>
            </a:pPr>
            <a:r>
              <a:rPr lang="en-US"/>
              <a:t>Duplicate record treatment</a:t>
            </a:r>
            <a:endParaRPr/>
          </a:p>
          <a:p>
            <a:pPr indent="-228600" lvl="1" marL="685800" rtl="0" algn="l">
              <a:lnSpc>
                <a:spcPct val="90000"/>
              </a:lnSpc>
              <a:spcBef>
                <a:spcPts val="500"/>
              </a:spcBef>
              <a:spcAft>
                <a:spcPts val="0"/>
              </a:spcAft>
              <a:buClr>
                <a:srgbClr val="262626"/>
              </a:buClr>
              <a:buSzPts val="1600"/>
              <a:buChar char="•"/>
            </a:pPr>
            <a:r>
              <a:rPr lang="en-US"/>
              <a:t>Trend</a:t>
            </a:r>
            <a:endParaRPr/>
          </a:p>
          <a:p>
            <a:pPr indent="-228600" lvl="1" marL="685800" rtl="0" algn="l">
              <a:lnSpc>
                <a:spcPct val="90000"/>
              </a:lnSpc>
              <a:spcBef>
                <a:spcPts val="500"/>
              </a:spcBef>
              <a:spcAft>
                <a:spcPts val="0"/>
              </a:spcAft>
              <a:buClr>
                <a:srgbClr val="262626"/>
              </a:buClr>
              <a:buSzPts val="1600"/>
              <a:buChar char="•"/>
            </a:pPr>
            <a:r>
              <a:rPr lang="en-US"/>
              <a:t>Data Distribution</a:t>
            </a:r>
            <a:endParaRPr/>
          </a:p>
          <a:p>
            <a:pPr indent="-101600" lvl="2" marL="1143000" rtl="0" algn="l">
              <a:lnSpc>
                <a:spcPct val="90000"/>
              </a:lnSpc>
              <a:spcBef>
                <a:spcPts val="500"/>
              </a:spcBef>
              <a:spcAft>
                <a:spcPts val="0"/>
              </a:spcAft>
              <a:buClr>
                <a:srgbClr val="7F7F7F"/>
              </a:buClr>
              <a:buSzPts val="2000"/>
              <a:buNone/>
            </a:pPr>
            <a:r>
              <a:t/>
            </a:r>
            <a:endParaRPr/>
          </a:p>
          <a:p>
            <a:pPr indent="-127000" lvl="0" marL="228600" rtl="0" algn="l">
              <a:lnSpc>
                <a:spcPct val="90000"/>
              </a:lnSpc>
              <a:spcBef>
                <a:spcPts val="1000"/>
              </a:spcBef>
              <a:spcAft>
                <a:spcPts val="0"/>
              </a:spcAft>
              <a:buClr>
                <a:srgbClr val="262626"/>
              </a:buClr>
              <a:buSzPts val="1600"/>
              <a:buFont typeface="Calibri"/>
              <a:buNone/>
            </a:pPr>
            <a:r>
              <a:t/>
            </a:r>
            <a:endParaRPr/>
          </a:p>
        </p:txBody>
      </p:sp>
      <p:pic>
        <p:nvPicPr>
          <p:cNvPr id="219" name="Google Shape;219;p9"/>
          <p:cNvPicPr preferRelativeResize="0"/>
          <p:nvPr/>
        </p:nvPicPr>
        <p:blipFill rotWithShape="1">
          <a:blip r:embed="rId6">
            <a:alphaModFix/>
          </a:blip>
          <a:srcRect b="0" l="0" r="0" t="0"/>
          <a:stretch/>
        </p:blipFill>
        <p:spPr>
          <a:xfrm>
            <a:off x="4943864" y="1831790"/>
            <a:ext cx="2882628" cy="2111603"/>
          </a:xfrm>
          <a:prstGeom prst="rect">
            <a:avLst/>
          </a:prstGeom>
          <a:noFill/>
          <a:ln>
            <a:noFill/>
          </a:ln>
        </p:spPr>
      </p:pic>
      <p:pic>
        <p:nvPicPr>
          <p:cNvPr id="220" name="Google Shape;220;p9"/>
          <p:cNvPicPr preferRelativeResize="0"/>
          <p:nvPr/>
        </p:nvPicPr>
        <p:blipFill rotWithShape="1">
          <a:blip r:embed="rId7">
            <a:alphaModFix/>
          </a:blip>
          <a:srcRect b="0" l="0" r="0" t="0"/>
          <a:stretch/>
        </p:blipFill>
        <p:spPr>
          <a:xfrm>
            <a:off x="8004705" y="1831789"/>
            <a:ext cx="2710019" cy="2111604"/>
          </a:xfrm>
          <a:prstGeom prst="rect">
            <a:avLst/>
          </a:prstGeom>
          <a:noFill/>
          <a:ln>
            <a:noFill/>
          </a:ln>
        </p:spPr>
      </p:pic>
      <p:pic>
        <p:nvPicPr>
          <p:cNvPr id="221" name="Google Shape;221;p9"/>
          <p:cNvPicPr preferRelativeResize="0"/>
          <p:nvPr/>
        </p:nvPicPr>
        <p:blipFill rotWithShape="1">
          <a:blip r:embed="rId8">
            <a:alphaModFix/>
          </a:blip>
          <a:srcRect b="0" l="0" r="0" t="0"/>
          <a:stretch/>
        </p:blipFill>
        <p:spPr>
          <a:xfrm>
            <a:off x="8090219" y="4045410"/>
            <a:ext cx="2624505" cy="2005293"/>
          </a:xfrm>
          <a:prstGeom prst="rect">
            <a:avLst/>
          </a:prstGeom>
          <a:noFill/>
          <a:ln>
            <a:noFill/>
          </a:ln>
        </p:spPr>
      </p:pic>
      <p:pic>
        <p:nvPicPr>
          <p:cNvPr id="222" name="Google Shape;222;p9"/>
          <p:cNvPicPr preferRelativeResize="0"/>
          <p:nvPr/>
        </p:nvPicPr>
        <p:blipFill rotWithShape="1">
          <a:blip r:embed="rId9">
            <a:alphaModFix/>
          </a:blip>
          <a:srcRect b="0" l="0" r="0" t="0"/>
          <a:stretch/>
        </p:blipFill>
        <p:spPr>
          <a:xfrm>
            <a:off x="3667796" y="3875627"/>
            <a:ext cx="4336909" cy="2610416"/>
          </a:xfrm>
          <a:prstGeom prst="rect">
            <a:avLst/>
          </a:prstGeom>
          <a:noFill/>
          <a:ln>
            <a:noFill/>
          </a:ln>
        </p:spPr>
      </p:pic>
      <p:pic>
        <p:nvPicPr>
          <p:cNvPr id="223" name="Google Shape;223;p9"/>
          <p:cNvPicPr preferRelativeResize="0"/>
          <p:nvPr/>
        </p:nvPicPr>
        <p:blipFill rotWithShape="1">
          <a:blip r:embed="rId10">
            <a:alphaModFix/>
          </a:blip>
          <a:srcRect b="0" l="0" r="0" t="0"/>
          <a:stretch/>
        </p:blipFill>
        <p:spPr>
          <a:xfrm>
            <a:off x="651217" y="3875627"/>
            <a:ext cx="3245049" cy="250367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2021-05-27T09:28:27Z</dcterms:created>
  <dc:creator>Prabha N</dc:creator>
</cp:coreProperties>
</file>