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2"/>
  </p:notesMasterIdLst>
  <p:handoutMasterIdLst>
    <p:handoutMasterId r:id="rId13"/>
  </p:handoutMasterIdLst>
  <p:sldIdLst>
    <p:sldId id="256" r:id="rId2"/>
    <p:sldId id="258" r:id="rId3"/>
    <p:sldId id="259" r:id="rId4"/>
    <p:sldId id="262" r:id="rId5"/>
    <p:sldId id="264" r:id="rId6"/>
    <p:sldId id="275" r:id="rId7"/>
    <p:sldId id="274" r:id="rId8"/>
    <p:sldId id="271" r:id="rId9"/>
    <p:sldId id="276"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The Battle of Neighborhood</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83E106-8418-4460-A797-B64A742A9E4C}" type="datetimeFigureOut">
              <a:rPr lang="en-US" smtClean="0"/>
              <a:t>12/11/2018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389D42-2344-4307-8522-1B4308625FB4}" type="slidenum">
              <a:rPr lang="en-US" smtClean="0"/>
              <a:t>‹#›</a:t>
            </a:fld>
            <a:endParaRPr lang="en-US"/>
          </a:p>
        </p:txBody>
      </p:sp>
    </p:spTree>
    <p:extLst>
      <p:ext uri="{BB962C8B-B14F-4D97-AF65-F5344CB8AC3E}">
        <p14:creationId xmlns:p14="http://schemas.microsoft.com/office/powerpoint/2010/main" val="370969561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The Battle of Neighborhood</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E89D80-B33E-4C5D-BCBE-90B3F573CB28}" type="datetimeFigureOut">
              <a:rPr lang="en-US" smtClean="0"/>
              <a:t>12/11/2018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80F80D-0A7A-4D72-96D9-5AED0146E45B}" type="slidenum">
              <a:rPr lang="en-US" smtClean="0"/>
              <a:t>‹#›</a:t>
            </a:fld>
            <a:endParaRPr lang="en-US"/>
          </a:p>
        </p:txBody>
      </p:sp>
    </p:spTree>
    <p:extLst>
      <p:ext uri="{BB962C8B-B14F-4D97-AF65-F5344CB8AC3E}">
        <p14:creationId xmlns:p14="http://schemas.microsoft.com/office/powerpoint/2010/main" val="2293401187"/>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80F80D-0A7A-4D72-96D9-5AED0146E45B}" type="slidenum">
              <a:rPr lang="en-US" smtClean="0"/>
              <a:t>1</a:t>
            </a:fld>
            <a:endParaRPr lang="en-US"/>
          </a:p>
        </p:txBody>
      </p:sp>
      <p:sp>
        <p:nvSpPr>
          <p:cNvPr id="5" name="Header Placeholder 4"/>
          <p:cNvSpPr>
            <a:spLocks noGrp="1"/>
          </p:cNvSpPr>
          <p:nvPr>
            <p:ph type="hdr" sz="quarter" idx="11"/>
          </p:nvPr>
        </p:nvSpPr>
        <p:spPr/>
        <p:txBody>
          <a:bodyPr/>
          <a:lstStyle/>
          <a:p>
            <a:r>
              <a:rPr lang="en-US" smtClean="0"/>
              <a:t>The Battle of Neighborhood</a:t>
            </a:r>
            <a:endParaRPr lang="en-US"/>
          </a:p>
        </p:txBody>
      </p:sp>
    </p:spTree>
    <p:extLst>
      <p:ext uri="{BB962C8B-B14F-4D97-AF65-F5344CB8AC3E}">
        <p14:creationId xmlns:p14="http://schemas.microsoft.com/office/powerpoint/2010/main" val="3821601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38B01F5-625E-449B-94E1-5D155799E754}" type="datetime2">
              <a:rPr lang="en-US" smtClean="0"/>
              <a:t>Tuesday, December 11, 2018</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smtClean="0"/>
              <a:t>Babloo Sah</a:t>
            </a:r>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6299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184A1B-B6BA-4253-8192-30327C66322A}" type="datetime2">
              <a:rPr lang="en-US" smtClean="0"/>
              <a:t>Tuesday, December 11, 2018</a:t>
            </a:fld>
            <a:endParaRPr lang="en-US"/>
          </a:p>
        </p:txBody>
      </p:sp>
      <p:sp>
        <p:nvSpPr>
          <p:cNvPr id="6" name="Footer Placeholder 5"/>
          <p:cNvSpPr>
            <a:spLocks noGrp="1"/>
          </p:cNvSpPr>
          <p:nvPr>
            <p:ph type="ftr" sz="quarter" idx="11"/>
          </p:nvPr>
        </p:nvSpPr>
        <p:spPr/>
        <p:txBody>
          <a:bodyPr/>
          <a:lstStyle/>
          <a:p>
            <a:r>
              <a:rPr lang="en-US" smtClean="0"/>
              <a:t>Babloo Sah</a:t>
            </a:r>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7991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BAEDC-AA98-4F5E-9493-D4870F708DD1}" type="datetime2">
              <a:rPr lang="en-US" smtClean="0"/>
              <a:t>Tuesday, December 11, 2018</a:t>
            </a:fld>
            <a:endParaRPr lang="en-US"/>
          </a:p>
        </p:txBody>
      </p:sp>
      <p:sp>
        <p:nvSpPr>
          <p:cNvPr id="6" name="Footer Placeholder 5"/>
          <p:cNvSpPr>
            <a:spLocks noGrp="1"/>
          </p:cNvSpPr>
          <p:nvPr>
            <p:ph type="ftr" sz="quarter" idx="11"/>
          </p:nvPr>
        </p:nvSpPr>
        <p:spPr/>
        <p:txBody>
          <a:bodyPr/>
          <a:lstStyle/>
          <a:p>
            <a:r>
              <a:rPr lang="en-US" smtClean="0"/>
              <a:t>Babloo Sah</a:t>
            </a:r>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7266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3E961-B6F6-47C5-BE49-6E1B7AA12BD9}" type="datetime2">
              <a:rPr lang="en-US" smtClean="0"/>
              <a:t>Tuesday, December 11, 2018</a:t>
            </a:fld>
            <a:endParaRPr lang="en-US"/>
          </a:p>
        </p:txBody>
      </p:sp>
      <p:sp>
        <p:nvSpPr>
          <p:cNvPr id="6" name="Footer Placeholder 5"/>
          <p:cNvSpPr>
            <a:spLocks noGrp="1"/>
          </p:cNvSpPr>
          <p:nvPr>
            <p:ph type="ftr" sz="quarter" idx="11"/>
          </p:nvPr>
        </p:nvSpPr>
        <p:spPr/>
        <p:txBody>
          <a:bodyPr/>
          <a:lstStyle/>
          <a:p>
            <a:r>
              <a:rPr lang="en-US" smtClean="0"/>
              <a:t>Babloo Sah</a:t>
            </a:r>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08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70A2AC-9F27-4C8E-BD6A-7F5CEBE6A222}" type="datetime2">
              <a:rPr lang="en-US" smtClean="0"/>
              <a:t>Tuesday, December 11, 2018</a:t>
            </a:fld>
            <a:endParaRPr lang="en-US"/>
          </a:p>
        </p:txBody>
      </p:sp>
      <p:sp>
        <p:nvSpPr>
          <p:cNvPr id="6" name="Footer Placeholder 5"/>
          <p:cNvSpPr>
            <a:spLocks noGrp="1"/>
          </p:cNvSpPr>
          <p:nvPr>
            <p:ph type="ftr" sz="quarter" idx="11"/>
          </p:nvPr>
        </p:nvSpPr>
        <p:spPr/>
        <p:txBody>
          <a:bodyPr/>
          <a:lstStyle/>
          <a:p>
            <a:r>
              <a:rPr lang="en-US" smtClean="0"/>
              <a:t>Babloo Sah</a:t>
            </a:r>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5822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5CCB386-F475-4A7A-97C7-7C8079F130D9}" type="datetime2">
              <a:rPr lang="en-US" smtClean="0"/>
              <a:t>Tuesday, December 11, 2018</a:t>
            </a:fld>
            <a:endParaRPr lang="en-US"/>
          </a:p>
        </p:txBody>
      </p:sp>
      <p:sp>
        <p:nvSpPr>
          <p:cNvPr id="4" name="Footer Placeholder 3"/>
          <p:cNvSpPr>
            <a:spLocks noGrp="1"/>
          </p:cNvSpPr>
          <p:nvPr>
            <p:ph type="ftr" sz="quarter" idx="11"/>
          </p:nvPr>
        </p:nvSpPr>
        <p:spPr/>
        <p:txBody>
          <a:bodyPr/>
          <a:lstStyle/>
          <a:p>
            <a:r>
              <a:rPr lang="en-US" smtClean="0"/>
              <a:t>Babloo Sah</a:t>
            </a:r>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07536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2165E39-BFA8-45BE-80A8-4AA9392E4363}" type="datetime2">
              <a:rPr lang="en-US" smtClean="0"/>
              <a:t>Tuesday, December 11, 2018</a:t>
            </a:fld>
            <a:endParaRPr lang="en-US"/>
          </a:p>
        </p:txBody>
      </p:sp>
      <p:sp>
        <p:nvSpPr>
          <p:cNvPr id="4" name="Footer Placeholder 3"/>
          <p:cNvSpPr>
            <a:spLocks noGrp="1"/>
          </p:cNvSpPr>
          <p:nvPr>
            <p:ph type="ftr" sz="quarter" idx="11"/>
          </p:nvPr>
        </p:nvSpPr>
        <p:spPr/>
        <p:txBody>
          <a:bodyPr/>
          <a:lstStyle/>
          <a:p>
            <a:r>
              <a:rPr lang="en-US" smtClean="0"/>
              <a:t>Babloo Sah</a:t>
            </a:r>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6031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8AD98D-41F3-4A62-96E8-2ABDEFCBA6A8}" type="datetime2">
              <a:rPr lang="en-US" smtClean="0"/>
              <a:t>Tuesday, December 11, 2018</a:t>
            </a:fld>
            <a:endParaRPr lang="en-US"/>
          </a:p>
        </p:txBody>
      </p:sp>
      <p:sp>
        <p:nvSpPr>
          <p:cNvPr id="5" name="Footer Placeholder 4"/>
          <p:cNvSpPr>
            <a:spLocks noGrp="1"/>
          </p:cNvSpPr>
          <p:nvPr>
            <p:ph type="ftr" sz="quarter" idx="11"/>
          </p:nvPr>
        </p:nvSpPr>
        <p:spPr/>
        <p:txBody>
          <a:bodyPr/>
          <a:lstStyle/>
          <a:p>
            <a:r>
              <a:rPr lang="en-US" smtClean="0"/>
              <a:t>Babloo Sah</a:t>
            </a:r>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73938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94B1C6-A27E-426F-AE85-288B692412B1}" type="datetime2">
              <a:rPr lang="en-US" smtClean="0"/>
              <a:t>Tuesday, December 11, 2018</a:t>
            </a:fld>
            <a:endParaRPr lang="en-US"/>
          </a:p>
        </p:txBody>
      </p:sp>
      <p:sp>
        <p:nvSpPr>
          <p:cNvPr id="5" name="Footer Placeholder 4"/>
          <p:cNvSpPr>
            <a:spLocks noGrp="1"/>
          </p:cNvSpPr>
          <p:nvPr>
            <p:ph type="ftr" sz="quarter" idx="11"/>
          </p:nvPr>
        </p:nvSpPr>
        <p:spPr/>
        <p:txBody>
          <a:bodyPr/>
          <a:lstStyle/>
          <a:p>
            <a:r>
              <a:rPr lang="en-US" smtClean="0"/>
              <a:t>Babloo Sah</a:t>
            </a:r>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9522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7AF364-C53C-48D2-A3D3-6B1A0B50D7C3}" type="datetime2">
              <a:rPr lang="en-US" smtClean="0"/>
              <a:t>Tuesday, December 11, 2018</a:t>
            </a:fld>
            <a:endParaRPr lang="en-US"/>
          </a:p>
        </p:txBody>
      </p:sp>
      <p:sp>
        <p:nvSpPr>
          <p:cNvPr id="5" name="Footer Placeholder 4"/>
          <p:cNvSpPr>
            <a:spLocks noGrp="1"/>
          </p:cNvSpPr>
          <p:nvPr>
            <p:ph type="ftr" sz="quarter" idx="11"/>
          </p:nvPr>
        </p:nvSpPr>
        <p:spPr/>
        <p:txBody>
          <a:bodyPr/>
          <a:lstStyle/>
          <a:p>
            <a:r>
              <a:rPr lang="en-US" smtClean="0"/>
              <a:t>Babloo Sah</a:t>
            </a:r>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475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E6EFC8-B0EE-4DAA-87D1-D2D1FDA955AD}" type="datetime2">
              <a:rPr lang="en-US" smtClean="0"/>
              <a:t>Tuesday, December 11, 2018</a:t>
            </a:fld>
            <a:endParaRPr lang="en-US"/>
          </a:p>
        </p:txBody>
      </p:sp>
      <p:sp>
        <p:nvSpPr>
          <p:cNvPr id="5" name="Footer Placeholder 4"/>
          <p:cNvSpPr>
            <a:spLocks noGrp="1"/>
          </p:cNvSpPr>
          <p:nvPr>
            <p:ph type="ftr" sz="quarter" idx="11"/>
          </p:nvPr>
        </p:nvSpPr>
        <p:spPr/>
        <p:txBody>
          <a:bodyPr/>
          <a:lstStyle/>
          <a:p>
            <a:r>
              <a:rPr lang="en-US" smtClean="0"/>
              <a:t>Babloo Sah</a:t>
            </a:r>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08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1C40C1-EED0-4C0D-BF42-C8B80B7557D6}" type="datetime2">
              <a:rPr lang="en-US" smtClean="0"/>
              <a:t>Tuesday, December 11, 2018</a:t>
            </a:fld>
            <a:endParaRPr lang="en-US"/>
          </a:p>
        </p:txBody>
      </p:sp>
      <p:sp>
        <p:nvSpPr>
          <p:cNvPr id="6" name="Footer Placeholder 5"/>
          <p:cNvSpPr>
            <a:spLocks noGrp="1"/>
          </p:cNvSpPr>
          <p:nvPr>
            <p:ph type="ftr" sz="quarter" idx="11"/>
          </p:nvPr>
        </p:nvSpPr>
        <p:spPr/>
        <p:txBody>
          <a:bodyPr/>
          <a:lstStyle/>
          <a:p>
            <a:r>
              <a:rPr lang="en-US" smtClean="0"/>
              <a:t>Babloo Sah</a:t>
            </a:r>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875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A6B84A-A239-4044-A792-8FA4F1F40A30}" type="datetime2">
              <a:rPr lang="en-US" smtClean="0"/>
              <a:t>Tuesday, December 11, 2018</a:t>
            </a:fld>
            <a:endParaRPr lang="en-US"/>
          </a:p>
        </p:txBody>
      </p:sp>
      <p:sp>
        <p:nvSpPr>
          <p:cNvPr id="8" name="Footer Placeholder 7"/>
          <p:cNvSpPr>
            <a:spLocks noGrp="1"/>
          </p:cNvSpPr>
          <p:nvPr>
            <p:ph type="ftr" sz="quarter" idx="11"/>
          </p:nvPr>
        </p:nvSpPr>
        <p:spPr/>
        <p:txBody>
          <a:bodyPr/>
          <a:lstStyle/>
          <a:p>
            <a:r>
              <a:rPr lang="en-US" smtClean="0"/>
              <a:t>Babloo Sah</a:t>
            </a:r>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6549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3A6BFF5-B524-4396-AC4D-7B6FB9FB960C}" type="datetime2">
              <a:rPr lang="en-US" smtClean="0"/>
              <a:t>Tuesday, December 11, 2018</a:t>
            </a:fld>
            <a:endParaRPr lang="en-US"/>
          </a:p>
        </p:txBody>
      </p:sp>
      <p:sp>
        <p:nvSpPr>
          <p:cNvPr id="4" name="Footer Placeholder 3"/>
          <p:cNvSpPr>
            <a:spLocks noGrp="1"/>
          </p:cNvSpPr>
          <p:nvPr>
            <p:ph type="ftr" sz="quarter" idx="11"/>
          </p:nvPr>
        </p:nvSpPr>
        <p:spPr/>
        <p:txBody>
          <a:bodyPr/>
          <a:lstStyle/>
          <a:p>
            <a:r>
              <a:rPr lang="en-US" smtClean="0"/>
              <a:t>Babloo Sah</a:t>
            </a:r>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8084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40A97C-62C6-4BF0-9DE9-D287A83DD5F8}" type="datetime2">
              <a:rPr lang="en-US" smtClean="0"/>
              <a:t>Tuesday, December 11, 2018</a:t>
            </a:fld>
            <a:endParaRPr lang="en-US"/>
          </a:p>
        </p:txBody>
      </p:sp>
      <p:sp>
        <p:nvSpPr>
          <p:cNvPr id="3" name="Footer Placeholder 2"/>
          <p:cNvSpPr>
            <a:spLocks noGrp="1"/>
          </p:cNvSpPr>
          <p:nvPr>
            <p:ph type="ftr" sz="quarter" idx="11"/>
          </p:nvPr>
        </p:nvSpPr>
        <p:spPr/>
        <p:txBody>
          <a:bodyPr/>
          <a:lstStyle/>
          <a:p>
            <a:r>
              <a:rPr lang="en-US" smtClean="0"/>
              <a:t>Babloo Sah</a:t>
            </a:r>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6269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1C22C2-E865-4857-BC29-E5109935A255}" type="datetime2">
              <a:rPr lang="en-US" smtClean="0"/>
              <a:t>Tuesday, December 11, 2018</a:t>
            </a:fld>
            <a:endParaRPr lang="en-US"/>
          </a:p>
        </p:txBody>
      </p:sp>
      <p:sp>
        <p:nvSpPr>
          <p:cNvPr id="6" name="Footer Placeholder 5"/>
          <p:cNvSpPr>
            <a:spLocks noGrp="1"/>
          </p:cNvSpPr>
          <p:nvPr>
            <p:ph type="ftr" sz="quarter" idx="11"/>
          </p:nvPr>
        </p:nvSpPr>
        <p:spPr/>
        <p:txBody>
          <a:bodyPr/>
          <a:lstStyle/>
          <a:p>
            <a:r>
              <a:rPr lang="en-US" smtClean="0"/>
              <a:t>Babloo Sah</a:t>
            </a:r>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915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C2A87-72F4-4271-84A8-9534FFD25E48}" type="datetime2">
              <a:rPr lang="en-US" smtClean="0"/>
              <a:t>Tuesday, December 11, 2018</a:t>
            </a:fld>
            <a:endParaRPr lang="en-US"/>
          </a:p>
        </p:txBody>
      </p:sp>
      <p:sp>
        <p:nvSpPr>
          <p:cNvPr id="6" name="Footer Placeholder 5"/>
          <p:cNvSpPr>
            <a:spLocks noGrp="1"/>
          </p:cNvSpPr>
          <p:nvPr>
            <p:ph type="ftr" sz="quarter" idx="11"/>
          </p:nvPr>
        </p:nvSpPr>
        <p:spPr/>
        <p:txBody>
          <a:bodyPr/>
          <a:lstStyle/>
          <a:p>
            <a:r>
              <a:rPr lang="en-US" smtClean="0"/>
              <a:t>Babloo Sah</a:t>
            </a:r>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0907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BB99EC0-942E-4CD4-8FB3-40E05052A32B}" type="datetime2">
              <a:rPr lang="en-US" smtClean="0"/>
              <a:t>Tuesday, December 11, 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smtClean="0"/>
              <a:t>Babloo Sah</a:t>
            </a:r>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381572460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gov.in/resources/all-india-pincode-director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5024" y="1173163"/>
            <a:ext cx="8791575" cy="1087437"/>
          </a:xfrm>
        </p:spPr>
        <p:txBody>
          <a:bodyPr/>
          <a:lstStyle/>
          <a:p>
            <a:r>
              <a:rPr lang="en-US" sz="4800" b="1" cap="none" dirty="0" smtClean="0"/>
              <a:t>The Battle Of Neighborhood</a:t>
            </a:r>
            <a:endParaRPr lang="en-US" sz="4800" cap="none" dirty="0"/>
          </a:p>
        </p:txBody>
      </p:sp>
      <p:sp>
        <p:nvSpPr>
          <p:cNvPr id="3" name="Subtitle 2"/>
          <p:cNvSpPr>
            <a:spLocks noGrp="1"/>
          </p:cNvSpPr>
          <p:nvPr>
            <p:ph type="subTitle" idx="1"/>
          </p:nvPr>
        </p:nvSpPr>
        <p:spPr>
          <a:xfrm>
            <a:off x="7820025" y="4945062"/>
            <a:ext cx="1717676" cy="830262"/>
          </a:xfrm>
        </p:spPr>
        <p:txBody>
          <a:bodyPr>
            <a:normAutofit/>
          </a:bodyPr>
          <a:lstStyle/>
          <a:p>
            <a:pPr>
              <a:spcBef>
                <a:spcPts val="0"/>
              </a:spcBef>
            </a:pPr>
            <a:r>
              <a:rPr lang="en-US" cap="none" dirty="0" smtClean="0">
                <a:effectLst/>
              </a:rPr>
              <a:t>Babloo Sah</a:t>
            </a:r>
            <a:endParaRPr lang="en-US" cap="none" dirty="0" smtClean="0">
              <a:effectLst/>
            </a:endParaRPr>
          </a:p>
          <a:p>
            <a:pPr>
              <a:spcBef>
                <a:spcPts val="0"/>
              </a:spcBef>
            </a:pPr>
            <a:r>
              <a:rPr lang="it-IT" cap="none" dirty="0" smtClean="0">
                <a:effectLst/>
              </a:rPr>
              <a:t>Data Scientist</a:t>
            </a:r>
            <a:endParaRPr lang="it-IT" cap="none" dirty="0">
              <a:effectLst/>
            </a:endParaRPr>
          </a:p>
        </p:txBody>
      </p:sp>
      <p:sp>
        <p:nvSpPr>
          <p:cNvPr id="6" name="Slide Number Placeholder 5"/>
          <p:cNvSpPr>
            <a:spLocks noGrp="1"/>
          </p:cNvSpPr>
          <p:nvPr>
            <p:ph type="sldNum" sz="quarter" idx="12"/>
          </p:nvPr>
        </p:nvSpPr>
        <p:spPr/>
        <p:txBody>
          <a:bodyPr/>
          <a:lstStyle/>
          <a:p>
            <a:fld id="{626A9D6A-B6B6-4CCE-85BE-43DD322E564C}" type="slidenum">
              <a:rPr lang="en-US" smtClean="0"/>
              <a:t>1</a:t>
            </a:fld>
            <a:endParaRPr lang="en-US"/>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contenthub-static.grammarly.com/blog/wp-content/uploads/2017/10/thank-you-760x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0" y="618518"/>
            <a:ext cx="9905999" cy="52136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41411" y="5720601"/>
            <a:ext cx="9905999" cy="707886"/>
          </a:xfrm>
          <a:prstGeom prst="rect">
            <a:avLst/>
          </a:prstGeom>
        </p:spPr>
        <p:txBody>
          <a:bodyPr wrap="square">
            <a:spAutoFit/>
          </a:bodyPr>
          <a:lstStyle/>
          <a:p>
            <a:r>
              <a:rPr lang="en-US" sz="2000" b="1" dirty="0"/>
              <a:t>Image is from: https://contenthub-static.grammarly.com/blog/wp-content/uploads/2017/10/thank-you-760x400.jpg</a:t>
            </a:r>
          </a:p>
        </p:txBody>
      </p:sp>
      <p:sp>
        <p:nvSpPr>
          <p:cNvPr id="7" name="Slide Number Placeholder 6"/>
          <p:cNvSpPr>
            <a:spLocks noGrp="1"/>
          </p:cNvSpPr>
          <p:nvPr>
            <p:ph type="sldNum" sz="quarter" idx="12"/>
          </p:nvPr>
        </p:nvSpPr>
        <p:spPr/>
        <p:txBody>
          <a:bodyPr/>
          <a:lstStyle/>
          <a:p>
            <a:fld id="{626A9D6A-B6B6-4CCE-85BE-43DD322E564C}" type="slidenum">
              <a:rPr lang="en-US" smtClean="0"/>
              <a:t>10</a:t>
            </a:fld>
            <a:endParaRPr lang="en-US"/>
          </a:p>
        </p:txBody>
      </p:sp>
    </p:spTree>
    <p:extLst>
      <p:ext uri="{BB962C8B-B14F-4D97-AF65-F5344CB8AC3E}">
        <p14:creationId xmlns:p14="http://schemas.microsoft.com/office/powerpoint/2010/main" val="160589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b="1" cap="none" dirty="0" smtClean="0"/>
              <a:t>Business Requirement</a:t>
            </a:r>
            <a:endParaRPr lang="en-US" b="1" cap="none" dirty="0"/>
          </a:p>
        </p:txBody>
      </p:sp>
      <p:sp>
        <p:nvSpPr>
          <p:cNvPr id="3" name="Content Placeholder 2"/>
          <p:cNvSpPr>
            <a:spLocks noGrp="1"/>
          </p:cNvSpPr>
          <p:nvPr>
            <p:ph idx="1"/>
          </p:nvPr>
        </p:nvSpPr>
        <p:spPr>
          <a:xfrm>
            <a:off x="1141412" y="1378424"/>
            <a:ext cx="9905999" cy="4412777"/>
          </a:xfrm>
        </p:spPr>
        <p:txBody>
          <a:bodyPr>
            <a:normAutofit fontScale="77500" lnSpcReduction="20000"/>
          </a:bodyPr>
          <a:lstStyle/>
          <a:p>
            <a:r>
              <a:rPr lang="en-US" dirty="0" smtClean="0">
                <a:effectLst/>
              </a:rPr>
              <a:t>It </a:t>
            </a:r>
            <a:r>
              <a:rPr lang="en-US" dirty="0">
                <a:effectLst/>
              </a:rPr>
              <a:t>has always been difficult for person to accommodate in new society. People spent lot of time in selecting proper Neighborhood while relocating to new places irrespective of their period of stay or reason of relocation (new home, new jobs, better life, opportunities etc.). One thing that people cannot leave behind is the society’s values and their surrounding environment.</a:t>
            </a:r>
          </a:p>
          <a:p>
            <a:r>
              <a:rPr lang="en-US" dirty="0">
                <a:effectLst/>
              </a:rPr>
              <a:t> There was a period of time when infrastructure was limited but had plenty of time. But today’s scenario are quite different. We have sufficient infrastructure but we lack time. Customer are so calculative about their time and could hardly visit one neighborhood per week. It has been </a:t>
            </a:r>
            <a:r>
              <a:rPr lang="en-US" dirty="0" smtClean="0">
                <a:effectLst/>
              </a:rPr>
              <a:t>hard task </a:t>
            </a:r>
            <a:r>
              <a:rPr lang="en-US" dirty="0">
                <a:effectLst/>
              </a:rPr>
              <a:t>for real estate agent to showcase them appropriate neighborhood. Our data show around 80% of our visiting customer had negative response toward neighborhood that was presented to them. They mostly compare neighborhoods with their current and expect similar or better than that. </a:t>
            </a:r>
          </a:p>
          <a:p>
            <a:r>
              <a:rPr lang="en-US" dirty="0">
                <a:effectLst/>
              </a:rPr>
              <a:t>We intend to build a model that will select the neighborhood which are similar to customer needs and present us with the list of all possible neighborhood that customer would be interested in. We want most out of our visiting customer to grow our real estate business.</a:t>
            </a:r>
          </a:p>
          <a:p>
            <a:endParaRPr lang="en-US" dirty="0"/>
          </a:p>
        </p:txBody>
      </p:sp>
      <p:sp>
        <p:nvSpPr>
          <p:cNvPr id="6" name="Slide Number Placeholder 5"/>
          <p:cNvSpPr>
            <a:spLocks noGrp="1"/>
          </p:cNvSpPr>
          <p:nvPr>
            <p:ph type="sldNum" sz="quarter" idx="12"/>
          </p:nvPr>
        </p:nvSpPr>
        <p:spPr/>
        <p:txBody>
          <a:bodyPr/>
          <a:lstStyle/>
          <a:p>
            <a:fld id="{626A9D6A-B6B6-4CCE-85BE-43DD322E564C}" type="slidenum">
              <a:rPr lang="en-US" smtClean="0"/>
              <a:t>2</a:t>
            </a:fld>
            <a:endParaRPr lang="en-US"/>
          </a:p>
        </p:txBody>
      </p:sp>
    </p:spTree>
    <p:extLst>
      <p:ext uri="{BB962C8B-B14F-4D97-AF65-F5344CB8AC3E}">
        <p14:creationId xmlns:p14="http://schemas.microsoft.com/office/powerpoint/2010/main" val="16521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u="sng" cap="none" dirty="0" smtClean="0">
                <a:effectLst/>
              </a:rPr>
              <a:t>Data</a:t>
            </a:r>
            <a:endParaRPr lang="en-US" cap="none" dirty="0"/>
          </a:p>
        </p:txBody>
      </p:sp>
      <p:sp>
        <p:nvSpPr>
          <p:cNvPr id="3" name="Content Placeholder 2"/>
          <p:cNvSpPr>
            <a:spLocks noGrp="1"/>
          </p:cNvSpPr>
          <p:nvPr>
            <p:ph idx="1"/>
          </p:nvPr>
        </p:nvSpPr>
        <p:spPr>
          <a:xfrm>
            <a:off x="1141412" y="1337482"/>
            <a:ext cx="9905999" cy="5213444"/>
          </a:xfrm>
        </p:spPr>
        <p:txBody>
          <a:bodyPr/>
          <a:lstStyle/>
          <a:p>
            <a:pPr marL="0" indent="0">
              <a:buNone/>
            </a:pPr>
            <a:r>
              <a:rPr lang="en-US" b="1" dirty="0" smtClean="0"/>
              <a:t>What data </a:t>
            </a:r>
            <a:r>
              <a:rPr lang="en-US" b="1" dirty="0"/>
              <a:t>We </a:t>
            </a:r>
            <a:r>
              <a:rPr lang="en-US" b="1" dirty="0" smtClean="0"/>
              <a:t>Need?</a:t>
            </a:r>
            <a:endParaRPr lang="en-US" b="1" dirty="0"/>
          </a:p>
          <a:p>
            <a:pPr marL="457200" indent="-457200">
              <a:buFont typeface="+mj-lt"/>
              <a:buAutoNum type="arabicPeriod"/>
            </a:pPr>
            <a:r>
              <a:rPr lang="en-US" dirty="0">
                <a:effectLst/>
              </a:rPr>
              <a:t>We will need few specific data from customer to have insight of their </a:t>
            </a:r>
            <a:r>
              <a:rPr lang="en-US" dirty="0" smtClean="0">
                <a:effectLst/>
              </a:rPr>
              <a:t>neighborhood.</a:t>
            </a:r>
          </a:p>
          <a:p>
            <a:pPr marL="914400" lvl="1" indent="-457200">
              <a:buFont typeface="+mj-lt"/>
              <a:buAutoNum type="arabicPeriod"/>
            </a:pPr>
            <a:r>
              <a:rPr lang="en-US" dirty="0" smtClean="0">
                <a:effectLst/>
              </a:rPr>
              <a:t>Current </a:t>
            </a:r>
            <a:r>
              <a:rPr lang="en-US" dirty="0">
                <a:effectLst/>
              </a:rPr>
              <a:t>Customer </a:t>
            </a:r>
            <a:r>
              <a:rPr lang="en-US" dirty="0" smtClean="0">
                <a:effectLst/>
              </a:rPr>
              <a:t>city</a:t>
            </a:r>
          </a:p>
          <a:p>
            <a:pPr marL="914400" lvl="1" indent="-457200">
              <a:buFont typeface="+mj-lt"/>
              <a:buAutoNum type="arabicPeriod"/>
            </a:pPr>
            <a:r>
              <a:rPr lang="en-US" dirty="0" smtClean="0">
                <a:effectLst/>
              </a:rPr>
              <a:t>Relocation </a:t>
            </a:r>
            <a:r>
              <a:rPr lang="en-US" dirty="0">
                <a:effectLst/>
              </a:rPr>
              <a:t>city </a:t>
            </a:r>
            <a:r>
              <a:rPr lang="en-US" dirty="0" smtClean="0">
                <a:effectLst/>
              </a:rPr>
              <a:t>name</a:t>
            </a:r>
          </a:p>
          <a:p>
            <a:pPr marL="457200" indent="-457200">
              <a:buFont typeface="+mj-lt"/>
              <a:buAutoNum type="arabicPeriod"/>
            </a:pPr>
            <a:r>
              <a:rPr lang="en-US" dirty="0" smtClean="0">
                <a:effectLst/>
              </a:rPr>
              <a:t>Neighborhood details of each city.</a:t>
            </a:r>
          </a:p>
          <a:p>
            <a:pPr marL="457200" indent="-457200">
              <a:buFont typeface="+mj-lt"/>
              <a:buAutoNum type="arabicPeriod"/>
            </a:pPr>
            <a:r>
              <a:rPr lang="en-US" dirty="0" smtClean="0">
                <a:effectLst/>
              </a:rPr>
              <a:t>Latitude and longitude of each Borough.</a:t>
            </a:r>
          </a:p>
          <a:p>
            <a:pPr marL="457200" indent="-457200">
              <a:buFont typeface="+mj-lt"/>
              <a:buAutoNum type="arabicPeriod"/>
            </a:pPr>
            <a:r>
              <a:rPr lang="en-US" dirty="0" smtClean="0">
                <a:effectLst/>
              </a:rPr>
              <a:t>Venue details of each neighborhood </a:t>
            </a:r>
            <a:endParaRPr lang="en-US" dirty="0">
              <a:effectLst/>
            </a:endParaRPr>
          </a:p>
          <a:p>
            <a:pPr marL="0" indent="0">
              <a:buNone/>
            </a:pPr>
            <a:endParaRPr lang="en-US" b="1" dirty="0"/>
          </a:p>
          <a:p>
            <a:pPr marL="0" indent="0">
              <a:buNone/>
            </a:pPr>
            <a:endParaRPr lang="en-US" dirty="0" smtClean="0"/>
          </a:p>
          <a:p>
            <a:endParaRPr lang="en-US" dirty="0"/>
          </a:p>
        </p:txBody>
      </p:sp>
      <p:sp>
        <p:nvSpPr>
          <p:cNvPr id="8" name="Slide Number Placeholder 7"/>
          <p:cNvSpPr>
            <a:spLocks noGrp="1"/>
          </p:cNvSpPr>
          <p:nvPr>
            <p:ph type="sldNum" sz="quarter" idx="12"/>
          </p:nvPr>
        </p:nvSpPr>
        <p:spPr/>
        <p:txBody>
          <a:bodyPr/>
          <a:lstStyle/>
          <a:p>
            <a:fld id="{626A9D6A-B6B6-4CCE-85BE-43DD322E564C}" type="slidenum">
              <a:rPr lang="en-US" smtClean="0"/>
              <a:t>3</a:t>
            </a:fld>
            <a:endParaRPr lang="en-US"/>
          </a:p>
        </p:txBody>
      </p:sp>
    </p:spTree>
    <p:extLst>
      <p:ext uri="{BB962C8B-B14F-4D97-AF65-F5344CB8AC3E}">
        <p14:creationId xmlns:p14="http://schemas.microsoft.com/office/powerpoint/2010/main" val="38624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u="sng" cap="none" dirty="0">
                <a:effectLst/>
              </a:rPr>
              <a:t>Data</a:t>
            </a:r>
            <a:endParaRPr lang="en-US" dirty="0"/>
          </a:p>
        </p:txBody>
      </p:sp>
      <p:sp>
        <p:nvSpPr>
          <p:cNvPr id="3" name="Content Placeholder 2"/>
          <p:cNvSpPr>
            <a:spLocks noGrp="1"/>
          </p:cNvSpPr>
          <p:nvPr>
            <p:ph idx="1"/>
          </p:nvPr>
        </p:nvSpPr>
        <p:spPr>
          <a:xfrm>
            <a:off x="1141412" y="1337482"/>
            <a:ext cx="9905999" cy="5213444"/>
          </a:xfrm>
        </p:spPr>
        <p:txBody>
          <a:bodyPr/>
          <a:lstStyle/>
          <a:p>
            <a:pPr marL="0" indent="0">
              <a:buNone/>
            </a:pPr>
            <a:r>
              <a:rPr lang="en-US" dirty="0" smtClean="0"/>
              <a:t>Where to collect Data From?</a:t>
            </a:r>
            <a:endParaRPr lang="en-US" b="1" dirty="0" smtClean="0"/>
          </a:p>
          <a:p>
            <a:r>
              <a:rPr lang="en-US" dirty="0">
                <a:effectLst/>
              </a:rPr>
              <a:t>The customer data will be collected from customer requirement form which include current and relocating city.</a:t>
            </a:r>
          </a:p>
          <a:p>
            <a:r>
              <a:rPr lang="en-US" dirty="0">
                <a:effectLst/>
              </a:rPr>
              <a:t>Neighborhood details of each city will be obtained from government database API.</a:t>
            </a:r>
          </a:p>
          <a:p>
            <a:pPr lvl="2"/>
            <a:r>
              <a:rPr lang="en-US" u="sng" dirty="0">
                <a:effectLst/>
                <a:hlinkClick r:id="rId2"/>
              </a:rPr>
              <a:t>https://</a:t>
            </a:r>
            <a:r>
              <a:rPr lang="en-US" u="sng" dirty="0" smtClean="0">
                <a:effectLst/>
                <a:hlinkClick r:id="rId2"/>
              </a:rPr>
              <a:t>data.gov.in/resources/all-india-pincode-directory</a:t>
            </a:r>
            <a:endParaRPr lang="en-US" b="1" dirty="0" smtClean="0">
              <a:effectLst/>
            </a:endParaRPr>
          </a:p>
          <a:p>
            <a:r>
              <a:rPr lang="en-US" dirty="0">
                <a:effectLst/>
              </a:rPr>
              <a:t>Latitude and longitude of neighborhood will be obtained using </a:t>
            </a:r>
            <a:r>
              <a:rPr lang="en-US" dirty="0" err="1" smtClean="0">
                <a:effectLst/>
              </a:rPr>
              <a:t>Nomati</a:t>
            </a:r>
            <a:r>
              <a:rPr lang="en-US" dirty="0" err="1">
                <a:effectLst/>
              </a:rPr>
              <a:t>m</a:t>
            </a:r>
            <a:r>
              <a:rPr lang="en-US" dirty="0" smtClean="0">
                <a:effectLst/>
              </a:rPr>
              <a:t> </a:t>
            </a:r>
            <a:r>
              <a:rPr lang="en-US" dirty="0">
                <a:effectLst/>
              </a:rPr>
              <a:t>module from </a:t>
            </a:r>
            <a:r>
              <a:rPr lang="en-US" dirty="0" err="1">
                <a:effectLst/>
              </a:rPr>
              <a:t>geopy</a:t>
            </a:r>
            <a:r>
              <a:rPr lang="en-US" dirty="0">
                <a:effectLst/>
              </a:rPr>
              <a:t> geocoder </a:t>
            </a:r>
            <a:r>
              <a:rPr lang="en-US" dirty="0" smtClean="0">
                <a:effectLst/>
              </a:rPr>
              <a:t>package.</a:t>
            </a:r>
          </a:p>
          <a:p>
            <a:r>
              <a:rPr lang="en-US" dirty="0" smtClean="0">
                <a:effectLst/>
              </a:rPr>
              <a:t>We will use Foursquare API to obtain venue details of each neighborhood.</a:t>
            </a:r>
            <a:endParaRPr lang="en-US" dirty="0">
              <a:effectLst/>
            </a:endParaRPr>
          </a:p>
          <a:p>
            <a:pPr marL="0" indent="0">
              <a:buNone/>
            </a:pPr>
            <a:endParaRPr lang="en-US" dirty="0" smtClean="0"/>
          </a:p>
          <a:p>
            <a:endParaRPr lang="en-US" dirty="0"/>
          </a:p>
        </p:txBody>
      </p:sp>
      <p:sp>
        <p:nvSpPr>
          <p:cNvPr id="7" name="Slide Number Placeholder 6"/>
          <p:cNvSpPr>
            <a:spLocks noGrp="1"/>
          </p:cNvSpPr>
          <p:nvPr>
            <p:ph type="sldNum" sz="quarter" idx="12"/>
          </p:nvPr>
        </p:nvSpPr>
        <p:spPr/>
        <p:txBody>
          <a:bodyPr/>
          <a:lstStyle/>
          <a:p>
            <a:fld id="{626A9D6A-B6B6-4CCE-85BE-43DD322E564C}" type="slidenum">
              <a:rPr lang="en-US" smtClean="0"/>
              <a:t>4</a:t>
            </a:fld>
            <a:endParaRPr lang="en-US"/>
          </a:p>
        </p:txBody>
      </p:sp>
    </p:spTree>
    <p:extLst>
      <p:ext uri="{BB962C8B-B14F-4D97-AF65-F5344CB8AC3E}">
        <p14:creationId xmlns:p14="http://schemas.microsoft.com/office/powerpoint/2010/main" val="362994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u="sng" cap="none" dirty="0" smtClean="0">
                <a:effectLst/>
                <a:latin typeface="Arial" panose="020B0604020202020204" pitchFamily="34" charset="0"/>
                <a:ea typeface="Calibri" panose="020F0502020204030204" pitchFamily="34" charset="0"/>
              </a:rPr>
              <a:t>Methodology</a:t>
            </a:r>
            <a:endParaRPr lang="en-US" u="sng" cap="none" dirty="0"/>
          </a:p>
        </p:txBody>
      </p:sp>
      <p:sp>
        <p:nvSpPr>
          <p:cNvPr id="3" name="Content Placeholder 2"/>
          <p:cNvSpPr>
            <a:spLocks noGrp="1"/>
          </p:cNvSpPr>
          <p:nvPr>
            <p:ph idx="1"/>
          </p:nvPr>
        </p:nvSpPr>
        <p:spPr>
          <a:xfrm>
            <a:off x="1141412" y="1358900"/>
            <a:ext cx="10459185" cy="4432301"/>
          </a:xfrm>
        </p:spPr>
        <p:txBody>
          <a:bodyPr>
            <a:normAutofit/>
          </a:bodyPr>
          <a:lstStyle/>
          <a:p>
            <a:pPr marL="0" indent="0">
              <a:buNone/>
            </a:pPr>
            <a:r>
              <a:rPr lang="en-US" b="1" dirty="0" smtClean="0"/>
              <a:t>Data Wrangling step:</a:t>
            </a:r>
          </a:p>
          <a:p>
            <a:r>
              <a:rPr lang="en-US" b="1" dirty="0" smtClean="0"/>
              <a:t>Strip extra character from Neighborhood name  and group them based on Borough.</a:t>
            </a:r>
            <a:r>
              <a:rPr lang="en-US" b="1" dirty="0"/>
              <a:t>	</a:t>
            </a:r>
            <a:r>
              <a:rPr lang="en-US" b="1" dirty="0" smtClean="0"/>
              <a:t>				</a:t>
            </a:r>
          </a:p>
          <a:p>
            <a:endParaRPr lang="en-US" b="1" dirty="0" smtClean="0"/>
          </a:p>
          <a:p>
            <a:r>
              <a:rPr lang="en-US" b="1" dirty="0" smtClean="0"/>
              <a:t>After </a:t>
            </a:r>
            <a:r>
              <a:rPr lang="en-US" b="1" dirty="0"/>
              <a:t>finding the list of neighborhoods, we then connect to the Foursquare API to gather information about venues inside each and every neighborhood. For each neighborhood, we have chosen the radius to be </a:t>
            </a:r>
            <a:r>
              <a:rPr lang="en-US" b="1" dirty="0" smtClean="0"/>
              <a:t>6000 </a:t>
            </a:r>
            <a:r>
              <a:rPr lang="en-US" b="1" dirty="0"/>
              <a:t>meter. It means that we have asked Foursquare to find venues that are at most </a:t>
            </a:r>
            <a:r>
              <a:rPr lang="en-US" b="1" dirty="0" smtClean="0"/>
              <a:t>6000 </a:t>
            </a:r>
            <a:r>
              <a:rPr lang="en-US" b="1" dirty="0"/>
              <a:t>meter far from the center of the neighborhood.</a:t>
            </a:r>
          </a:p>
          <a:p>
            <a:pPr marL="0" indent="0">
              <a:buNone/>
            </a:pPr>
            <a:endParaRPr lang="en-US" b="1" dirty="0"/>
          </a:p>
        </p:txBody>
      </p:sp>
      <p:sp>
        <p:nvSpPr>
          <p:cNvPr id="6" name="Slide Number Placeholder 5"/>
          <p:cNvSpPr>
            <a:spLocks noGrp="1"/>
          </p:cNvSpPr>
          <p:nvPr>
            <p:ph type="sldNum" sz="quarter" idx="12"/>
          </p:nvPr>
        </p:nvSpPr>
        <p:spPr/>
        <p:txBody>
          <a:bodyPr/>
          <a:lstStyle/>
          <a:p>
            <a:fld id="{626A9D6A-B6B6-4CCE-85BE-43DD322E564C}" type="slidenum">
              <a:rPr lang="en-US" smtClean="0"/>
              <a:t>5</a:t>
            </a:fld>
            <a:endParaRPr lang="en-US"/>
          </a:p>
        </p:txBody>
      </p:sp>
      <p:pic>
        <p:nvPicPr>
          <p:cNvPr id="7" name="Picture 6"/>
          <p:cNvPicPr>
            <a:picLocks noChangeAspect="1"/>
          </p:cNvPicPr>
          <p:nvPr/>
        </p:nvPicPr>
        <p:blipFill>
          <a:blip r:embed="rId2"/>
          <a:stretch>
            <a:fillRect/>
          </a:stretch>
        </p:blipFill>
        <p:spPr>
          <a:xfrm>
            <a:off x="1668462" y="2609850"/>
            <a:ext cx="3419475" cy="495300"/>
          </a:xfrm>
          <a:prstGeom prst="rect">
            <a:avLst/>
          </a:prstGeom>
        </p:spPr>
      </p:pic>
      <p:pic>
        <p:nvPicPr>
          <p:cNvPr id="9" name="Picture 8"/>
          <p:cNvPicPr>
            <a:picLocks noChangeAspect="1"/>
          </p:cNvPicPr>
          <p:nvPr/>
        </p:nvPicPr>
        <p:blipFill>
          <a:blip r:embed="rId3"/>
          <a:stretch>
            <a:fillRect/>
          </a:stretch>
        </p:blipFill>
        <p:spPr>
          <a:xfrm>
            <a:off x="5467350" y="2609850"/>
            <a:ext cx="4533900" cy="533400"/>
          </a:xfrm>
          <a:prstGeom prst="rect">
            <a:avLst/>
          </a:prstGeom>
        </p:spPr>
      </p:pic>
    </p:spTree>
    <p:extLst>
      <p:ext uri="{BB962C8B-B14F-4D97-AF65-F5344CB8AC3E}">
        <p14:creationId xmlns:p14="http://schemas.microsoft.com/office/powerpoint/2010/main" val="64070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u="sng" cap="none" dirty="0">
                <a:effectLst/>
                <a:latin typeface="Arial" panose="020B0604020202020204" pitchFamily="34" charset="0"/>
                <a:ea typeface="Calibri" panose="020F0502020204030204" pitchFamily="34" charset="0"/>
              </a:rPr>
              <a:t>Methodology</a:t>
            </a:r>
            <a:endParaRPr lang="en-US" dirty="0"/>
          </a:p>
        </p:txBody>
      </p:sp>
      <p:sp>
        <p:nvSpPr>
          <p:cNvPr id="3" name="Content Placeholder 2" title="Neighborhood info."/>
          <p:cNvSpPr>
            <a:spLocks noGrp="1"/>
          </p:cNvSpPr>
          <p:nvPr>
            <p:ph idx="1"/>
          </p:nvPr>
        </p:nvSpPr>
        <p:spPr>
          <a:xfrm>
            <a:off x="1141412" y="1337482"/>
            <a:ext cx="9905999" cy="5213444"/>
          </a:xfrm>
        </p:spPr>
        <p:txBody>
          <a:bodyPr/>
          <a:lstStyle/>
          <a:p>
            <a:pPr marL="0" indent="0">
              <a:buNone/>
            </a:pPr>
            <a:r>
              <a:rPr lang="en-US" dirty="0"/>
              <a:t>How Data Looks post data Wrangling</a:t>
            </a:r>
            <a:r>
              <a:rPr lang="en-US" dirty="0" smtClean="0"/>
              <a:t>?</a:t>
            </a:r>
            <a:endParaRPr lang="en-US" dirty="0" smtClean="0"/>
          </a:p>
          <a:p>
            <a:endParaRPr lang="en-US" dirty="0"/>
          </a:p>
        </p:txBody>
      </p:sp>
      <p:sp>
        <p:nvSpPr>
          <p:cNvPr id="7" name="Slide Number Placeholder 6"/>
          <p:cNvSpPr>
            <a:spLocks noGrp="1"/>
          </p:cNvSpPr>
          <p:nvPr>
            <p:ph type="sldNum" sz="quarter" idx="12"/>
          </p:nvPr>
        </p:nvSpPr>
        <p:spPr/>
        <p:txBody>
          <a:bodyPr/>
          <a:lstStyle/>
          <a:p>
            <a:fld id="{626A9D6A-B6B6-4CCE-85BE-43DD322E564C}" type="slidenum">
              <a:rPr lang="en-US" smtClean="0"/>
              <a:t>6</a:t>
            </a:fld>
            <a:endParaRPr lang="en-US"/>
          </a:p>
        </p:txBody>
      </p:sp>
      <p:pic>
        <p:nvPicPr>
          <p:cNvPr id="6" name="Picture 5"/>
          <p:cNvPicPr/>
          <p:nvPr/>
        </p:nvPicPr>
        <p:blipFill>
          <a:blip r:embed="rId2"/>
          <a:stretch>
            <a:fillRect/>
          </a:stretch>
        </p:blipFill>
        <p:spPr>
          <a:xfrm>
            <a:off x="5103812" y="1872983"/>
            <a:ext cx="5943600" cy="1824990"/>
          </a:xfrm>
          <a:prstGeom prst="rect">
            <a:avLst/>
          </a:prstGeom>
          <a:effectLst>
            <a:softEdge rad="50800"/>
          </a:effectLst>
        </p:spPr>
      </p:pic>
      <p:pic>
        <p:nvPicPr>
          <p:cNvPr id="8" name="Picture 7"/>
          <p:cNvPicPr/>
          <p:nvPr/>
        </p:nvPicPr>
        <p:blipFill>
          <a:blip r:embed="rId3"/>
          <a:stretch>
            <a:fillRect/>
          </a:stretch>
        </p:blipFill>
        <p:spPr>
          <a:xfrm>
            <a:off x="2354261" y="4183063"/>
            <a:ext cx="7480300" cy="1882773"/>
          </a:xfrm>
          <a:prstGeom prst="rect">
            <a:avLst/>
          </a:prstGeom>
          <a:effectLst>
            <a:softEdge rad="50800"/>
          </a:effectLst>
        </p:spPr>
      </p:pic>
      <p:sp>
        <p:nvSpPr>
          <p:cNvPr id="4" name="TextBox 3"/>
          <p:cNvSpPr txBox="1"/>
          <p:nvPr/>
        </p:nvSpPr>
        <p:spPr>
          <a:xfrm>
            <a:off x="1618456" y="3672617"/>
            <a:ext cx="2438400" cy="369332"/>
          </a:xfrm>
          <a:prstGeom prst="rect">
            <a:avLst/>
          </a:prstGeom>
          <a:noFill/>
        </p:spPr>
        <p:txBody>
          <a:bodyPr wrap="square" rtlCol="0">
            <a:spAutoFit/>
          </a:bodyPr>
          <a:lstStyle/>
          <a:p>
            <a:r>
              <a:rPr lang="en-US" dirty="0" smtClean="0"/>
              <a:t>Fig: Neighborhood info</a:t>
            </a:r>
            <a:endParaRPr lang="en-US" dirty="0"/>
          </a:p>
        </p:txBody>
      </p:sp>
      <p:sp>
        <p:nvSpPr>
          <p:cNvPr id="9" name="TextBox 8"/>
          <p:cNvSpPr txBox="1"/>
          <p:nvPr/>
        </p:nvSpPr>
        <p:spPr>
          <a:xfrm>
            <a:off x="6311900" y="3672617"/>
            <a:ext cx="3964421" cy="369332"/>
          </a:xfrm>
          <a:prstGeom prst="rect">
            <a:avLst/>
          </a:prstGeom>
          <a:noFill/>
        </p:spPr>
        <p:txBody>
          <a:bodyPr wrap="square" rtlCol="0">
            <a:spAutoFit/>
          </a:bodyPr>
          <a:lstStyle/>
          <a:p>
            <a:r>
              <a:rPr lang="en-US" dirty="0"/>
              <a:t>Fig: Neighborhood </a:t>
            </a:r>
            <a:r>
              <a:rPr lang="en-US" dirty="0" smtClean="0"/>
              <a:t>info with Geo location</a:t>
            </a:r>
            <a:endParaRPr lang="en-US" dirty="0"/>
          </a:p>
        </p:txBody>
      </p:sp>
      <p:sp>
        <p:nvSpPr>
          <p:cNvPr id="10" name="TextBox 9"/>
          <p:cNvSpPr txBox="1"/>
          <p:nvPr/>
        </p:nvSpPr>
        <p:spPr>
          <a:xfrm>
            <a:off x="3826664" y="5996859"/>
            <a:ext cx="4005265" cy="369332"/>
          </a:xfrm>
          <a:prstGeom prst="rect">
            <a:avLst/>
          </a:prstGeom>
          <a:noFill/>
        </p:spPr>
        <p:txBody>
          <a:bodyPr wrap="square" rtlCol="0">
            <a:spAutoFit/>
          </a:bodyPr>
          <a:lstStyle/>
          <a:p>
            <a:r>
              <a:rPr lang="en-US" dirty="0"/>
              <a:t>Fig: Neighborhood </a:t>
            </a:r>
            <a:r>
              <a:rPr lang="en-US" dirty="0" smtClean="0"/>
              <a:t>info with venue details </a:t>
            </a:r>
            <a:endParaRPr lang="en-US" dirty="0"/>
          </a:p>
        </p:txBody>
      </p:sp>
      <p:pic>
        <p:nvPicPr>
          <p:cNvPr id="11" name="Picture 10"/>
          <p:cNvPicPr>
            <a:picLocks noChangeAspect="1"/>
          </p:cNvPicPr>
          <p:nvPr/>
        </p:nvPicPr>
        <p:blipFill>
          <a:blip r:embed="rId4"/>
          <a:stretch>
            <a:fillRect/>
          </a:stretch>
        </p:blipFill>
        <p:spPr>
          <a:xfrm>
            <a:off x="1342231" y="2002523"/>
            <a:ext cx="2990850" cy="1695450"/>
          </a:xfrm>
          <a:prstGeom prst="rect">
            <a:avLst/>
          </a:prstGeom>
          <a:effectLst>
            <a:softEdge rad="12700"/>
          </a:effectLst>
        </p:spPr>
      </p:pic>
    </p:spTree>
    <p:extLst>
      <p:ext uri="{BB962C8B-B14F-4D97-AF65-F5344CB8AC3E}">
        <p14:creationId xmlns:p14="http://schemas.microsoft.com/office/powerpoint/2010/main" val="1971484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u="sng" cap="none" dirty="0">
                <a:effectLst/>
                <a:latin typeface="Arial" panose="020B0604020202020204" pitchFamily="34" charset="0"/>
                <a:ea typeface="Calibri" panose="020F0502020204030204" pitchFamily="34" charset="0"/>
              </a:rPr>
              <a:t>Methodology</a:t>
            </a:r>
            <a:endParaRPr lang="en-US" dirty="0"/>
          </a:p>
        </p:txBody>
      </p:sp>
      <p:sp>
        <p:nvSpPr>
          <p:cNvPr id="3" name="Content Placeholder 2" title="Neighborhood info."/>
          <p:cNvSpPr>
            <a:spLocks noGrp="1"/>
          </p:cNvSpPr>
          <p:nvPr>
            <p:ph idx="1"/>
          </p:nvPr>
        </p:nvSpPr>
        <p:spPr>
          <a:xfrm>
            <a:off x="1141412" y="1337482"/>
            <a:ext cx="9905999" cy="5213444"/>
          </a:xfrm>
        </p:spPr>
        <p:txBody>
          <a:bodyPr/>
          <a:lstStyle/>
          <a:p>
            <a:pPr marL="0" indent="0">
              <a:buNone/>
            </a:pPr>
            <a:r>
              <a:rPr lang="en-US" dirty="0"/>
              <a:t>Implementing K-means Clustering </a:t>
            </a:r>
            <a:r>
              <a:rPr lang="en-US" dirty="0" smtClean="0"/>
              <a:t>Algorithm.</a:t>
            </a:r>
            <a:endParaRPr lang="en-US" dirty="0" smtClean="0"/>
          </a:p>
          <a:p>
            <a:r>
              <a:rPr lang="en-US" dirty="0">
                <a:effectLst/>
              </a:rPr>
              <a:t>K-Means can group data </a:t>
            </a:r>
            <a:r>
              <a:rPr lang="en-US" dirty="0" smtClean="0">
                <a:effectLst/>
              </a:rPr>
              <a:t>unsupervised </a:t>
            </a:r>
            <a:r>
              <a:rPr lang="en-US" dirty="0">
                <a:effectLst/>
              </a:rPr>
              <a:t>based on the similarity of customers to each </a:t>
            </a:r>
            <a:r>
              <a:rPr lang="en-US" dirty="0" smtClean="0">
                <a:effectLst/>
              </a:rPr>
              <a:t>other.</a:t>
            </a:r>
          </a:p>
          <a:p>
            <a:r>
              <a:rPr lang="en-US" dirty="0" smtClean="0">
                <a:effectLst/>
              </a:rPr>
              <a:t>K-Means </a:t>
            </a:r>
            <a:r>
              <a:rPr lang="en-US" dirty="0">
                <a:effectLst/>
              </a:rPr>
              <a:t>minimize </a:t>
            </a:r>
            <a:r>
              <a:rPr lang="en-US" dirty="0" smtClean="0">
                <a:effectLst/>
              </a:rPr>
              <a:t>the </a:t>
            </a:r>
            <a:r>
              <a:rPr lang="en-US" dirty="0">
                <a:effectLst/>
              </a:rPr>
              <a:t>intra-cluster distances and maximize the inter-cluster distances</a:t>
            </a:r>
            <a:r>
              <a:rPr lang="en-US" dirty="0" smtClean="0">
                <a:effectLst/>
              </a:rPr>
              <a:t>.</a:t>
            </a:r>
          </a:p>
          <a:p>
            <a:r>
              <a:rPr lang="en-US" dirty="0">
                <a:effectLst/>
              </a:rPr>
              <a:t>Group each Neighborhood based on </a:t>
            </a:r>
            <a:r>
              <a:rPr lang="en-US" dirty="0" smtClean="0">
                <a:effectLst/>
              </a:rPr>
              <a:t>the</a:t>
            </a:r>
          </a:p>
          <a:p>
            <a:pPr marL="0" indent="0">
              <a:buNone/>
            </a:pPr>
            <a:r>
              <a:rPr lang="en-US" dirty="0" smtClean="0">
                <a:effectLst/>
              </a:rPr>
              <a:t> </a:t>
            </a:r>
            <a:r>
              <a:rPr lang="en-US" dirty="0">
                <a:effectLst/>
              </a:rPr>
              <a:t>similarity in venues of other neighborhood.</a:t>
            </a:r>
          </a:p>
          <a:p>
            <a:endParaRPr lang="en-US" dirty="0" smtClean="0">
              <a:effectLst/>
            </a:endParaRPr>
          </a:p>
          <a:p>
            <a:endParaRPr lang="en-US" dirty="0" smtClean="0">
              <a:effectLst/>
            </a:endParaRPr>
          </a:p>
          <a:p>
            <a:pPr marL="0" indent="0">
              <a:buNone/>
            </a:pPr>
            <a:endParaRPr lang="en-US" dirty="0">
              <a:effectLst/>
            </a:endParaRPr>
          </a:p>
          <a:p>
            <a:pPr marL="0" indent="0">
              <a:buNone/>
            </a:pPr>
            <a:endParaRPr lang="en-US" dirty="0">
              <a:effectLst/>
            </a:endParaRPr>
          </a:p>
          <a:p>
            <a:endParaRPr lang="en-US" dirty="0"/>
          </a:p>
        </p:txBody>
      </p:sp>
      <p:sp>
        <p:nvSpPr>
          <p:cNvPr id="7" name="Slide Number Placeholder 6"/>
          <p:cNvSpPr>
            <a:spLocks noGrp="1"/>
          </p:cNvSpPr>
          <p:nvPr>
            <p:ph type="sldNum" sz="quarter" idx="12"/>
          </p:nvPr>
        </p:nvSpPr>
        <p:spPr/>
        <p:txBody>
          <a:bodyPr/>
          <a:lstStyle/>
          <a:p>
            <a:fld id="{626A9D6A-B6B6-4CCE-85BE-43DD322E564C}" type="slidenum">
              <a:rPr lang="en-US" smtClean="0"/>
              <a:t>7</a:t>
            </a:fld>
            <a:endParaRPr lang="en-US"/>
          </a:p>
        </p:txBody>
      </p:sp>
      <p:pic>
        <p:nvPicPr>
          <p:cNvPr id="12" name="Picture 11"/>
          <p:cNvPicPr>
            <a:picLocks noChangeAspect="1"/>
          </p:cNvPicPr>
          <p:nvPr/>
        </p:nvPicPr>
        <p:blipFill>
          <a:blip r:embed="rId2"/>
          <a:stretch>
            <a:fillRect/>
          </a:stretch>
        </p:blipFill>
        <p:spPr>
          <a:xfrm>
            <a:off x="6761160" y="3551236"/>
            <a:ext cx="4286250" cy="2514600"/>
          </a:xfrm>
          <a:prstGeom prst="rect">
            <a:avLst/>
          </a:prstGeom>
        </p:spPr>
      </p:pic>
    </p:spTree>
    <p:extLst>
      <p:ext uri="{BB962C8B-B14F-4D97-AF65-F5344CB8AC3E}">
        <p14:creationId xmlns:p14="http://schemas.microsoft.com/office/powerpoint/2010/main" val="2531091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smtClean="0"/>
              <a:t>Results</a:t>
            </a:r>
            <a:endParaRPr lang="en-US" b="1" dirty="0"/>
          </a:p>
        </p:txBody>
      </p:sp>
      <p:sp>
        <p:nvSpPr>
          <p:cNvPr id="6" name="Slide Number Placeholder 5"/>
          <p:cNvSpPr>
            <a:spLocks noGrp="1"/>
          </p:cNvSpPr>
          <p:nvPr>
            <p:ph type="sldNum" sz="quarter" idx="12"/>
          </p:nvPr>
        </p:nvSpPr>
        <p:spPr>
          <a:xfrm>
            <a:off x="10276322" y="6375399"/>
            <a:ext cx="771089" cy="365125"/>
          </a:xfrm>
        </p:spPr>
        <p:txBody>
          <a:bodyPr/>
          <a:lstStyle/>
          <a:p>
            <a:fld id="{626A9D6A-B6B6-4CCE-85BE-43DD322E564C}" type="slidenum">
              <a:rPr lang="en-US" smtClean="0"/>
              <a:t>8</a:t>
            </a:fld>
            <a:endParaRPr lang="en-US" dirty="0"/>
          </a:p>
        </p:txBody>
      </p:sp>
      <p:pic>
        <p:nvPicPr>
          <p:cNvPr id="8" name="Content Placeholder 7"/>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41412" y="3075683"/>
            <a:ext cx="5273455" cy="3325117"/>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6662455" y="3228084"/>
            <a:ext cx="1498356" cy="3172716"/>
          </a:xfrm>
          <a:prstGeom prst="rect">
            <a:avLst/>
          </a:prstGeom>
        </p:spPr>
      </p:pic>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8408399" y="3323778"/>
            <a:ext cx="3248025" cy="2828925"/>
          </a:xfrm>
          <a:prstGeom prst="rect">
            <a:avLst/>
          </a:prstGeom>
        </p:spPr>
      </p:pic>
      <p:sp>
        <p:nvSpPr>
          <p:cNvPr id="12" name="Rectangle 11"/>
          <p:cNvSpPr/>
          <p:nvPr/>
        </p:nvSpPr>
        <p:spPr>
          <a:xfrm>
            <a:off x="1141412" y="1255594"/>
            <a:ext cx="9602788" cy="1908215"/>
          </a:xfrm>
          <a:prstGeom prst="rect">
            <a:avLst/>
          </a:prstGeom>
        </p:spPr>
        <p:txBody>
          <a:bodyPr wrap="square">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We cluster the similar neighborhood of both the relocating city and current city of customer. By referencing the information extracted from above, we will be able to showcase similar neighborhood to </a:t>
            </a:r>
            <a:r>
              <a:rPr lang="en-US" sz="2000" dirty="0" smtClean="0">
                <a:latin typeface="Arial" panose="020B0604020202020204" pitchFamily="34" charset="0"/>
                <a:cs typeface="Arial" panose="020B0604020202020204" pitchFamily="34" charset="0"/>
              </a:rPr>
              <a:t>customer</a:t>
            </a:r>
          </a:p>
          <a:p>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Calibri" panose="020F0502020204030204" pitchFamily="34" charset="0"/>
                <a:cs typeface="Arial" panose="020B0604020202020204" pitchFamily="34" charset="0"/>
              </a:rPr>
              <a:t>Neighborhood with similar </a:t>
            </a:r>
            <a:r>
              <a:rPr lang="en-US" sz="2000" dirty="0" smtClean="0">
                <a:latin typeface="Arial" panose="020B0604020202020204" pitchFamily="34" charset="0"/>
                <a:ea typeface="Calibri" panose="020F0502020204030204" pitchFamily="34" charset="0"/>
                <a:cs typeface="Arial" panose="020B0604020202020204" pitchFamily="34" charset="0"/>
              </a:rPr>
              <a:t>characteristic </a:t>
            </a:r>
            <a:r>
              <a:rPr lang="en-US" sz="2000" dirty="0">
                <a:latin typeface="Arial" panose="020B0604020202020204" pitchFamily="34" charset="0"/>
                <a:ea typeface="Calibri" panose="020F0502020204030204" pitchFamily="34" charset="0"/>
                <a:cs typeface="Arial" panose="020B0604020202020204" pitchFamily="34" charset="0"/>
              </a:rPr>
              <a:t>are represented with similar color.</a:t>
            </a:r>
          </a:p>
          <a:p>
            <a:endParaRPr lang="en-US" dirty="0"/>
          </a:p>
        </p:txBody>
      </p:sp>
    </p:spTree>
    <p:extLst>
      <p:ext uri="{BB962C8B-B14F-4D97-AF65-F5344CB8AC3E}">
        <p14:creationId xmlns:p14="http://schemas.microsoft.com/office/powerpoint/2010/main" val="257688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u="sng" dirty="0" smtClean="0">
                <a:effectLst/>
              </a:rPr>
              <a:t>Discussion:</a:t>
            </a:r>
            <a:endParaRPr lang="en-US" b="1" dirty="0"/>
          </a:p>
        </p:txBody>
      </p:sp>
      <p:sp>
        <p:nvSpPr>
          <p:cNvPr id="6" name="Slide Number Placeholder 5"/>
          <p:cNvSpPr>
            <a:spLocks noGrp="1"/>
          </p:cNvSpPr>
          <p:nvPr>
            <p:ph type="sldNum" sz="quarter" idx="12"/>
          </p:nvPr>
        </p:nvSpPr>
        <p:spPr>
          <a:xfrm>
            <a:off x="10276322" y="6375399"/>
            <a:ext cx="771089" cy="365125"/>
          </a:xfrm>
        </p:spPr>
        <p:txBody>
          <a:bodyPr/>
          <a:lstStyle/>
          <a:p>
            <a:fld id="{626A9D6A-B6B6-4CCE-85BE-43DD322E564C}" type="slidenum">
              <a:rPr lang="en-US" smtClean="0"/>
              <a:t>9</a:t>
            </a:fld>
            <a:endParaRPr lang="en-US" dirty="0"/>
          </a:p>
        </p:txBody>
      </p:sp>
      <p:sp>
        <p:nvSpPr>
          <p:cNvPr id="3" name="Content Placeholder 2"/>
          <p:cNvSpPr>
            <a:spLocks noGrp="1"/>
          </p:cNvSpPr>
          <p:nvPr>
            <p:ph idx="1"/>
          </p:nvPr>
        </p:nvSpPr>
        <p:spPr>
          <a:xfrm>
            <a:off x="854029" y="1930398"/>
            <a:ext cx="9905999" cy="4445001"/>
          </a:xfrm>
        </p:spPr>
        <p:txBody>
          <a:bodyPr/>
          <a:lstStyle/>
          <a:p>
            <a:r>
              <a:rPr lang="en-US" dirty="0">
                <a:effectLst/>
              </a:rPr>
              <a:t>We used Foursquare API to extract venues details of each neighborhood. Based on venue details, the group of similar neighborhood was obtained. Apart from that we can group neighborhood based on trending </a:t>
            </a:r>
            <a:r>
              <a:rPr lang="en-US" dirty="0" smtClean="0">
                <a:effectLst/>
              </a:rPr>
              <a:t>venues.</a:t>
            </a:r>
          </a:p>
          <a:p>
            <a:r>
              <a:rPr lang="en-US" dirty="0">
                <a:effectLst/>
              </a:rPr>
              <a:t>As shown in </a:t>
            </a:r>
            <a:r>
              <a:rPr lang="en-US" dirty="0" smtClean="0">
                <a:effectLst/>
              </a:rPr>
              <a:t>below </a:t>
            </a:r>
            <a:r>
              <a:rPr lang="en-US" dirty="0">
                <a:effectLst/>
              </a:rPr>
              <a:t>fig, we can clearly distinguish the type of place and its significance. For example </a:t>
            </a:r>
            <a:r>
              <a:rPr lang="en-US" dirty="0" err="1">
                <a:effectLst/>
              </a:rPr>
              <a:t>Bhor</a:t>
            </a:r>
            <a:r>
              <a:rPr lang="en-US" dirty="0">
                <a:effectLst/>
              </a:rPr>
              <a:t> is a tourist place with landscape while </a:t>
            </a:r>
            <a:r>
              <a:rPr lang="en-US" dirty="0" err="1">
                <a:effectLst/>
              </a:rPr>
              <a:t>Junnar</a:t>
            </a:r>
            <a:r>
              <a:rPr lang="en-US" dirty="0">
                <a:effectLst/>
              </a:rPr>
              <a:t> has historical monuments.</a:t>
            </a:r>
          </a:p>
          <a:p>
            <a:pPr marL="0" indent="0">
              <a:buNone/>
            </a:pPr>
            <a:endParaRPr lang="en-US" dirty="0"/>
          </a:p>
        </p:txBody>
      </p:sp>
      <p:pic>
        <p:nvPicPr>
          <p:cNvPr id="2053"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4155" y="4861659"/>
            <a:ext cx="3097711" cy="13938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173" y="4861659"/>
            <a:ext cx="3101599" cy="139382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1900" y="4861659"/>
            <a:ext cx="2655889" cy="1393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7358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390</TotalTime>
  <Words>545</Words>
  <Application>Microsoft Office PowerPoint</Application>
  <PresentationFormat>Widescreen</PresentationFormat>
  <Paragraphs>62</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Tw Cen MT</vt:lpstr>
      <vt:lpstr>Circuit</vt:lpstr>
      <vt:lpstr>The Battle Of Neighborhood</vt:lpstr>
      <vt:lpstr>Business Requirement</vt:lpstr>
      <vt:lpstr>Data</vt:lpstr>
      <vt:lpstr>Data</vt:lpstr>
      <vt:lpstr>Methodology</vt:lpstr>
      <vt:lpstr>Methodology</vt:lpstr>
      <vt:lpstr>Methodology</vt:lpstr>
      <vt:lpstr>Results</vt:lpstr>
      <vt:lpstr>Discussion: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babloo sah</cp:lastModifiedBy>
  <cp:revision>20</cp:revision>
  <dcterms:created xsi:type="dcterms:W3CDTF">2018-09-09T09:14:01Z</dcterms:created>
  <dcterms:modified xsi:type="dcterms:W3CDTF">2018-12-11T15:06:19Z</dcterms:modified>
</cp:coreProperties>
</file>