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68" r:id="rId2"/>
    <p:sldId id="269" r:id="rId3"/>
    <p:sldId id="270" r:id="rId4"/>
    <p:sldId id="257" r:id="rId5"/>
    <p:sldId id="258" r:id="rId6"/>
    <p:sldId id="259" r:id="rId7"/>
    <p:sldId id="267" r:id="rId8"/>
    <p:sldId id="260" r:id="rId9"/>
    <p:sldId id="261" r:id="rId10"/>
    <p:sldId id="262" r:id="rId11"/>
    <p:sldId id="263" r:id="rId12"/>
    <p:sldId id="265" r:id="rId13"/>
    <p:sldId id="266" r:id="rId14"/>
    <p:sldId id="264"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B1055-F2AE-4036-B027-19805878F743}" type="datetimeFigureOut">
              <a:rPr lang="en-US" smtClean="0"/>
              <a:t>12/25/2024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D4DE0D-9473-43D4-BC38-0C73D38E08FA}" type="slidenum">
              <a:rPr lang="en-US" smtClean="0"/>
              <a:t>‹#›</a:t>
            </a:fld>
            <a:endParaRPr lang="en-US"/>
          </a:p>
        </p:txBody>
      </p:sp>
    </p:spTree>
    <p:extLst>
      <p:ext uri="{BB962C8B-B14F-4D97-AF65-F5344CB8AC3E}">
        <p14:creationId xmlns:p14="http://schemas.microsoft.com/office/powerpoint/2010/main" val="337844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702B0EC-AE10-43B4-8872-2235536B7CD5}" type="slidenum">
              <a:rPr lang="en-US"/>
              <a:pPr/>
              <a:t>1</a:t>
            </a:fld>
            <a:endParaRPr lang="en-US"/>
          </a:p>
        </p:txBody>
      </p:sp>
      <p:sp>
        <p:nvSpPr>
          <p:cNvPr id="12290"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a:defRPr/>
            </a:pPr>
            <a:fld id="{6EE815D4-37B3-4914-99D4-641D440DCC39}" type="slidenum">
              <a:rPr lang="en-US" sz="1200">
                <a:latin typeface="+mn-lt"/>
                <a:cs typeface="+mn-cs"/>
              </a:rPr>
              <a:pPr algn="r">
                <a:defRPr/>
              </a:pPr>
              <a:t>1</a:t>
            </a:fld>
            <a:endParaRPr lang="en-US" sz="1200">
              <a:latin typeface="+mn-lt"/>
              <a:cs typeface="+mn-cs"/>
            </a:endParaRPr>
          </a:p>
        </p:txBody>
      </p:sp>
      <p:sp>
        <p:nvSpPr>
          <p:cNvPr id="256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CC645987-37BA-4F9C-B121-B69E6974F637}" type="slidenum">
              <a:rPr lang="en-US" sz="1200">
                <a:latin typeface="Times New Roman" pitchFamily="18" charset="0"/>
              </a:rPr>
              <a:pPr algn="r" eaLnBrk="0" hangingPunct="0"/>
              <a:t>1</a:t>
            </a:fld>
            <a:endParaRPr lang="en-US" sz="1200">
              <a:latin typeface="Times New Roman" pitchFamily="18" charset="0"/>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p:txBody>
          <a:bodyPr/>
          <a:lstStyle/>
          <a:p>
            <a:pPr>
              <a:spcBef>
                <a:spcPct val="0"/>
              </a:spcBef>
            </a:pPr>
            <a:endParaRPr lang="en-US"/>
          </a:p>
        </p:txBody>
      </p:sp>
    </p:spTree>
    <p:extLst>
      <p:ext uri="{BB962C8B-B14F-4D97-AF65-F5344CB8AC3E}">
        <p14:creationId xmlns:p14="http://schemas.microsoft.com/office/powerpoint/2010/main" val="418778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01058BE-57A8-4990-94AC-36D5FDDE8CEB}"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1058BE-57A8-4990-94AC-36D5FDDE8C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1058BE-57A8-4990-94AC-36D5FDDE8C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1058BE-57A8-4990-94AC-36D5FDDE8C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1058BE-57A8-4990-94AC-36D5FDDE8CEB}"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1058BE-57A8-4990-94AC-36D5FDDE8C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01058BE-57A8-4990-94AC-36D5FDDE8C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01058BE-57A8-4990-94AC-36D5FDDE8C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01058BE-57A8-4990-94AC-36D5FDDE8CEB}"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1058BE-57A8-4990-94AC-36D5FDDE8C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DA0C27-F46F-4453-8F4E-A8091AF909D8}" type="datetimeFigureOut">
              <a:rPr lang="en-US" smtClean="0"/>
              <a:t>12/25/2024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1058BE-57A8-4990-94AC-36D5FDDE8CEB}"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DA0C27-F46F-4453-8F4E-A8091AF909D8}" type="datetimeFigureOut">
              <a:rPr lang="en-US" smtClean="0"/>
              <a:t>12/25/2024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01058BE-57A8-4990-94AC-36D5FDDE8CEB}"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9"/>
          <p:cNvSpPr txBox="1">
            <a:spLocks noChangeArrowheads="1"/>
          </p:cNvSpPr>
          <p:nvPr/>
        </p:nvSpPr>
        <p:spPr bwMode="auto">
          <a:xfrm>
            <a:off x="1447800" y="5334000"/>
            <a:ext cx="7543800" cy="1231106"/>
          </a:xfrm>
          <a:prstGeom prst="rect">
            <a:avLst/>
          </a:prstGeom>
          <a:noFill/>
          <a:ln w="9525">
            <a:noFill/>
            <a:miter lim="800000"/>
            <a:headEnd/>
            <a:tailEnd/>
          </a:ln>
        </p:spPr>
        <p:txBody>
          <a:bodyPr wrap="square">
            <a:spAutoFit/>
          </a:bodyPr>
          <a:lstStyle/>
          <a:p>
            <a:pPr eaLnBrk="0" hangingPunct="0">
              <a:spcBef>
                <a:spcPct val="50000"/>
              </a:spcBef>
            </a:pPr>
            <a:r>
              <a:rPr lang="en-US" sz="2000" b="1" dirty="0">
                <a:latin typeface="Times New Roman" pitchFamily="18" charset="0"/>
              </a:rPr>
              <a:t>Submitted To:				           </a:t>
            </a:r>
            <a:r>
              <a:rPr lang="en-US" sz="2000" b="1" dirty="0" smtClean="0">
                <a:latin typeface="Times New Roman" pitchFamily="18" charset="0"/>
              </a:rPr>
              <a:t> </a:t>
            </a:r>
            <a:r>
              <a:rPr lang="en-US" sz="2000" b="1" dirty="0">
                <a:latin typeface="Times New Roman" pitchFamily="18" charset="0"/>
              </a:rPr>
              <a:t>Submitted By:</a:t>
            </a:r>
          </a:p>
          <a:p>
            <a:pPr eaLnBrk="0" hangingPunct="0"/>
            <a:r>
              <a:rPr lang="en-US" dirty="0" err="1" smtClean="0">
                <a:latin typeface="Times New Roman" pitchFamily="18" charset="0"/>
              </a:rPr>
              <a:t>Mr</a:t>
            </a:r>
            <a:r>
              <a:rPr lang="en-US" dirty="0" smtClean="0">
                <a:latin typeface="Times New Roman" pitchFamily="18" charset="0"/>
              </a:rPr>
              <a:t> </a:t>
            </a:r>
            <a:r>
              <a:rPr lang="en-US" dirty="0" err="1" smtClean="0">
                <a:latin typeface="Times New Roman" pitchFamily="18" charset="0"/>
              </a:rPr>
              <a:t>Pawan</a:t>
            </a:r>
            <a:r>
              <a:rPr lang="en-US" dirty="0" smtClean="0">
                <a:latin typeface="Times New Roman" pitchFamily="18" charset="0"/>
              </a:rPr>
              <a:t> </a:t>
            </a:r>
            <a:r>
              <a:rPr lang="en-US" dirty="0" err="1" smtClean="0">
                <a:latin typeface="Times New Roman" pitchFamily="18" charset="0"/>
              </a:rPr>
              <a:t>Sen</a:t>
            </a:r>
            <a:r>
              <a:rPr lang="en-US" dirty="0" smtClean="0">
                <a:latin typeface="Times New Roman" pitchFamily="18" charset="0"/>
              </a:rPr>
              <a:t>                                                                      </a:t>
            </a:r>
            <a:r>
              <a:rPr lang="en-US" dirty="0" err="1" smtClean="0">
                <a:latin typeface="Times New Roman" pitchFamily="18" charset="0"/>
              </a:rPr>
              <a:t>Shahnawaz</a:t>
            </a:r>
            <a:r>
              <a:rPr lang="en-US" dirty="0" smtClean="0">
                <a:latin typeface="Times New Roman" pitchFamily="18" charset="0"/>
              </a:rPr>
              <a:t> </a:t>
            </a:r>
            <a:r>
              <a:rPr lang="en-US" dirty="0" err="1" smtClean="0">
                <a:latin typeface="Times New Roman" pitchFamily="18" charset="0"/>
              </a:rPr>
              <a:t>Alam</a:t>
            </a:r>
            <a:endParaRPr lang="en-US" dirty="0" smtClean="0">
              <a:latin typeface="Times New Roman" pitchFamily="18" charset="0"/>
            </a:endParaRPr>
          </a:p>
          <a:p>
            <a:pPr eaLnBrk="0" hangingPunct="0"/>
            <a:r>
              <a:rPr lang="en-US" dirty="0">
                <a:latin typeface="Times New Roman" pitchFamily="18" charset="0"/>
              </a:rPr>
              <a:t> </a:t>
            </a:r>
            <a:r>
              <a:rPr lang="en-US" sz="1600" dirty="0" smtClean="0">
                <a:latin typeface="Times New Roman" pitchFamily="18" charset="0"/>
              </a:rPr>
              <a:t>HOD CSE                                                                                       </a:t>
            </a:r>
            <a:r>
              <a:rPr lang="en-US" dirty="0" smtClean="0">
                <a:latin typeface="Times New Roman" pitchFamily="18" charset="0"/>
              </a:rPr>
              <a:t>VII SEM CSE</a:t>
            </a:r>
          </a:p>
          <a:p>
            <a:pPr eaLnBrk="0" hangingPunct="0"/>
            <a:r>
              <a:rPr lang="en-US" dirty="0" smtClean="0">
                <a:latin typeface="Times New Roman" pitchFamily="18" charset="0"/>
              </a:rPr>
              <a:t>                                                                                              21EAICS148  </a:t>
            </a:r>
            <a:r>
              <a:rPr lang="en-US" b="1" dirty="0" smtClean="0">
                <a:latin typeface="Times New Roman" pitchFamily="18" charset="0"/>
              </a:rPr>
              <a:t>             </a:t>
            </a:r>
            <a:endParaRPr lang="en-US" b="1" dirty="0">
              <a:latin typeface="Times New Roman" pitchFamily="18" charset="0"/>
            </a:endParaRPr>
          </a:p>
        </p:txBody>
      </p:sp>
      <p:sp>
        <p:nvSpPr>
          <p:cNvPr id="23558" name="Rectangle 8"/>
          <p:cNvSpPr>
            <a:spLocks noChangeArrowheads="1"/>
          </p:cNvSpPr>
          <p:nvPr/>
        </p:nvSpPr>
        <p:spPr bwMode="auto">
          <a:xfrm>
            <a:off x="3429000" y="641281"/>
            <a:ext cx="3200400" cy="1754326"/>
          </a:xfrm>
          <a:prstGeom prst="rect">
            <a:avLst/>
          </a:prstGeom>
          <a:noFill/>
          <a:ln w="9525">
            <a:noFill/>
            <a:miter lim="800000"/>
            <a:headEnd/>
            <a:tailEnd/>
          </a:ln>
        </p:spPr>
        <p:txBody>
          <a:bodyPr wrap="square">
            <a:spAutoFit/>
          </a:bodyPr>
          <a:lstStyle/>
          <a:p>
            <a:pPr algn="ctr" eaLnBrk="0" hangingPunct="0"/>
            <a:r>
              <a:rPr lang="en-US" sz="3600" dirty="0">
                <a:latin typeface="Times New Roman" pitchFamily="18" charset="0"/>
              </a:rPr>
              <a:t>Seminar </a:t>
            </a:r>
          </a:p>
          <a:p>
            <a:pPr algn="ctr" eaLnBrk="0" hangingPunct="0"/>
            <a:r>
              <a:rPr lang="en-US" sz="3600" dirty="0">
                <a:latin typeface="Times New Roman" pitchFamily="18" charset="0"/>
              </a:rPr>
              <a:t>On</a:t>
            </a:r>
          </a:p>
          <a:p>
            <a:pPr algn="ctr"/>
            <a:r>
              <a:rPr lang="en-US" sz="3600" b="1" dirty="0" smtClean="0">
                <a:latin typeface="Times New Roman" pitchFamily="18" charset="0"/>
                <a:cs typeface="Times New Roman" pitchFamily="18" charset="0"/>
              </a:rPr>
              <a:t>Smart Dust</a:t>
            </a:r>
            <a:endParaRPr lang="en-US" sz="3600" b="1" dirty="0">
              <a:latin typeface="Times New Roman" pitchFamily="18" charset="0"/>
              <a:cs typeface="Times New Roman" pitchFamily="18" charset="0"/>
            </a:endParaRPr>
          </a:p>
        </p:txBody>
      </p:sp>
      <p:sp>
        <p:nvSpPr>
          <p:cNvPr id="2355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23560" name="AutoShape 9"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sp>
        <p:nvSpPr>
          <p:cNvPr id="23561" name="AutoShape 11"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sp>
        <p:nvSpPr>
          <p:cNvPr id="23562" name="AutoShape 13"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sp>
        <p:nvSpPr>
          <p:cNvPr id="23563" name="AutoShape 15"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sp>
        <p:nvSpPr>
          <p:cNvPr id="23564" name="AutoShape 17"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sp>
        <p:nvSpPr>
          <p:cNvPr id="23565" name="AutoShape 19"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sp>
        <p:nvSpPr>
          <p:cNvPr id="23566" name="AutoShape 21"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sp>
        <p:nvSpPr>
          <p:cNvPr id="23567" name="AutoShape 23" descr="data:image/jpeg;base64,/9j/4AAQSkZJRgABAQAAAQABAAD/2wCEAAkGBhQSERUUEhQVFBQWFhgXFBgXGBwXGhgeHBgYFxcYFxcdHCYeFx0kGhQYHy8gJCcpLCwtFR4xNTAqNSYrLCkBCQoKDgwOGg8PGiokHyQsLCwsLCwsLSwsKSwpLCwsLCwsLCwsLCwsLCwsLCwsLCwpLCwsLCwsLCwsLCwsLCksLP/AABEIAJABXgMBIgACEQEDEQH/xAAcAAABBQEBAQAAAAAAAAAAAAAAAgMEBQYBBwj/xABIEAABAwIDAwcICAQEBgMBAAABAAIRAyEEEjEFQVEGEyJSYZHRBxQWMnGBkqEXQlOTsdLh8BViosEjQ+LxM0RUcoKyY4PjJP/EABkBAAMBAQEAAAAAAAAAAAAAAAACAwEEBf/EAC4RAAICAQMDAgMIAwAAAAAAAAABAhEDEiFREzGRBEEiUmEUMkJxobHR8COBwf/aAAwDAQACEQMRAD8A9xQhCABCEIAEIQgAQhCABZ7lLymOGe1oAu2bid8cRwWhXmvlGq//ANLRwpj5lxXH6yUo4vhdblMauW5Mf5RH7mt7v1ST5RanVb3fqsQXJOdeR1MvzvydWiPBt/pGqdVvd+qT9ItTg3u/VYrMnqFMFzQ42JEo6mT535ZmiPBrz5RKnBvd+q59IlXg3uVQNubKFFweDzwzAXdMj1Yg6XGovdZ5u16eTObNiTaYvC68+DPiSetv22bIY5wm6qjb/SHV7O4Lv0hVezuCydGu1123B7AlGo0TIcbTYDuJ9i4uplutUvLL6YcGrby+rHSO4JfpzW7O5qwmJ22wDoUqm+Mxbw6MxvmE+zFzvI01v7fmtbzJXqflhpjwbI8ua/Z3NQOXNbiO5qyBqnrfgoOI201pjNcarIvNLtJ+WZJQj3N0/l/WGv8A6hI+kOrx/pCyNPFhw9o/fsSKjOC1Tye8peWNojwbD6Q63H+lvguHyiVuI+FvgsWXJJcm1ZPml5ZmiPBtD5Ra3EfC3wULaXlPxLGEsgu0bLR4LLFyZriU8ZTT3k/LMcI0Xuw/KRjucPPVJadAWt13QQLK++ketxHwheVV8S4VcrXFrZAtu4n8Vs+SvJpuJp85VdULczmsa1xbMWl79Z7B+g6545yWvW0vo2c+qMdqNF9JFbiPhCB5SKvEfCFEr+Tum5pNCs+m8SILs7ZG4tfc67istVpOY91KoAKrPXAmOIIJGhCjOGSKtTdfmx4yhLaja/STV4j4Qu/SVV7PhC8/xeKeBlaymO2DOh3z2/JdZjC6MzGtjXLN+9J/kq9b8sppjwb/AOkup2fD+qQ/yqOFi5gPCB4rzzaAzNgEgb43+/cqvD4ABwJuBuKpFSatzl5Fa4R6jtHys1KdNzhlzRDRl37t/wC4XlVfbuILi7n63SJP/EeNbn6y5tp5kcL96palU7jZd3p4vTbbf5ksiV7F03lDif8Aqa/3z/zK35KctK9DGUalWvWdSDwKgdUe5uU9FxLSYMAz7ljxWPFXWw9hVsXU5ugx1R0ZnRubYEmbDUD3roexOj6g2ftSlXaXUajKgBglrgYOsGNFKWN8nOycTRZU85Y2mCGNY0Na1xygyXFuuoF76rZLYNtWwBCEJgBCEIAEIQgAQk1KgaCTYASfcqc8pRNmOjiTCVyS7gXSFSt5Q9NoLYaZBiSeyBF1YfxFu5tQ/wD1u8EKSYUSl5Vy+qzjX9jWj+kH+69I/iY+zq/dkfivL+VrmvxdVxqMbcCHZwRAAgwwjdxXF613BJclcX3iiJSZUHbO0eZyhpa/NJkZotHEBVbuUj+q35+K4oennNWizyJOjQlybZjoqCD1XbjAsHQPcTfeVn/SJ8eq35+KZp7bcH5iA6BEGYiZVo+lmrsR5F7Du0aLj0ibyTpG/wANyewYDmOY64IcBrEkEgxvuFKZiwWtn6wkA3+fFOvotzFocTYTILYkbpVXnelRa7f8J9NO2mQ9hYrp2JiBZWe3cW/LT5oukl4dAgQGtPraaEmN3vTGHwYaZCVVu+lpOd8dMk+oI/w7QJGs9KCNylBRyZU6GlcY0QcJUrOewvz5C8NJAzdkADU69ym1caQWgb4/fckU3w11onEDMS9zWwXiZIPRvFxNpvZcZTDst9FT1EIxa2FxtyVErzibAVC4zGRs6a7+ElQXYAFxmnXFsxc6n7YOuml/apPPimD06rST9SwvaZJ9u5KdtduUA4mu52UNMOBbA3Do6XXMrj91F61dxeHENF/H3qRSef8AcgfMqDhqgIsSRJ1T7mSFKS33NWyLCns11UxTioYBhhzG87h7FFxuFfSdlqNLDcw61hvvuUBvKSrgoNAhrnHeAbbyB7Le9RNrcpMRi2PqVXZnHosgAQOwCBou/wCzQWNNt21+v8Uc/Vm5Uu39/wCicZjQ4jI4G8d9verG8LM7JpP51uYGBJuP7+9aR7jCjlgotRRWMm+5SbYaGS6OkdJ3do4cFZ8j+XFTDOynK6m4y5rjAmwLmu+qY42MLPbYxOep2BR8PRki8SflvK78cfgSkQnuz2vC8tsPzIJkdHM4HLPSc6T6xB0J9kexYnEbWOIxL6xlojm8s5mjKTGV28eJVBVrWAbF7NGscP32KbSZkaAN37JUcyjGNL3DFHey82e6mazRU36D5XWqxfJyi+kcoDXfVcB2aHsXmRqy/NOkRu/d/wCytBt+vAbzh7hP4Lqx+nisSt1Xfa7ITySeTbcboDM0FwLToQRBkWNj2hV2Nx7WuLW7tf0U/E4joneeKzLMrnmTEzEmBM7zu3rhxQUpN+x2SbS+pb7PrF9VsszRoJAJMEWkETfgrVuy3te6o/DRmAaxsss1sQD0SJMCTA3xEqjw+INF4c11PNuOYGPbdWr+VjyyMzM1mk59wuYOeQXHV34K0o8Dw3W6R1uzHtpmMPmqvLnEjmyBmsYaW2gEwAReSZVhyZ2pjdnMdzFKkDUILnPEvgWa31wALkx2lVmI5WVLQ6nqXOl4IJiAAA/1RaG9gmVIocomw1zWNqSwAl1QB0gmZDrgzJ7ZlPG0Syrg9f2P5RKdVrRUpuZUcD0Q5jpI1Fn9GRJGaNCJJ1uK3Kii0j1yCMwLWEiIBJnsBBP6FeMYHbpeWBtNrXZoIblqHKBmJkDo3AE+/ctp/F202guLS2nSOYje6B0WcbA2HWah5JLYiektdIkXC6sxsPC1xQp86wtfkGYCBBjSJtGnuVrhqVQHQi28p1kb9gssXPA1ICQcSzrN7wvnLl7jK52jic7nWquDQTo0GGgcBEKg56p1j3qqdhZ9UnHU/tGfEPFJO0aX2lP4h4r5Xzv639QXJf1v6h4osLPqWrtOgQQ6rTggg9NviqapTw1x51SA7Xsn/wBl855ndYfGPFHOO64+IeKxpPuFn0Q0YUOaTjKMA6c4wHS0EOsph2hgd+Jpe/E//ovmo1D1x8f6o8/aBBphxH1s5v3LFFL2C2fTVIYQ03VG1GOptnO8Vi5rYAJzOzwLEd68g2vypaa1Q08UQzO7LFQxE2i/BYjLXdh3vZSqCgH9NzS4sBIENdunS5VPnUsmFZPoPGVGk27tE1Xg5zUhsAkz2xKq01hyMokjfvS+cHEd6eENK0oVu3Yo6fvikkrjXCNR3rriI1B7JTGE5hJyQd3zVvg3VK1Ql2ob2/VbJ1Kr8FWGUWiABw0Ak67zJ960WE2TiGMGIDHCnlPTtEEa3sQuGcZStRRdNR7sgM2kBI4Ee8FdxVaObMkAVH3LRknmxq/Un+Xh7VSVWGQb31t+4VgNlnEVGNz5ZMcRJtYSJOgRigozVGTdxHWbSaZaC4v59rmlrQZ6bdJ1NjAPGE63EhsT29mh3jikcoeQlTBup5n5hUJDSNZaMxETIsJnsTeOwThkBaQREza3FN6jS2kLi5DaGLcCMonjKgU2ZnXbB7BHerQ4nJJzllho0OPEQd1+1OUtqzmecVUDyXWFIRqQLzvEd6gm0tl+5Wk3ZzCthqmUzZRaTtekXaXiPdCfp6e9QmOim2ngi8+tYTA9qcw+DGQNnRS61O67TozZWeSTjTZiihptHKbJ2o8wpAwBXTgSpa0bRisTRIeQeNlKwOHIBdBN4BG6NfnZaDF7IBF4Krv4cBYExwkruh6iLW5F437DeEbmfJ+rI96n1CBqUnDUwzciu5xDg1xaDqBbvjVRlJTlY6VIiOrBtg9hE+q6D3bwn6DSToB7B+qhHZpLsxcSZklWtOoZJcS4njdVnlejSnsKsavVQPaIVNidmAkkFXLrpp1Nc8JuPYq1ZSfwvtQdlq3NJJLLK3WkJoRTVNm8DOtvZJPyCRhKbA9hqB/NyM2SMxG/LNp9qn8yadRz6ug0B9x0Cg1sTmcSA1skmAIAkzAG4Lqg2yLPUMX5YqdLB8zs/CuoODQym52QhnF0Cczo47zJnQnk68otevjqdHGvbVZUkUy5jAWPHSaWlrRrBHtIXloef3/srfkrsrEV8TRFD/i841zD1cpDs7uAET/uqin1OhCEwFXtLkvhcQ/PXw9Ko6IzOaCY4Sow5DYAf8ph/u2+CvULKApRyLwP/SYf7pvgljkjgh/ymH+6Z4K3QikBVjkvhB/yuH+6Z+VK9G8L/wBNQ+6Z+VWSEUgK8cnsN/09D7pnglDYWH+wo/dt8FOQikBW7TwzKeFrBrGNbzbyQGgAnKdQBG4dy+c6+DbPqt7gvonlVUjB4g//ABPHeI/uvn6rSK4vUSqSRXGrKPHUACLAD2KKAFb4zCFwVc7CO4KuPImt2LKLsYyhGUJ3zN97LrcC/gqa48i6WS6VMwQ6bge31bX9kLa+mdapgxSJkZA3dJA0BtewA1vvWTwWFcAJF+xPUczWlmVx4fqswZYKT1ULmhKSVC21A4Dome0iO6LJ2iS2q0jdJ4wd377UYTCkDQrtXDvBlo11kTP7lc2HLCGXU+xXJByhSHttbWrViGmo4xv4WItwsUxSZUdGdznRESeFgk4fDvkktk+xT2Nd1fkk9Tn6k7RuLHojQ0aHYuDCdikhjur8l3I7q/JceplxgUjwTrGmErI7q/JcNJ/D5LLsBmrqlYb1gu+aO4FKbhX6wVtqgLFoXcqig1eCP8Xgo6fqaPPozZRTs5valltXguFlZMrXuAkbObwXDs9vBK5qsjmKy23yA3/DwmcRhMokKScNW7Ul2CqnWVql9TCPhqIMypHmY4IZsyqNAUsYCt2oclyAg4BvBQsXRymysfMK3am37IqnUFbGSXdgZralB1QgzoIVcNnO4hbF2wH8Ekcnn8F1R9TpVJiOCYrkDyF8+dUY6vzRYA4dDNIJg/WERbvXsfIvkLS2c12V3OVX+tUIDTG5oEmBv1ufYI8+5B4V+GxlN+5xyEDeHW/GD7l7Ouz0+RZE3wQnGmCEIXSKCEIQAIQhAAhCEACEy7GMDspe0O6uYT3ap5AETa2B56i+nMZhE67wf7LJu8nE61G/D+q26FDJgx5Hckam12MP9GTd9QfB+qSfJZT+0/o/1LdIS/ZcS9v1ZupmGHktp/an4P8AUujyW0/tT8P+papm2qJqc2H9IkgWOUkagPjKT2TNlOTfZsfBmpv3MS3yY0/tT8P+pLHkypfaO7h4rZoR9mxcBqZkG+TeiP8AMf3BL+jqj139zfBaxCz7Ni+UNTMoPJ1Q67/6fypY8nlDr1O9v5VqELfs2L5UGpmYd5PsOfr1R7C38iSPJ1h+vW+MflWpQt6GL5UGpmYHk9w/WrfGPypQ8n+G/wDl+M+C0qEdDH8q8BbM56A4XhU+8cnW8iMKPqu+N3ir5C3o4/lXgLZRjkZheofjd4rvobhfsz8b/wAyu0I6OP5V4C2Uvodhfsv63/mSvRDC/Yj4nfmVwhb0ofKvAWyoHJLC/Yt7z4pQ5LYUf5LO5WqFvThwvAWys9GcN9hT7kpnJ3DDShT+EKxQjRHhBZAGwcP9jT+AeCWNj0PsafwN8FMQt0x4CyINk0fsqfwN8EobMpfZU/gb4KShGlcGEf8Ah1L7NnwjwShhGdRvwhPIW0gENpAaAdyWhC0AQhCABCEIAEIQgATOLxLadN9R5hrGlzj2ASfkE8mMfg21aT6T/VqMcx3scCD+KAPmyrtp7sUcTmDapqGqDaxzSAJ4WHsC0h8reP3VKfwNWG2jsl9KrUpOBzU3uY6BvaY/tPvSMFgC6oGuztzSAQ2STBIaASJJjik7GUejbO8qmOJzVCzmgYc4MaIJkNvpMiY4Sr0eUSsfrf0t8F5vhNiPBq4c85fI4QzpQQbuBMNguE6kQrKhg3tw5IkuYMpMjKCIAzHUa/uFweojKTuMmv8AbLwpLdGo2l5U6tPLldnmZgtEaa9HtUah5S8TiAKdJ0VajxTbcQJgSTH8ywI2fmD2uInP0XDQxaeMR/ZN8w7DgPBM5tRYjgRwNplPDFBNJyld8v8AkR3V0e2YbkDRhvnL6mIdoS57mtFrZGAgNAiyo+U1N+zHU6mCrVRTcSH0XPLm2EktzExbuJHGFB2R5Sn8z/iFj3gEhzmHNAJA0sTYkntCxvKblG/EVHhzi4NPQcbFrNQ0AWA/HeunRJv4mRT4PRG8tsQRIc6PaPBHppies7vHgsZg9ozSptGpMk+xt7KxIeG3ESRBLexxP4BeJLHkTe78s77iaL0zxPWd3jwXRyzxHWd3hZkPdxCUa8b1P4uX5f8AI1R4NH6a4iYzOncJE9ybby6runK9xjW4t8llKeKAr0iRYVLk3BsPq/8AkFAwZaarg4yxxdESNzo7YurrFKrt+X/JN17G+p8tMS6crnOAEkyNOJtZcfy3xA1ce8LDbKxYa1+ZxvTIZAJ3gCb9vzU2lVZ0QOq3Ncm953pZY5R935f8jbP2NQeXlfru7/0SfTvEdd3f+izzqQOiYdZIrfu/LGpcGo9PMR13d/6Lnp5iOu79+5ZeUSmp8vywpcGo9PMR13d/6Lvp7iOu7v8A0Wfp0hzZfDoDg0mLXE68VwOZ+5WO+X5ZlLg0Xp3ies79+5d9O8R1nfv3LNOxfBc87PD8VlS5flm0uDTeneI6zv37lw8u8R1nfv3LM+eHgjzw/uUVLl+WFLg0vp5ies79+5dHL3EdZ379yzHnhR56f3K2pcvywpcGo9PcR1nfLwXRy+r9Z3y8FlvPfZ813z48PxWVPl+WFR4NR6f1+s75eCUzyg4jrOPuHgsp58eH4+KPPDNxPZJ/fctSny/LM0rg9N5Mcp61SsG12vawtMOe3KJsReB2ha3z+n12968P2VtXm6zHhjG5XAyMxIG+C5x3Svbm4WRIe8g/zL1PSSelxu/z3OfIqZ049nWHzUbG8oKFLLzj8uYwLO4TwtopPmf87/iULa3JyniGtbUdUytdmgO1sR/ddb1VsLj0alr7fQkYDbVGuSKVRryLkA3G6Y4KaqvZPJujhnF1JpDiIJc4uMTMXNrq0Wx1V8Xc3Lo1f47r69wQhCYmcc6BJUc40bgn6jJBHFRf4d/Me5JLV7GOys2xteoC1tItYSbkwfdB11m17blU7W5R1qbSBVYCLNLsrZMScxgi0iAACSd6lco9gVOcpVqINQsLgWAgGHCARJAN1Vbe5FV61KtTGUkkVWEmAXDKck7jLTc204qL1/Uzcyj9hOeX1ars73dN5JMk790aWFtyiYvA0ixj6jRSnMIzOABaDlNzMOg37RCq+UWNrYKsaeJw5DiMw/xTcHgWyOItos9jOUb6hPRAZFmSTlvM5rOJ3XTaW0NHvubDEYbD5WkuALgyDmfcEnMMpJBItvUTalKjTBaC3PLwQC7gCxwkxBBPcs5T2254Yzm2Q3f0yY3m747lP5POOLxbWVi1jb53QSQADYX7ISxxO6OmWXbuxnGYlzKYLbTrG5Jru5zDcSGz7x/srPlyGUTzVCC22Z2Uh2m69huVTsx0sj3IzQcav2IY5KStEfZtbo3EmbWnW/8AYprHMl++C38LR8kjBnK4j92P+6exd8pbe5F+1XsSiz2XUnDOdeWg/rA0uPwWl21y485pUWZA3KRMANGgFoJga20v7FlNiTkqN3TH4ymqQ6Ik3EW3yOxSxVc0wyK9LNTUxAAcQ09GiHH2k2Ol9/cqyriy5jsmuk8O1IfhXuBvq1rbkmwjT2kf1FIo0C1j7EamPcvOUYo6m2yNhKhLvWDjpAm/97a+5WpLBa4OmhEbvEKkwTHtILWVSTTc4ZGnMG6Z9PVg66XU1uIJAihiYyc4B0z0ZBL5i7bm+nSmeHY8MX7kFNx7IcxFIFkNmSREA2EjsvqO8JvA0rnK/M4biLa+K47FOEDmq46HOD1rsj1x/LAnNpZX3InF4ahVf51TfTzBppZwZynffUGNf2GXp7WlP9jHmcd2hNKmd3t92+U/Rol4JAaQLes3qh288Cq7H7SZUxFYMtTDzkkF3RcLQNZ9qms2Y4uy80/M3SMO0ScvRDiTF4PdK87Lh0SabOmE9SsTVeG6tItOm43Cqdq49zHgU3CMoPq6G8iSL6aiy7iHZQ9sacW5ZteQCfkVE2q6TTMz0I9fNEOdAy60xwb796vhwxu3uSyTfsTNmbRc5rmuMiWmMv8A3A3AtuTmMxbaYBM3MADVVeAcOnJHqgiSbw4GzR6xv7rncu7de5+WCOjPzjgmnij1FwbGb0l5s0CqARaRN4Heou0caabmlriacllpjomHSPenuTGCqPDWAQcriSSBAvfjvCreUOzquHY3PBcKtWSLt6TaTmn39LuS4sceo9/9BOTNKzZzCJBJG6AD/dKGzGb83cPFa/ye7MoN2fR58gVHZnm+5zyW/wBJHetF5pgv5e9SeFX3/UzqSPLTstv83cPFRcfsgupPaz1iAAXCwvfivW3UMEBNu9ZnHcqMNSosrebsc1+WGtrA1G5mGo3O3L0bN4m/FPDDva/cx5GeZbAw+Ws+k+S7KRFtQdR+9FejZn/coreU2GbtI4oUH5SLU84AvSDbui176LRfSZRzho2fJMR/jCL/APgr5cLm9RkZtbIpxs3fB/fuVNtM1KLwXkva4kgSbXuAD2ELc1+XjWvLDs0AgSZxDAOGuVYzl5tzzo0nDDDDgAi1VtSZuDAAiEuPDpe9GuUqstcHg6bxma+R2buw2svW+TO3KVWlTpio01WtAc2ekcoiYOthK8q5Pcmh5kxxa6o+p087azKbWAgQwtcZLoEzb1hwVBiQWVgGuIqNM0y18lrhpBFkYorHJtMxycu59IIUPY+JdUoUnvEPcxpd7Yv81MXoJ2rEBCELQBCEIAEIQgAVFyk5Z4fBQKriahGYMbd0dY7mj267pV6vB+X9GrT2lWNbnGsqOADmiZpkNGUXANhGUnclk6APKNypp7SFEinzfNOeMxcCTmyn1QAY6PzWP/gggXU8UXZemSGAlzWk6k7wzdMCT2JeGoyNVx5cjXZlcavuM4OhzbakGC5hpiALhxBdM9gj3qtpOyvzCQdeE33q3xNB0cf7qDhcKXPJcMqzHlaVtjuC3Q5jumzjMe3sTmBpQE5Twrm2GWOMXVjhMK0AXT+q9RCaTiSw43G0yhxGzyH5mxfcfYR/dLNGo+xDWjo6a2mDPvV9Uot4po5Rpf2rmXqZVSLdNDWCwmRum9NsptDieiIvcgE9gkyddykOxEiJF7IxmKIfVb0TIY0ZSCDETuvx3JIXJ/EZO1H4Se18gAKrOLkwdQ8tPsJsVLpYgAQIVViKJ50EDff3aSp447ux722OYemXOOUPblGUmTcEwAOAtopNPZzyQAXG3Ni504Ds7EYZwY5wLXS4iCDAF/rCL3KmV9o80M41Bn27gPeuqClPIort/bIzemLZXY/BOpCX5mjJlGabjgPDsKhvdmAdqQ1s+4lsfgrrafKyviqQpVWUoaR0mtMnfeTugBVODoQCCDfirTrG1T3Fhc07Qik086DpLSJB4f7qY/MSQ6q+Yk9LdB/tK5RY2mc2TMBumFWcoMaKtXMykKYgDKCSJBPH2pW+tO1sNGOiNFgKYcxzgZ3Em5Pjr80jaAOSkTm9VwEgRZ02eLv1uTpoomz68Uy07yd/GN3uUjGkZKfqz0p1zaMIlujRwI1umgqlQsuwnAG7heDTdMECwg9InRtpJF/mncc9xyhvZ/t80zgG/wCI2YAuJIn6piO3SN0xNlbGi3zbnA4ioKjWgaWiQ7sIPalzOpJmR3TFckatSnjmseTJzsI/8THzAT3lKJFSmQYblv7ZIB7lUPe7zgFzsxJBzTN7b8ztPbuVnylecQ9wquLgzKAQb2B7L+sVN1HIpMIq1sN4RuILGw8AZRHS3QI0UgYev9o34neCjUcTFMAu6Vhb3CE5zh4qEsk7OjppDrsLXgnnG+zOl7Swz3UWMD2mMtiX9EMY5gEkkfW+qAo/OHiUk1CtWWa4MeJMzOIYadch2rbW32i3EQrDA7HfUBqNLINocTeCOy1xvVqb3IBPsC6HGI0HZZWl6l1stxekQKewKoc5wDBp/mAacJ13KDtLAOpZc+Ui3qund7I7uCvC48U1Woh7S14lpIMTGmhn3nvKWOeWq5Dyi3FR4JOztj56bHEsd0RAdnkCJAsQN61/JTYdHnGNIptc4wC1jp9kmbrGisRAFgAABwAsPwUvZu0nU6rHgmWODh7jKhKc3K29jOmqPf6dMNAAsAIHuSkijVDmhwuHAEewiQlr2kcwIQhaAIQhAAhCEAChbR2aKl5APaJBHaFNVdyirObhapbObIQIExPRn3TKTJWlth3PnzG0pqPggjM6I3iTCcoU4CvPR186H4Su+jj+34SvG6qao61SK5oDgmxggDPgrYcnn8HfCV0cnH8D3FT1cG2iodQ7Slsp9pVn6Ov4O+EpQ5N1OD/hK23/AFBaKp1PtPeE06iOKu/Rip1X/A7wXRyVqdV/wO8EW/r4DUiifhm5dRJcbb4AF/Zf5KNjKJLi6wlznHLxJmw4X/BagckavVqfCfBHohVI9Sr927wVVNr2fgR6X3MphZBkGTpfgp5pjVXjORlUfUq/dv8Ayp0cj6vUq/dv/Klk2/Z+DY6Y9jMVWXkR3A/PUe5Vm1axLoiwHucTO72LeehdX7Or92/8qZqcg6rj/wAOr9278qrhzSxvZPwLNRl3Zk8E0ZWjh2d6lkBaKlyDrD/Lq/A7wT45DVvs6nwO8EknJu6fhjJxRkixVb6DWvJLZ9unuC9B9Bq32dT4D4Jp/k/qn/Kq/AmhKa/C/DFk4y9zCebNcZAA3hNYrFvyNbBDW3HtMAmdYhosvQ6XIGsP8qp8P6pNTyb1nf5b+4eKrHJJP7r8MnUeTzjBV3Ne1zQ6x3Hv+SvsNUcaBpkCC5rxaSLGelr1fmtVR8mlYG1N47vzKePJ/W0yO+X5lmWc5fgfhmx0r3PO3YWHNIm3vUmno6Zud/77FuneTiqfqO/p/Mut8m1WPVd3t/Mptzf4X4HuKPOqODh03U8LcfRvV6h72/mSh5N6vUPe38yx9R/hfgbVEwyIW7+jar1D8TfzJX0a1Or82/mSaZ/K/BuuPJksBRBBkSpfmTeAWqw/k+qt0AHvHin/AEHrdnePFRlizN7RYa48mP8AMG9UJDsE3qhbT0HrcR3jxR6CVuLe8JVhz/KzdceTzGtTgkcFymLr0ap5MXuMkiT2rrfJef5e8+C6dGSvuszqR5NRyGx/O4KkZktBYf8AxMD+mFfqi5K7AdhGPYSC1xDgBuMQfwHcr1ethvprUqZyyq9gQhCqYf/Z"/>
          <p:cNvSpPr>
            <a:spLocks noChangeAspect="1" noChangeArrowheads="1"/>
          </p:cNvSpPr>
          <p:nvPr/>
        </p:nvSpPr>
        <p:spPr bwMode="auto">
          <a:xfrm>
            <a:off x="144463" y="-1127125"/>
            <a:ext cx="5715000" cy="2352675"/>
          </a:xfrm>
          <a:prstGeom prst="rect">
            <a:avLst/>
          </a:prstGeom>
          <a:noFill/>
          <a:ln w="9525">
            <a:noFill/>
            <a:miter lim="800000"/>
            <a:headEnd/>
            <a:tailEnd/>
          </a:ln>
        </p:spPr>
        <p:txBody>
          <a:bodyPr/>
          <a:lstStyle/>
          <a:p>
            <a:endParaRPr lang="en-US"/>
          </a:p>
        </p:txBody>
      </p:sp>
      <p:pic>
        <p:nvPicPr>
          <p:cNvPr id="14" name="Image 1"/>
          <p:cNvPicPr/>
          <p:nvPr/>
        </p:nvPicPr>
        <p:blipFill>
          <a:blip r:embed="rId3" cstate="print"/>
          <a:stretch>
            <a:fillRect/>
          </a:stretch>
        </p:blipFill>
        <p:spPr>
          <a:xfrm>
            <a:off x="4114800" y="2813510"/>
            <a:ext cx="2000250" cy="206248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Communication </a:t>
            </a:r>
            <a:r>
              <a:rPr lang="en-US" b="1" dirty="0" smtClean="0"/>
              <a:t>with Smart Dust</a:t>
            </a:r>
            <a:endParaRPr lang="en-US" b="1"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Radio Frequency Transmission</a:t>
            </a:r>
          </a:p>
          <a:p>
            <a:r>
              <a:rPr lang="en-US" dirty="0" smtClean="0">
                <a:latin typeface="Times New Roman" pitchFamily="18" charset="0"/>
                <a:cs typeface="Times New Roman" pitchFamily="18" charset="0"/>
              </a:rPr>
              <a:t>Optical </a:t>
            </a:r>
            <a:r>
              <a:rPr lang="en-US" dirty="0">
                <a:latin typeface="Times New Roman" pitchFamily="18" charset="0"/>
                <a:cs typeface="Times New Roman" pitchFamily="18" charset="0"/>
              </a:rPr>
              <a:t>transmission technique</a:t>
            </a:r>
          </a:p>
          <a:p>
            <a:pPr lvl="1"/>
            <a:r>
              <a:rPr lang="en-US" dirty="0">
                <a:latin typeface="Times New Roman" pitchFamily="18" charset="0"/>
                <a:cs typeface="Times New Roman" pitchFamily="18" charset="0"/>
              </a:rPr>
              <a:t>Passive Laser based Communication</a:t>
            </a:r>
          </a:p>
          <a:p>
            <a:pPr lvl="1"/>
            <a:r>
              <a:rPr lang="en-US" dirty="0">
                <a:latin typeface="Times New Roman" pitchFamily="18" charset="0"/>
                <a:cs typeface="Times New Roman" pitchFamily="18" charset="0"/>
              </a:rPr>
              <a:t>Active Laser based Communication</a:t>
            </a:r>
          </a:p>
          <a:p>
            <a:pPr lvl="1"/>
            <a:r>
              <a:rPr lang="en-US" dirty="0" smtClean="0">
                <a:latin typeface="Times New Roman" pitchFamily="18" charset="0"/>
                <a:cs typeface="Times New Roman" pitchFamily="18" charset="0"/>
              </a:rPr>
              <a:t>Fiber Optic Communication</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a:bodyPr>
          <a:lstStyle/>
          <a:p>
            <a:pPr>
              <a:lnSpc>
                <a:spcPct val="90000"/>
              </a:lnSpc>
            </a:pPr>
            <a:r>
              <a:rPr lang="en-US" sz="2800" dirty="0" smtClean="0">
                <a:latin typeface="Times New Roman" pitchFamily="18" charset="0"/>
                <a:cs typeface="Times New Roman" pitchFamily="18" charset="0"/>
              </a:rPr>
              <a:t>Environmental protection (identification and monitoring of pollution). </a:t>
            </a:r>
          </a:p>
          <a:p>
            <a:pPr>
              <a:lnSpc>
                <a:spcPct val="90000"/>
              </a:lnSpc>
            </a:pPr>
            <a:r>
              <a:rPr lang="en-US" sz="2800" dirty="0" smtClean="0">
                <a:latin typeface="Times New Roman" pitchFamily="18" charset="0"/>
                <a:cs typeface="Times New Roman" pitchFamily="18" charset="0"/>
              </a:rPr>
              <a:t>Habitat monitoring (observing the behavior of the animals in there natural habitat).</a:t>
            </a:r>
          </a:p>
          <a:p>
            <a:pPr>
              <a:lnSpc>
                <a:spcPct val="90000"/>
              </a:lnSpc>
            </a:pPr>
            <a:r>
              <a:rPr lang="en-US" sz="2800" dirty="0" smtClean="0">
                <a:latin typeface="Times New Roman" pitchFamily="18" charset="0"/>
                <a:cs typeface="Times New Roman" pitchFamily="18" charset="0"/>
              </a:rPr>
              <a:t>Military application (monitoring activities in inaccessible areas, accompany soldiers and alert them to any poisons or dangerous biological substances in the air).</a:t>
            </a:r>
          </a:p>
          <a:p>
            <a:pPr>
              <a:lnSpc>
                <a:spcPct val="90000"/>
              </a:lnSpc>
            </a:pPr>
            <a:r>
              <a:rPr lang="en-US" sz="2800" dirty="0" smtClean="0">
                <a:latin typeface="Times New Roman" pitchFamily="18" charset="0"/>
                <a:cs typeface="Times New Roman" pitchFamily="18" charset="0"/>
              </a:rPr>
              <a:t>Indoor/Outdoor Environmental Monitoring.</a:t>
            </a:r>
          </a:p>
          <a:p>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Security and Tracking </a:t>
            </a:r>
          </a:p>
          <a:p>
            <a:r>
              <a:rPr lang="en-US" sz="2800" dirty="0" smtClean="0">
                <a:latin typeface="Times New Roman" pitchFamily="18" charset="0"/>
                <a:cs typeface="Times New Roman" pitchFamily="18" charset="0"/>
              </a:rPr>
              <a:t>Health and Wellness Monitoring (enter human bodies and check for physiological problems).</a:t>
            </a:r>
          </a:p>
          <a:p>
            <a:r>
              <a:rPr lang="en-US" sz="2800" dirty="0" smtClean="0">
                <a:latin typeface="Times New Roman" pitchFamily="18" charset="0"/>
                <a:cs typeface="Times New Roman" pitchFamily="18" charset="0"/>
              </a:rPr>
              <a:t>Factory and Process Automation.</a:t>
            </a:r>
          </a:p>
          <a:p>
            <a:r>
              <a:rPr lang="en-US" sz="2800" dirty="0" smtClean="0">
                <a:latin typeface="Times New Roman" pitchFamily="18" charset="0"/>
                <a:cs typeface="Times New Roman" pitchFamily="18" charset="0"/>
              </a:rPr>
              <a:t>Seismic and Structural Monitoring.</a:t>
            </a:r>
          </a:p>
          <a:p>
            <a:r>
              <a:rPr lang="en-US" sz="2800" dirty="0" smtClean="0">
                <a:latin typeface="Times New Roman" pitchFamily="18" charset="0"/>
                <a:cs typeface="Times New Roman" pitchFamily="18" charset="0"/>
              </a:rPr>
              <a:t>Monitor traffic and redirecting it.</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pPr lvl="0"/>
            <a:r>
              <a:rPr lang="en-US" sz="2800" dirty="0">
                <a:latin typeface="Times New Roman" pitchFamily="18" charset="0"/>
                <a:cs typeface="Times New Roman" pitchFamily="18" charset="0"/>
              </a:rPr>
              <a:t>To incorporate all these functions while maintaining a low power consumption</a:t>
            </a:r>
          </a:p>
          <a:p>
            <a:pPr lvl="0"/>
            <a:r>
              <a:rPr lang="en-US" sz="2800" dirty="0" err="1">
                <a:latin typeface="Times New Roman" pitchFamily="18" charset="0"/>
                <a:cs typeface="Times New Roman" pitchFamily="18" charset="0"/>
              </a:rPr>
              <a:t>Maximising</a:t>
            </a:r>
            <a:r>
              <a:rPr lang="en-US" sz="2800" dirty="0">
                <a:latin typeface="Times New Roman" pitchFamily="18" charset="0"/>
                <a:cs typeface="Times New Roman" pitchFamily="18" charset="0"/>
              </a:rPr>
              <a:t> operating life given the limited volume of energy storage</a:t>
            </a:r>
          </a:p>
          <a:p>
            <a:pPr lvl="0"/>
            <a:r>
              <a:rPr lang="en-US" sz="2800" dirty="0">
                <a:latin typeface="Times New Roman" pitchFamily="18" charset="0"/>
                <a:cs typeface="Times New Roman" pitchFamily="18" charset="0"/>
              </a:rPr>
              <a:t>The functionality can be achieved only if the total power consumption is limited to microwatt levels.</a:t>
            </a:r>
          </a:p>
          <a:p>
            <a:pPr lvl="0"/>
            <a:r>
              <a:rPr lang="en-US" sz="2800" dirty="0">
                <a:latin typeface="Times New Roman" pitchFamily="18" charset="0"/>
                <a:cs typeface="Times New Roman" pitchFamily="18" charset="0"/>
              </a:rPr>
              <a:t>An unbroken line of sight of path should be available for free space optical links.</a:t>
            </a:r>
          </a:p>
          <a:p>
            <a:pPr>
              <a:buNone/>
            </a:pPr>
            <a:endParaRPr lang="en-US"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charset="0"/>
                <a:cs typeface="Times New Roman" charset="0"/>
              </a:rPr>
              <a:t>There are many ongoing researches on Smart Dust, the main purpose of these researches is to make Smart Dust mote as small as possible and to make it available at as low price as possible. </a:t>
            </a:r>
          </a:p>
          <a:p>
            <a:r>
              <a:rPr lang="en-US" sz="2800" dirty="0" smtClean="0">
                <a:latin typeface="Times New Roman" charset="0"/>
                <a:cs typeface="Times New Roman" charset="0"/>
              </a:rPr>
              <a:t>Soon we will see Smart Dust being used in varied application from all spans of life.</a:t>
            </a:r>
            <a:endParaRPr lang="en-US" sz="2800" dirty="0">
              <a:latin typeface="Arial Unicode MS" charset="-128"/>
              <a:ea typeface="Arial Unicode MS" charset="-128"/>
              <a:cs typeface="Arial Unicode MS"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References</a:t>
            </a:r>
          </a:p>
        </p:txBody>
      </p:sp>
      <p:sp>
        <p:nvSpPr>
          <p:cNvPr id="19459" name="Rectangle 3"/>
          <p:cNvSpPr>
            <a:spLocks noGrp="1" noChangeArrowheads="1"/>
          </p:cNvSpPr>
          <p:nvPr>
            <p:ph idx="1"/>
          </p:nvPr>
        </p:nvSpPr>
        <p:spPr>
          <a:xfrm>
            <a:off x="1066800" y="1828800"/>
            <a:ext cx="7772400" cy="4322136"/>
          </a:xfrm>
        </p:spPr>
        <p:txBody>
          <a:bodyPr/>
          <a:lstStyle/>
          <a:p>
            <a:r>
              <a:rPr lang="en-US" b="1" u="sng" dirty="0" smtClean="0">
                <a:hlinkClick r:id="rId2"/>
              </a:rPr>
              <a:t>www.wikipedia.com</a:t>
            </a:r>
            <a:endParaRPr lang="en-US" b="1" u="sng" dirty="0">
              <a:hlinkClick r:id="rId3"/>
            </a:endParaRPr>
          </a:p>
          <a:p>
            <a:r>
              <a:rPr lang="en-US" b="1" u="sng" dirty="0">
                <a:hlinkClick r:id="rId3"/>
              </a:rPr>
              <a:t>www.google.com</a:t>
            </a:r>
            <a:endParaRPr lang="en-US" b="1"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0" y="2286000"/>
            <a:ext cx="5638800" cy="1143000"/>
          </a:xfrm>
        </p:spPr>
        <p:txBody>
          <a:bodyPr>
            <a:normAutofit fontScale="90000"/>
          </a:bodyPr>
          <a:lstStyle/>
          <a:p>
            <a:r>
              <a:rPr lang="en-US" sz="7200" dirty="0">
                <a:latin typeface="Times New Roman" pitchFamily="18" charset="0"/>
                <a:cs typeface="Times New Roman" pitchFamily="18" charset="0"/>
              </a:rPr>
              <a:t>Thanks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435608" y="2011998"/>
            <a:ext cx="7498080" cy="4800600"/>
          </a:xfrm>
        </p:spPr>
        <p:txBody>
          <a:bodyPr>
            <a:normAutofit fontScale="85000" lnSpcReduction="20000"/>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What is Smart Dust?</a:t>
            </a:r>
          </a:p>
          <a:p>
            <a:r>
              <a:rPr lang="en-US" dirty="0" smtClean="0">
                <a:latin typeface="Times New Roman" pitchFamily="18" charset="0"/>
                <a:cs typeface="Times New Roman" pitchFamily="18" charset="0"/>
              </a:rPr>
              <a:t>Smart Dust Mote</a:t>
            </a:r>
          </a:p>
          <a:p>
            <a:r>
              <a:rPr lang="en-US" dirty="0" smtClean="0">
                <a:latin typeface="Times New Roman" pitchFamily="18" charset="0"/>
                <a:cs typeface="Times New Roman" pitchFamily="18" charset="0"/>
              </a:rPr>
              <a:t>Architecture</a:t>
            </a:r>
          </a:p>
          <a:p>
            <a:r>
              <a:rPr lang="en-US" dirty="0" smtClean="0">
                <a:latin typeface="Times New Roman" pitchFamily="18" charset="0"/>
                <a:cs typeface="Times New Roman" pitchFamily="18" charset="0"/>
              </a:rPr>
              <a:t>Smart Dust Technology</a:t>
            </a:r>
          </a:p>
          <a:p>
            <a:r>
              <a:rPr lang="en-US" dirty="0" smtClean="0">
                <a:latin typeface="Times New Roman" pitchFamily="18" charset="0"/>
                <a:cs typeface="Times New Roman" pitchFamily="18" charset="0"/>
              </a:rPr>
              <a:t>Smart Dust Components</a:t>
            </a:r>
          </a:p>
          <a:p>
            <a:r>
              <a:rPr lang="en-US" dirty="0" smtClean="0">
                <a:latin typeface="Times New Roman" pitchFamily="18" charset="0"/>
                <a:cs typeface="Times New Roman" pitchFamily="18" charset="0"/>
              </a:rPr>
              <a:t>Communication with Smart Dust</a:t>
            </a:r>
          </a:p>
          <a:p>
            <a:r>
              <a:rPr lang="en-US" dirty="0" smtClean="0">
                <a:latin typeface="Times New Roman" pitchFamily="18" charset="0"/>
                <a:cs typeface="Times New Roman" pitchFamily="18" charset="0"/>
              </a:rPr>
              <a:t>Application</a:t>
            </a:r>
          </a:p>
          <a:p>
            <a:r>
              <a:rPr lang="en-US" dirty="0" smtClean="0">
                <a:latin typeface="Times New Roman" pitchFamily="18" charset="0"/>
                <a:cs typeface="Times New Roman" pitchFamily="18" charset="0"/>
              </a:rPr>
              <a:t>Challenges</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Smart dust is a tiny dust size device with extra-ordinary capabilities</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Smart dust combines sensing, computing, wireless communication capabilities and autonomous power supply within volume of only few millimeters and that too at low cost.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These </a:t>
            </a:r>
            <a:r>
              <a:rPr lang="en-US" sz="2800" dirty="0">
                <a:latin typeface="Times New Roman" pitchFamily="18" charset="0"/>
                <a:cs typeface="Times New Roman" pitchFamily="18" charset="0"/>
              </a:rPr>
              <a:t>devices are proposed to be so small and light in weight that they can remain suspended in the environment like an ordinary dust particle. </a:t>
            </a:r>
          </a:p>
          <a:p>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Smart Dust?</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 tiny dust size device with extra-ordinary capabilities.</a:t>
            </a:r>
          </a:p>
          <a:p>
            <a:r>
              <a:rPr lang="en-US" sz="2800" dirty="0" smtClean="0">
                <a:latin typeface="Times New Roman" pitchFamily="18" charset="0"/>
                <a:cs typeface="Times New Roman" pitchFamily="18" charset="0"/>
              </a:rPr>
              <a:t>Often called </a:t>
            </a:r>
            <a:r>
              <a:rPr lang="en-US" sz="2800" i="1" dirty="0" smtClean="0">
                <a:latin typeface="Times New Roman" pitchFamily="18" charset="0"/>
                <a:cs typeface="Times New Roman" pitchFamily="18" charset="0"/>
              </a:rPr>
              <a:t>micro electro-mechanical sensors</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Combines sensing, computing, wireless communication capabilities and autonomous power supply within volume of only few millimeters.</a:t>
            </a:r>
          </a:p>
          <a:p>
            <a:r>
              <a:rPr lang="en-US" sz="2800" dirty="0" smtClean="0">
                <a:latin typeface="Times New Roman" pitchFamily="18" charset="0"/>
                <a:cs typeface="Times New Roman" pitchFamily="18" charset="0"/>
              </a:rPr>
              <a:t>Useful in monitoring real world phenomenon without disturbing the original process.</a:t>
            </a:r>
          </a:p>
          <a:p>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Smart Dust? (Cont..)</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so small and light in weight that they can remain suspended in the environment like an ordinary dust particle.</a:t>
            </a:r>
          </a:p>
          <a:p>
            <a:r>
              <a:rPr lang="en-US" sz="2800" dirty="0" smtClean="0">
                <a:latin typeface="Times New Roman" pitchFamily="18" charset="0"/>
                <a:cs typeface="Times New Roman" pitchFamily="18" charset="0"/>
              </a:rPr>
              <a:t>the air currents can also move them in the direction of flow.</a:t>
            </a:r>
          </a:p>
          <a:p>
            <a:r>
              <a:rPr lang="en-US" sz="2800" dirty="0" smtClean="0">
                <a:latin typeface="Times New Roman" pitchFamily="18" charset="0"/>
                <a:cs typeface="Times New Roman" pitchFamily="18" charset="0"/>
              </a:rPr>
              <a:t>It is very hard to detect the presence of the Smart Dust and it is even harder to get rid of them once deployed. </a:t>
            </a:r>
          </a:p>
          <a:p>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Dust Mote</a:t>
            </a:r>
            <a:endParaRPr lang="en-US" dirty="0"/>
          </a:p>
        </p:txBody>
      </p:sp>
      <p:pic>
        <p:nvPicPr>
          <p:cNvPr id="4" name="Picture 6" descr="5mmmote"/>
          <p:cNvPicPr preferRelativeResize="0">
            <a:picLocks noChangeAspect="1" noChangeArrowheads="1"/>
          </p:cNvPicPr>
          <p:nvPr/>
        </p:nvPicPr>
        <p:blipFill>
          <a:blip r:embed="rId2" cstate="print"/>
          <a:srcRect/>
          <a:stretch>
            <a:fillRect/>
          </a:stretch>
        </p:blipFill>
        <p:spPr bwMode="auto">
          <a:xfrm>
            <a:off x="1752600" y="1600200"/>
            <a:ext cx="6934199" cy="4953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a:buFont typeface="Wingdings" pitchFamily="2" charset="2"/>
              <a:buNone/>
            </a:pPr>
            <a:r>
              <a:rPr lang="en-US" sz="2800" dirty="0" smtClean="0">
                <a:latin typeface="Times New Roman" pitchFamily="18" charset="0"/>
                <a:cs typeface="Times New Roman" pitchFamily="18" charset="0"/>
              </a:rPr>
              <a:t>     A single Smart Dust mote has:</a:t>
            </a:r>
          </a:p>
          <a:p>
            <a:r>
              <a:rPr lang="en-US" sz="2800" dirty="0" smtClean="0">
                <a:latin typeface="Times New Roman" pitchFamily="18" charset="0"/>
                <a:cs typeface="Times New Roman" pitchFamily="18" charset="0"/>
              </a:rPr>
              <a:t>a semiconductor laser diode and MEMS beam steering mirror for active optical transmission</a:t>
            </a:r>
          </a:p>
          <a:p>
            <a:r>
              <a:rPr lang="en-US" sz="2800" dirty="0" smtClean="0">
                <a:latin typeface="Times New Roman" pitchFamily="18" charset="0"/>
                <a:cs typeface="Times New Roman" pitchFamily="18" charset="0"/>
              </a:rPr>
              <a:t>a MEMS corner cube retro-reflector for passive optical transmission</a:t>
            </a:r>
          </a:p>
          <a:p>
            <a:r>
              <a:rPr lang="en-US" sz="2800" dirty="0" smtClean="0">
                <a:latin typeface="Times New Roman" pitchFamily="18" charset="0"/>
                <a:cs typeface="Times New Roman" pitchFamily="18" charset="0"/>
              </a:rPr>
              <a:t>an optical receiver</a:t>
            </a:r>
          </a:p>
          <a:p>
            <a:r>
              <a:rPr lang="en-US" sz="2800" dirty="0" smtClean="0">
                <a:latin typeface="Times New Roman" pitchFamily="18" charset="0"/>
                <a:cs typeface="Times New Roman" pitchFamily="18" charset="0"/>
              </a:rPr>
              <a:t>a signal processing and control circuitry</a:t>
            </a:r>
          </a:p>
          <a:p>
            <a:r>
              <a:rPr lang="en-US" sz="2800" dirty="0" smtClean="0">
                <a:latin typeface="Times New Roman" pitchFamily="18" charset="0"/>
                <a:cs typeface="Times New Roman" pitchFamily="18" charset="0"/>
              </a:rPr>
              <a:t>a power source based on thick-film batteries and solar cells.</a:t>
            </a:r>
            <a:endParaRPr lang="en-US" sz="2800" dirty="0">
              <a:latin typeface="Times New Roman" pitchFamily="18" charset="0"/>
              <a:ea typeface="Arial Unicode MS" charset="-128"/>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Dust </a:t>
            </a:r>
            <a:r>
              <a:rPr lang="en-US" dirty="0"/>
              <a:t>T</a:t>
            </a:r>
            <a:r>
              <a:rPr lang="en-US" dirty="0" smtClean="0"/>
              <a:t>echnology</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MEMS sensors </a:t>
            </a:r>
          </a:p>
          <a:p>
            <a:r>
              <a:rPr lang="en-US" sz="2800" dirty="0" smtClean="0">
                <a:latin typeface="Times New Roman" pitchFamily="18" charset="0"/>
                <a:cs typeface="Times New Roman" pitchFamily="18" charset="0"/>
              </a:rPr>
              <a:t>MEMS beam steering mirrors for optical transmission </a:t>
            </a:r>
          </a:p>
          <a:p>
            <a:r>
              <a:rPr lang="en-US" sz="2800" dirty="0" smtClean="0">
                <a:latin typeface="Times New Roman" pitchFamily="18" charset="0"/>
                <a:cs typeface="Times New Roman" pitchFamily="18" charset="0"/>
              </a:rPr>
              <a:t>MEMS corner cube </a:t>
            </a:r>
            <a:r>
              <a:rPr lang="en-US" sz="2800" dirty="0" err="1" smtClean="0">
                <a:latin typeface="Times New Roman" pitchFamily="18" charset="0"/>
                <a:cs typeface="Times New Roman" pitchFamily="18" charset="0"/>
              </a:rPr>
              <a:t>retroreflector</a:t>
            </a:r>
            <a:r>
              <a:rPr lang="en-US" sz="2800" dirty="0" smtClean="0">
                <a:latin typeface="Times New Roman" pitchFamily="18" charset="0"/>
                <a:cs typeface="Times New Roman" pitchFamily="18" charset="0"/>
              </a:rPr>
              <a:t> for passive optical transmission </a:t>
            </a:r>
          </a:p>
          <a:p>
            <a:r>
              <a:rPr lang="en-US" sz="2800" dirty="0" smtClean="0">
                <a:latin typeface="Times New Roman" pitchFamily="18" charset="0"/>
                <a:cs typeface="Times New Roman" pitchFamily="18" charset="0"/>
              </a:rPr>
              <a:t>An optical receiver </a:t>
            </a:r>
          </a:p>
          <a:p>
            <a:r>
              <a:rPr lang="en-US" sz="2800" dirty="0" smtClean="0">
                <a:latin typeface="Times New Roman" pitchFamily="18" charset="0"/>
                <a:cs typeface="Times New Roman" pitchFamily="18" charset="0"/>
              </a:rPr>
              <a:t>Signal processing and control </a:t>
            </a:r>
            <a:r>
              <a:rPr lang="en-US" sz="2800" dirty="0" err="1" smtClean="0">
                <a:latin typeface="Times New Roman" pitchFamily="18" charset="0"/>
                <a:cs typeface="Times New Roman" pitchFamily="18" charset="0"/>
              </a:rPr>
              <a:t>circuitory</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A power source based on thick film batteries and solar cells </a:t>
            </a: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Image result for smart du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0" name="Picture 4" descr="http://robotics.eecs.berkeley.edu/%7Epister/SmartDust/figures/colormote.gif"/>
          <p:cNvPicPr>
            <a:picLocks noChangeAspect="1" noChangeArrowheads="1"/>
          </p:cNvPicPr>
          <p:nvPr/>
        </p:nvPicPr>
        <p:blipFill>
          <a:blip r:embed="rId2" cstate="print"/>
          <a:srcRect/>
          <a:stretch>
            <a:fillRect/>
          </a:stretch>
        </p:blipFill>
        <p:spPr bwMode="auto">
          <a:xfrm>
            <a:off x="1600200" y="609600"/>
            <a:ext cx="6477000" cy="51054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54</TotalTime>
  <Words>533</Words>
  <Application>Microsoft Office PowerPoint</Application>
  <PresentationFormat>On-screen Show (4:3)</PresentationFormat>
  <Paragraphs>79</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Calibri</vt:lpstr>
      <vt:lpstr>Gill Sans MT</vt:lpstr>
      <vt:lpstr>Times New Roman</vt:lpstr>
      <vt:lpstr>Verdana</vt:lpstr>
      <vt:lpstr>Wingdings</vt:lpstr>
      <vt:lpstr>Wingdings 2</vt:lpstr>
      <vt:lpstr>Solstice</vt:lpstr>
      <vt:lpstr>PowerPoint Presentation</vt:lpstr>
      <vt:lpstr>Content</vt:lpstr>
      <vt:lpstr>Introduction</vt:lpstr>
      <vt:lpstr>What is Smart Dust?</vt:lpstr>
      <vt:lpstr>What is Smart Dust? (Cont..)</vt:lpstr>
      <vt:lpstr>Smart Dust Mote</vt:lpstr>
      <vt:lpstr>Architecture</vt:lpstr>
      <vt:lpstr>Smart Dust Technology</vt:lpstr>
      <vt:lpstr>PowerPoint Presentation</vt:lpstr>
      <vt:lpstr>Communication with Smart Dust</vt:lpstr>
      <vt:lpstr>Application</vt:lpstr>
      <vt:lpstr>Application</vt:lpstr>
      <vt:lpstr>Challenges</vt:lpstr>
      <vt:lpstr>Conclusion</vt:lpstr>
      <vt:lpstr>References</vt:lpstr>
      <vt:lpstr>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Smart Dust?</dc:title>
  <dc:creator>Bablu Kumar</dc:creator>
  <cp:lastModifiedBy>Bablu Kumar</cp:lastModifiedBy>
  <cp:revision>10</cp:revision>
  <dcterms:created xsi:type="dcterms:W3CDTF">2015-03-18T10:24:31Z</dcterms:created>
  <dcterms:modified xsi:type="dcterms:W3CDTF">2024-12-25T16:30:38Z</dcterms:modified>
</cp:coreProperties>
</file>