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59" r:id="rId6"/>
    <p:sldId id="272" r:id="rId7"/>
    <p:sldId id="266" r:id="rId8"/>
    <p:sldId id="261" r:id="rId9"/>
    <p:sldId id="262" r:id="rId10"/>
    <p:sldId id="263" r:id="rId11"/>
    <p:sldId id="265" r:id="rId12"/>
    <p:sldId id="270" r:id="rId13"/>
    <p:sldId id="271"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Jidugu" initials="AJ" lastIdx="1" clrIdx="0">
    <p:extLst>
      <p:ext uri="{19B8F6BF-5375-455C-9EA6-DF929625EA0E}">
        <p15:presenceInfo xmlns:p15="http://schemas.microsoft.com/office/powerpoint/2012/main" userId="ed0c924717cb8e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Jidugu" userId="ed0c924717cb8e77" providerId="LiveId" clId="{4FC337CD-B3DB-40CB-B522-EC73BF258A5C}"/>
    <pc:docChg chg="undo custSel addSld delSld modSld">
      <pc:chgData name="Aditya Jidugu" userId="ed0c924717cb8e77" providerId="LiveId" clId="{4FC337CD-B3DB-40CB-B522-EC73BF258A5C}" dt="2023-08-28T17:53:08.904" v="1298" actId="20577"/>
      <pc:docMkLst>
        <pc:docMk/>
      </pc:docMkLst>
      <pc:sldChg chg="modSp mod">
        <pc:chgData name="Aditya Jidugu" userId="ed0c924717cb8e77" providerId="LiveId" clId="{4FC337CD-B3DB-40CB-B522-EC73BF258A5C}" dt="2023-08-28T17:53:08.904" v="1298" actId="20577"/>
        <pc:sldMkLst>
          <pc:docMk/>
          <pc:sldMk cId="1120511335" sldId="256"/>
        </pc:sldMkLst>
        <pc:spChg chg="mod">
          <ac:chgData name="Aditya Jidugu" userId="ed0c924717cb8e77" providerId="LiveId" clId="{4FC337CD-B3DB-40CB-B522-EC73BF258A5C}" dt="2023-08-28T17:53:08.904" v="1298" actId="20577"/>
          <ac:spMkLst>
            <pc:docMk/>
            <pc:sldMk cId="1120511335" sldId="256"/>
            <ac:spMk id="2" creationId="{C76A2C44-081D-A1D6-2C61-E4F594100651}"/>
          </ac:spMkLst>
        </pc:spChg>
      </pc:sldChg>
      <pc:sldChg chg="modSp mod">
        <pc:chgData name="Aditya Jidugu" userId="ed0c924717cb8e77" providerId="LiveId" clId="{4FC337CD-B3DB-40CB-B522-EC73BF258A5C}" dt="2023-08-28T17:27:45.358" v="1291" actId="1076"/>
        <pc:sldMkLst>
          <pc:docMk/>
          <pc:sldMk cId="4283441639" sldId="261"/>
        </pc:sldMkLst>
        <pc:spChg chg="mod">
          <ac:chgData name="Aditya Jidugu" userId="ed0c924717cb8e77" providerId="LiveId" clId="{4FC337CD-B3DB-40CB-B522-EC73BF258A5C}" dt="2023-08-28T17:27:45.358" v="1291" actId="1076"/>
          <ac:spMkLst>
            <pc:docMk/>
            <pc:sldMk cId="4283441639" sldId="261"/>
            <ac:spMk id="2" creationId="{AD1F86A1-4AC2-1BB4-0AB5-7C94C3B03298}"/>
          </ac:spMkLst>
        </pc:spChg>
      </pc:sldChg>
      <pc:sldChg chg="modSp mod">
        <pc:chgData name="Aditya Jidugu" userId="ed0c924717cb8e77" providerId="LiveId" clId="{4FC337CD-B3DB-40CB-B522-EC73BF258A5C}" dt="2023-08-27T16:10:16.548" v="764" actId="20577"/>
        <pc:sldMkLst>
          <pc:docMk/>
          <pc:sldMk cId="3512690838" sldId="266"/>
        </pc:sldMkLst>
        <pc:spChg chg="mod">
          <ac:chgData name="Aditya Jidugu" userId="ed0c924717cb8e77" providerId="LiveId" clId="{4FC337CD-B3DB-40CB-B522-EC73BF258A5C}" dt="2023-08-27T16:10:16.548" v="764" actId="20577"/>
          <ac:spMkLst>
            <pc:docMk/>
            <pc:sldMk cId="3512690838" sldId="266"/>
            <ac:spMk id="3" creationId="{B940CF55-B2C0-8CAF-5A31-DAD974C7D8B8}"/>
          </ac:spMkLst>
        </pc:spChg>
      </pc:sldChg>
      <pc:sldChg chg="modSp new mod">
        <pc:chgData name="Aditya Jidugu" userId="ed0c924717cb8e77" providerId="LiveId" clId="{4FC337CD-B3DB-40CB-B522-EC73BF258A5C}" dt="2023-08-27T15:46:26.429" v="304" actId="5793"/>
        <pc:sldMkLst>
          <pc:docMk/>
          <pc:sldMk cId="656782973" sldId="269"/>
        </pc:sldMkLst>
        <pc:spChg chg="mod">
          <ac:chgData name="Aditya Jidugu" userId="ed0c924717cb8e77" providerId="LiveId" clId="{4FC337CD-B3DB-40CB-B522-EC73BF258A5C}" dt="2023-08-27T15:40:11.145" v="17" actId="20577"/>
          <ac:spMkLst>
            <pc:docMk/>
            <pc:sldMk cId="656782973" sldId="269"/>
            <ac:spMk id="2" creationId="{76A23A1C-F73C-BF31-087C-2D8C4A9E6D23}"/>
          </ac:spMkLst>
        </pc:spChg>
        <pc:spChg chg="mod">
          <ac:chgData name="Aditya Jidugu" userId="ed0c924717cb8e77" providerId="LiveId" clId="{4FC337CD-B3DB-40CB-B522-EC73BF258A5C}" dt="2023-08-27T15:46:26.429" v="304" actId="5793"/>
          <ac:spMkLst>
            <pc:docMk/>
            <pc:sldMk cId="656782973" sldId="269"/>
            <ac:spMk id="3" creationId="{ECEDCB11-AB24-6687-9800-7C02CF608489}"/>
          </ac:spMkLst>
        </pc:spChg>
      </pc:sldChg>
      <pc:sldChg chg="modSp new mod">
        <pc:chgData name="Aditya Jidugu" userId="ed0c924717cb8e77" providerId="LiveId" clId="{4FC337CD-B3DB-40CB-B522-EC73BF258A5C}" dt="2023-08-27T16:21:38.607" v="841" actId="2710"/>
        <pc:sldMkLst>
          <pc:docMk/>
          <pc:sldMk cId="1029253814" sldId="270"/>
        </pc:sldMkLst>
        <pc:spChg chg="mod">
          <ac:chgData name="Aditya Jidugu" userId="ed0c924717cb8e77" providerId="LiveId" clId="{4FC337CD-B3DB-40CB-B522-EC73BF258A5C}" dt="2023-08-27T16:20:45.776" v="781" actId="20577"/>
          <ac:spMkLst>
            <pc:docMk/>
            <pc:sldMk cId="1029253814" sldId="270"/>
            <ac:spMk id="2" creationId="{A80AF5A6-0237-9132-E847-A1067878D195}"/>
          </ac:spMkLst>
        </pc:spChg>
        <pc:spChg chg="mod">
          <ac:chgData name="Aditya Jidugu" userId="ed0c924717cb8e77" providerId="LiveId" clId="{4FC337CD-B3DB-40CB-B522-EC73BF258A5C}" dt="2023-08-27T16:21:38.607" v="841" actId="2710"/>
          <ac:spMkLst>
            <pc:docMk/>
            <pc:sldMk cId="1029253814" sldId="270"/>
            <ac:spMk id="3" creationId="{AEC630F3-E2D5-AD19-AF54-7AEBEF0BA6C3}"/>
          </ac:spMkLst>
        </pc:spChg>
      </pc:sldChg>
      <pc:sldChg chg="modSp new mod">
        <pc:chgData name="Aditya Jidugu" userId="ed0c924717cb8e77" providerId="LiveId" clId="{4FC337CD-B3DB-40CB-B522-EC73BF258A5C}" dt="2023-08-27T16:23:20.441" v="945" actId="2710"/>
        <pc:sldMkLst>
          <pc:docMk/>
          <pc:sldMk cId="2171657243" sldId="271"/>
        </pc:sldMkLst>
        <pc:spChg chg="mod">
          <ac:chgData name="Aditya Jidugu" userId="ed0c924717cb8e77" providerId="LiveId" clId="{4FC337CD-B3DB-40CB-B522-EC73BF258A5C}" dt="2023-08-27T16:22:16.736" v="864" actId="20577"/>
          <ac:spMkLst>
            <pc:docMk/>
            <pc:sldMk cId="2171657243" sldId="271"/>
            <ac:spMk id="2" creationId="{87E067F2-B42C-DC6B-6695-1B63A85954FC}"/>
          </ac:spMkLst>
        </pc:spChg>
        <pc:spChg chg="mod">
          <ac:chgData name="Aditya Jidugu" userId="ed0c924717cb8e77" providerId="LiveId" clId="{4FC337CD-B3DB-40CB-B522-EC73BF258A5C}" dt="2023-08-27T16:23:20.441" v="945" actId="2710"/>
          <ac:spMkLst>
            <pc:docMk/>
            <pc:sldMk cId="2171657243" sldId="271"/>
            <ac:spMk id="3" creationId="{CC2DB398-845E-C1FD-A4C8-96004D988682}"/>
          </ac:spMkLst>
        </pc:spChg>
      </pc:sldChg>
      <pc:sldChg chg="addSp modSp new mod">
        <pc:chgData name="Aditya Jidugu" userId="ed0c924717cb8e77" providerId="LiveId" clId="{4FC337CD-B3DB-40CB-B522-EC73BF258A5C}" dt="2023-08-27T16:54:32.476" v="1290"/>
        <pc:sldMkLst>
          <pc:docMk/>
          <pc:sldMk cId="2545669298" sldId="272"/>
        </pc:sldMkLst>
        <pc:spChg chg="mod">
          <ac:chgData name="Aditya Jidugu" userId="ed0c924717cb8e77" providerId="LiveId" clId="{4FC337CD-B3DB-40CB-B522-EC73BF258A5C}" dt="2023-08-27T16:38:39.813" v="961" actId="20577"/>
          <ac:spMkLst>
            <pc:docMk/>
            <pc:sldMk cId="2545669298" sldId="272"/>
            <ac:spMk id="2" creationId="{FDF2C082-A948-EC41-DF71-FBB50591E54C}"/>
          </ac:spMkLst>
        </pc:spChg>
        <pc:graphicFrameChg chg="add mod modGraphic">
          <ac:chgData name="Aditya Jidugu" userId="ed0c924717cb8e77" providerId="LiveId" clId="{4FC337CD-B3DB-40CB-B522-EC73BF258A5C}" dt="2023-08-27T16:54:32.476" v="1290"/>
          <ac:graphicFrameMkLst>
            <pc:docMk/>
            <pc:sldMk cId="2545669298" sldId="272"/>
            <ac:graphicFrameMk id="3" creationId="{F9BC92CB-5381-94F0-3D45-01CD3D307B2A}"/>
          </ac:graphicFrameMkLst>
        </pc:graphicFrameChg>
      </pc:sldChg>
      <pc:sldChg chg="new del">
        <pc:chgData name="Aditya Jidugu" userId="ed0c924717cb8e77" providerId="LiveId" clId="{4FC337CD-B3DB-40CB-B522-EC73BF258A5C}" dt="2023-08-27T16:38:28.597" v="947" actId="680"/>
        <pc:sldMkLst>
          <pc:docMk/>
          <pc:sldMk cId="3787863158" sldId="272"/>
        </pc:sldMkLst>
      </pc:sldChg>
    </pc:docChg>
  </pc:docChgLst>
  <pc:docChgLst>
    <pc:chgData name="Aditya Jidugu" userId="ed0c924717cb8e77" providerId="LiveId" clId="{C817634A-D435-4BF0-94DD-3DFE94653CE4}"/>
    <pc:docChg chg="undo custSel delSld modSld sldOrd">
      <pc:chgData name="Aditya Jidugu" userId="ed0c924717cb8e77" providerId="LiveId" clId="{C817634A-D435-4BF0-94DD-3DFE94653CE4}" dt="2023-07-31T10:35:26.375" v="119"/>
      <pc:docMkLst>
        <pc:docMk/>
      </pc:docMkLst>
      <pc:sldChg chg="modSp mod">
        <pc:chgData name="Aditya Jidugu" userId="ed0c924717cb8e77" providerId="LiveId" clId="{C817634A-D435-4BF0-94DD-3DFE94653CE4}" dt="2023-07-31T04:40:51.833" v="5" actId="120"/>
        <pc:sldMkLst>
          <pc:docMk/>
          <pc:sldMk cId="2961936073" sldId="262"/>
        </pc:sldMkLst>
        <pc:graphicFrameChg chg="modGraphic">
          <ac:chgData name="Aditya Jidugu" userId="ed0c924717cb8e77" providerId="LiveId" clId="{C817634A-D435-4BF0-94DD-3DFE94653CE4}" dt="2023-07-31T04:40:51.833" v="5" actId="120"/>
          <ac:graphicFrameMkLst>
            <pc:docMk/>
            <pc:sldMk cId="2961936073" sldId="262"/>
            <ac:graphicFrameMk id="2" creationId="{F93049E0-9906-DD53-AAE9-F3C3BFBCB9A6}"/>
          </ac:graphicFrameMkLst>
        </pc:graphicFrameChg>
      </pc:sldChg>
      <pc:sldChg chg="modSp mod">
        <pc:chgData name="Aditya Jidugu" userId="ed0c924717cb8e77" providerId="LiveId" clId="{C817634A-D435-4BF0-94DD-3DFE94653CE4}" dt="2023-07-31T04:41:02.281" v="6" actId="120"/>
        <pc:sldMkLst>
          <pc:docMk/>
          <pc:sldMk cId="3205908154" sldId="263"/>
        </pc:sldMkLst>
        <pc:graphicFrameChg chg="modGraphic">
          <ac:chgData name="Aditya Jidugu" userId="ed0c924717cb8e77" providerId="LiveId" clId="{C817634A-D435-4BF0-94DD-3DFE94653CE4}" dt="2023-07-31T04:41:02.281" v="6" actId="120"/>
          <ac:graphicFrameMkLst>
            <pc:docMk/>
            <pc:sldMk cId="3205908154" sldId="263"/>
            <ac:graphicFrameMk id="2" creationId="{4FADE8D1-7F3C-ACAA-5C1B-4E8D200A23C0}"/>
          </ac:graphicFrameMkLst>
        </pc:graphicFrameChg>
      </pc:sldChg>
      <pc:sldChg chg="delSp modSp del mod">
        <pc:chgData name="Aditya Jidugu" userId="ed0c924717cb8e77" providerId="LiveId" clId="{C817634A-D435-4BF0-94DD-3DFE94653CE4}" dt="2023-07-31T04:39:50.345" v="3" actId="47"/>
        <pc:sldMkLst>
          <pc:docMk/>
          <pc:sldMk cId="1828718217" sldId="264"/>
        </pc:sldMkLst>
        <pc:graphicFrameChg chg="del modGraphic">
          <ac:chgData name="Aditya Jidugu" userId="ed0c924717cb8e77" providerId="LiveId" clId="{C817634A-D435-4BF0-94DD-3DFE94653CE4}" dt="2023-07-31T04:39:46.083" v="2" actId="478"/>
          <ac:graphicFrameMkLst>
            <pc:docMk/>
            <pc:sldMk cId="1828718217" sldId="264"/>
            <ac:graphicFrameMk id="2" creationId="{D3C73426-8362-76B4-BF54-C64D084EFE3A}"/>
          </ac:graphicFrameMkLst>
        </pc:graphicFrameChg>
      </pc:sldChg>
      <pc:sldChg chg="modSp mod">
        <pc:chgData name="Aditya Jidugu" userId="ed0c924717cb8e77" providerId="LiveId" clId="{C817634A-D435-4BF0-94DD-3DFE94653CE4}" dt="2023-07-31T04:48:58.455" v="115" actId="20577"/>
        <pc:sldMkLst>
          <pc:docMk/>
          <pc:sldMk cId="3699626284" sldId="265"/>
        </pc:sldMkLst>
        <pc:graphicFrameChg chg="modGraphic">
          <ac:chgData name="Aditya Jidugu" userId="ed0c924717cb8e77" providerId="LiveId" clId="{C817634A-D435-4BF0-94DD-3DFE94653CE4}" dt="2023-07-31T04:48:58.455" v="115" actId="20577"/>
          <ac:graphicFrameMkLst>
            <pc:docMk/>
            <pc:sldMk cId="3699626284" sldId="265"/>
            <ac:graphicFrameMk id="5" creationId="{33DA63B5-D5DB-8CBA-CC9C-E6870E939203}"/>
          </ac:graphicFrameMkLst>
        </pc:graphicFrameChg>
      </pc:sldChg>
      <pc:sldChg chg="ord">
        <pc:chgData name="Aditya Jidugu" userId="ed0c924717cb8e77" providerId="LiveId" clId="{C817634A-D435-4BF0-94DD-3DFE94653CE4}" dt="2023-07-31T10:35:26.375" v="119"/>
        <pc:sldMkLst>
          <pc:docMk/>
          <pc:sldMk cId="3512690838" sldId="266"/>
        </pc:sldMkLst>
      </pc:sldChg>
      <pc:sldChg chg="del">
        <pc:chgData name="Aditya Jidugu" userId="ed0c924717cb8e77" providerId="LiveId" clId="{C817634A-D435-4BF0-94DD-3DFE94653CE4}" dt="2023-07-31T04:40:35.896" v="4" actId="47"/>
        <pc:sldMkLst>
          <pc:docMk/>
          <pc:sldMk cId="4033081237" sldId="26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780283-9777-4F75-92A3-37E903162D4C}" type="doc">
      <dgm:prSet loTypeId="urn:microsoft.com/office/officeart/2005/8/layout/process2" loCatId="process" qsTypeId="urn:microsoft.com/office/officeart/2005/8/quickstyle/simple1" qsCatId="simple" csTypeId="urn:microsoft.com/office/officeart/2005/8/colors/accent1_2" csCatId="accent1" phldr="1"/>
      <dgm:spPr/>
    </dgm:pt>
    <dgm:pt modelId="{BD61069E-0FB9-4F21-8216-4E3E7015A33F}">
      <dgm:prSet phldrT="[Text]"/>
      <dgm:spPr/>
      <dgm:t>
        <a:bodyPr/>
        <a:lstStyle/>
        <a:p>
          <a:r>
            <a:rPr lang="en-IN" dirty="0"/>
            <a:t>Resume Acquisition</a:t>
          </a:r>
        </a:p>
      </dgm:t>
    </dgm:pt>
    <dgm:pt modelId="{F78F0323-ACA5-4038-86D7-0BDBF982D739}" type="parTrans" cxnId="{BE159E51-4FC1-4150-BF94-45DF3F41F52D}">
      <dgm:prSet/>
      <dgm:spPr/>
      <dgm:t>
        <a:bodyPr/>
        <a:lstStyle/>
        <a:p>
          <a:endParaRPr lang="en-IN"/>
        </a:p>
      </dgm:t>
    </dgm:pt>
    <dgm:pt modelId="{6D6C0F67-E92E-4B3A-AAC6-894B0BCAEE01}" type="sibTrans" cxnId="{BE159E51-4FC1-4150-BF94-45DF3F41F52D}">
      <dgm:prSet/>
      <dgm:spPr/>
      <dgm:t>
        <a:bodyPr/>
        <a:lstStyle/>
        <a:p>
          <a:endParaRPr lang="en-IN"/>
        </a:p>
      </dgm:t>
    </dgm:pt>
    <dgm:pt modelId="{3B2464C4-44B8-45A1-8DD1-9CC43C8B113F}">
      <dgm:prSet phldrT="[Text]"/>
      <dgm:spPr/>
      <dgm:t>
        <a:bodyPr/>
        <a:lstStyle/>
        <a:p>
          <a:r>
            <a:rPr lang="en-IN" dirty="0"/>
            <a:t>Optical Character Recognition</a:t>
          </a:r>
        </a:p>
      </dgm:t>
    </dgm:pt>
    <dgm:pt modelId="{427EB87C-521F-455B-BB7B-DB4864DC2F73}" type="parTrans" cxnId="{9F777512-5DC8-4697-861F-8FD1D3EC0682}">
      <dgm:prSet/>
      <dgm:spPr/>
      <dgm:t>
        <a:bodyPr/>
        <a:lstStyle/>
        <a:p>
          <a:endParaRPr lang="en-IN"/>
        </a:p>
      </dgm:t>
    </dgm:pt>
    <dgm:pt modelId="{45FDACAA-CCC6-4272-AB96-B9C6950CF453}" type="sibTrans" cxnId="{9F777512-5DC8-4697-861F-8FD1D3EC0682}">
      <dgm:prSet/>
      <dgm:spPr/>
      <dgm:t>
        <a:bodyPr/>
        <a:lstStyle/>
        <a:p>
          <a:endParaRPr lang="en-IN"/>
        </a:p>
      </dgm:t>
    </dgm:pt>
    <dgm:pt modelId="{3D7F75B3-237F-4D54-896D-F609DA2A4620}">
      <dgm:prSet phldrT="[Text]"/>
      <dgm:spPr/>
      <dgm:t>
        <a:bodyPr/>
        <a:lstStyle/>
        <a:p>
          <a:r>
            <a:rPr lang="en-IN" dirty="0"/>
            <a:t>Resume Parser Using NLP</a:t>
          </a:r>
        </a:p>
      </dgm:t>
    </dgm:pt>
    <dgm:pt modelId="{A7FC3173-CD2C-41AF-B3E3-7325F490105E}" type="parTrans" cxnId="{F49C318D-6417-4227-8576-791460BFF91C}">
      <dgm:prSet/>
      <dgm:spPr/>
      <dgm:t>
        <a:bodyPr/>
        <a:lstStyle/>
        <a:p>
          <a:endParaRPr lang="en-IN"/>
        </a:p>
      </dgm:t>
    </dgm:pt>
    <dgm:pt modelId="{D1925166-8ABF-490C-82D4-18A271E63B8F}" type="sibTrans" cxnId="{F49C318D-6417-4227-8576-791460BFF91C}">
      <dgm:prSet/>
      <dgm:spPr/>
      <dgm:t>
        <a:bodyPr/>
        <a:lstStyle/>
        <a:p>
          <a:endParaRPr lang="en-IN"/>
        </a:p>
      </dgm:t>
    </dgm:pt>
    <dgm:pt modelId="{34F36BD1-36E3-46E4-8246-A5F3A99E1F8A}">
      <dgm:prSet phldrT="[Text]"/>
      <dgm:spPr/>
      <dgm:t>
        <a:bodyPr/>
        <a:lstStyle/>
        <a:p>
          <a:r>
            <a:rPr lang="en-IN" dirty="0"/>
            <a:t>Skillset Constraint</a:t>
          </a:r>
        </a:p>
      </dgm:t>
    </dgm:pt>
    <dgm:pt modelId="{6E46CE1E-368F-410D-814E-6F37B0F5E6B4}" type="parTrans" cxnId="{B84EA815-0B0E-4237-8156-8263844DCCC7}">
      <dgm:prSet/>
      <dgm:spPr/>
      <dgm:t>
        <a:bodyPr/>
        <a:lstStyle/>
        <a:p>
          <a:endParaRPr lang="en-IN"/>
        </a:p>
      </dgm:t>
    </dgm:pt>
    <dgm:pt modelId="{0AC122DB-F8B2-4D9B-8CFD-194EE649783B}" type="sibTrans" cxnId="{B84EA815-0B0E-4237-8156-8263844DCCC7}">
      <dgm:prSet/>
      <dgm:spPr/>
      <dgm:t>
        <a:bodyPr/>
        <a:lstStyle/>
        <a:p>
          <a:endParaRPr lang="en-IN"/>
        </a:p>
      </dgm:t>
    </dgm:pt>
    <dgm:pt modelId="{6FF76D64-FCEF-4924-BB43-087CDACBE4E7}">
      <dgm:prSet phldrT="[Text]"/>
      <dgm:spPr/>
      <dgm:t>
        <a:bodyPr/>
        <a:lstStyle/>
        <a:p>
          <a:r>
            <a:rPr lang="en-IN" dirty="0"/>
            <a:t>Ranking Algorithm</a:t>
          </a:r>
        </a:p>
      </dgm:t>
    </dgm:pt>
    <dgm:pt modelId="{B33DDA91-D9C7-4241-B875-9579965AE04C}" type="parTrans" cxnId="{660B4E41-9E05-408D-A15A-DF9E07802B7D}">
      <dgm:prSet/>
      <dgm:spPr/>
      <dgm:t>
        <a:bodyPr/>
        <a:lstStyle/>
        <a:p>
          <a:endParaRPr lang="en-IN"/>
        </a:p>
      </dgm:t>
    </dgm:pt>
    <dgm:pt modelId="{ABACF6BD-1DD5-437E-BF5D-C3DD79A6E905}" type="sibTrans" cxnId="{660B4E41-9E05-408D-A15A-DF9E07802B7D}">
      <dgm:prSet/>
      <dgm:spPr/>
      <dgm:t>
        <a:bodyPr/>
        <a:lstStyle/>
        <a:p>
          <a:endParaRPr lang="en-IN"/>
        </a:p>
      </dgm:t>
    </dgm:pt>
    <dgm:pt modelId="{5C18CE18-D99B-402C-BAE4-BEB93D050359}">
      <dgm:prSet phldrT="[Text]"/>
      <dgm:spPr/>
      <dgm:t>
        <a:bodyPr/>
        <a:lstStyle/>
        <a:p>
          <a:r>
            <a:rPr lang="en-IN" dirty="0"/>
            <a:t>Profile Match Results</a:t>
          </a:r>
        </a:p>
      </dgm:t>
    </dgm:pt>
    <dgm:pt modelId="{9945519A-F68D-4613-A1A8-232E00704407}" type="parTrans" cxnId="{9CA819B4-1BC9-4498-8064-0C700984A394}">
      <dgm:prSet/>
      <dgm:spPr/>
      <dgm:t>
        <a:bodyPr/>
        <a:lstStyle/>
        <a:p>
          <a:endParaRPr lang="en-IN"/>
        </a:p>
      </dgm:t>
    </dgm:pt>
    <dgm:pt modelId="{FF62069F-71E6-49F0-84DE-963F49667732}" type="sibTrans" cxnId="{9CA819B4-1BC9-4498-8064-0C700984A394}">
      <dgm:prSet/>
      <dgm:spPr/>
      <dgm:t>
        <a:bodyPr/>
        <a:lstStyle/>
        <a:p>
          <a:endParaRPr lang="en-IN"/>
        </a:p>
      </dgm:t>
    </dgm:pt>
    <dgm:pt modelId="{4066C281-981B-4487-8279-84FB68B8DB23}" type="pres">
      <dgm:prSet presAssocID="{B5780283-9777-4F75-92A3-37E903162D4C}" presName="linearFlow" presStyleCnt="0">
        <dgm:presLayoutVars>
          <dgm:resizeHandles val="exact"/>
        </dgm:presLayoutVars>
      </dgm:prSet>
      <dgm:spPr/>
    </dgm:pt>
    <dgm:pt modelId="{98118BE1-83F2-4C9C-A7AB-AC586A038E0C}" type="pres">
      <dgm:prSet presAssocID="{BD61069E-0FB9-4F21-8216-4E3E7015A33F}" presName="node" presStyleLbl="node1" presStyleIdx="0" presStyleCnt="6" custScaleX="114106" custScaleY="43168" custLinFactNeighborY="-6550">
        <dgm:presLayoutVars>
          <dgm:bulletEnabled val="1"/>
        </dgm:presLayoutVars>
      </dgm:prSet>
      <dgm:spPr/>
    </dgm:pt>
    <dgm:pt modelId="{F93A49B6-85B7-4E97-A231-DB977FC8E682}" type="pres">
      <dgm:prSet presAssocID="{6D6C0F67-E92E-4B3A-AAC6-894B0BCAEE01}" presName="sibTrans" presStyleLbl="sibTrans2D1" presStyleIdx="0" presStyleCnt="5" custScaleX="95768" custScaleY="75168" custLinFactNeighborY="0"/>
      <dgm:spPr/>
    </dgm:pt>
    <dgm:pt modelId="{370B5A2D-B065-4456-9058-0C2908B65B26}" type="pres">
      <dgm:prSet presAssocID="{6D6C0F67-E92E-4B3A-AAC6-894B0BCAEE01}" presName="connectorText" presStyleLbl="sibTrans2D1" presStyleIdx="0" presStyleCnt="5"/>
      <dgm:spPr/>
    </dgm:pt>
    <dgm:pt modelId="{C3BD6C33-A5E0-4399-A38E-BF53353CFD8B}" type="pres">
      <dgm:prSet presAssocID="{3B2464C4-44B8-45A1-8DD1-9CC43C8B113F}" presName="node" presStyleLbl="node1" presStyleIdx="1" presStyleCnt="6" custScaleX="136549" custScaleY="55105" custLinFactNeighborX="0" custLinFactNeighborY="24383">
        <dgm:presLayoutVars>
          <dgm:bulletEnabled val="1"/>
        </dgm:presLayoutVars>
      </dgm:prSet>
      <dgm:spPr/>
    </dgm:pt>
    <dgm:pt modelId="{65D5F540-32D6-4014-91B0-57DF70DA31BF}" type="pres">
      <dgm:prSet presAssocID="{45FDACAA-CCC6-4272-AB96-B9C6950CF453}" presName="sibTrans" presStyleLbl="sibTrans2D1" presStyleIdx="1" presStyleCnt="5"/>
      <dgm:spPr/>
    </dgm:pt>
    <dgm:pt modelId="{85B41679-68A2-457A-9661-943C50DE7976}" type="pres">
      <dgm:prSet presAssocID="{45FDACAA-CCC6-4272-AB96-B9C6950CF453}" presName="connectorText" presStyleLbl="sibTrans2D1" presStyleIdx="1" presStyleCnt="5"/>
      <dgm:spPr/>
    </dgm:pt>
    <dgm:pt modelId="{4A79E5C0-60B7-4B0B-ADEB-A6362F58BF9A}" type="pres">
      <dgm:prSet presAssocID="{3D7F75B3-237F-4D54-896D-F609DA2A4620}" presName="node" presStyleLbl="node1" presStyleIdx="2" presStyleCnt="6" custAng="0" custScaleX="123216" custScaleY="42937">
        <dgm:presLayoutVars>
          <dgm:bulletEnabled val="1"/>
        </dgm:presLayoutVars>
      </dgm:prSet>
      <dgm:spPr/>
    </dgm:pt>
    <dgm:pt modelId="{0D8B1FB3-B243-4267-AC99-4CA1A5D355AA}" type="pres">
      <dgm:prSet presAssocID="{D1925166-8ABF-490C-82D4-18A271E63B8F}" presName="sibTrans" presStyleLbl="sibTrans2D1" presStyleIdx="2" presStyleCnt="5"/>
      <dgm:spPr/>
    </dgm:pt>
    <dgm:pt modelId="{E0A2ADB6-060A-4CEF-BE9B-A75E12F833A0}" type="pres">
      <dgm:prSet presAssocID="{D1925166-8ABF-490C-82D4-18A271E63B8F}" presName="connectorText" presStyleLbl="sibTrans2D1" presStyleIdx="2" presStyleCnt="5"/>
      <dgm:spPr/>
    </dgm:pt>
    <dgm:pt modelId="{18179D29-2041-4B7E-8111-98EE025DC2A0}" type="pres">
      <dgm:prSet presAssocID="{34F36BD1-36E3-46E4-8246-A5F3A99E1F8A}" presName="node" presStyleLbl="node1" presStyleIdx="3" presStyleCnt="6" custScaleY="44675">
        <dgm:presLayoutVars>
          <dgm:bulletEnabled val="1"/>
        </dgm:presLayoutVars>
      </dgm:prSet>
      <dgm:spPr/>
    </dgm:pt>
    <dgm:pt modelId="{D3E66E19-E692-4172-9B7E-A471A7DF4F12}" type="pres">
      <dgm:prSet presAssocID="{0AC122DB-F8B2-4D9B-8CFD-194EE649783B}" presName="sibTrans" presStyleLbl="sibTrans2D1" presStyleIdx="3" presStyleCnt="5"/>
      <dgm:spPr/>
    </dgm:pt>
    <dgm:pt modelId="{5B2D3936-1FEC-4014-A1A2-55251DBFE405}" type="pres">
      <dgm:prSet presAssocID="{0AC122DB-F8B2-4D9B-8CFD-194EE649783B}" presName="connectorText" presStyleLbl="sibTrans2D1" presStyleIdx="3" presStyleCnt="5"/>
      <dgm:spPr/>
    </dgm:pt>
    <dgm:pt modelId="{303BA47C-35D5-4CF3-89B1-1258575009AF}" type="pres">
      <dgm:prSet presAssocID="{6FF76D64-FCEF-4924-BB43-087CDACBE4E7}" presName="node" presStyleLbl="node1" presStyleIdx="4" presStyleCnt="6" custFlipVert="0" custScaleX="97021" custScaleY="36981">
        <dgm:presLayoutVars>
          <dgm:bulletEnabled val="1"/>
        </dgm:presLayoutVars>
      </dgm:prSet>
      <dgm:spPr/>
    </dgm:pt>
    <dgm:pt modelId="{6744EFCA-DF54-466E-8AC3-C577FEC360D1}" type="pres">
      <dgm:prSet presAssocID="{ABACF6BD-1DD5-437E-BF5D-C3DD79A6E905}" presName="sibTrans" presStyleLbl="sibTrans2D1" presStyleIdx="4" presStyleCnt="5"/>
      <dgm:spPr/>
    </dgm:pt>
    <dgm:pt modelId="{CF758050-575E-4C9A-B56B-00EE0126E65B}" type="pres">
      <dgm:prSet presAssocID="{ABACF6BD-1DD5-437E-BF5D-C3DD79A6E905}" presName="connectorText" presStyleLbl="sibTrans2D1" presStyleIdx="4" presStyleCnt="5"/>
      <dgm:spPr/>
    </dgm:pt>
    <dgm:pt modelId="{49976B36-8A84-4FB0-BB8D-49DEA66F7311}" type="pres">
      <dgm:prSet presAssocID="{5C18CE18-D99B-402C-BAE4-BEB93D050359}" presName="node" presStyleLbl="node1" presStyleIdx="5" presStyleCnt="6" custScaleX="98659" custScaleY="44254">
        <dgm:presLayoutVars>
          <dgm:bulletEnabled val="1"/>
        </dgm:presLayoutVars>
      </dgm:prSet>
      <dgm:spPr/>
    </dgm:pt>
  </dgm:ptLst>
  <dgm:cxnLst>
    <dgm:cxn modelId="{7A1F5B09-DF89-4CEF-B63F-285002C1E548}" type="presOf" srcId="{ABACF6BD-1DD5-437E-BF5D-C3DD79A6E905}" destId="{CF758050-575E-4C9A-B56B-00EE0126E65B}" srcOrd="1" destOrd="0" presId="urn:microsoft.com/office/officeart/2005/8/layout/process2"/>
    <dgm:cxn modelId="{9F777512-5DC8-4697-861F-8FD1D3EC0682}" srcId="{B5780283-9777-4F75-92A3-37E903162D4C}" destId="{3B2464C4-44B8-45A1-8DD1-9CC43C8B113F}" srcOrd="1" destOrd="0" parTransId="{427EB87C-521F-455B-BB7B-DB4864DC2F73}" sibTransId="{45FDACAA-CCC6-4272-AB96-B9C6950CF453}"/>
    <dgm:cxn modelId="{B84EA815-0B0E-4237-8156-8263844DCCC7}" srcId="{B5780283-9777-4F75-92A3-37E903162D4C}" destId="{34F36BD1-36E3-46E4-8246-A5F3A99E1F8A}" srcOrd="3" destOrd="0" parTransId="{6E46CE1E-368F-410D-814E-6F37B0F5E6B4}" sibTransId="{0AC122DB-F8B2-4D9B-8CFD-194EE649783B}"/>
    <dgm:cxn modelId="{F3946526-424B-4032-AED1-54089F14E4F7}" type="presOf" srcId="{B5780283-9777-4F75-92A3-37E903162D4C}" destId="{4066C281-981B-4487-8279-84FB68B8DB23}" srcOrd="0" destOrd="0" presId="urn:microsoft.com/office/officeart/2005/8/layout/process2"/>
    <dgm:cxn modelId="{3621633C-3BF7-46B7-B615-15C9C23D8B58}" type="presOf" srcId="{ABACF6BD-1DD5-437E-BF5D-C3DD79A6E905}" destId="{6744EFCA-DF54-466E-8AC3-C577FEC360D1}" srcOrd="0" destOrd="0" presId="urn:microsoft.com/office/officeart/2005/8/layout/process2"/>
    <dgm:cxn modelId="{947A103E-A303-46E1-963D-DA5846098963}" type="presOf" srcId="{5C18CE18-D99B-402C-BAE4-BEB93D050359}" destId="{49976B36-8A84-4FB0-BB8D-49DEA66F7311}" srcOrd="0" destOrd="0" presId="urn:microsoft.com/office/officeart/2005/8/layout/process2"/>
    <dgm:cxn modelId="{660B4E41-9E05-408D-A15A-DF9E07802B7D}" srcId="{B5780283-9777-4F75-92A3-37E903162D4C}" destId="{6FF76D64-FCEF-4924-BB43-087CDACBE4E7}" srcOrd="4" destOrd="0" parTransId="{B33DDA91-D9C7-4241-B875-9579965AE04C}" sibTransId="{ABACF6BD-1DD5-437E-BF5D-C3DD79A6E905}"/>
    <dgm:cxn modelId="{3B1AA746-F9FE-4157-B805-30CFB1C85B0D}" type="presOf" srcId="{34F36BD1-36E3-46E4-8246-A5F3A99E1F8A}" destId="{18179D29-2041-4B7E-8111-98EE025DC2A0}" srcOrd="0" destOrd="0" presId="urn:microsoft.com/office/officeart/2005/8/layout/process2"/>
    <dgm:cxn modelId="{EA82F447-7D3B-4718-9AE2-202F1DCA02AD}" type="presOf" srcId="{45FDACAA-CCC6-4272-AB96-B9C6950CF453}" destId="{65D5F540-32D6-4014-91B0-57DF70DA31BF}" srcOrd="0" destOrd="0" presId="urn:microsoft.com/office/officeart/2005/8/layout/process2"/>
    <dgm:cxn modelId="{AAE5976F-73E9-4AA6-80AF-805B29DB7947}" type="presOf" srcId="{D1925166-8ABF-490C-82D4-18A271E63B8F}" destId="{0D8B1FB3-B243-4267-AC99-4CA1A5D355AA}" srcOrd="0" destOrd="0" presId="urn:microsoft.com/office/officeart/2005/8/layout/process2"/>
    <dgm:cxn modelId="{BE159E51-4FC1-4150-BF94-45DF3F41F52D}" srcId="{B5780283-9777-4F75-92A3-37E903162D4C}" destId="{BD61069E-0FB9-4F21-8216-4E3E7015A33F}" srcOrd="0" destOrd="0" parTransId="{F78F0323-ACA5-4038-86D7-0BDBF982D739}" sibTransId="{6D6C0F67-E92E-4B3A-AAC6-894B0BCAEE01}"/>
    <dgm:cxn modelId="{F4E5BA54-4F1F-4B00-862C-AD98C51D0073}" type="presOf" srcId="{6D6C0F67-E92E-4B3A-AAC6-894B0BCAEE01}" destId="{F93A49B6-85B7-4E97-A231-DB977FC8E682}" srcOrd="0" destOrd="0" presId="urn:microsoft.com/office/officeart/2005/8/layout/process2"/>
    <dgm:cxn modelId="{B5BD8083-3212-4D96-B8D2-4846C171DA42}" type="presOf" srcId="{0AC122DB-F8B2-4D9B-8CFD-194EE649783B}" destId="{D3E66E19-E692-4172-9B7E-A471A7DF4F12}" srcOrd="0" destOrd="0" presId="urn:microsoft.com/office/officeart/2005/8/layout/process2"/>
    <dgm:cxn modelId="{03BA7189-AE39-4EC3-8F5A-D1E87F1B5DB3}" type="presOf" srcId="{6FF76D64-FCEF-4924-BB43-087CDACBE4E7}" destId="{303BA47C-35D5-4CF3-89B1-1258575009AF}" srcOrd="0" destOrd="0" presId="urn:microsoft.com/office/officeart/2005/8/layout/process2"/>
    <dgm:cxn modelId="{F49C318D-6417-4227-8576-791460BFF91C}" srcId="{B5780283-9777-4F75-92A3-37E903162D4C}" destId="{3D7F75B3-237F-4D54-896D-F609DA2A4620}" srcOrd="2" destOrd="0" parTransId="{A7FC3173-CD2C-41AF-B3E3-7325F490105E}" sibTransId="{D1925166-8ABF-490C-82D4-18A271E63B8F}"/>
    <dgm:cxn modelId="{7F38E694-B62A-4FFF-8144-3E532945FFF6}" type="presOf" srcId="{BD61069E-0FB9-4F21-8216-4E3E7015A33F}" destId="{98118BE1-83F2-4C9C-A7AB-AC586A038E0C}" srcOrd="0" destOrd="0" presId="urn:microsoft.com/office/officeart/2005/8/layout/process2"/>
    <dgm:cxn modelId="{E337BAA4-6EF6-4200-BD4A-D26B9DBBD576}" type="presOf" srcId="{45FDACAA-CCC6-4272-AB96-B9C6950CF453}" destId="{85B41679-68A2-457A-9661-943C50DE7976}" srcOrd="1" destOrd="0" presId="urn:microsoft.com/office/officeart/2005/8/layout/process2"/>
    <dgm:cxn modelId="{9CA819B4-1BC9-4498-8064-0C700984A394}" srcId="{B5780283-9777-4F75-92A3-37E903162D4C}" destId="{5C18CE18-D99B-402C-BAE4-BEB93D050359}" srcOrd="5" destOrd="0" parTransId="{9945519A-F68D-4613-A1A8-232E00704407}" sibTransId="{FF62069F-71E6-49F0-84DE-963F49667732}"/>
    <dgm:cxn modelId="{18EC0CCD-498D-4D3E-9E13-EE7F609C3915}" type="presOf" srcId="{3D7F75B3-237F-4D54-896D-F609DA2A4620}" destId="{4A79E5C0-60B7-4B0B-ADEB-A6362F58BF9A}" srcOrd="0" destOrd="0" presId="urn:microsoft.com/office/officeart/2005/8/layout/process2"/>
    <dgm:cxn modelId="{F951E9CD-1A59-41E3-9A72-E44C5E470733}" type="presOf" srcId="{D1925166-8ABF-490C-82D4-18A271E63B8F}" destId="{E0A2ADB6-060A-4CEF-BE9B-A75E12F833A0}" srcOrd="1" destOrd="0" presId="urn:microsoft.com/office/officeart/2005/8/layout/process2"/>
    <dgm:cxn modelId="{75740ADE-47C0-47D4-88F7-90A0CC229544}" type="presOf" srcId="{3B2464C4-44B8-45A1-8DD1-9CC43C8B113F}" destId="{C3BD6C33-A5E0-4399-A38E-BF53353CFD8B}" srcOrd="0" destOrd="0" presId="urn:microsoft.com/office/officeart/2005/8/layout/process2"/>
    <dgm:cxn modelId="{049F34EA-FF86-4341-ADE7-62AEAF325213}" type="presOf" srcId="{0AC122DB-F8B2-4D9B-8CFD-194EE649783B}" destId="{5B2D3936-1FEC-4014-A1A2-55251DBFE405}" srcOrd="1" destOrd="0" presId="urn:microsoft.com/office/officeart/2005/8/layout/process2"/>
    <dgm:cxn modelId="{F37297F5-80F5-4AC7-96E5-9B5AC6A9B81F}" type="presOf" srcId="{6D6C0F67-E92E-4B3A-AAC6-894B0BCAEE01}" destId="{370B5A2D-B065-4456-9058-0C2908B65B26}" srcOrd="1" destOrd="0" presId="urn:microsoft.com/office/officeart/2005/8/layout/process2"/>
    <dgm:cxn modelId="{28ACD1F3-6155-45E6-8748-39672FDA858B}" type="presParOf" srcId="{4066C281-981B-4487-8279-84FB68B8DB23}" destId="{98118BE1-83F2-4C9C-A7AB-AC586A038E0C}" srcOrd="0" destOrd="0" presId="urn:microsoft.com/office/officeart/2005/8/layout/process2"/>
    <dgm:cxn modelId="{F504D514-18FC-4EE4-A92A-CE423E2B53AA}" type="presParOf" srcId="{4066C281-981B-4487-8279-84FB68B8DB23}" destId="{F93A49B6-85B7-4E97-A231-DB977FC8E682}" srcOrd="1" destOrd="0" presId="urn:microsoft.com/office/officeart/2005/8/layout/process2"/>
    <dgm:cxn modelId="{9737D058-05FE-492D-9FF3-DBECC74CF587}" type="presParOf" srcId="{F93A49B6-85B7-4E97-A231-DB977FC8E682}" destId="{370B5A2D-B065-4456-9058-0C2908B65B26}" srcOrd="0" destOrd="0" presId="urn:microsoft.com/office/officeart/2005/8/layout/process2"/>
    <dgm:cxn modelId="{5B5F4705-2F4C-41F6-AD08-B35FF11B5F98}" type="presParOf" srcId="{4066C281-981B-4487-8279-84FB68B8DB23}" destId="{C3BD6C33-A5E0-4399-A38E-BF53353CFD8B}" srcOrd="2" destOrd="0" presId="urn:microsoft.com/office/officeart/2005/8/layout/process2"/>
    <dgm:cxn modelId="{70BD7D48-FA0C-4F94-A9CE-0AAD44E89064}" type="presParOf" srcId="{4066C281-981B-4487-8279-84FB68B8DB23}" destId="{65D5F540-32D6-4014-91B0-57DF70DA31BF}" srcOrd="3" destOrd="0" presId="urn:microsoft.com/office/officeart/2005/8/layout/process2"/>
    <dgm:cxn modelId="{32B2F25B-B879-4FD2-A22A-4A1AE9C4388D}" type="presParOf" srcId="{65D5F540-32D6-4014-91B0-57DF70DA31BF}" destId="{85B41679-68A2-457A-9661-943C50DE7976}" srcOrd="0" destOrd="0" presId="urn:microsoft.com/office/officeart/2005/8/layout/process2"/>
    <dgm:cxn modelId="{30123851-19AB-472A-8A6F-D0A7EDF4DAAF}" type="presParOf" srcId="{4066C281-981B-4487-8279-84FB68B8DB23}" destId="{4A79E5C0-60B7-4B0B-ADEB-A6362F58BF9A}" srcOrd="4" destOrd="0" presId="urn:microsoft.com/office/officeart/2005/8/layout/process2"/>
    <dgm:cxn modelId="{BC9D6879-FA77-493E-920A-966808B6F3C5}" type="presParOf" srcId="{4066C281-981B-4487-8279-84FB68B8DB23}" destId="{0D8B1FB3-B243-4267-AC99-4CA1A5D355AA}" srcOrd="5" destOrd="0" presId="urn:microsoft.com/office/officeart/2005/8/layout/process2"/>
    <dgm:cxn modelId="{03FAC0F3-1608-4534-B652-9C24370D6587}" type="presParOf" srcId="{0D8B1FB3-B243-4267-AC99-4CA1A5D355AA}" destId="{E0A2ADB6-060A-4CEF-BE9B-A75E12F833A0}" srcOrd="0" destOrd="0" presId="urn:microsoft.com/office/officeart/2005/8/layout/process2"/>
    <dgm:cxn modelId="{C6152DE1-AD7C-41D0-B100-820127E6CD9A}" type="presParOf" srcId="{4066C281-981B-4487-8279-84FB68B8DB23}" destId="{18179D29-2041-4B7E-8111-98EE025DC2A0}" srcOrd="6" destOrd="0" presId="urn:microsoft.com/office/officeart/2005/8/layout/process2"/>
    <dgm:cxn modelId="{A2CF96A1-C25D-4D7A-A8C3-5C87E31ABB3B}" type="presParOf" srcId="{4066C281-981B-4487-8279-84FB68B8DB23}" destId="{D3E66E19-E692-4172-9B7E-A471A7DF4F12}" srcOrd="7" destOrd="0" presId="urn:microsoft.com/office/officeart/2005/8/layout/process2"/>
    <dgm:cxn modelId="{92091672-DFF6-47B7-8533-3C454D5E3902}" type="presParOf" srcId="{D3E66E19-E692-4172-9B7E-A471A7DF4F12}" destId="{5B2D3936-1FEC-4014-A1A2-55251DBFE405}" srcOrd="0" destOrd="0" presId="urn:microsoft.com/office/officeart/2005/8/layout/process2"/>
    <dgm:cxn modelId="{986C6D9A-6390-45CF-B5E0-B26FA875DF7E}" type="presParOf" srcId="{4066C281-981B-4487-8279-84FB68B8DB23}" destId="{303BA47C-35D5-4CF3-89B1-1258575009AF}" srcOrd="8" destOrd="0" presId="urn:microsoft.com/office/officeart/2005/8/layout/process2"/>
    <dgm:cxn modelId="{AA0EDCA7-63DE-42DC-8173-BB4B0A1E45E6}" type="presParOf" srcId="{4066C281-981B-4487-8279-84FB68B8DB23}" destId="{6744EFCA-DF54-466E-8AC3-C577FEC360D1}" srcOrd="9" destOrd="0" presId="urn:microsoft.com/office/officeart/2005/8/layout/process2"/>
    <dgm:cxn modelId="{6DD7F2D9-8548-459A-B3D4-FCF7B43B4977}" type="presParOf" srcId="{6744EFCA-DF54-466E-8AC3-C577FEC360D1}" destId="{CF758050-575E-4C9A-B56B-00EE0126E65B}" srcOrd="0" destOrd="0" presId="urn:microsoft.com/office/officeart/2005/8/layout/process2"/>
    <dgm:cxn modelId="{AC0D3C21-C2F6-4476-BE3D-F920B5042794}" type="presParOf" srcId="{4066C281-981B-4487-8279-84FB68B8DB23}" destId="{49976B36-8A84-4FB0-BB8D-49DEA66F7311}"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18BE1-83F2-4C9C-A7AB-AC586A038E0C}">
      <dsp:nvSpPr>
        <dsp:cNvPr id="0" name=""/>
        <dsp:cNvSpPr/>
      </dsp:nvSpPr>
      <dsp:spPr>
        <a:xfrm>
          <a:off x="2680244" y="0"/>
          <a:ext cx="1729740" cy="35017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Resume Acquisition</a:t>
          </a:r>
        </a:p>
      </dsp:txBody>
      <dsp:txXfrm>
        <a:off x="2690500" y="10256"/>
        <a:ext cx="1709228" cy="329661"/>
      </dsp:txXfrm>
    </dsp:sp>
    <dsp:sp modelId="{F93A49B6-85B7-4E97-A231-DB977FC8E682}">
      <dsp:nvSpPr>
        <dsp:cNvPr id="0" name=""/>
        <dsp:cNvSpPr/>
      </dsp:nvSpPr>
      <dsp:spPr>
        <a:xfrm rot="5400000">
          <a:off x="3363861" y="465328"/>
          <a:ext cx="362505" cy="2743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462797" y="421271"/>
        <a:ext cx="164633" cy="280188"/>
      </dsp:txXfrm>
    </dsp:sp>
    <dsp:sp modelId="{C3BD6C33-A5E0-4399-A38E-BF53353CFD8B}">
      <dsp:nvSpPr>
        <dsp:cNvPr id="0" name=""/>
        <dsp:cNvSpPr/>
      </dsp:nvSpPr>
      <dsp:spPr>
        <a:xfrm>
          <a:off x="2510136" y="854872"/>
          <a:ext cx="2069955" cy="4470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Optical Character Recognition</a:t>
          </a:r>
        </a:p>
      </dsp:txBody>
      <dsp:txXfrm>
        <a:off x="2523228" y="867964"/>
        <a:ext cx="2043771" cy="420820"/>
      </dsp:txXfrm>
    </dsp:sp>
    <dsp:sp modelId="{65D5F540-32D6-4014-91B0-57DF70DA31BF}">
      <dsp:nvSpPr>
        <dsp:cNvPr id="0" name=""/>
        <dsp:cNvSpPr/>
      </dsp:nvSpPr>
      <dsp:spPr>
        <a:xfrm rot="5400000">
          <a:off x="3430102" y="1272709"/>
          <a:ext cx="230023" cy="365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435604" y="1340215"/>
        <a:ext cx="219020" cy="161016"/>
      </dsp:txXfrm>
    </dsp:sp>
    <dsp:sp modelId="{4A79E5C0-60B7-4B0B-ADEB-A6362F58BF9A}">
      <dsp:nvSpPr>
        <dsp:cNvPr id="0" name=""/>
        <dsp:cNvSpPr/>
      </dsp:nvSpPr>
      <dsp:spPr>
        <a:xfrm>
          <a:off x="2611194" y="1608575"/>
          <a:ext cx="1867839" cy="34829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Resume Parser Using NLP</a:t>
          </a:r>
        </a:p>
      </dsp:txBody>
      <dsp:txXfrm>
        <a:off x="2621395" y="1618776"/>
        <a:ext cx="1847437" cy="327897"/>
      </dsp:txXfrm>
    </dsp:sp>
    <dsp:sp modelId="{0D8B1FB3-B243-4267-AC99-4CA1A5D355AA}">
      <dsp:nvSpPr>
        <dsp:cNvPr id="0" name=""/>
        <dsp:cNvSpPr/>
      </dsp:nvSpPr>
      <dsp:spPr>
        <a:xfrm rot="5400000">
          <a:off x="3393016" y="1977155"/>
          <a:ext cx="304195" cy="365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435604" y="2007574"/>
        <a:ext cx="219020" cy="212937"/>
      </dsp:txXfrm>
    </dsp:sp>
    <dsp:sp modelId="{18179D29-2041-4B7E-8111-98EE025DC2A0}">
      <dsp:nvSpPr>
        <dsp:cNvPr id="0" name=""/>
        <dsp:cNvSpPr/>
      </dsp:nvSpPr>
      <dsp:spPr>
        <a:xfrm>
          <a:off x="2787161" y="2362469"/>
          <a:ext cx="1515906" cy="3623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Skillset Constraint</a:t>
          </a:r>
        </a:p>
      </dsp:txBody>
      <dsp:txXfrm>
        <a:off x="2797775" y="2373083"/>
        <a:ext cx="1494678" cy="341170"/>
      </dsp:txXfrm>
    </dsp:sp>
    <dsp:sp modelId="{D3E66E19-E692-4172-9B7E-A471A7DF4F12}">
      <dsp:nvSpPr>
        <dsp:cNvPr id="0" name=""/>
        <dsp:cNvSpPr/>
      </dsp:nvSpPr>
      <dsp:spPr>
        <a:xfrm rot="5400000">
          <a:off x="3393016" y="2745147"/>
          <a:ext cx="304195" cy="365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435604" y="2775566"/>
        <a:ext cx="219020" cy="212937"/>
      </dsp:txXfrm>
    </dsp:sp>
    <dsp:sp modelId="{303BA47C-35D5-4CF3-89B1-1258575009AF}">
      <dsp:nvSpPr>
        <dsp:cNvPr id="0" name=""/>
        <dsp:cNvSpPr/>
      </dsp:nvSpPr>
      <dsp:spPr>
        <a:xfrm>
          <a:off x="2809740" y="3130461"/>
          <a:ext cx="1470748" cy="29998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Ranking Algorithm</a:t>
          </a:r>
        </a:p>
      </dsp:txBody>
      <dsp:txXfrm>
        <a:off x="2818526" y="3139247"/>
        <a:ext cx="1453176" cy="282413"/>
      </dsp:txXfrm>
    </dsp:sp>
    <dsp:sp modelId="{6744EFCA-DF54-466E-8AC3-C577FEC360D1}">
      <dsp:nvSpPr>
        <dsp:cNvPr id="0" name=""/>
        <dsp:cNvSpPr/>
      </dsp:nvSpPr>
      <dsp:spPr>
        <a:xfrm rot="5400000">
          <a:off x="3393016" y="3450726"/>
          <a:ext cx="304195" cy="3650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rot="-5400000">
        <a:off x="3435604" y="3481145"/>
        <a:ext cx="219020" cy="212937"/>
      </dsp:txXfrm>
    </dsp:sp>
    <dsp:sp modelId="{49976B36-8A84-4FB0-BB8D-49DEA66F7311}">
      <dsp:nvSpPr>
        <dsp:cNvPr id="0" name=""/>
        <dsp:cNvSpPr/>
      </dsp:nvSpPr>
      <dsp:spPr>
        <a:xfrm>
          <a:off x="2797325" y="3836040"/>
          <a:ext cx="1495578" cy="35898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Profile Match Results</a:t>
          </a:r>
        </a:p>
      </dsp:txBody>
      <dsp:txXfrm>
        <a:off x="2807839" y="3846554"/>
        <a:ext cx="1474550" cy="3379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D0A56F-BB6A-46A6-AB53-04A0428FCBEE}"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574A5-15ED-4BEB-8D6B-3EFB231752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603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0A56F-BB6A-46A6-AB53-04A0428FCBEE}"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201563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0A56F-BB6A-46A6-AB53-04A0428FCBEE}"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399040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0A56F-BB6A-46A6-AB53-04A0428FCBEE}"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34630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D0A56F-BB6A-46A6-AB53-04A0428FCBEE}" type="datetimeFigureOut">
              <a:rPr lang="en-IN" smtClean="0"/>
              <a:t>28-08-2023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1574A5-15ED-4BEB-8D6B-3EFB231752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12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D0A56F-BB6A-46A6-AB53-04A0428FCBEE}"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204301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D0A56F-BB6A-46A6-AB53-04A0428FCBEE}" type="datetimeFigureOut">
              <a:rPr lang="en-IN" smtClean="0"/>
              <a:t>28-08-2023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196527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D0A56F-BB6A-46A6-AB53-04A0428FCBEE}" type="datetimeFigureOut">
              <a:rPr lang="en-IN" smtClean="0"/>
              <a:t>28-08-2023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19122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D0A56F-BB6A-46A6-AB53-04A0428FCBEE}" type="datetimeFigureOut">
              <a:rPr lang="en-IN" smtClean="0"/>
              <a:t>28-08-2023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301845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D0A56F-BB6A-46A6-AB53-04A0428FCBEE}" type="datetimeFigureOut">
              <a:rPr lang="en-IN" smtClean="0"/>
              <a:t>28-08-2023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1574A5-15ED-4BEB-8D6B-3EFB23175264}" type="slidenum">
              <a:rPr lang="en-IN" smtClean="0"/>
              <a:t>‹#›</a:t>
            </a:fld>
            <a:endParaRPr lang="en-IN"/>
          </a:p>
        </p:txBody>
      </p:sp>
    </p:spTree>
    <p:extLst>
      <p:ext uri="{BB962C8B-B14F-4D97-AF65-F5344CB8AC3E}">
        <p14:creationId xmlns:p14="http://schemas.microsoft.com/office/powerpoint/2010/main" val="22279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0A56F-BB6A-46A6-AB53-04A0428FCBEE}" type="datetimeFigureOut">
              <a:rPr lang="en-IN" smtClean="0"/>
              <a:t>28-08-2023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1574A5-15ED-4BEB-8D6B-3EFB23175264}" type="slidenum">
              <a:rPr lang="en-IN" smtClean="0"/>
              <a:t>‹#›</a:t>
            </a:fld>
            <a:endParaRPr lang="en-IN"/>
          </a:p>
        </p:txBody>
      </p:sp>
    </p:spTree>
    <p:extLst>
      <p:ext uri="{BB962C8B-B14F-4D97-AF65-F5344CB8AC3E}">
        <p14:creationId xmlns:p14="http://schemas.microsoft.com/office/powerpoint/2010/main" val="223706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D0A56F-BB6A-46A6-AB53-04A0428FCBEE}" type="datetimeFigureOut">
              <a:rPr lang="en-IN" smtClean="0"/>
              <a:t>28-08-2023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1574A5-15ED-4BEB-8D6B-3EFB2317526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380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2C44-081D-A1D6-2C61-E4F594100651}"/>
              </a:ext>
            </a:extLst>
          </p:cNvPr>
          <p:cNvSpPr>
            <a:spLocks noGrp="1"/>
          </p:cNvSpPr>
          <p:nvPr>
            <p:ph type="ctrTitle"/>
          </p:nvPr>
        </p:nvSpPr>
        <p:spPr>
          <a:xfrm>
            <a:off x="565265" y="166255"/>
            <a:ext cx="10590415" cy="4158857"/>
          </a:xfrm>
        </p:spPr>
        <p:txBody>
          <a:bodyPr>
            <a:normAutofit/>
          </a:bodyPr>
          <a:lstStyle/>
          <a:p>
            <a:pPr algn="ctr"/>
            <a:r>
              <a:rPr lang="en-IN" sz="2800" b="1" dirty="0"/>
              <a:t>SCHOOL OF ELECTRICAL AND COMMUNICATION </a:t>
            </a:r>
            <a:br>
              <a:rPr lang="en-IN" sz="2800" b="1" dirty="0"/>
            </a:br>
            <a:r>
              <a:rPr lang="en-IN" sz="2800" b="1" u="sng" dirty="0"/>
              <a:t>DEPARTMENT OF ELECTRONICS AND COMMUNICATION </a:t>
            </a:r>
            <a:br>
              <a:rPr lang="en-IN" sz="3600" b="1" u="sng" dirty="0"/>
            </a:br>
            <a:r>
              <a:rPr lang="en-IN" sz="2800" dirty="0"/>
              <a:t>MINOR PROJECT </a:t>
            </a:r>
            <a:br>
              <a:rPr lang="en-IN" sz="2800" dirty="0"/>
            </a:br>
            <a:r>
              <a:rPr lang="en-IN" sz="2800" dirty="0"/>
              <a:t>SIGNAL PROCESSING DOMAIN</a:t>
            </a:r>
            <a:br>
              <a:rPr lang="en-IN" sz="2800"/>
            </a:br>
            <a:r>
              <a:rPr lang="en-IN" sz="2800"/>
              <a:t>FIRST REVIEW </a:t>
            </a:r>
            <a:br>
              <a:rPr lang="en-IN" sz="2800" dirty="0"/>
            </a:br>
            <a:r>
              <a:rPr lang="en-IN" sz="2800" b="1" dirty="0"/>
              <a:t>RESUME PARSER USING MACHINE LEARNING</a:t>
            </a:r>
            <a:endParaRPr lang="en-IN" sz="4000" b="1" u="sng" dirty="0"/>
          </a:p>
        </p:txBody>
      </p:sp>
      <p:sp>
        <p:nvSpPr>
          <p:cNvPr id="3" name="Subtitle 2">
            <a:extLst>
              <a:ext uri="{FF2B5EF4-FFF2-40B4-BE49-F238E27FC236}">
                <a16:creationId xmlns:a16="http://schemas.microsoft.com/office/drawing/2014/main" id="{8C7DCDB1-22B6-1F45-2680-1A64B77DD9F1}"/>
              </a:ext>
            </a:extLst>
          </p:cNvPr>
          <p:cNvSpPr>
            <a:spLocks noGrp="1"/>
          </p:cNvSpPr>
          <p:nvPr>
            <p:ph type="subTitle" idx="1"/>
          </p:nvPr>
        </p:nvSpPr>
        <p:spPr>
          <a:xfrm>
            <a:off x="1022466" y="4497182"/>
            <a:ext cx="10135986" cy="1654236"/>
          </a:xfrm>
        </p:spPr>
        <p:txBody>
          <a:bodyPr>
            <a:normAutofit fontScale="92500" lnSpcReduction="20000"/>
          </a:bodyPr>
          <a:lstStyle/>
          <a:p>
            <a:r>
              <a:rPr lang="en-IN" b="1" u="sng" dirty="0">
                <a:solidFill>
                  <a:schemeClr val="tx1"/>
                </a:solidFill>
              </a:rPr>
              <a:t>Supervisor                                            </a:t>
            </a:r>
            <a:br>
              <a:rPr lang="en-IN" b="1" u="sng" dirty="0">
                <a:solidFill>
                  <a:schemeClr val="tx1"/>
                </a:solidFill>
              </a:rPr>
            </a:br>
            <a:r>
              <a:rPr lang="en-IN" b="1" u="sng" dirty="0">
                <a:solidFill>
                  <a:schemeClr val="tx1"/>
                </a:solidFill>
              </a:rPr>
              <a:t>                                                                   </a:t>
            </a:r>
            <a:br>
              <a:rPr lang="en-IN" b="1" u="sng" dirty="0">
                <a:solidFill>
                  <a:schemeClr val="tx1"/>
                </a:solidFill>
              </a:rPr>
            </a:br>
            <a:r>
              <a:rPr lang="en-IN" sz="2600" dirty="0">
                <a:solidFill>
                  <a:schemeClr val="tx1"/>
                </a:solidFill>
              </a:rPr>
              <a:t>DR. Mariya Celin TA</a:t>
            </a:r>
            <a:br>
              <a:rPr lang="en-IN" sz="2600" dirty="0">
                <a:solidFill>
                  <a:schemeClr val="tx1"/>
                </a:solidFill>
              </a:rPr>
            </a:br>
            <a:r>
              <a:rPr lang="en-IN" b="0" i="0" u="none" strike="noStrike" dirty="0">
                <a:solidFill>
                  <a:schemeClr val="tx1"/>
                </a:solidFill>
                <a:effectLst/>
              </a:rPr>
              <a:t>Assistant Professor</a:t>
            </a:r>
            <a:r>
              <a:rPr lang="en-IN" dirty="0">
                <a:solidFill>
                  <a:schemeClr val="tx1"/>
                </a:solidFill>
              </a:rPr>
              <a:t>  </a:t>
            </a:r>
            <a:r>
              <a:rPr lang="en-IN" sz="2600" dirty="0">
                <a:solidFill>
                  <a:schemeClr val="tx1"/>
                </a:solidFill>
              </a:rPr>
              <a:t>/ ece</a:t>
            </a:r>
            <a:br>
              <a:rPr lang="en-IN" sz="2600" dirty="0">
                <a:solidFill>
                  <a:schemeClr val="tx1"/>
                </a:solidFill>
              </a:rPr>
            </a:br>
            <a:r>
              <a:rPr lang="en-IN" sz="2600" dirty="0">
                <a:solidFill>
                  <a:schemeClr val="tx1"/>
                </a:solidFill>
              </a:rPr>
              <a:t>SIGNAL PROCESSING DOMAIN</a:t>
            </a:r>
            <a:br>
              <a:rPr lang="en-IN" dirty="0"/>
            </a:br>
            <a:endParaRPr lang="en-IN" dirty="0"/>
          </a:p>
        </p:txBody>
      </p:sp>
      <p:pic>
        <p:nvPicPr>
          <p:cNvPr id="5" name="Picture 4">
            <a:extLst>
              <a:ext uri="{FF2B5EF4-FFF2-40B4-BE49-F238E27FC236}">
                <a16:creationId xmlns:a16="http://schemas.microsoft.com/office/drawing/2014/main" id="{62E41A4A-624B-9661-05E0-78EC5EA36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261" y="524131"/>
            <a:ext cx="6284422" cy="1470497"/>
          </a:xfrm>
          <a:prstGeom prst="rect">
            <a:avLst/>
          </a:prstGeom>
        </p:spPr>
      </p:pic>
      <p:sp>
        <p:nvSpPr>
          <p:cNvPr id="8" name="TextBox 7">
            <a:extLst>
              <a:ext uri="{FF2B5EF4-FFF2-40B4-BE49-F238E27FC236}">
                <a16:creationId xmlns:a16="http://schemas.microsoft.com/office/drawing/2014/main" id="{F080C103-D1D4-6CB7-CFE5-8BE47A257B5E}"/>
              </a:ext>
            </a:extLst>
          </p:cNvPr>
          <p:cNvSpPr txBox="1"/>
          <p:nvPr/>
        </p:nvSpPr>
        <p:spPr>
          <a:xfrm>
            <a:off x="6639697" y="4374540"/>
            <a:ext cx="4083721" cy="1446550"/>
          </a:xfrm>
          <a:prstGeom prst="rect">
            <a:avLst/>
          </a:prstGeom>
          <a:noFill/>
        </p:spPr>
        <p:txBody>
          <a:bodyPr wrap="square" rtlCol="0">
            <a:spAutoFit/>
          </a:bodyPr>
          <a:lstStyle/>
          <a:p>
            <a:r>
              <a:rPr lang="en-IN" sz="2200" b="1" u="sng" dirty="0">
                <a:latin typeface="+mj-lt"/>
              </a:rPr>
              <a:t>PRESENTED BY </a:t>
            </a:r>
          </a:p>
          <a:p>
            <a:r>
              <a:rPr lang="en-IN" sz="2200" dirty="0">
                <a:latin typeface="+mj-lt"/>
              </a:rPr>
              <a:t>1. J. ADITYA                   [VTU17381]</a:t>
            </a:r>
            <a:br>
              <a:rPr lang="en-IN" sz="2200" dirty="0">
                <a:latin typeface="+mj-lt"/>
              </a:rPr>
            </a:br>
            <a:r>
              <a:rPr lang="en-IN" sz="2200" dirty="0">
                <a:latin typeface="+mj-lt"/>
              </a:rPr>
              <a:t>2. SK. CHAND BASHA  [VTU17373]</a:t>
            </a:r>
            <a:br>
              <a:rPr lang="en-IN" sz="2200" dirty="0">
                <a:latin typeface="+mj-lt"/>
              </a:rPr>
            </a:br>
            <a:r>
              <a:rPr lang="en-IN" sz="2200" dirty="0">
                <a:latin typeface="+mj-lt"/>
              </a:rPr>
              <a:t>3. G. SRI RAMYA           [VTU16956]</a:t>
            </a:r>
          </a:p>
        </p:txBody>
      </p:sp>
    </p:spTree>
    <p:extLst>
      <p:ext uri="{BB962C8B-B14F-4D97-AF65-F5344CB8AC3E}">
        <p14:creationId xmlns:p14="http://schemas.microsoft.com/office/powerpoint/2010/main" val="112051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FADE8D1-7F3C-ACAA-5C1B-4E8D200A23C0}"/>
              </a:ext>
            </a:extLst>
          </p:cNvPr>
          <p:cNvGraphicFramePr>
            <a:graphicFrameLocks noGrp="1"/>
          </p:cNvGraphicFramePr>
          <p:nvPr>
            <p:extLst>
              <p:ext uri="{D42A27DB-BD31-4B8C-83A1-F6EECF244321}">
                <p14:modId xmlns:p14="http://schemas.microsoft.com/office/powerpoint/2010/main" val="3708895241"/>
              </p:ext>
            </p:extLst>
          </p:nvPr>
        </p:nvGraphicFramePr>
        <p:xfrm>
          <a:off x="0" y="-71120"/>
          <a:ext cx="12192000" cy="6370320"/>
        </p:xfrm>
        <a:graphic>
          <a:graphicData uri="http://schemas.openxmlformats.org/drawingml/2006/table">
            <a:tbl>
              <a:tblPr firstRow="1" bandRow="1">
                <a:tableStyleId>{5C22544A-7EE6-4342-B048-85BDC9FD1C3A}</a:tableStyleId>
              </a:tblPr>
              <a:tblGrid>
                <a:gridCol w="851287">
                  <a:extLst>
                    <a:ext uri="{9D8B030D-6E8A-4147-A177-3AD203B41FA5}">
                      <a16:colId xmlns:a16="http://schemas.microsoft.com/office/drawing/2014/main" val="2494619054"/>
                    </a:ext>
                  </a:extLst>
                </a:gridCol>
                <a:gridCol w="3101817">
                  <a:extLst>
                    <a:ext uri="{9D8B030D-6E8A-4147-A177-3AD203B41FA5}">
                      <a16:colId xmlns:a16="http://schemas.microsoft.com/office/drawing/2014/main" val="3828961855"/>
                    </a:ext>
                  </a:extLst>
                </a:gridCol>
                <a:gridCol w="2495153">
                  <a:extLst>
                    <a:ext uri="{9D8B030D-6E8A-4147-A177-3AD203B41FA5}">
                      <a16:colId xmlns:a16="http://schemas.microsoft.com/office/drawing/2014/main" val="3893912586"/>
                    </a:ext>
                  </a:extLst>
                </a:gridCol>
                <a:gridCol w="1810208">
                  <a:extLst>
                    <a:ext uri="{9D8B030D-6E8A-4147-A177-3AD203B41FA5}">
                      <a16:colId xmlns:a16="http://schemas.microsoft.com/office/drawing/2014/main" val="1645748531"/>
                    </a:ext>
                  </a:extLst>
                </a:gridCol>
                <a:gridCol w="3933535">
                  <a:extLst>
                    <a:ext uri="{9D8B030D-6E8A-4147-A177-3AD203B41FA5}">
                      <a16:colId xmlns:a16="http://schemas.microsoft.com/office/drawing/2014/main" val="3789474807"/>
                    </a:ext>
                  </a:extLst>
                </a:gridCol>
              </a:tblGrid>
              <a:tr h="687622">
                <a:tc>
                  <a:txBody>
                    <a:bodyPr/>
                    <a:lstStyle/>
                    <a:p>
                      <a:pPr algn="l"/>
                      <a:r>
                        <a:rPr lang="en-IN" dirty="0"/>
                        <a:t>S NO</a:t>
                      </a:r>
                    </a:p>
                  </a:txBody>
                  <a:tcPr/>
                </a:tc>
                <a:tc>
                  <a:txBody>
                    <a:bodyPr/>
                    <a:lstStyle/>
                    <a:p>
                      <a:pPr algn="l"/>
                      <a:r>
                        <a:rPr lang="en-IN" dirty="0"/>
                        <a:t>TITLE </a:t>
                      </a:r>
                    </a:p>
                  </a:txBody>
                  <a:tcPr/>
                </a:tc>
                <a:tc>
                  <a:txBody>
                    <a:bodyPr/>
                    <a:lstStyle/>
                    <a:p>
                      <a:pPr algn="l"/>
                      <a:r>
                        <a:rPr lang="en-IN" dirty="0"/>
                        <a:t>AUTHOR</a:t>
                      </a:r>
                    </a:p>
                  </a:txBody>
                  <a:tcPr/>
                </a:tc>
                <a:tc>
                  <a:txBody>
                    <a:bodyPr/>
                    <a:lstStyle/>
                    <a:p>
                      <a:pPr algn="l"/>
                      <a:r>
                        <a:rPr lang="en-IN" dirty="0"/>
                        <a:t>YEAR OF PUBLICATION </a:t>
                      </a:r>
                    </a:p>
                  </a:txBody>
                  <a:tcPr/>
                </a:tc>
                <a:tc>
                  <a:txBody>
                    <a:bodyPr/>
                    <a:lstStyle/>
                    <a:p>
                      <a:pPr algn="l"/>
                      <a:r>
                        <a:rPr lang="en-IN" dirty="0"/>
                        <a:t>ABSTRACT</a:t>
                      </a:r>
                    </a:p>
                  </a:txBody>
                  <a:tcPr/>
                </a:tc>
                <a:extLst>
                  <a:ext uri="{0D108BD9-81ED-4DB2-BD59-A6C34878D82A}">
                    <a16:rowId xmlns:a16="http://schemas.microsoft.com/office/drawing/2014/main" val="3107113677"/>
                  </a:ext>
                </a:extLst>
              </a:tr>
              <a:tr h="2939498">
                <a:tc>
                  <a:txBody>
                    <a:bodyPr/>
                    <a:lstStyle/>
                    <a:p>
                      <a:pPr algn="l"/>
                      <a:r>
                        <a:rPr lang="en-IN" dirty="0"/>
                        <a:t>4.</a:t>
                      </a:r>
                    </a:p>
                  </a:txBody>
                  <a:tcPr/>
                </a:tc>
                <a:tc>
                  <a:txBody>
                    <a:bodyPr/>
                    <a:lstStyle/>
                    <a:p>
                      <a:pPr algn="l"/>
                      <a:r>
                        <a:rPr lang="en-US" sz="1800" b="0" i="0" kern="1200" dirty="0">
                          <a:solidFill>
                            <a:schemeClr val="dk1"/>
                          </a:solidFill>
                          <a:effectLst/>
                          <a:latin typeface="+mn-lt"/>
                          <a:ea typeface="+mn-ea"/>
                          <a:cs typeface="+mn-cs"/>
                        </a:rPr>
                        <a:t>Resume Parsing System:</a:t>
                      </a:r>
                    </a:p>
                    <a:p>
                      <a:pPr algn="l"/>
                      <a:r>
                        <a:rPr lang="en-US" sz="1800" b="0" i="0" kern="1200" dirty="0">
                          <a:solidFill>
                            <a:schemeClr val="dk1"/>
                          </a:solidFill>
                          <a:effectLst/>
                          <a:latin typeface="+mn-lt"/>
                          <a:ea typeface="+mn-ea"/>
                          <a:cs typeface="+mn-cs"/>
                        </a:rPr>
                        <a:t>A Review</a:t>
                      </a:r>
                      <a:endParaRPr lang="en-IN" dirty="0"/>
                    </a:p>
                  </a:txBody>
                  <a:tcPr/>
                </a:tc>
                <a:tc>
                  <a:txBody>
                    <a:bodyPr/>
                    <a:lstStyle/>
                    <a:p>
                      <a:pPr algn="l"/>
                      <a:r>
                        <a:rPr lang="en-IN" sz="1800" b="0" i="0" kern="1200" dirty="0">
                          <a:solidFill>
                            <a:schemeClr val="dk1"/>
                          </a:solidFill>
                          <a:effectLst/>
                          <a:latin typeface="+mn-lt"/>
                          <a:ea typeface="+mn-ea"/>
                          <a:cs typeface="+mn-cs"/>
                        </a:rPr>
                        <a:t>1. R. Agarwal</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2. V. K. Singh</a:t>
                      </a:r>
                      <a:br>
                        <a:rPr lang="en-IN" sz="1800" b="0" i="0" kern="1200" dirty="0">
                          <a:solidFill>
                            <a:schemeClr val="dk1"/>
                          </a:solidFill>
                          <a:effectLst/>
                          <a:latin typeface="+mn-lt"/>
                          <a:ea typeface="+mn-ea"/>
                          <a:cs typeface="+mn-cs"/>
                        </a:rPr>
                      </a:br>
                      <a:endParaRPr lang="en-IN" dirty="0"/>
                    </a:p>
                  </a:txBody>
                  <a:tcPr/>
                </a:tc>
                <a:tc>
                  <a:txBody>
                    <a:bodyPr/>
                    <a:lstStyle/>
                    <a:p>
                      <a:pPr algn="l"/>
                      <a:r>
                        <a:rPr lang="en-IN" dirty="0"/>
                        <a:t>2014</a:t>
                      </a:r>
                    </a:p>
                  </a:txBody>
                  <a:tcPr/>
                </a:tc>
                <a:tc>
                  <a:txBody>
                    <a:bodyPr/>
                    <a:lstStyle/>
                    <a:p>
                      <a:pPr algn="l"/>
                      <a:r>
                        <a:rPr lang="en-US" sz="1800" b="0" i="0" kern="1200" dirty="0">
                          <a:solidFill>
                            <a:schemeClr val="dk1"/>
                          </a:solidFill>
                          <a:effectLst/>
                          <a:latin typeface="+mn-lt"/>
                          <a:ea typeface="+mn-ea"/>
                          <a:cs typeface="+mn-cs"/>
                        </a:rPr>
                        <a:t>(2014 International Conference on Computing for Sustainable Global Development): </a:t>
                      </a:r>
                    </a:p>
                    <a:p>
                      <a:pPr algn="l"/>
                      <a:r>
                        <a:rPr lang="en-US" sz="1800" b="0" i="0" kern="1200" dirty="0">
                          <a:solidFill>
                            <a:schemeClr val="dk1"/>
                          </a:solidFill>
                          <a:effectLst/>
                          <a:latin typeface="+mn-lt"/>
                          <a:ea typeface="+mn-ea"/>
                          <a:cs typeface="+mn-cs"/>
                        </a:rPr>
                        <a:t>This paper presents a review of different resume parsing techniques, including machine learning and rule-based approaches. The authors discuss the challenges in parsing unstructured resumes and suggest possible future research directions.</a:t>
                      </a:r>
                      <a:endParaRPr lang="en-IN" dirty="0"/>
                    </a:p>
                  </a:txBody>
                  <a:tcPr/>
                </a:tc>
                <a:extLst>
                  <a:ext uri="{0D108BD9-81ED-4DB2-BD59-A6C34878D82A}">
                    <a16:rowId xmlns:a16="http://schemas.microsoft.com/office/drawing/2014/main" val="3288719700"/>
                  </a:ext>
                </a:extLst>
              </a:tr>
              <a:tr h="2743200">
                <a:tc>
                  <a:txBody>
                    <a:bodyPr/>
                    <a:lstStyle/>
                    <a:p>
                      <a:pPr algn="l"/>
                      <a:r>
                        <a:rPr lang="en-IN" dirty="0"/>
                        <a:t>5.</a:t>
                      </a:r>
                    </a:p>
                  </a:txBody>
                  <a:tcPr/>
                </a:tc>
                <a:tc>
                  <a:txBody>
                    <a:bodyPr/>
                    <a:lstStyle/>
                    <a:p>
                      <a:pPr algn="l"/>
                      <a:r>
                        <a:rPr lang="en-US" sz="1800" b="0" i="0" kern="1200" dirty="0">
                          <a:solidFill>
                            <a:schemeClr val="dk1"/>
                          </a:solidFill>
                          <a:effectLst/>
                          <a:latin typeface="+mn-lt"/>
                          <a:ea typeface="+mn-ea"/>
                          <a:cs typeface="+mn-cs"/>
                        </a:rPr>
                        <a:t>Resume Parsing Using Natural Language Processing</a:t>
                      </a:r>
                      <a:endParaRPr lang="en-IN" dirty="0"/>
                    </a:p>
                  </a:txBody>
                  <a:tcPr/>
                </a:tc>
                <a:tc>
                  <a:txBody>
                    <a:bodyPr/>
                    <a:lstStyle/>
                    <a:p>
                      <a:pPr algn="l"/>
                      <a:r>
                        <a:rPr lang="en-US" sz="1800" b="0" i="0" kern="1200" dirty="0">
                          <a:solidFill>
                            <a:schemeClr val="dk1"/>
                          </a:solidFill>
                          <a:effectLst/>
                          <a:latin typeface="+mn-lt"/>
                          <a:ea typeface="+mn-ea"/>
                          <a:cs typeface="+mn-cs"/>
                        </a:rPr>
                        <a:t>1. </a:t>
                      </a:r>
                      <a:r>
                        <a:rPr lang="en-IN" sz="1800" b="0" i="0" kern="1200" dirty="0">
                          <a:solidFill>
                            <a:schemeClr val="dk1"/>
                          </a:solidFill>
                          <a:effectLst/>
                          <a:latin typeface="+mn-lt"/>
                          <a:ea typeface="+mn-ea"/>
                          <a:cs typeface="+mn-cs"/>
                        </a:rPr>
                        <a:t>K. P. Singh</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2. </a:t>
                      </a:r>
                      <a:r>
                        <a:rPr lang="en-IN" sz="1800" b="0" i="0" kern="1200" dirty="0">
                          <a:solidFill>
                            <a:schemeClr val="dk1"/>
                          </a:solidFill>
                          <a:effectLst/>
                          <a:latin typeface="+mn-lt"/>
                          <a:ea typeface="+mn-ea"/>
                          <a:cs typeface="+mn-cs"/>
                        </a:rPr>
                        <a:t>D. R. </a:t>
                      </a:r>
                      <a:r>
                        <a:rPr lang="en-IN" sz="1800" b="0" i="0" kern="1200" dirty="0" err="1">
                          <a:solidFill>
                            <a:schemeClr val="dk1"/>
                          </a:solidFill>
                          <a:effectLst/>
                          <a:latin typeface="+mn-lt"/>
                          <a:ea typeface="+mn-ea"/>
                          <a:cs typeface="+mn-cs"/>
                        </a:rPr>
                        <a:t>Dewangan</a:t>
                      </a:r>
                      <a:r>
                        <a:rPr lang="en-IN" sz="1800" b="0" i="0" kern="1200" dirty="0">
                          <a:solidFill>
                            <a:schemeClr val="dk1"/>
                          </a:solidFill>
                          <a:effectLst/>
                          <a:latin typeface="+mn-lt"/>
                          <a:ea typeface="+mn-ea"/>
                          <a:cs typeface="+mn-cs"/>
                        </a:rPr>
                        <a:t> </a:t>
                      </a:r>
                      <a:endParaRPr lang="en-IN" dirty="0"/>
                    </a:p>
                  </a:txBody>
                  <a:tcPr/>
                </a:tc>
                <a:tc>
                  <a:txBody>
                    <a:bodyPr/>
                    <a:lstStyle/>
                    <a:p>
                      <a:pPr algn="l"/>
                      <a:r>
                        <a:rPr lang="en-IN" dirty="0"/>
                        <a:t>2018</a:t>
                      </a:r>
                    </a:p>
                  </a:txBody>
                  <a:tcPr/>
                </a:tc>
                <a:tc>
                  <a:txBody>
                    <a:bodyPr/>
                    <a:lstStyle/>
                    <a:p>
                      <a:pPr algn="l"/>
                      <a:r>
                        <a:rPr lang="en-US" sz="1800" b="0" i="0" kern="1200" dirty="0">
                          <a:solidFill>
                            <a:schemeClr val="dk1"/>
                          </a:solidFill>
                          <a:effectLst/>
                          <a:latin typeface="+mn-lt"/>
                          <a:ea typeface="+mn-ea"/>
                          <a:cs typeface="+mn-cs"/>
                        </a:rPr>
                        <a:t>(2018 International Conference on Communication, Computing and Digital Systems): This paper investigates the use of natural language processing (NLP) techniques for parsing resumes. The authors propose a novel approach that combines NLP with rule-based methods to extract relevant information from resumes.</a:t>
                      </a:r>
                      <a:endParaRPr lang="en-IN" dirty="0"/>
                    </a:p>
                  </a:txBody>
                  <a:tcPr/>
                </a:tc>
                <a:extLst>
                  <a:ext uri="{0D108BD9-81ED-4DB2-BD59-A6C34878D82A}">
                    <a16:rowId xmlns:a16="http://schemas.microsoft.com/office/drawing/2014/main" val="52672113"/>
                  </a:ext>
                </a:extLst>
              </a:tr>
            </a:tbl>
          </a:graphicData>
        </a:graphic>
      </p:graphicFrame>
    </p:spTree>
    <p:extLst>
      <p:ext uri="{BB962C8B-B14F-4D97-AF65-F5344CB8AC3E}">
        <p14:creationId xmlns:p14="http://schemas.microsoft.com/office/powerpoint/2010/main" val="320590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6B87-E286-8814-520A-BED117C6401E}"/>
              </a:ext>
            </a:extLst>
          </p:cNvPr>
          <p:cNvSpPr>
            <a:spLocks noGrp="1"/>
          </p:cNvSpPr>
          <p:nvPr>
            <p:ph type="title"/>
          </p:nvPr>
        </p:nvSpPr>
        <p:spPr>
          <a:xfrm>
            <a:off x="733168" y="67204"/>
            <a:ext cx="10125950" cy="702303"/>
          </a:xfrm>
        </p:spPr>
        <p:txBody>
          <a:bodyPr>
            <a:normAutofit fontScale="90000"/>
          </a:bodyPr>
          <a:lstStyle/>
          <a:p>
            <a:r>
              <a:rPr lang="en-IN" dirty="0"/>
              <a:t>TIMELINE</a:t>
            </a:r>
          </a:p>
        </p:txBody>
      </p:sp>
      <p:sp>
        <p:nvSpPr>
          <p:cNvPr id="3" name="Content Placeholder 2">
            <a:extLst>
              <a:ext uri="{FF2B5EF4-FFF2-40B4-BE49-F238E27FC236}">
                <a16:creationId xmlns:a16="http://schemas.microsoft.com/office/drawing/2014/main" id="{615D3FBF-F0D7-2469-CB13-27349B22F2F6}"/>
              </a:ext>
            </a:extLst>
          </p:cNvPr>
          <p:cNvSpPr>
            <a:spLocks noGrp="1"/>
          </p:cNvSpPr>
          <p:nvPr>
            <p:ph idx="1"/>
          </p:nvPr>
        </p:nvSpPr>
        <p:spPr/>
        <p:txBody>
          <a:bodyPr/>
          <a:lstStyle/>
          <a:p>
            <a:endParaRPr lang="en-IN"/>
          </a:p>
        </p:txBody>
      </p:sp>
      <p:graphicFrame>
        <p:nvGraphicFramePr>
          <p:cNvPr id="5" name="Content Placeholder 6">
            <a:extLst>
              <a:ext uri="{FF2B5EF4-FFF2-40B4-BE49-F238E27FC236}">
                <a16:creationId xmlns:a16="http://schemas.microsoft.com/office/drawing/2014/main" id="{33DA63B5-D5DB-8CBA-CC9C-E6870E939203}"/>
              </a:ext>
            </a:extLst>
          </p:cNvPr>
          <p:cNvGraphicFramePr>
            <a:graphicFrameLocks/>
          </p:cNvGraphicFramePr>
          <p:nvPr>
            <p:extLst>
              <p:ext uri="{D42A27DB-BD31-4B8C-83A1-F6EECF244321}">
                <p14:modId xmlns:p14="http://schemas.microsoft.com/office/powerpoint/2010/main" val="1726530659"/>
              </p:ext>
            </p:extLst>
          </p:nvPr>
        </p:nvGraphicFramePr>
        <p:xfrm>
          <a:off x="302328" y="650791"/>
          <a:ext cx="11648303" cy="5714487"/>
        </p:xfrm>
        <a:graphic>
          <a:graphicData uri="http://schemas.openxmlformats.org/drawingml/2006/table">
            <a:tbl>
              <a:tblPr firstRow="1" bandRow="1">
                <a:tableStyleId>{5C22544A-7EE6-4342-B048-85BDC9FD1C3A}</a:tableStyleId>
              </a:tblPr>
              <a:tblGrid>
                <a:gridCol w="726243">
                  <a:extLst>
                    <a:ext uri="{9D8B030D-6E8A-4147-A177-3AD203B41FA5}">
                      <a16:colId xmlns:a16="http://schemas.microsoft.com/office/drawing/2014/main" val="20000"/>
                    </a:ext>
                  </a:extLst>
                </a:gridCol>
                <a:gridCol w="2746543">
                  <a:extLst>
                    <a:ext uri="{9D8B030D-6E8A-4147-A177-3AD203B41FA5}">
                      <a16:colId xmlns:a16="http://schemas.microsoft.com/office/drawing/2014/main" val="20001"/>
                    </a:ext>
                  </a:extLst>
                </a:gridCol>
                <a:gridCol w="5768994">
                  <a:extLst>
                    <a:ext uri="{9D8B030D-6E8A-4147-A177-3AD203B41FA5}">
                      <a16:colId xmlns:a16="http://schemas.microsoft.com/office/drawing/2014/main" val="20002"/>
                    </a:ext>
                  </a:extLst>
                </a:gridCol>
                <a:gridCol w="2406523">
                  <a:extLst>
                    <a:ext uri="{9D8B030D-6E8A-4147-A177-3AD203B41FA5}">
                      <a16:colId xmlns:a16="http://schemas.microsoft.com/office/drawing/2014/main" val="20003"/>
                    </a:ext>
                  </a:extLst>
                </a:gridCol>
              </a:tblGrid>
              <a:tr h="595179">
                <a:tc>
                  <a:txBody>
                    <a:bodyPr/>
                    <a:lstStyle/>
                    <a:p>
                      <a:r>
                        <a:rPr lang="en-GB" dirty="0"/>
                        <a:t>S.NO</a:t>
                      </a:r>
                      <a:endParaRPr lang="en-US" dirty="0"/>
                    </a:p>
                  </a:txBody>
                  <a:tcPr/>
                </a:tc>
                <a:tc>
                  <a:txBody>
                    <a:bodyPr/>
                    <a:lstStyle/>
                    <a:p>
                      <a:r>
                        <a:rPr lang="en-GB" dirty="0"/>
                        <a:t>     PROJECT ACTIVITY</a:t>
                      </a:r>
                      <a:endParaRPr lang="en-US" dirty="0"/>
                    </a:p>
                  </a:txBody>
                  <a:tcPr/>
                </a:tc>
                <a:tc>
                  <a:txBody>
                    <a:bodyPr/>
                    <a:lstStyle/>
                    <a:p>
                      <a:r>
                        <a:rPr lang="en-GB" dirty="0"/>
                        <a:t>                                          DESCRIPTION</a:t>
                      </a:r>
                      <a:endParaRPr lang="en-US" dirty="0"/>
                    </a:p>
                  </a:txBody>
                  <a:tcPr/>
                </a:tc>
                <a:tc>
                  <a:txBody>
                    <a:bodyPr/>
                    <a:lstStyle/>
                    <a:p>
                      <a:r>
                        <a:rPr lang="en-GB" dirty="0"/>
                        <a:t>DATE OF COMPLETION</a:t>
                      </a:r>
                      <a:endParaRPr lang="en-US" dirty="0"/>
                    </a:p>
                  </a:txBody>
                  <a:tcPr/>
                </a:tc>
                <a:extLst>
                  <a:ext uri="{0D108BD9-81ED-4DB2-BD59-A6C34878D82A}">
                    <a16:rowId xmlns:a16="http://schemas.microsoft.com/office/drawing/2014/main" val="10000"/>
                  </a:ext>
                </a:extLst>
              </a:tr>
              <a:tr h="595179">
                <a:tc>
                  <a:txBody>
                    <a:bodyPr/>
                    <a:lstStyle/>
                    <a:p>
                      <a:r>
                        <a:rPr lang="en-GB" dirty="0"/>
                        <a:t>1</a:t>
                      </a:r>
                      <a:endParaRPr lang="en-US" dirty="0"/>
                    </a:p>
                  </a:txBody>
                  <a:tcPr/>
                </a:tc>
                <a:tc>
                  <a:txBody>
                    <a:bodyPr/>
                    <a:lstStyle/>
                    <a:p>
                      <a:r>
                        <a:rPr lang="en-GB" dirty="0"/>
                        <a:t>Literature survey</a:t>
                      </a:r>
                      <a:endParaRPr lang="en-US" dirty="0"/>
                    </a:p>
                  </a:txBody>
                  <a:tcPr/>
                </a:tc>
                <a:tc>
                  <a:txBody>
                    <a:bodyPr/>
                    <a:lstStyle/>
                    <a:p>
                      <a:r>
                        <a:rPr lang="en-GB" dirty="0"/>
                        <a:t>The literature survey on the project title will be done from referred</a:t>
                      </a:r>
                      <a:r>
                        <a:rPr lang="en-GB" baseline="0" dirty="0"/>
                        <a:t> journals</a:t>
                      </a:r>
                      <a:endParaRPr lang="en-US" dirty="0"/>
                    </a:p>
                  </a:txBody>
                  <a:tcPr/>
                </a:tc>
                <a:tc>
                  <a:txBody>
                    <a:bodyPr/>
                    <a:lstStyle/>
                    <a:p>
                      <a:r>
                        <a:rPr lang="en-US" dirty="0"/>
                        <a:t>05-08-2023</a:t>
                      </a:r>
                    </a:p>
                  </a:txBody>
                  <a:tcPr/>
                </a:tc>
                <a:extLst>
                  <a:ext uri="{0D108BD9-81ED-4DB2-BD59-A6C34878D82A}">
                    <a16:rowId xmlns:a16="http://schemas.microsoft.com/office/drawing/2014/main" val="10001"/>
                  </a:ext>
                </a:extLst>
              </a:tr>
              <a:tr h="487458">
                <a:tc>
                  <a:txBody>
                    <a:bodyPr/>
                    <a:lstStyle/>
                    <a:p>
                      <a:r>
                        <a:rPr lang="en-GB" dirty="0"/>
                        <a:t>2</a:t>
                      </a:r>
                      <a:endParaRPr lang="en-US" dirty="0"/>
                    </a:p>
                  </a:txBody>
                  <a:tcPr/>
                </a:tc>
                <a:tc>
                  <a:txBody>
                    <a:bodyPr/>
                    <a:lstStyle/>
                    <a:p>
                      <a:r>
                        <a:rPr lang="en-GB" dirty="0"/>
                        <a:t>Review</a:t>
                      </a:r>
                      <a:r>
                        <a:rPr lang="en-GB" baseline="0" dirty="0"/>
                        <a:t> with supervisor</a:t>
                      </a:r>
                      <a:endParaRPr lang="en-US" dirty="0"/>
                    </a:p>
                  </a:txBody>
                  <a:tcPr/>
                </a:tc>
                <a:tc>
                  <a:txBody>
                    <a:bodyPr/>
                    <a:lstStyle/>
                    <a:p>
                      <a:r>
                        <a:rPr lang="en-GB" dirty="0"/>
                        <a:t>Discussion</a:t>
                      </a:r>
                      <a:r>
                        <a:rPr lang="en-GB" baseline="0" dirty="0"/>
                        <a:t> on objectives and formulation of objectives</a:t>
                      </a:r>
                      <a:endParaRPr lang="en-US" dirty="0"/>
                    </a:p>
                  </a:txBody>
                  <a:tcPr/>
                </a:tc>
                <a:tc>
                  <a:txBody>
                    <a:bodyPr/>
                    <a:lstStyle/>
                    <a:p>
                      <a:r>
                        <a:rPr lang="en-US" dirty="0"/>
                        <a:t>17-08-2023</a:t>
                      </a:r>
                    </a:p>
                  </a:txBody>
                  <a:tcPr/>
                </a:tc>
                <a:extLst>
                  <a:ext uri="{0D108BD9-81ED-4DB2-BD59-A6C34878D82A}">
                    <a16:rowId xmlns:a16="http://schemas.microsoft.com/office/drawing/2014/main" val="10002"/>
                  </a:ext>
                </a:extLst>
              </a:tr>
              <a:tr h="850255">
                <a:tc>
                  <a:txBody>
                    <a:bodyPr/>
                    <a:lstStyle/>
                    <a:p>
                      <a:r>
                        <a:rPr lang="en-GB" dirty="0"/>
                        <a:t>3</a:t>
                      </a:r>
                      <a:endParaRPr lang="en-US" dirty="0"/>
                    </a:p>
                  </a:txBody>
                  <a:tcPr/>
                </a:tc>
                <a:tc>
                  <a:txBody>
                    <a:bodyPr/>
                    <a:lstStyle/>
                    <a:p>
                      <a:r>
                        <a:rPr lang="en-GB" dirty="0"/>
                        <a:t>Formulation of Block diagram</a:t>
                      </a:r>
                      <a:endParaRPr lang="en-US" dirty="0"/>
                    </a:p>
                  </a:txBody>
                  <a:tcPr/>
                </a:tc>
                <a:tc>
                  <a:txBody>
                    <a:bodyPr/>
                    <a:lstStyle/>
                    <a:p>
                      <a:r>
                        <a:rPr lang="en-GB" dirty="0"/>
                        <a:t>Concept of the project will be</a:t>
                      </a:r>
                      <a:r>
                        <a:rPr lang="en-GB" baseline="0" dirty="0"/>
                        <a:t> finalised as a schematic diagram.</a:t>
                      </a:r>
                    </a:p>
                    <a:p>
                      <a:r>
                        <a:rPr lang="en-GB" baseline="0" dirty="0"/>
                        <a:t>The list of components will be finalised</a:t>
                      </a:r>
                      <a:endParaRPr lang="en-US" dirty="0"/>
                    </a:p>
                  </a:txBody>
                  <a:tcPr/>
                </a:tc>
                <a:tc>
                  <a:txBody>
                    <a:bodyPr/>
                    <a:lstStyle/>
                    <a:p>
                      <a:r>
                        <a:rPr lang="en-US" dirty="0"/>
                        <a:t>28-08-2023</a:t>
                      </a:r>
                    </a:p>
                  </a:txBody>
                  <a:tcPr/>
                </a:tc>
                <a:extLst>
                  <a:ext uri="{0D108BD9-81ED-4DB2-BD59-A6C34878D82A}">
                    <a16:rowId xmlns:a16="http://schemas.microsoft.com/office/drawing/2014/main" val="10003"/>
                  </a:ext>
                </a:extLst>
              </a:tr>
              <a:tr h="487458">
                <a:tc>
                  <a:txBody>
                    <a:bodyPr/>
                    <a:lstStyle/>
                    <a:p>
                      <a:r>
                        <a:rPr lang="en-GB" dirty="0"/>
                        <a:t>4</a:t>
                      </a:r>
                      <a:endParaRPr lang="en-US" dirty="0"/>
                    </a:p>
                  </a:txBody>
                  <a:tcPr/>
                </a:tc>
                <a:tc>
                  <a:txBody>
                    <a:bodyPr/>
                    <a:lstStyle/>
                    <a:p>
                      <a:r>
                        <a:rPr lang="en-GB" dirty="0"/>
                        <a:t>Review</a:t>
                      </a:r>
                      <a:r>
                        <a:rPr lang="en-GB" baseline="0" dirty="0"/>
                        <a:t> with supervisor</a:t>
                      </a:r>
                      <a:endParaRPr lang="en-US" dirty="0"/>
                    </a:p>
                  </a:txBody>
                  <a:tcPr/>
                </a:tc>
                <a:tc>
                  <a:txBody>
                    <a:bodyPr/>
                    <a:lstStyle/>
                    <a:p>
                      <a:r>
                        <a:rPr lang="en-GB" dirty="0"/>
                        <a:t>Concept discussion</a:t>
                      </a:r>
                      <a:endParaRPr lang="en-US" dirty="0"/>
                    </a:p>
                  </a:txBody>
                  <a:tcPr/>
                </a:tc>
                <a:tc>
                  <a:txBody>
                    <a:bodyPr/>
                    <a:lstStyle/>
                    <a:p>
                      <a:r>
                        <a:rPr lang="en-US" dirty="0"/>
                        <a:t>14-09-2023</a:t>
                      </a:r>
                    </a:p>
                  </a:txBody>
                  <a:tcPr/>
                </a:tc>
                <a:extLst>
                  <a:ext uri="{0D108BD9-81ED-4DB2-BD59-A6C34878D82A}">
                    <a16:rowId xmlns:a16="http://schemas.microsoft.com/office/drawing/2014/main" val="10004"/>
                  </a:ext>
                </a:extLst>
              </a:tr>
              <a:tr h="487458">
                <a:tc>
                  <a:txBody>
                    <a:bodyPr/>
                    <a:lstStyle/>
                    <a:p>
                      <a:r>
                        <a:rPr lang="en-GB" dirty="0"/>
                        <a:t>5</a:t>
                      </a:r>
                      <a:endParaRPr lang="en-US" dirty="0"/>
                    </a:p>
                  </a:txBody>
                  <a:tcPr/>
                </a:tc>
                <a:tc>
                  <a:txBody>
                    <a:bodyPr/>
                    <a:lstStyle/>
                    <a:p>
                      <a:r>
                        <a:rPr lang="en-GB" dirty="0"/>
                        <a:t>Training </a:t>
                      </a:r>
                      <a:endParaRPr lang="en-US" dirty="0"/>
                    </a:p>
                  </a:txBody>
                  <a:tcPr/>
                </a:tc>
                <a:tc>
                  <a:txBody>
                    <a:bodyPr/>
                    <a:lstStyle/>
                    <a:p>
                      <a:r>
                        <a:rPr lang="en-GB" dirty="0"/>
                        <a:t>Model training based on keyword detection</a:t>
                      </a:r>
                      <a:endParaRPr lang="en-US" dirty="0"/>
                    </a:p>
                  </a:txBody>
                  <a:tcPr/>
                </a:tc>
                <a:tc>
                  <a:txBody>
                    <a:bodyPr/>
                    <a:lstStyle/>
                    <a:p>
                      <a:r>
                        <a:rPr lang="en-US" dirty="0"/>
                        <a:t>20-09-2023</a:t>
                      </a:r>
                    </a:p>
                  </a:txBody>
                  <a:tcPr/>
                </a:tc>
                <a:extLst>
                  <a:ext uri="{0D108BD9-81ED-4DB2-BD59-A6C34878D82A}">
                    <a16:rowId xmlns:a16="http://schemas.microsoft.com/office/drawing/2014/main" val="10005"/>
                  </a:ext>
                </a:extLst>
              </a:tr>
              <a:tr h="487458">
                <a:tc>
                  <a:txBody>
                    <a:bodyPr/>
                    <a:lstStyle/>
                    <a:p>
                      <a:r>
                        <a:rPr lang="en-GB" dirty="0"/>
                        <a:t>6</a:t>
                      </a:r>
                      <a:endParaRPr lang="en-US" dirty="0"/>
                    </a:p>
                  </a:txBody>
                  <a:tcPr/>
                </a:tc>
                <a:tc>
                  <a:txBody>
                    <a:bodyPr/>
                    <a:lstStyle/>
                    <a:p>
                      <a:r>
                        <a:rPr lang="en-GB" dirty="0"/>
                        <a:t>Review with supervisor</a:t>
                      </a:r>
                      <a:endParaRPr lang="en-US" dirty="0"/>
                    </a:p>
                  </a:txBody>
                  <a:tcPr/>
                </a:tc>
                <a:tc>
                  <a:txBody>
                    <a:bodyPr/>
                    <a:lstStyle/>
                    <a:p>
                      <a:r>
                        <a:rPr lang="en-GB" dirty="0"/>
                        <a:t>Discussion on the results and review comments</a:t>
                      </a:r>
                      <a:endParaRPr lang="en-US" dirty="0"/>
                    </a:p>
                  </a:txBody>
                  <a:tcPr/>
                </a:tc>
                <a:tc>
                  <a:txBody>
                    <a:bodyPr/>
                    <a:lstStyle/>
                    <a:p>
                      <a:r>
                        <a:rPr lang="en-US" dirty="0"/>
                        <a:t>3-10-2023</a:t>
                      </a:r>
                    </a:p>
                  </a:txBody>
                  <a:tcPr/>
                </a:tc>
                <a:extLst>
                  <a:ext uri="{0D108BD9-81ED-4DB2-BD59-A6C34878D82A}">
                    <a16:rowId xmlns:a16="http://schemas.microsoft.com/office/drawing/2014/main" val="10006"/>
                  </a:ext>
                </a:extLst>
              </a:tr>
              <a:tr h="487458">
                <a:tc>
                  <a:txBody>
                    <a:bodyPr/>
                    <a:lstStyle/>
                    <a:p>
                      <a:r>
                        <a:rPr lang="en-GB" dirty="0"/>
                        <a:t>7</a:t>
                      </a:r>
                      <a:endParaRPr lang="en-US" dirty="0"/>
                    </a:p>
                  </a:txBody>
                  <a:tcPr/>
                </a:tc>
                <a:tc>
                  <a:txBody>
                    <a:bodyPr/>
                    <a:lstStyle/>
                    <a:p>
                      <a:r>
                        <a:rPr lang="en-GB" dirty="0"/>
                        <a:t>Analysis and testing</a:t>
                      </a:r>
                      <a:endParaRPr lang="en-US" dirty="0"/>
                    </a:p>
                  </a:txBody>
                  <a:tcPr/>
                </a:tc>
                <a:tc>
                  <a:txBody>
                    <a:bodyPr/>
                    <a:lstStyle/>
                    <a:p>
                      <a:r>
                        <a:rPr lang="en-GB" dirty="0"/>
                        <a:t>Overall result analysis and performance valuation</a:t>
                      </a:r>
                      <a:endParaRPr lang="en-US" dirty="0"/>
                    </a:p>
                  </a:txBody>
                  <a:tcPr/>
                </a:tc>
                <a:tc>
                  <a:txBody>
                    <a:bodyPr/>
                    <a:lstStyle/>
                    <a:p>
                      <a:r>
                        <a:rPr lang="en-US" dirty="0"/>
                        <a:t>13-10-2023</a:t>
                      </a:r>
                    </a:p>
                  </a:txBody>
                  <a:tcPr/>
                </a:tc>
                <a:extLst>
                  <a:ext uri="{0D108BD9-81ED-4DB2-BD59-A6C34878D82A}">
                    <a16:rowId xmlns:a16="http://schemas.microsoft.com/office/drawing/2014/main" val="10007"/>
                  </a:ext>
                </a:extLst>
              </a:tr>
              <a:tr h="487458">
                <a:tc>
                  <a:txBody>
                    <a:bodyPr/>
                    <a:lstStyle/>
                    <a:p>
                      <a:r>
                        <a:rPr lang="en-GB" dirty="0"/>
                        <a:t>8</a:t>
                      </a:r>
                      <a:endParaRPr lang="en-US" dirty="0"/>
                    </a:p>
                  </a:txBody>
                  <a:tcPr/>
                </a:tc>
                <a:tc>
                  <a:txBody>
                    <a:bodyPr/>
                    <a:lstStyle/>
                    <a:p>
                      <a:r>
                        <a:rPr lang="en-GB" dirty="0"/>
                        <a:t>Documentation</a:t>
                      </a:r>
                      <a:endParaRPr lang="en-US" dirty="0"/>
                    </a:p>
                  </a:txBody>
                  <a:tcPr/>
                </a:tc>
                <a:tc>
                  <a:txBody>
                    <a:bodyPr/>
                    <a:lstStyle/>
                    <a:p>
                      <a:r>
                        <a:rPr lang="en-GB" dirty="0"/>
                        <a:t>Report</a:t>
                      </a:r>
                      <a:r>
                        <a:rPr lang="en-GB" baseline="0" dirty="0"/>
                        <a:t> preparation , Correction and Updation </a:t>
                      </a:r>
                    </a:p>
                  </a:txBody>
                  <a:tcPr/>
                </a:tc>
                <a:tc>
                  <a:txBody>
                    <a:bodyPr/>
                    <a:lstStyle/>
                    <a:p>
                      <a:r>
                        <a:rPr lang="en-US" dirty="0"/>
                        <a:t>23-10-2023</a:t>
                      </a:r>
                    </a:p>
                  </a:txBody>
                  <a:tcPr/>
                </a:tc>
                <a:extLst>
                  <a:ext uri="{0D108BD9-81ED-4DB2-BD59-A6C34878D82A}">
                    <a16:rowId xmlns:a16="http://schemas.microsoft.com/office/drawing/2014/main" val="10008"/>
                  </a:ext>
                </a:extLst>
              </a:tr>
              <a:tr h="595179">
                <a:tc>
                  <a:txBody>
                    <a:bodyPr/>
                    <a:lstStyle/>
                    <a:p>
                      <a:r>
                        <a:rPr lang="en-GB" dirty="0"/>
                        <a:t>9</a:t>
                      </a:r>
                      <a:endParaRPr lang="en-US" dirty="0"/>
                    </a:p>
                  </a:txBody>
                  <a:tcPr/>
                </a:tc>
                <a:tc>
                  <a:txBody>
                    <a:bodyPr/>
                    <a:lstStyle/>
                    <a:p>
                      <a:r>
                        <a:rPr lang="en-GB" dirty="0"/>
                        <a:t>Review of work by supervisor</a:t>
                      </a:r>
                      <a:endParaRPr lang="en-US" dirty="0"/>
                    </a:p>
                  </a:txBody>
                  <a:tcPr/>
                </a:tc>
                <a:tc>
                  <a:txBody>
                    <a:bodyPr/>
                    <a:lstStyle/>
                    <a:p>
                      <a:r>
                        <a:rPr lang="en-GB" dirty="0"/>
                        <a:t>Verifying the incorporation of all suggestions given by review panel</a:t>
                      </a:r>
                      <a:endParaRPr lang="en-US" dirty="0"/>
                    </a:p>
                  </a:txBody>
                  <a:tcPr/>
                </a:tc>
                <a:tc>
                  <a:txBody>
                    <a:bodyPr/>
                    <a:lstStyle/>
                    <a:p>
                      <a:r>
                        <a:rPr lang="en-US" dirty="0"/>
                        <a:t>28-10-2023</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962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F5A6-0237-9132-E847-A1067878D195}"/>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AEC630F3-E2D5-AD19-AF54-7AEBEF0BA6C3}"/>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IN" sz="2400" dirty="0"/>
              <a:t>Saves time</a:t>
            </a:r>
          </a:p>
          <a:p>
            <a:pPr>
              <a:lnSpc>
                <a:spcPct val="150000"/>
              </a:lnSpc>
              <a:buFont typeface="Wingdings" panose="05000000000000000000" pitchFamily="2" charset="2"/>
              <a:buChar char="§"/>
            </a:pPr>
            <a:r>
              <a:rPr lang="en-IN" sz="2400" dirty="0"/>
              <a:t>Increases efficiency</a:t>
            </a:r>
          </a:p>
          <a:p>
            <a:pPr>
              <a:lnSpc>
                <a:spcPct val="150000"/>
              </a:lnSpc>
              <a:buFont typeface="Wingdings" panose="05000000000000000000" pitchFamily="2" charset="2"/>
              <a:buChar char="§"/>
            </a:pPr>
            <a:r>
              <a:rPr lang="en-IN" sz="2400" dirty="0"/>
              <a:t>Eliminates bias</a:t>
            </a:r>
          </a:p>
        </p:txBody>
      </p:sp>
    </p:spTree>
    <p:extLst>
      <p:ext uri="{BB962C8B-B14F-4D97-AF65-F5344CB8AC3E}">
        <p14:creationId xmlns:p14="http://schemas.microsoft.com/office/powerpoint/2010/main" val="1029253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67F2-B42C-DC6B-6695-1B63A85954FC}"/>
              </a:ext>
            </a:extLst>
          </p:cNvPr>
          <p:cNvSpPr>
            <a:spLocks noGrp="1"/>
          </p:cNvSpPr>
          <p:nvPr>
            <p:ph type="title"/>
          </p:nvPr>
        </p:nvSpPr>
        <p:spPr/>
        <p:txBody>
          <a:bodyPr/>
          <a:lstStyle/>
          <a:p>
            <a:r>
              <a:rPr lang="en-IN" dirty="0"/>
              <a:t>DISADVANTAGES		</a:t>
            </a:r>
          </a:p>
        </p:txBody>
      </p:sp>
      <p:sp>
        <p:nvSpPr>
          <p:cNvPr id="3" name="Content Placeholder 2">
            <a:extLst>
              <a:ext uri="{FF2B5EF4-FFF2-40B4-BE49-F238E27FC236}">
                <a16:creationId xmlns:a16="http://schemas.microsoft.com/office/drawing/2014/main" id="{CC2DB398-845E-C1FD-A4C8-96004D988682}"/>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IN" sz="2400" dirty="0"/>
              <a:t>Lack of context </a:t>
            </a:r>
          </a:p>
          <a:p>
            <a:pPr>
              <a:lnSpc>
                <a:spcPct val="150000"/>
              </a:lnSpc>
              <a:buFont typeface="Wingdings" panose="05000000000000000000" pitchFamily="2" charset="2"/>
              <a:buChar char="§"/>
            </a:pPr>
            <a:r>
              <a:rPr lang="en-IN" sz="2400" dirty="0"/>
              <a:t>Limited accuracy</a:t>
            </a:r>
          </a:p>
          <a:p>
            <a:pPr>
              <a:lnSpc>
                <a:spcPct val="150000"/>
              </a:lnSpc>
              <a:buFont typeface="Wingdings" panose="05000000000000000000" pitchFamily="2" charset="2"/>
              <a:buChar char="§"/>
            </a:pPr>
            <a:r>
              <a:rPr lang="en-IN" sz="2400" dirty="0"/>
              <a:t>Dependency on language and format</a:t>
            </a:r>
          </a:p>
          <a:p>
            <a:pPr>
              <a:lnSpc>
                <a:spcPct val="150000"/>
              </a:lnSpc>
              <a:buFont typeface="Wingdings" panose="05000000000000000000" pitchFamily="2" charset="2"/>
              <a:buChar char="§"/>
            </a:pPr>
            <a:r>
              <a:rPr lang="en-IN" sz="2400" dirty="0"/>
              <a:t>Cost </a:t>
            </a:r>
          </a:p>
        </p:txBody>
      </p:sp>
    </p:spTree>
    <p:extLst>
      <p:ext uri="{BB962C8B-B14F-4D97-AF65-F5344CB8AC3E}">
        <p14:creationId xmlns:p14="http://schemas.microsoft.com/office/powerpoint/2010/main" val="217165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5009B79-058F-E012-24F9-31F7078E3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573" y="1021982"/>
            <a:ext cx="7228854" cy="4814035"/>
          </a:xfrm>
          <a:prstGeom prst="ellipse">
            <a:avLst/>
          </a:prstGeom>
          <a:ln>
            <a:noFill/>
          </a:ln>
          <a:effectLst>
            <a:softEdge rad="112500"/>
          </a:effectLst>
          <a:scene3d>
            <a:camera prst="isometricOffAxis1Righ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00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8F4B-A81F-CAB0-6C51-19E4AD7E5C0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E9912FEC-880E-7E87-7C33-784D1D9E5029}"/>
              </a:ext>
            </a:extLst>
          </p:cNvPr>
          <p:cNvSpPr>
            <a:spLocks noGrp="1"/>
          </p:cNvSpPr>
          <p:nvPr>
            <p:ph idx="1"/>
          </p:nvPr>
        </p:nvSpPr>
        <p:spPr/>
        <p:txBody>
          <a:bodyPr/>
          <a:lstStyle/>
          <a:p>
            <a:pPr algn="just">
              <a:lnSpc>
                <a:spcPct val="150000"/>
              </a:lnSpc>
            </a:pPr>
            <a:r>
              <a:rPr lang="en-US" b="0" i="0" dirty="0">
                <a:solidFill>
                  <a:schemeClr val="tx1"/>
                </a:solidFill>
                <a:effectLst/>
              </a:rPr>
              <a:t>Agencies and various </a:t>
            </a:r>
            <a:r>
              <a:rPr lang="en-US" dirty="0">
                <a:solidFill>
                  <a:schemeClr val="tx1"/>
                </a:solidFill>
              </a:rPr>
              <a:t>IT companies </a:t>
            </a:r>
            <a:r>
              <a:rPr lang="en-US" b="0" i="0" dirty="0">
                <a:solidFill>
                  <a:schemeClr val="tx1"/>
                </a:solidFill>
                <a:effectLst/>
              </a:rPr>
              <a:t>must deal with a large number of new jobs seeking people with various resumes. Resume parsing is the process of extracting information from resumes or CVs. It is a time-consuming procedure that can be automated using Natural Language Processing (NLP) and Machine Learning (ML) techniques. This project provides an overview of an ongoing Information Extraction System project that helps recruiters in identifying the best candidate by extracting relevant information from the resume matching the job description.</a:t>
            </a:r>
          </a:p>
        </p:txBody>
      </p:sp>
    </p:spTree>
    <p:extLst>
      <p:ext uri="{BB962C8B-B14F-4D97-AF65-F5344CB8AC3E}">
        <p14:creationId xmlns:p14="http://schemas.microsoft.com/office/powerpoint/2010/main" val="76340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A8DD-B306-CD66-B02E-0C3F7D5CFE0C}"/>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9C52960-E498-C41E-144D-BFF33F1B9E94}"/>
              </a:ext>
            </a:extLst>
          </p:cNvPr>
          <p:cNvSpPr>
            <a:spLocks noGrp="1"/>
          </p:cNvSpPr>
          <p:nvPr>
            <p:ph idx="1"/>
          </p:nvPr>
        </p:nvSpPr>
        <p:spPr/>
        <p:txBody>
          <a:bodyPr/>
          <a:lstStyle/>
          <a:p>
            <a:pPr>
              <a:lnSpc>
                <a:spcPct val="150000"/>
              </a:lnSpc>
            </a:pPr>
            <a:r>
              <a:rPr lang="en-US" b="0" i="0" dirty="0">
                <a:solidFill>
                  <a:schemeClr val="tx1"/>
                </a:solidFill>
                <a:effectLst/>
              </a:rPr>
              <a:t>The objective of building a resume parser using machine learning is to automate the process of extracting information from a resume and converting it into a structured format that can be easily searched, analyzed, and stored. This process is automated using NLP (natural language processing) and machine learning techniques to improve accuracy and efficiency</a:t>
            </a:r>
            <a:r>
              <a:rPr lang="en-US" i="0" dirty="0">
                <a:solidFill>
                  <a:schemeClr val="tx1"/>
                </a:solidFill>
                <a:effectLst/>
              </a:rPr>
              <a:t>. </a:t>
            </a:r>
            <a:r>
              <a:rPr lang="en-US" dirty="0">
                <a:solidFill>
                  <a:schemeClr val="tx1"/>
                </a:solidFill>
              </a:rPr>
              <a:t>A resume parser is a deep learning/AI framework that identifies complete information from resumes, analyzes, store, organize, and enriches it through its taxonomies.</a:t>
            </a:r>
            <a:endParaRPr lang="en-IN" dirty="0">
              <a:solidFill>
                <a:schemeClr val="tx1"/>
              </a:solidFill>
            </a:endParaRPr>
          </a:p>
        </p:txBody>
      </p:sp>
    </p:spTree>
    <p:extLst>
      <p:ext uri="{BB962C8B-B14F-4D97-AF65-F5344CB8AC3E}">
        <p14:creationId xmlns:p14="http://schemas.microsoft.com/office/powerpoint/2010/main" val="6998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A1C-F73C-BF31-087C-2D8C4A9E6D23}"/>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ECEDCB11-AB24-6687-9800-7C02CF608489}"/>
              </a:ext>
            </a:extLst>
          </p:cNvPr>
          <p:cNvSpPr>
            <a:spLocks noGrp="1"/>
          </p:cNvSpPr>
          <p:nvPr>
            <p:ph idx="1"/>
          </p:nvPr>
        </p:nvSpPr>
        <p:spPr/>
        <p:txBody>
          <a:bodyPr/>
          <a:lstStyle/>
          <a:p>
            <a:pPr>
              <a:buFont typeface="Arial" panose="020B0604020202020204" pitchFamily="34" charset="0"/>
              <a:buChar char="•"/>
            </a:pPr>
            <a:r>
              <a:rPr lang="en-IN" dirty="0"/>
              <a:t>Resume parsing software uses NLP algorithms to analyse resumes and extract relevant information. </a:t>
            </a:r>
          </a:p>
          <a:p>
            <a:pPr>
              <a:buFont typeface="Arial" panose="020B0604020202020204" pitchFamily="34" charset="0"/>
              <a:buChar char="•"/>
            </a:pPr>
            <a:r>
              <a:rPr lang="en-IN" dirty="0"/>
              <a:t>e.g.., contact details , education, work experience , skills and achievements.</a:t>
            </a:r>
          </a:p>
          <a:p>
            <a:pPr>
              <a:buFont typeface="Arial" panose="020B0604020202020204" pitchFamily="34" charset="0"/>
              <a:buChar char="•"/>
            </a:pPr>
            <a:r>
              <a:rPr lang="en-IN" dirty="0"/>
              <a:t>Pre-processing</a:t>
            </a:r>
          </a:p>
          <a:p>
            <a:pPr>
              <a:buFont typeface="Arial" panose="020B0604020202020204" pitchFamily="34" charset="0"/>
              <a:buChar char="•"/>
            </a:pPr>
            <a:r>
              <a:rPr lang="en-IN" dirty="0"/>
              <a:t>Tokenization</a:t>
            </a:r>
          </a:p>
          <a:p>
            <a:pPr>
              <a:buFont typeface="Arial" panose="020B0604020202020204" pitchFamily="34" charset="0"/>
              <a:buChar char="•"/>
            </a:pPr>
            <a:r>
              <a:rPr lang="en-IN" dirty="0"/>
              <a:t>Relationship extraction</a:t>
            </a:r>
          </a:p>
          <a:p>
            <a:pPr>
              <a:buFont typeface="Arial" panose="020B0604020202020204" pitchFamily="34" charset="0"/>
              <a:buChar char="•"/>
            </a:pPr>
            <a:r>
              <a:rPr lang="en-IN" dirty="0"/>
              <a:t>Parsing </a:t>
            </a:r>
          </a:p>
        </p:txBody>
      </p:sp>
    </p:spTree>
    <p:extLst>
      <p:ext uri="{BB962C8B-B14F-4D97-AF65-F5344CB8AC3E}">
        <p14:creationId xmlns:p14="http://schemas.microsoft.com/office/powerpoint/2010/main" val="65678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9BEB-6D70-AE0C-9194-683DFCA13339}"/>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BE440844-F7D3-C806-900E-1B6EE22C180A}"/>
              </a:ext>
            </a:extLst>
          </p:cNvPr>
          <p:cNvSpPr>
            <a:spLocks noGrp="1"/>
          </p:cNvSpPr>
          <p:nvPr>
            <p:ph idx="1"/>
          </p:nvPr>
        </p:nvSpPr>
        <p:spPr/>
        <p:txBody>
          <a:bodyPr/>
          <a:lstStyle/>
          <a:p>
            <a:pPr algn="just">
              <a:lnSpc>
                <a:spcPct val="150000"/>
              </a:lnSpc>
            </a:pPr>
            <a:r>
              <a:rPr lang="en-US" b="0" i="0" dirty="0">
                <a:solidFill>
                  <a:srgbClr val="000000"/>
                </a:solidFill>
                <a:effectLst/>
              </a:rPr>
              <a:t>The methodology for building a resume parser using machine learning involves several steps. </a:t>
            </a:r>
            <a:r>
              <a:rPr lang="en-US" dirty="0">
                <a:solidFill>
                  <a:srgbClr val="000000"/>
                </a:solidFill>
              </a:rPr>
              <a:t>The first step is data preparation, which involves collecting a large number of resumes in various formats such as PDF, Word, and HTML</a:t>
            </a:r>
            <a:r>
              <a:rPr lang="en-US" b="0" i="0" dirty="0">
                <a:solidFill>
                  <a:srgbClr val="000000"/>
                </a:solidFill>
                <a:effectLst/>
              </a:rPr>
              <a:t>. </a:t>
            </a:r>
            <a:r>
              <a:rPr lang="en-US" dirty="0">
                <a:solidFill>
                  <a:srgbClr val="000000"/>
                </a:solidFill>
              </a:rPr>
              <a:t>The next step is to preprocess the data by converting it into a structured format that can be easily analyzed and searched. The next step is to use NLP (natural language processing) and machine learning techniques to train the model to identify and extract relevant information from the resumes</a:t>
            </a:r>
            <a:r>
              <a:rPr lang="en-US" baseline="30000" dirty="0">
                <a:solidFill>
                  <a:srgbClr val="000000"/>
                </a:solidFill>
              </a:rPr>
              <a:t>.</a:t>
            </a:r>
            <a:r>
              <a:rPr lang="en-US" b="0" i="0" dirty="0">
                <a:solidFill>
                  <a:srgbClr val="000000"/>
                </a:solidFill>
                <a:effectLst/>
              </a:rPr>
              <a:t> Statistical parsers are the most advanced technique of resume parsing using machine learning. They apply statistical models to text to identify and cull out structures in CVs.</a:t>
            </a:r>
          </a:p>
          <a:p>
            <a:pPr algn="just">
              <a:lnSpc>
                <a:spcPct val="150000"/>
              </a:lnSpc>
            </a:pPr>
            <a:endParaRPr lang="en-IN" dirty="0"/>
          </a:p>
        </p:txBody>
      </p:sp>
    </p:spTree>
    <p:extLst>
      <p:ext uri="{BB962C8B-B14F-4D97-AF65-F5344CB8AC3E}">
        <p14:creationId xmlns:p14="http://schemas.microsoft.com/office/powerpoint/2010/main" val="99890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C082-A948-EC41-DF71-FBB50591E54C}"/>
              </a:ext>
            </a:extLst>
          </p:cNvPr>
          <p:cNvSpPr>
            <a:spLocks noGrp="1"/>
          </p:cNvSpPr>
          <p:nvPr>
            <p:ph type="title"/>
          </p:nvPr>
        </p:nvSpPr>
        <p:spPr/>
        <p:txBody>
          <a:bodyPr/>
          <a:lstStyle/>
          <a:p>
            <a:r>
              <a:rPr lang="en-IN" dirty="0"/>
              <a:t>BLOCK DIAGRAM</a:t>
            </a:r>
          </a:p>
        </p:txBody>
      </p:sp>
      <p:graphicFrame>
        <p:nvGraphicFramePr>
          <p:cNvPr id="3" name="Diagram 2">
            <a:extLst>
              <a:ext uri="{FF2B5EF4-FFF2-40B4-BE49-F238E27FC236}">
                <a16:creationId xmlns:a16="http://schemas.microsoft.com/office/drawing/2014/main" id="{F9BC92CB-5381-94F0-3D45-01CD3D307B2A}"/>
              </a:ext>
            </a:extLst>
          </p:cNvPr>
          <p:cNvGraphicFramePr/>
          <p:nvPr>
            <p:extLst>
              <p:ext uri="{D42A27DB-BD31-4B8C-83A1-F6EECF244321}">
                <p14:modId xmlns:p14="http://schemas.microsoft.com/office/powerpoint/2010/main" val="1188570390"/>
              </p:ext>
            </p:extLst>
          </p:nvPr>
        </p:nvGraphicFramePr>
        <p:xfrm>
          <a:off x="2550885" y="1959428"/>
          <a:ext cx="7090229" cy="4195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66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170E-25E1-BCAF-2B57-43FAFB037FFF}"/>
              </a:ext>
            </a:extLst>
          </p:cNvPr>
          <p:cNvSpPr>
            <a:spLocks noGrp="1"/>
          </p:cNvSpPr>
          <p:nvPr>
            <p:ph type="title"/>
          </p:nvPr>
        </p:nvSpPr>
        <p:spPr>
          <a:xfrm>
            <a:off x="1187896" y="353786"/>
            <a:ext cx="10058400" cy="1450757"/>
          </a:xfrm>
        </p:spPr>
        <p:txBody>
          <a:bodyPr/>
          <a:lstStyle/>
          <a:p>
            <a:r>
              <a:rPr lang="en-IN" dirty="0"/>
              <a:t>TOOLS USED</a:t>
            </a:r>
          </a:p>
        </p:txBody>
      </p:sp>
      <p:sp>
        <p:nvSpPr>
          <p:cNvPr id="3" name="Content Placeholder 2">
            <a:extLst>
              <a:ext uri="{FF2B5EF4-FFF2-40B4-BE49-F238E27FC236}">
                <a16:creationId xmlns:a16="http://schemas.microsoft.com/office/drawing/2014/main" id="{B940CF55-B2C0-8CAF-5A31-DAD974C7D8B8}"/>
              </a:ext>
            </a:extLst>
          </p:cNvPr>
          <p:cNvSpPr>
            <a:spLocks noGrp="1"/>
          </p:cNvSpPr>
          <p:nvPr>
            <p:ph idx="1"/>
          </p:nvPr>
        </p:nvSpPr>
        <p:spPr>
          <a:xfrm>
            <a:off x="1187896" y="1804542"/>
            <a:ext cx="10295650" cy="4699671"/>
          </a:xfrm>
        </p:spPr>
        <p:txBody>
          <a:bodyPr>
            <a:noAutofit/>
          </a:bodyPr>
          <a:lstStyle/>
          <a:p>
            <a:pPr marL="0" indent="0" algn="just">
              <a:lnSpc>
                <a:spcPct val="150000"/>
              </a:lnSpc>
              <a:buNone/>
            </a:pPr>
            <a:r>
              <a:rPr lang="en-IN" sz="2400" b="1" dirty="0">
                <a:solidFill>
                  <a:schemeClr val="tx1"/>
                </a:solidFill>
              </a:rPr>
              <a:t>LANGUAGE : </a:t>
            </a:r>
            <a:r>
              <a:rPr lang="en-IN" sz="2400" dirty="0">
                <a:solidFill>
                  <a:schemeClr val="tx1"/>
                </a:solidFill>
              </a:rPr>
              <a:t>Python</a:t>
            </a:r>
          </a:p>
          <a:p>
            <a:pPr marL="0" indent="0" algn="just">
              <a:lnSpc>
                <a:spcPct val="150000"/>
              </a:lnSpc>
              <a:buNone/>
            </a:pPr>
            <a:endParaRPr lang="en-IN" sz="2400" dirty="0">
              <a:solidFill>
                <a:schemeClr val="tx1"/>
              </a:solidFill>
            </a:endParaRPr>
          </a:p>
          <a:p>
            <a:pPr marL="0" indent="0" algn="just">
              <a:lnSpc>
                <a:spcPct val="150000"/>
              </a:lnSpc>
              <a:buNone/>
            </a:pPr>
            <a:r>
              <a:rPr lang="en-IN" sz="2400" b="1" dirty="0">
                <a:solidFill>
                  <a:schemeClr val="tx1"/>
                </a:solidFill>
              </a:rPr>
              <a:t>INTEGRATED DEVELOPMENT ENVIRONMENT (IDE) : </a:t>
            </a:r>
            <a:r>
              <a:rPr lang="en-IN" sz="2400" dirty="0" err="1">
                <a:solidFill>
                  <a:schemeClr val="tx1"/>
                </a:solidFill>
              </a:rPr>
              <a:t>Jupyter</a:t>
            </a:r>
            <a:r>
              <a:rPr lang="en-IN" sz="2400" dirty="0">
                <a:solidFill>
                  <a:schemeClr val="tx1"/>
                </a:solidFill>
              </a:rPr>
              <a:t> Notebook</a:t>
            </a:r>
          </a:p>
          <a:p>
            <a:pPr algn="just">
              <a:lnSpc>
                <a:spcPct val="150000"/>
              </a:lnSpc>
              <a:buFont typeface="Wingdings" panose="05000000000000000000" pitchFamily="2" charset="2"/>
              <a:buChar char="Ø"/>
            </a:pPr>
            <a:r>
              <a:rPr lang="en-IN" sz="2400" dirty="0">
                <a:solidFill>
                  <a:schemeClr val="tx1"/>
                </a:solidFill>
              </a:rPr>
              <a:t>The </a:t>
            </a:r>
            <a:r>
              <a:rPr lang="en-IN" sz="2400" dirty="0" err="1">
                <a:solidFill>
                  <a:schemeClr val="tx1"/>
                </a:solidFill>
              </a:rPr>
              <a:t>Jupyter</a:t>
            </a:r>
            <a:r>
              <a:rPr lang="en-IN" sz="2400" dirty="0">
                <a:solidFill>
                  <a:schemeClr val="tx1"/>
                </a:solidFill>
              </a:rPr>
              <a:t> Notebook is a web-biased interactive computing platform. The notebook combines live code , equations , narrative text , visualizations , interactive dashboards and other media .</a:t>
            </a:r>
          </a:p>
        </p:txBody>
      </p:sp>
    </p:spTree>
    <p:extLst>
      <p:ext uri="{BB962C8B-B14F-4D97-AF65-F5344CB8AC3E}">
        <p14:creationId xmlns:p14="http://schemas.microsoft.com/office/powerpoint/2010/main" val="351269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86A1-4AC2-1BB4-0AB5-7C94C3B03298}"/>
              </a:ext>
            </a:extLst>
          </p:cNvPr>
          <p:cNvSpPr>
            <a:spLocks noGrp="1"/>
          </p:cNvSpPr>
          <p:nvPr>
            <p:ph type="title"/>
          </p:nvPr>
        </p:nvSpPr>
        <p:spPr>
          <a:xfrm>
            <a:off x="1066800" y="165901"/>
            <a:ext cx="10058400" cy="1450757"/>
          </a:xfrm>
        </p:spPr>
        <p:txBody>
          <a:bodyPr/>
          <a:lstStyle/>
          <a:p>
            <a:r>
              <a:rPr lang="en-IN" dirty="0"/>
              <a:t>LITERATURE REVIEW</a:t>
            </a:r>
          </a:p>
        </p:txBody>
      </p:sp>
      <p:graphicFrame>
        <p:nvGraphicFramePr>
          <p:cNvPr id="7" name="Table 7">
            <a:extLst>
              <a:ext uri="{FF2B5EF4-FFF2-40B4-BE49-F238E27FC236}">
                <a16:creationId xmlns:a16="http://schemas.microsoft.com/office/drawing/2014/main" id="{D93384D8-1DCA-A3D7-0375-DB2C811804AB}"/>
              </a:ext>
            </a:extLst>
          </p:cNvPr>
          <p:cNvGraphicFramePr>
            <a:graphicFrameLocks noGrp="1"/>
          </p:cNvGraphicFramePr>
          <p:nvPr>
            <p:ph idx="1"/>
            <p:extLst>
              <p:ext uri="{D42A27DB-BD31-4B8C-83A1-F6EECF244321}">
                <p14:modId xmlns:p14="http://schemas.microsoft.com/office/powerpoint/2010/main" val="3167067575"/>
              </p:ext>
            </p:extLst>
          </p:nvPr>
        </p:nvGraphicFramePr>
        <p:xfrm>
          <a:off x="691978" y="1846262"/>
          <a:ext cx="11071655" cy="3474720"/>
        </p:xfrm>
        <a:graphic>
          <a:graphicData uri="http://schemas.openxmlformats.org/drawingml/2006/table">
            <a:tbl>
              <a:tblPr firstRow="1" bandRow="1">
                <a:tableStyleId>{5C22544A-7EE6-4342-B048-85BDC9FD1C3A}</a:tableStyleId>
              </a:tblPr>
              <a:tblGrid>
                <a:gridCol w="1029730">
                  <a:extLst>
                    <a:ext uri="{9D8B030D-6E8A-4147-A177-3AD203B41FA5}">
                      <a16:colId xmlns:a16="http://schemas.microsoft.com/office/drawing/2014/main" val="1825882551"/>
                    </a:ext>
                  </a:extLst>
                </a:gridCol>
                <a:gridCol w="2520778">
                  <a:extLst>
                    <a:ext uri="{9D8B030D-6E8A-4147-A177-3AD203B41FA5}">
                      <a16:colId xmlns:a16="http://schemas.microsoft.com/office/drawing/2014/main" val="1883730264"/>
                    </a:ext>
                  </a:extLst>
                </a:gridCol>
                <a:gridCol w="2339546">
                  <a:extLst>
                    <a:ext uri="{9D8B030D-6E8A-4147-A177-3AD203B41FA5}">
                      <a16:colId xmlns:a16="http://schemas.microsoft.com/office/drawing/2014/main" val="4181780987"/>
                    </a:ext>
                  </a:extLst>
                </a:gridCol>
                <a:gridCol w="2306595">
                  <a:extLst>
                    <a:ext uri="{9D8B030D-6E8A-4147-A177-3AD203B41FA5}">
                      <a16:colId xmlns:a16="http://schemas.microsoft.com/office/drawing/2014/main" val="3467962915"/>
                    </a:ext>
                  </a:extLst>
                </a:gridCol>
                <a:gridCol w="2875006">
                  <a:extLst>
                    <a:ext uri="{9D8B030D-6E8A-4147-A177-3AD203B41FA5}">
                      <a16:colId xmlns:a16="http://schemas.microsoft.com/office/drawing/2014/main" val="2809088742"/>
                    </a:ext>
                  </a:extLst>
                </a:gridCol>
              </a:tblGrid>
              <a:tr h="608614">
                <a:tc>
                  <a:txBody>
                    <a:bodyPr/>
                    <a:lstStyle/>
                    <a:p>
                      <a:r>
                        <a:rPr lang="en-IN" dirty="0"/>
                        <a:t>S NO </a:t>
                      </a:r>
                    </a:p>
                  </a:txBody>
                  <a:tcPr/>
                </a:tc>
                <a:tc>
                  <a:txBody>
                    <a:bodyPr/>
                    <a:lstStyle/>
                    <a:p>
                      <a:r>
                        <a:rPr lang="en-IN" dirty="0"/>
                        <a:t>TITLE</a:t>
                      </a:r>
                    </a:p>
                  </a:txBody>
                  <a:tcPr/>
                </a:tc>
                <a:tc>
                  <a:txBody>
                    <a:bodyPr/>
                    <a:lstStyle/>
                    <a:p>
                      <a:r>
                        <a:rPr lang="en-IN" dirty="0"/>
                        <a:t>AUTHOR</a:t>
                      </a:r>
                    </a:p>
                  </a:txBody>
                  <a:tcPr/>
                </a:tc>
                <a:tc>
                  <a:txBody>
                    <a:bodyPr/>
                    <a:lstStyle/>
                    <a:p>
                      <a:r>
                        <a:rPr lang="en-IN" dirty="0"/>
                        <a:t>YEAR OF PUBLICATION</a:t>
                      </a:r>
                    </a:p>
                  </a:txBody>
                  <a:tcPr/>
                </a:tc>
                <a:tc>
                  <a:txBody>
                    <a:bodyPr/>
                    <a:lstStyle/>
                    <a:p>
                      <a:r>
                        <a:rPr lang="en-IN" dirty="0"/>
                        <a:t>ABSTRACT</a:t>
                      </a:r>
                    </a:p>
                  </a:txBody>
                  <a:tcPr/>
                </a:tc>
                <a:extLst>
                  <a:ext uri="{0D108BD9-81ED-4DB2-BD59-A6C34878D82A}">
                    <a16:rowId xmlns:a16="http://schemas.microsoft.com/office/drawing/2014/main" val="3389858014"/>
                  </a:ext>
                </a:extLst>
              </a:tr>
              <a:tr h="2194401">
                <a:tc>
                  <a:txBody>
                    <a:bodyPr/>
                    <a:lstStyle/>
                    <a:p>
                      <a:r>
                        <a:rPr lang="en-IN" dirty="0"/>
                        <a:t>1.</a:t>
                      </a:r>
                    </a:p>
                  </a:txBody>
                  <a:tcPr/>
                </a:tc>
                <a:tc>
                  <a:txBody>
                    <a:bodyPr/>
                    <a:lstStyle/>
                    <a:p>
                      <a:r>
                        <a:rPr lang="en-US" sz="1800" b="0" i="0" kern="1200" dirty="0">
                          <a:solidFill>
                            <a:schemeClr val="dk1"/>
                          </a:solidFill>
                          <a:effectLst/>
                          <a:latin typeface="+mn-lt"/>
                          <a:ea typeface="+mn-ea"/>
                          <a:cs typeface="+mn-cs"/>
                        </a:rPr>
                        <a:t>A Survey on Resume Parsing and Analysis Techniques.</a:t>
                      </a:r>
                      <a:endParaRPr lang="en-IN" dirty="0"/>
                    </a:p>
                  </a:txBody>
                  <a:tcPr/>
                </a:tc>
                <a:tc>
                  <a:txBody>
                    <a:bodyPr/>
                    <a:lstStyle/>
                    <a:p>
                      <a:r>
                        <a:rPr lang="en-IN" sz="1800" b="0" i="0" kern="1200" dirty="0">
                          <a:solidFill>
                            <a:schemeClr val="dk1"/>
                          </a:solidFill>
                          <a:effectLst/>
                          <a:latin typeface="+mn-lt"/>
                          <a:ea typeface="+mn-ea"/>
                          <a:cs typeface="+mn-cs"/>
                        </a:rPr>
                        <a:t>1. </a:t>
                      </a:r>
                      <a:r>
                        <a:rPr lang="en-IN" sz="1800" b="0" i="0" kern="1200" dirty="0" err="1">
                          <a:solidFill>
                            <a:schemeClr val="dk1"/>
                          </a:solidFill>
                          <a:effectLst/>
                          <a:latin typeface="+mn-lt"/>
                          <a:ea typeface="+mn-ea"/>
                          <a:cs typeface="+mn-cs"/>
                        </a:rPr>
                        <a:t>Dipanwita</a:t>
                      </a:r>
                      <a:r>
                        <a:rPr lang="en-IN" sz="1800" b="0" i="0" kern="1200" dirty="0">
                          <a:solidFill>
                            <a:schemeClr val="dk1"/>
                          </a:solidFill>
                          <a:effectLst/>
                          <a:latin typeface="+mn-lt"/>
                          <a:ea typeface="+mn-ea"/>
                          <a:cs typeface="+mn-cs"/>
                        </a:rPr>
                        <a:t> Das</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2. Anirban Kundu</a:t>
                      </a:r>
                      <a:endParaRPr lang="en-IN" dirty="0"/>
                    </a:p>
                  </a:txBody>
                  <a:tcPr/>
                </a:tc>
                <a:tc>
                  <a:txBody>
                    <a:bodyPr/>
                    <a:lstStyle/>
                    <a:p>
                      <a:r>
                        <a:rPr lang="en-IN" dirty="0"/>
                        <a:t>2020</a:t>
                      </a:r>
                    </a:p>
                  </a:txBody>
                  <a:tcPr/>
                </a:tc>
                <a:tc>
                  <a:txBody>
                    <a:bodyPr/>
                    <a:lstStyle/>
                    <a:p>
                      <a:pPr algn="just"/>
                      <a:r>
                        <a:rPr lang="en-US" sz="1800" b="0" i="0" kern="1200" dirty="0">
                          <a:solidFill>
                            <a:schemeClr val="dk1"/>
                          </a:solidFill>
                          <a:effectLst/>
                          <a:latin typeface="+mn-lt"/>
                          <a:ea typeface="+mn-ea"/>
                          <a:cs typeface="+mn-cs"/>
                        </a:rPr>
                        <a:t>This comprehensive survey, published in the International Journal of Advanced Computer Science and Applications (IJACSA) in 2020, provides an up-to date overview of resume parsing techniques, with a focus on machine learning and deep learning approaches.</a:t>
                      </a:r>
                      <a:endParaRPr lang="en-IN" dirty="0"/>
                    </a:p>
                  </a:txBody>
                  <a:tcPr/>
                </a:tc>
                <a:extLst>
                  <a:ext uri="{0D108BD9-81ED-4DB2-BD59-A6C34878D82A}">
                    <a16:rowId xmlns:a16="http://schemas.microsoft.com/office/drawing/2014/main" val="2555665602"/>
                  </a:ext>
                </a:extLst>
              </a:tr>
            </a:tbl>
          </a:graphicData>
        </a:graphic>
      </p:graphicFrame>
    </p:spTree>
    <p:extLst>
      <p:ext uri="{BB962C8B-B14F-4D97-AF65-F5344CB8AC3E}">
        <p14:creationId xmlns:p14="http://schemas.microsoft.com/office/powerpoint/2010/main" val="428344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93049E0-9906-DD53-AAE9-F3C3BFBCB9A6}"/>
              </a:ext>
            </a:extLst>
          </p:cNvPr>
          <p:cNvGraphicFramePr>
            <a:graphicFrameLocks noGrp="1"/>
          </p:cNvGraphicFramePr>
          <p:nvPr>
            <p:extLst>
              <p:ext uri="{D42A27DB-BD31-4B8C-83A1-F6EECF244321}">
                <p14:modId xmlns:p14="http://schemas.microsoft.com/office/powerpoint/2010/main" val="2534783257"/>
              </p:ext>
            </p:extLst>
          </p:nvPr>
        </p:nvGraphicFramePr>
        <p:xfrm>
          <a:off x="0" y="0"/>
          <a:ext cx="12191999" cy="6329680"/>
        </p:xfrm>
        <a:graphic>
          <a:graphicData uri="http://schemas.openxmlformats.org/drawingml/2006/table">
            <a:tbl>
              <a:tblPr firstRow="1" bandRow="1">
                <a:tableStyleId>{5C22544A-7EE6-4342-B048-85BDC9FD1C3A}</a:tableStyleId>
              </a:tblPr>
              <a:tblGrid>
                <a:gridCol w="851287">
                  <a:extLst>
                    <a:ext uri="{9D8B030D-6E8A-4147-A177-3AD203B41FA5}">
                      <a16:colId xmlns:a16="http://schemas.microsoft.com/office/drawing/2014/main" val="2494619054"/>
                    </a:ext>
                  </a:extLst>
                </a:gridCol>
                <a:gridCol w="3101818">
                  <a:extLst>
                    <a:ext uri="{9D8B030D-6E8A-4147-A177-3AD203B41FA5}">
                      <a16:colId xmlns:a16="http://schemas.microsoft.com/office/drawing/2014/main" val="3828961855"/>
                    </a:ext>
                  </a:extLst>
                </a:gridCol>
                <a:gridCol w="2495151">
                  <a:extLst>
                    <a:ext uri="{9D8B030D-6E8A-4147-A177-3AD203B41FA5}">
                      <a16:colId xmlns:a16="http://schemas.microsoft.com/office/drawing/2014/main" val="3893912586"/>
                    </a:ext>
                  </a:extLst>
                </a:gridCol>
                <a:gridCol w="1810208">
                  <a:extLst>
                    <a:ext uri="{9D8B030D-6E8A-4147-A177-3AD203B41FA5}">
                      <a16:colId xmlns:a16="http://schemas.microsoft.com/office/drawing/2014/main" val="1645748531"/>
                    </a:ext>
                  </a:extLst>
                </a:gridCol>
                <a:gridCol w="3933535">
                  <a:extLst>
                    <a:ext uri="{9D8B030D-6E8A-4147-A177-3AD203B41FA5}">
                      <a16:colId xmlns:a16="http://schemas.microsoft.com/office/drawing/2014/main" val="3789474807"/>
                    </a:ext>
                  </a:extLst>
                </a:gridCol>
              </a:tblGrid>
              <a:tr h="703298">
                <a:tc>
                  <a:txBody>
                    <a:bodyPr/>
                    <a:lstStyle/>
                    <a:p>
                      <a:pPr algn="l"/>
                      <a:r>
                        <a:rPr lang="en-IN" dirty="0"/>
                        <a:t>S NO</a:t>
                      </a:r>
                    </a:p>
                  </a:txBody>
                  <a:tcPr/>
                </a:tc>
                <a:tc>
                  <a:txBody>
                    <a:bodyPr/>
                    <a:lstStyle/>
                    <a:p>
                      <a:pPr algn="l"/>
                      <a:r>
                        <a:rPr lang="en-IN" dirty="0"/>
                        <a:t>TITLE </a:t>
                      </a:r>
                    </a:p>
                  </a:txBody>
                  <a:tcPr/>
                </a:tc>
                <a:tc>
                  <a:txBody>
                    <a:bodyPr/>
                    <a:lstStyle/>
                    <a:p>
                      <a:pPr algn="l"/>
                      <a:r>
                        <a:rPr lang="en-IN" dirty="0"/>
                        <a:t>AUTHOR</a:t>
                      </a:r>
                    </a:p>
                  </a:txBody>
                  <a:tcPr/>
                </a:tc>
                <a:tc>
                  <a:txBody>
                    <a:bodyPr/>
                    <a:lstStyle/>
                    <a:p>
                      <a:pPr algn="l"/>
                      <a:r>
                        <a:rPr lang="en-IN" dirty="0"/>
                        <a:t>YEAR OF PUBLICATION </a:t>
                      </a:r>
                    </a:p>
                  </a:txBody>
                  <a:tcPr/>
                </a:tc>
                <a:tc>
                  <a:txBody>
                    <a:bodyPr/>
                    <a:lstStyle/>
                    <a:p>
                      <a:pPr algn="l"/>
                      <a:r>
                        <a:rPr lang="en-IN" dirty="0"/>
                        <a:t>ABSTRACT</a:t>
                      </a:r>
                    </a:p>
                  </a:txBody>
                  <a:tcPr/>
                </a:tc>
                <a:extLst>
                  <a:ext uri="{0D108BD9-81ED-4DB2-BD59-A6C34878D82A}">
                    <a16:rowId xmlns:a16="http://schemas.microsoft.com/office/drawing/2014/main" val="3107113677"/>
                  </a:ext>
                </a:extLst>
              </a:tr>
              <a:tr h="2813191">
                <a:tc>
                  <a:txBody>
                    <a:bodyPr/>
                    <a:lstStyle/>
                    <a:p>
                      <a:pPr algn="l"/>
                      <a:r>
                        <a:rPr lang="en-IN" dirty="0"/>
                        <a:t>2.</a:t>
                      </a:r>
                    </a:p>
                  </a:txBody>
                  <a:tcPr/>
                </a:tc>
                <a:tc>
                  <a:txBody>
                    <a:bodyPr/>
                    <a:lstStyle/>
                    <a:p>
                      <a:pPr algn="l"/>
                      <a:r>
                        <a:rPr lang="en-US" sz="1800" b="0" i="0" kern="1200" dirty="0">
                          <a:solidFill>
                            <a:schemeClr val="dk1"/>
                          </a:solidFill>
                          <a:effectLst/>
                          <a:latin typeface="+mn-lt"/>
                          <a:ea typeface="+mn-ea"/>
                          <a:cs typeface="+mn-cs"/>
                        </a:rPr>
                        <a:t>Effective Resume Parsing and Job Matching using Contextualized Word Representations.</a:t>
                      </a:r>
                      <a:endParaRPr lang="en-IN" dirty="0"/>
                    </a:p>
                  </a:txBody>
                  <a:tcPr/>
                </a:tc>
                <a:tc>
                  <a:txBody>
                    <a:bodyPr/>
                    <a:lstStyle/>
                    <a:p>
                      <a:pPr algn="l"/>
                      <a:r>
                        <a:rPr lang="en-IN" sz="1800" b="0" i="0" kern="1200" dirty="0">
                          <a:solidFill>
                            <a:schemeClr val="dk1"/>
                          </a:solidFill>
                          <a:effectLst/>
                          <a:latin typeface="+mn-lt"/>
                          <a:ea typeface="+mn-ea"/>
                          <a:cs typeface="+mn-cs"/>
                        </a:rPr>
                        <a:t>1. Utkarsh Upadhyay</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2. Vineet Yadav </a:t>
                      </a:r>
                      <a:br>
                        <a:rPr lang="en-IN" sz="1800" b="0" i="0" kern="1200" dirty="0">
                          <a:solidFill>
                            <a:schemeClr val="dk1"/>
                          </a:solidFill>
                          <a:effectLst/>
                          <a:latin typeface="+mn-lt"/>
                          <a:ea typeface="+mn-ea"/>
                          <a:cs typeface="+mn-cs"/>
                        </a:rPr>
                      </a:br>
                      <a:r>
                        <a:rPr lang="en-IN" sz="1800" b="0" i="0" kern="1200" dirty="0">
                          <a:solidFill>
                            <a:schemeClr val="dk1"/>
                          </a:solidFill>
                          <a:effectLst/>
                          <a:latin typeface="+mn-lt"/>
                          <a:ea typeface="+mn-ea"/>
                          <a:cs typeface="+mn-cs"/>
                        </a:rPr>
                        <a:t>3. Dhaval Patel</a:t>
                      </a:r>
                      <a:endParaRPr lang="en-IN" dirty="0"/>
                    </a:p>
                  </a:txBody>
                  <a:tcPr/>
                </a:tc>
                <a:tc>
                  <a:txBody>
                    <a:bodyPr/>
                    <a:lstStyle/>
                    <a:p>
                      <a:pPr algn="l"/>
                      <a:r>
                        <a:rPr lang="en-IN" dirty="0"/>
                        <a:t>2021</a:t>
                      </a:r>
                    </a:p>
                  </a:txBody>
                  <a:tcPr/>
                </a:tc>
                <a:tc>
                  <a:txBody>
                    <a:bodyPr/>
                    <a:lstStyle/>
                    <a:p>
                      <a:pPr algn="l"/>
                      <a:r>
                        <a:rPr lang="en-US" sz="1800" b="0" i="0" kern="1200" dirty="0">
                          <a:solidFill>
                            <a:schemeClr val="dk1"/>
                          </a:solidFill>
                          <a:effectLst/>
                          <a:latin typeface="+mn-lt"/>
                          <a:ea typeface="+mn-ea"/>
                          <a:cs typeface="+mn-cs"/>
                        </a:rPr>
                        <a:t>Presented at the 2021 Conference on Empirical Methods in Natural Language Processing (EMNLP), this paper proposes an approach that utilizes contextualized word representations (e.g., BERT) for accurate resume parsing and job matching.</a:t>
                      </a:r>
                      <a:endParaRPr lang="en-IN" dirty="0"/>
                    </a:p>
                  </a:txBody>
                  <a:tcPr/>
                </a:tc>
                <a:extLst>
                  <a:ext uri="{0D108BD9-81ED-4DB2-BD59-A6C34878D82A}">
                    <a16:rowId xmlns:a16="http://schemas.microsoft.com/office/drawing/2014/main" val="3288719700"/>
                  </a:ext>
                </a:extLst>
              </a:tr>
              <a:tr h="2813191">
                <a:tc>
                  <a:txBody>
                    <a:bodyPr/>
                    <a:lstStyle/>
                    <a:p>
                      <a:pPr algn="l"/>
                      <a:r>
                        <a:rPr lang="en-IN" dirty="0"/>
                        <a:t>3.</a:t>
                      </a:r>
                    </a:p>
                  </a:txBody>
                  <a:tcPr/>
                </a:tc>
                <a:tc>
                  <a:txBody>
                    <a:bodyPr/>
                    <a:lstStyle/>
                    <a:p>
                      <a:pPr algn="l"/>
                      <a:r>
                        <a:rPr lang="en-IN" sz="1800" b="0" i="0" kern="1200" dirty="0">
                          <a:solidFill>
                            <a:schemeClr val="dk1"/>
                          </a:solidFill>
                          <a:effectLst/>
                          <a:latin typeface="+mn-lt"/>
                          <a:ea typeface="+mn-ea"/>
                          <a:cs typeface="+mn-cs"/>
                        </a:rPr>
                        <a:t>Resume Parsing: A Survey.</a:t>
                      </a:r>
                      <a:endParaRPr lang="en-IN" dirty="0"/>
                    </a:p>
                  </a:txBody>
                  <a:tcPr/>
                </a:tc>
                <a:tc>
                  <a:txBody>
                    <a:bodyPr/>
                    <a:lstStyle/>
                    <a:p>
                      <a:pPr algn="l"/>
                      <a:r>
                        <a:rPr lang="en-US" sz="1800" b="0" i="0" kern="1200" dirty="0">
                          <a:solidFill>
                            <a:schemeClr val="dk1"/>
                          </a:solidFill>
                          <a:effectLst/>
                          <a:latin typeface="+mn-lt"/>
                          <a:ea typeface="+mn-ea"/>
                          <a:cs typeface="+mn-cs"/>
                        </a:rPr>
                        <a:t>1. </a:t>
                      </a:r>
                      <a:r>
                        <a:rPr lang="en-US" sz="1800" b="0" i="0" kern="1200" dirty="0" err="1">
                          <a:solidFill>
                            <a:schemeClr val="dk1"/>
                          </a:solidFill>
                          <a:effectLst/>
                          <a:latin typeface="+mn-lt"/>
                          <a:ea typeface="+mn-ea"/>
                          <a:cs typeface="+mn-cs"/>
                        </a:rPr>
                        <a:t>Niluthpol</a:t>
                      </a:r>
                      <a:r>
                        <a:rPr lang="en-US" sz="1800" b="0" i="0" kern="1200" dirty="0">
                          <a:solidFill>
                            <a:schemeClr val="dk1"/>
                          </a:solidFill>
                          <a:effectLst/>
                          <a:latin typeface="+mn-lt"/>
                          <a:ea typeface="+mn-ea"/>
                          <a:cs typeface="+mn-cs"/>
                        </a:rPr>
                        <a:t> C </a:t>
                      </a:r>
                      <a:br>
                        <a:rPr lang="en-US" sz="1800" b="0" i="0" kern="1200" dirty="0">
                          <a:solidFill>
                            <a:schemeClr val="dk1"/>
                          </a:solidFill>
                          <a:effectLst/>
                          <a:latin typeface="+mn-lt"/>
                          <a:ea typeface="+mn-ea"/>
                          <a:cs typeface="+mn-cs"/>
                        </a:rPr>
                      </a:br>
                      <a:r>
                        <a:rPr lang="en-US" sz="1800" b="0" i="0" kern="1200" dirty="0">
                          <a:solidFill>
                            <a:schemeClr val="dk1"/>
                          </a:solidFill>
                          <a:effectLst/>
                          <a:latin typeface="+mn-lt"/>
                          <a:ea typeface="+mn-ea"/>
                          <a:cs typeface="+mn-cs"/>
                        </a:rPr>
                        <a:t>2. </a:t>
                      </a:r>
                      <a:r>
                        <a:rPr lang="en-US" sz="1800" b="0" i="0" kern="1200" dirty="0" err="1">
                          <a:solidFill>
                            <a:schemeClr val="dk1"/>
                          </a:solidFill>
                          <a:effectLst/>
                          <a:latin typeface="+mn-lt"/>
                          <a:ea typeface="+mn-ea"/>
                          <a:cs typeface="+mn-cs"/>
                        </a:rPr>
                        <a:t>Sourangshu</a:t>
                      </a:r>
                      <a:r>
                        <a:rPr lang="en-US" sz="1800" b="0" i="0" kern="1200" dirty="0">
                          <a:solidFill>
                            <a:schemeClr val="dk1"/>
                          </a:solidFill>
                          <a:effectLst/>
                          <a:latin typeface="+mn-lt"/>
                          <a:ea typeface="+mn-ea"/>
                          <a:cs typeface="+mn-cs"/>
                        </a:rPr>
                        <a:t> B</a:t>
                      </a:r>
                      <a:endParaRPr lang="en-IN" dirty="0"/>
                    </a:p>
                  </a:txBody>
                  <a:tcPr/>
                </a:tc>
                <a:tc>
                  <a:txBody>
                    <a:bodyPr/>
                    <a:lstStyle/>
                    <a:p>
                      <a:pPr algn="l"/>
                      <a:r>
                        <a:rPr lang="en-IN" dirty="0"/>
                        <a:t>2012</a:t>
                      </a:r>
                    </a:p>
                  </a:txBody>
                  <a:tcPr/>
                </a:tc>
                <a:tc>
                  <a:txBody>
                    <a:bodyPr/>
                    <a:lstStyle/>
                    <a:p>
                      <a:pPr algn="l"/>
                      <a:r>
                        <a:rPr lang="en-US" sz="1800" b="0" i="0" kern="1200" dirty="0">
                          <a:solidFill>
                            <a:schemeClr val="dk1"/>
                          </a:solidFill>
                          <a:effectLst/>
                          <a:latin typeface="+mn-lt"/>
                          <a:ea typeface="+mn-ea"/>
                          <a:cs typeface="+mn-cs"/>
                        </a:rPr>
                        <a:t>Published in the International Journal of Computer Applications in 2012, this survey provides an overview of traditional and machine learning-based approaches for resume parsing. It covers rule-based, statistical, and machine learning methods, discussing their pros and cons.</a:t>
                      </a:r>
                      <a:endParaRPr lang="en-IN" dirty="0"/>
                    </a:p>
                  </a:txBody>
                  <a:tcPr/>
                </a:tc>
                <a:extLst>
                  <a:ext uri="{0D108BD9-81ED-4DB2-BD59-A6C34878D82A}">
                    <a16:rowId xmlns:a16="http://schemas.microsoft.com/office/drawing/2014/main" val="52672113"/>
                  </a:ext>
                </a:extLst>
              </a:tr>
            </a:tbl>
          </a:graphicData>
        </a:graphic>
      </p:graphicFrame>
    </p:spTree>
    <p:extLst>
      <p:ext uri="{BB962C8B-B14F-4D97-AF65-F5344CB8AC3E}">
        <p14:creationId xmlns:p14="http://schemas.microsoft.com/office/powerpoint/2010/main" val="2961936073"/>
      </p:ext>
    </p:extLst>
  </p:cSld>
  <p:clrMapOvr>
    <a:masterClrMapping/>
  </p:clrMapOvr>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1086</TotalTime>
  <Words>988</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Retrospect</vt:lpstr>
      <vt:lpstr>SCHOOL OF ELECTRICAL AND COMMUNICATION  DEPARTMENT OF ELECTRONICS AND COMMUNICATION  MINOR PROJECT  SIGNAL PROCESSING DOMAIN FIRST REVIEW  RESUME PARSER USING MACHINE LEARNING</vt:lpstr>
      <vt:lpstr>ABSTRACT</vt:lpstr>
      <vt:lpstr>OBJECTIVE</vt:lpstr>
      <vt:lpstr>ALGORITHM</vt:lpstr>
      <vt:lpstr>METHODOLOGY</vt:lpstr>
      <vt:lpstr>BLOCK DIAGRAM</vt:lpstr>
      <vt:lpstr>TOOLS USED</vt:lpstr>
      <vt:lpstr>LITERATURE REVIEW</vt:lpstr>
      <vt:lpstr>PowerPoint Presentation</vt:lpstr>
      <vt:lpstr>PowerPoint Presentation</vt:lpstr>
      <vt:lpstr>TIMELINE</vt:lpstr>
      <vt:lpstr>ADVANTAGES</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ELECTRICAL AND COMMUNICATION  DEPARTMENT OF ELECTRONICS AND COMMUNICATION  MINOR PROJECT  SIGNAL PROCESSING DOMAIN ZEROTH REVIEW  RESUME PARSER USING MACHINE LEARNING</dc:title>
  <dc:creator>Aditya Jidugu</dc:creator>
  <cp:lastModifiedBy>Aditya Jidugu</cp:lastModifiedBy>
  <cp:revision>3</cp:revision>
  <dcterms:created xsi:type="dcterms:W3CDTF">2023-07-29T15:46:58Z</dcterms:created>
  <dcterms:modified xsi:type="dcterms:W3CDTF">2023-08-28T17:53:12Z</dcterms:modified>
</cp:coreProperties>
</file>