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0"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33F051F-C88F-401D-A6B0-0D0BFBFB756D}">
          <p14:sldIdLst>
            <p14:sldId id="256"/>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AF3DCC-5351-454F-B5CC-8C161E9AB495}" type="datetimeFigureOut">
              <a:rPr lang="en-IN" smtClean="0"/>
              <a:t>02-06-2024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4093B8-5F78-40C0-AACB-F8AEB3AE7532}" type="slidenum">
              <a:rPr lang="en-IN" smtClean="0"/>
              <a:t>‹#›</a:t>
            </a:fld>
            <a:endParaRPr lang="en-IN"/>
          </a:p>
        </p:txBody>
      </p:sp>
    </p:spTree>
    <p:extLst>
      <p:ext uri="{BB962C8B-B14F-4D97-AF65-F5344CB8AC3E}">
        <p14:creationId xmlns:p14="http://schemas.microsoft.com/office/powerpoint/2010/main" val="3415746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AF3DCC-5351-454F-B5CC-8C161E9AB495}" type="datetimeFigureOut">
              <a:rPr lang="en-IN" smtClean="0"/>
              <a:t>02-06-2024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4093B8-5F78-40C0-AACB-F8AEB3AE7532}" type="slidenum">
              <a:rPr lang="en-IN" smtClean="0"/>
              <a:t>‹#›</a:t>
            </a:fld>
            <a:endParaRPr lang="en-IN"/>
          </a:p>
        </p:txBody>
      </p:sp>
    </p:spTree>
    <p:extLst>
      <p:ext uri="{BB962C8B-B14F-4D97-AF65-F5344CB8AC3E}">
        <p14:creationId xmlns:p14="http://schemas.microsoft.com/office/powerpoint/2010/main" val="162375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AF3DCC-5351-454F-B5CC-8C161E9AB495}" type="datetimeFigureOut">
              <a:rPr lang="en-IN" smtClean="0"/>
              <a:t>02-06-2024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4093B8-5F78-40C0-AACB-F8AEB3AE753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27019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AF3DCC-5351-454F-B5CC-8C161E9AB495}" type="datetimeFigureOut">
              <a:rPr lang="en-IN" smtClean="0"/>
              <a:t>02-06-2024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4093B8-5F78-40C0-AACB-F8AEB3AE7532}" type="slidenum">
              <a:rPr lang="en-IN" smtClean="0"/>
              <a:t>‹#›</a:t>
            </a:fld>
            <a:endParaRPr lang="en-IN"/>
          </a:p>
        </p:txBody>
      </p:sp>
    </p:spTree>
    <p:extLst>
      <p:ext uri="{BB962C8B-B14F-4D97-AF65-F5344CB8AC3E}">
        <p14:creationId xmlns:p14="http://schemas.microsoft.com/office/powerpoint/2010/main" val="2422958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AF3DCC-5351-454F-B5CC-8C161E9AB495}" type="datetimeFigureOut">
              <a:rPr lang="en-IN" smtClean="0"/>
              <a:t>02-06-2024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4093B8-5F78-40C0-AACB-F8AEB3AE753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140986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AF3DCC-5351-454F-B5CC-8C161E9AB495}" type="datetimeFigureOut">
              <a:rPr lang="en-IN" smtClean="0"/>
              <a:t>02-06-2024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4093B8-5F78-40C0-AACB-F8AEB3AE7532}" type="slidenum">
              <a:rPr lang="en-IN" smtClean="0"/>
              <a:t>‹#›</a:t>
            </a:fld>
            <a:endParaRPr lang="en-IN"/>
          </a:p>
        </p:txBody>
      </p:sp>
    </p:spTree>
    <p:extLst>
      <p:ext uri="{BB962C8B-B14F-4D97-AF65-F5344CB8AC3E}">
        <p14:creationId xmlns:p14="http://schemas.microsoft.com/office/powerpoint/2010/main" val="4019385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AF3DCC-5351-454F-B5CC-8C161E9AB495}" type="datetimeFigureOut">
              <a:rPr lang="en-IN" smtClean="0"/>
              <a:t>02-06-2024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4093B8-5F78-40C0-AACB-F8AEB3AE7532}" type="slidenum">
              <a:rPr lang="en-IN" smtClean="0"/>
              <a:t>‹#›</a:t>
            </a:fld>
            <a:endParaRPr lang="en-IN"/>
          </a:p>
        </p:txBody>
      </p:sp>
    </p:spTree>
    <p:extLst>
      <p:ext uri="{BB962C8B-B14F-4D97-AF65-F5344CB8AC3E}">
        <p14:creationId xmlns:p14="http://schemas.microsoft.com/office/powerpoint/2010/main" val="3946046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AF3DCC-5351-454F-B5CC-8C161E9AB495}" type="datetimeFigureOut">
              <a:rPr lang="en-IN" smtClean="0"/>
              <a:t>02-06-2024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4093B8-5F78-40C0-AACB-F8AEB3AE7532}" type="slidenum">
              <a:rPr lang="en-IN" smtClean="0"/>
              <a:t>‹#›</a:t>
            </a:fld>
            <a:endParaRPr lang="en-IN"/>
          </a:p>
        </p:txBody>
      </p:sp>
    </p:spTree>
    <p:extLst>
      <p:ext uri="{BB962C8B-B14F-4D97-AF65-F5344CB8AC3E}">
        <p14:creationId xmlns:p14="http://schemas.microsoft.com/office/powerpoint/2010/main" val="436757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AF3DCC-5351-454F-B5CC-8C161E9AB495}" type="datetimeFigureOut">
              <a:rPr lang="en-IN" smtClean="0"/>
              <a:t>02-06-2024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4093B8-5F78-40C0-AACB-F8AEB3AE7532}" type="slidenum">
              <a:rPr lang="en-IN" smtClean="0"/>
              <a:t>‹#›</a:t>
            </a:fld>
            <a:endParaRPr lang="en-IN"/>
          </a:p>
        </p:txBody>
      </p:sp>
    </p:spTree>
    <p:extLst>
      <p:ext uri="{BB962C8B-B14F-4D97-AF65-F5344CB8AC3E}">
        <p14:creationId xmlns:p14="http://schemas.microsoft.com/office/powerpoint/2010/main" val="1249934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AF3DCC-5351-454F-B5CC-8C161E9AB495}" type="datetimeFigureOut">
              <a:rPr lang="en-IN" smtClean="0"/>
              <a:t>02-06-2024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4093B8-5F78-40C0-AACB-F8AEB3AE7532}" type="slidenum">
              <a:rPr lang="en-IN" smtClean="0"/>
              <a:t>‹#›</a:t>
            </a:fld>
            <a:endParaRPr lang="en-IN"/>
          </a:p>
        </p:txBody>
      </p:sp>
    </p:spTree>
    <p:extLst>
      <p:ext uri="{BB962C8B-B14F-4D97-AF65-F5344CB8AC3E}">
        <p14:creationId xmlns:p14="http://schemas.microsoft.com/office/powerpoint/2010/main" val="1484919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AF3DCC-5351-454F-B5CC-8C161E9AB495}" type="datetimeFigureOut">
              <a:rPr lang="en-IN" smtClean="0"/>
              <a:t>02-06-2024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4093B8-5F78-40C0-AACB-F8AEB3AE7532}" type="slidenum">
              <a:rPr lang="en-IN" smtClean="0"/>
              <a:t>‹#›</a:t>
            </a:fld>
            <a:endParaRPr lang="en-IN"/>
          </a:p>
        </p:txBody>
      </p:sp>
    </p:spTree>
    <p:extLst>
      <p:ext uri="{BB962C8B-B14F-4D97-AF65-F5344CB8AC3E}">
        <p14:creationId xmlns:p14="http://schemas.microsoft.com/office/powerpoint/2010/main" val="1158924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AF3DCC-5351-454F-B5CC-8C161E9AB495}" type="datetimeFigureOut">
              <a:rPr lang="en-IN" smtClean="0"/>
              <a:t>02-06-2024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4093B8-5F78-40C0-AACB-F8AEB3AE7532}" type="slidenum">
              <a:rPr lang="en-IN" smtClean="0"/>
              <a:t>‹#›</a:t>
            </a:fld>
            <a:endParaRPr lang="en-IN"/>
          </a:p>
        </p:txBody>
      </p:sp>
    </p:spTree>
    <p:extLst>
      <p:ext uri="{BB962C8B-B14F-4D97-AF65-F5344CB8AC3E}">
        <p14:creationId xmlns:p14="http://schemas.microsoft.com/office/powerpoint/2010/main" val="385858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AF3DCC-5351-454F-B5CC-8C161E9AB495}" type="datetimeFigureOut">
              <a:rPr lang="en-IN" smtClean="0"/>
              <a:t>02-06-2024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4093B8-5F78-40C0-AACB-F8AEB3AE7532}" type="slidenum">
              <a:rPr lang="en-IN" smtClean="0"/>
              <a:t>‹#›</a:t>
            </a:fld>
            <a:endParaRPr lang="en-IN"/>
          </a:p>
        </p:txBody>
      </p:sp>
    </p:spTree>
    <p:extLst>
      <p:ext uri="{BB962C8B-B14F-4D97-AF65-F5344CB8AC3E}">
        <p14:creationId xmlns:p14="http://schemas.microsoft.com/office/powerpoint/2010/main" val="3813722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AF3DCC-5351-454F-B5CC-8C161E9AB495}" type="datetimeFigureOut">
              <a:rPr lang="en-IN" smtClean="0"/>
              <a:t>02-06-2024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44093B8-5F78-40C0-AACB-F8AEB3AE7532}" type="slidenum">
              <a:rPr lang="en-IN" smtClean="0"/>
              <a:t>‹#›</a:t>
            </a:fld>
            <a:endParaRPr lang="en-IN"/>
          </a:p>
        </p:txBody>
      </p:sp>
    </p:spTree>
    <p:extLst>
      <p:ext uri="{BB962C8B-B14F-4D97-AF65-F5344CB8AC3E}">
        <p14:creationId xmlns:p14="http://schemas.microsoft.com/office/powerpoint/2010/main" val="2489238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AF3DCC-5351-454F-B5CC-8C161E9AB495}" type="datetimeFigureOut">
              <a:rPr lang="en-IN" smtClean="0"/>
              <a:t>02-06-2024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4093B8-5F78-40C0-AACB-F8AEB3AE7532}" type="slidenum">
              <a:rPr lang="en-IN" smtClean="0"/>
              <a:t>‹#›</a:t>
            </a:fld>
            <a:endParaRPr lang="en-IN"/>
          </a:p>
        </p:txBody>
      </p:sp>
    </p:spTree>
    <p:extLst>
      <p:ext uri="{BB962C8B-B14F-4D97-AF65-F5344CB8AC3E}">
        <p14:creationId xmlns:p14="http://schemas.microsoft.com/office/powerpoint/2010/main" val="2874121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AF3DCC-5351-454F-B5CC-8C161E9AB495}" type="datetimeFigureOut">
              <a:rPr lang="en-IN" smtClean="0"/>
              <a:t>02-06-2024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4093B8-5F78-40C0-AACB-F8AEB3AE7532}" type="slidenum">
              <a:rPr lang="en-IN" smtClean="0"/>
              <a:t>‹#›</a:t>
            </a:fld>
            <a:endParaRPr lang="en-IN"/>
          </a:p>
        </p:txBody>
      </p:sp>
    </p:spTree>
    <p:extLst>
      <p:ext uri="{BB962C8B-B14F-4D97-AF65-F5344CB8AC3E}">
        <p14:creationId xmlns:p14="http://schemas.microsoft.com/office/powerpoint/2010/main" val="3416768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0AF3DCC-5351-454F-B5CC-8C161E9AB495}" type="datetimeFigureOut">
              <a:rPr lang="en-IN" smtClean="0"/>
              <a:t>02-06-2024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A44093B8-5F78-40C0-AACB-F8AEB3AE7532}" type="slidenum">
              <a:rPr lang="en-IN" smtClean="0"/>
              <a:t>‹#›</a:t>
            </a:fld>
            <a:endParaRPr lang="en-IN"/>
          </a:p>
        </p:txBody>
      </p:sp>
    </p:spTree>
    <p:extLst>
      <p:ext uri="{BB962C8B-B14F-4D97-AF65-F5344CB8AC3E}">
        <p14:creationId xmlns:p14="http://schemas.microsoft.com/office/powerpoint/2010/main" val="290848000"/>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 id="2147483893" r:id="rId13"/>
    <p:sldLayoutId id="2147483894" r:id="rId14"/>
    <p:sldLayoutId id="2147483895" r:id="rId15"/>
    <p:sldLayoutId id="2147483896"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leetcode.com/" TargetMode="External"/><Relationship Id="rId2" Type="http://schemas.openxmlformats.org/officeDocument/2006/relationships/hyperlink" Target="https://www.geekster.io/" TargetMode="External"/><Relationship Id="rId1" Type="http://schemas.openxmlformats.org/officeDocument/2006/relationships/slideLayout" Target="../slideLayouts/slideLayout2.xml"/><Relationship Id="rId5" Type="http://schemas.openxmlformats.org/officeDocument/2006/relationships/hyperlink" Target="https://www.w3schools.com/" TargetMode="External"/><Relationship Id="rId4" Type="http://schemas.openxmlformats.org/officeDocument/2006/relationships/hyperlink" Target="https://www.hackerrank.c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6F389-33AC-56D4-FF00-5017C4326EB6}"/>
              </a:ext>
            </a:extLst>
          </p:cNvPr>
          <p:cNvSpPr>
            <a:spLocks noGrp="1"/>
          </p:cNvSpPr>
          <p:nvPr>
            <p:ph type="ctrTitle"/>
          </p:nvPr>
        </p:nvSpPr>
        <p:spPr>
          <a:xfrm>
            <a:off x="1524000" y="969265"/>
            <a:ext cx="9144000" cy="2203704"/>
          </a:xfrm>
        </p:spPr>
        <p:txBody>
          <a:bodyPr/>
          <a:lstStyle/>
          <a:p>
            <a:r>
              <a:rPr lang="en-IN" b="1" dirty="0"/>
              <a:t>SQL Data Analysis </a:t>
            </a:r>
            <a:br>
              <a:rPr lang="en-IN" b="1" dirty="0"/>
            </a:br>
            <a:r>
              <a:rPr lang="en-IN" b="1" dirty="0"/>
              <a:t> Netflix Dataset</a:t>
            </a:r>
          </a:p>
        </p:txBody>
      </p:sp>
      <p:sp>
        <p:nvSpPr>
          <p:cNvPr id="3" name="Subtitle 2">
            <a:extLst>
              <a:ext uri="{FF2B5EF4-FFF2-40B4-BE49-F238E27FC236}">
                <a16:creationId xmlns:a16="http://schemas.microsoft.com/office/drawing/2014/main" id="{1E713E15-FFE1-3A83-AA4B-3BF0606309A9}"/>
              </a:ext>
            </a:extLst>
          </p:cNvPr>
          <p:cNvSpPr>
            <a:spLocks noGrp="1"/>
          </p:cNvSpPr>
          <p:nvPr>
            <p:ph type="subTitle" idx="1"/>
          </p:nvPr>
        </p:nvSpPr>
        <p:spPr>
          <a:xfrm>
            <a:off x="1524000" y="3328416"/>
            <a:ext cx="9144000" cy="2450592"/>
          </a:xfrm>
        </p:spPr>
        <p:txBody>
          <a:bodyPr>
            <a:normAutofit fontScale="92500" lnSpcReduction="10000"/>
          </a:bodyPr>
          <a:lstStyle/>
          <a:p>
            <a:endParaRPr lang="en-US" dirty="0"/>
          </a:p>
          <a:p>
            <a:r>
              <a:rPr lang="en-US" sz="3200" dirty="0"/>
              <a:t>An in-depth SQL analysis of Netflix data</a:t>
            </a:r>
          </a:p>
          <a:p>
            <a:endParaRPr lang="en-US" sz="3200" dirty="0"/>
          </a:p>
          <a:p>
            <a:pPr algn="l"/>
            <a:r>
              <a:rPr lang="en-US" sz="3200" dirty="0"/>
              <a:t>     </a:t>
            </a:r>
            <a:r>
              <a:rPr lang="en-IN" sz="2200" b="1" dirty="0"/>
              <a:t>Presented by</a:t>
            </a:r>
            <a:r>
              <a:rPr lang="en-IN" sz="2200" dirty="0"/>
              <a:t>: Bablu Maurya   </a:t>
            </a:r>
            <a:endParaRPr lang="en-US" sz="2200" dirty="0"/>
          </a:p>
          <a:p>
            <a:pPr algn="l"/>
            <a:r>
              <a:rPr lang="en-IN" sz="2400" b="1" dirty="0"/>
              <a:t>       Date</a:t>
            </a:r>
            <a:r>
              <a:rPr lang="en-IN" sz="2400" dirty="0"/>
              <a:t>: </a:t>
            </a:r>
            <a:r>
              <a:rPr lang="en-IN" sz="2200" dirty="0"/>
              <a:t>02/06/2024</a:t>
            </a:r>
            <a:endParaRPr lang="en-US" sz="2200" dirty="0"/>
          </a:p>
          <a:p>
            <a:endParaRPr lang="en-US" sz="3200" dirty="0"/>
          </a:p>
        </p:txBody>
      </p:sp>
    </p:spTree>
    <p:extLst>
      <p:ext uri="{BB962C8B-B14F-4D97-AF65-F5344CB8AC3E}">
        <p14:creationId xmlns:p14="http://schemas.microsoft.com/office/powerpoint/2010/main" val="2769334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22D3D-161C-834D-9541-9669DE9B73BB}"/>
              </a:ext>
            </a:extLst>
          </p:cNvPr>
          <p:cNvSpPr>
            <a:spLocks noGrp="1"/>
          </p:cNvSpPr>
          <p:nvPr>
            <p:ph type="title"/>
          </p:nvPr>
        </p:nvSpPr>
        <p:spPr>
          <a:xfrm>
            <a:off x="93134" y="228600"/>
            <a:ext cx="8596668" cy="474134"/>
          </a:xfrm>
        </p:spPr>
        <p:txBody>
          <a:bodyPr>
            <a:normAutofit fontScale="90000"/>
          </a:bodyPr>
          <a:lstStyle/>
          <a:p>
            <a:r>
              <a:rPr lang="en-IN" dirty="0"/>
              <a:t>Queries</a:t>
            </a:r>
          </a:p>
        </p:txBody>
      </p:sp>
      <p:sp>
        <p:nvSpPr>
          <p:cNvPr id="3" name="Content Placeholder 2">
            <a:extLst>
              <a:ext uri="{FF2B5EF4-FFF2-40B4-BE49-F238E27FC236}">
                <a16:creationId xmlns:a16="http://schemas.microsoft.com/office/drawing/2014/main" id="{E6FEA450-625C-8EE1-05E8-6FEB73F7BB5B}"/>
              </a:ext>
            </a:extLst>
          </p:cNvPr>
          <p:cNvSpPr>
            <a:spLocks noGrp="1"/>
          </p:cNvSpPr>
          <p:nvPr>
            <p:ph idx="1"/>
          </p:nvPr>
        </p:nvSpPr>
        <p:spPr>
          <a:xfrm>
            <a:off x="677334" y="1193800"/>
            <a:ext cx="8596668" cy="4847563"/>
          </a:xfrm>
        </p:spPr>
        <p:txBody>
          <a:bodyPr/>
          <a:lstStyle/>
          <a:p>
            <a:r>
              <a:rPr lang="en-US" dirty="0"/>
              <a:t>Q8. List all titles along with the number of other titles by the same director.</a:t>
            </a:r>
            <a:endParaRPr lang="en-IN" dirty="0"/>
          </a:p>
          <a:p>
            <a:endParaRPr lang="en-IN" dirty="0"/>
          </a:p>
        </p:txBody>
      </p:sp>
      <p:sp>
        <p:nvSpPr>
          <p:cNvPr id="7" name="Rectangle 2">
            <a:extLst>
              <a:ext uri="{FF2B5EF4-FFF2-40B4-BE49-F238E27FC236}">
                <a16:creationId xmlns:a16="http://schemas.microsoft.com/office/drawing/2014/main" id="{20963C34-7171-0E9D-1E60-71E8F2EA6650}"/>
              </a:ext>
            </a:extLst>
          </p:cNvPr>
          <p:cNvSpPr>
            <a:spLocks noChangeArrowheads="1"/>
          </p:cNvSpPr>
          <p:nvPr/>
        </p:nvSpPr>
        <p:spPr bwMode="auto">
          <a:xfrm>
            <a:off x="882034" y="5260012"/>
            <a:ext cx="818726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Explanation:</a:t>
            </a:r>
            <a:br>
              <a:rPr kumimoji="0" lang="en-US" altLang="en-US" sz="1800" b="0" i="0" u="none" strike="noStrike" cap="none" normalizeH="0" baseline="0" dirty="0">
                <a:ln>
                  <a:noFill/>
                </a:ln>
                <a:solidFill>
                  <a:schemeClr val="tx1"/>
                </a:solidFill>
                <a:effectLst/>
                <a:latin typeface="Arial" panose="020B0604020202020204" pitchFamily="34" charset="0"/>
              </a:rPr>
            </a:br>
            <a:r>
              <a:rPr lang="en-US" sz="1400" dirty="0"/>
              <a:t>This query lists each title along with the number of other titles by the same director. It shows the productivity of directors in the dataset.in this query we use inner query for finding the count of all for same director. </a:t>
            </a:r>
            <a:endParaRPr kumimoji="0" lang="en-US" altLang="en-US" sz="1400" b="0" i="0" u="none" cap="none" normalizeH="0" baseline="0" dirty="0">
              <a:ln>
                <a:noFill/>
              </a:ln>
              <a:solidFill>
                <a:schemeClr val="tx1"/>
              </a:solidFill>
              <a:effectLst/>
              <a:latin typeface="Trebuchet MS (Body)"/>
            </a:endParaRPr>
          </a:p>
        </p:txBody>
      </p:sp>
      <p:pic>
        <p:nvPicPr>
          <p:cNvPr id="5" name="Picture 4">
            <a:extLst>
              <a:ext uri="{FF2B5EF4-FFF2-40B4-BE49-F238E27FC236}">
                <a16:creationId xmlns:a16="http://schemas.microsoft.com/office/drawing/2014/main" id="{20FD80F9-6738-BF07-37F7-92EB3546E0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34" y="1701711"/>
            <a:ext cx="7506086" cy="3454578"/>
          </a:xfrm>
          <a:prstGeom prst="rect">
            <a:avLst/>
          </a:prstGeom>
        </p:spPr>
      </p:pic>
    </p:spTree>
    <p:extLst>
      <p:ext uri="{BB962C8B-B14F-4D97-AF65-F5344CB8AC3E}">
        <p14:creationId xmlns:p14="http://schemas.microsoft.com/office/powerpoint/2010/main" val="1014937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22D3D-161C-834D-9541-9669DE9B73BB}"/>
              </a:ext>
            </a:extLst>
          </p:cNvPr>
          <p:cNvSpPr>
            <a:spLocks noGrp="1"/>
          </p:cNvSpPr>
          <p:nvPr>
            <p:ph type="title"/>
          </p:nvPr>
        </p:nvSpPr>
        <p:spPr>
          <a:xfrm>
            <a:off x="93134" y="228600"/>
            <a:ext cx="8596668" cy="474134"/>
          </a:xfrm>
        </p:spPr>
        <p:txBody>
          <a:bodyPr>
            <a:normAutofit fontScale="90000"/>
          </a:bodyPr>
          <a:lstStyle/>
          <a:p>
            <a:r>
              <a:rPr lang="en-IN" dirty="0"/>
              <a:t>Queries</a:t>
            </a:r>
          </a:p>
        </p:txBody>
      </p:sp>
      <p:sp>
        <p:nvSpPr>
          <p:cNvPr id="3" name="Content Placeholder 2">
            <a:extLst>
              <a:ext uri="{FF2B5EF4-FFF2-40B4-BE49-F238E27FC236}">
                <a16:creationId xmlns:a16="http://schemas.microsoft.com/office/drawing/2014/main" id="{E6FEA450-625C-8EE1-05E8-6FEB73F7BB5B}"/>
              </a:ext>
            </a:extLst>
          </p:cNvPr>
          <p:cNvSpPr>
            <a:spLocks noGrp="1"/>
          </p:cNvSpPr>
          <p:nvPr>
            <p:ph idx="1"/>
          </p:nvPr>
        </p:nvSpPr>
        <p:spPr>
          <a:xfrm>
            <a:off x="677334" y="1193800"/>
            <a:ext cx="8596668" cy="4847563"/>
          </a:xfrm>
        </p:spPr>
        <p:txBody>
          <a:bodyPr/>
          <a:lstStyle/>
          <a:p>
            <a:r>
              <a:rPr lang="en-US" dirty="0"/>
              <a:t>Q9. Find the total number of titles for each country.</a:t>
            </a:r>
            <a:endParaRPr lang="en-IN" dirty="0"/>
          </a:p>
        </p:txBody>
      </p:sp>
      <p:sp>
        <p:nvSpPr>
          <p:cNvPr id="7" name="Rectangle 2">
            <a:extLst>
              <a:ext uri="{FF2B5EF4-FFF2-40B4-BE49-F238E27FC236}">
                <a16:creationId xmlns:a16="http://schemas.microsoft.com/office/drawing/2014/main" id="{20963C34-7171-0E9D-1E60-71E8F2EA6650}"/>
              </a:ext>
            </a:extLst>
          </p:cNvPr>
          <p:cNvSpPr>
            <a:spLocks noChangeArrowheads="1"/>
          </p:cNvSpPr>
          <p:nvPr/>
        </p:nvSpPr>
        <p:spPr bwMode="auto">
          <a:xfrm>
            <a:off x="882034" y="5367734"/>
            <a:ext cx="8187267"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Explanation:</a:t>
            </a:r>
            <a:br>
              <a:rPr kumimoji="0" lang="en-US" altLang="en-US" sz="1800" b="0" i="0" u="none" strike="noStrike" cap="none" normalizeH="0" baseline="0" dirty="0">
                <a:ln>
                  <a:noFill/>
                </a:ln>
                <a:solidFill>
                  <a:schemeClr val="tx1"/>
                </a:solidFill>
                <a:effectLst/>
                <a:latin typeface="Arial" panose="020B0604020202020204" pitchFamily="34" charset="0"/>
              </a:rPr>
            </a:br>
            <a:r>
              <a:rPr lang="en-US" sz="1400" dirty="0"/>
              <a:t>This query counts the total number of titles for each country. It helps in understanding the distribution of content across different countries.</a:t>
            </a:r>
            <a:endParaRPr kumimoji="0" lang="en-US" altLang="en-US" sz="1400" b="0" i="0" u="none" cap="none" normalizeH="0" baseline="0" dirty="0">
              <a:ln>
                <a:noFill/>
              </a:ln>
              <a:solidFill>
                <a:schemeClr val="tx1"/>
              </a:solidFill>
              <a:effectLst/>
              <a:latin typeface="Trebuchet MS (Body)"/>
            </a:endParaRPr>
          </a:p>
        </p:txBody>
      </p:sp>
      <p:pic>
        <p:nvPicPr>
          <p:cNvPr id="6" name="Picture 5">
            <a:extLst>
              <a:ext uri="{FF2B5EF4-FFF2-40B4-BE49-F238E27FC236}">
                <a16:creationId xmlns:a16="http://schemas.microsoft.com/office/drawing/2014/main" id="{1D5D2563-9132-2856-E71D-19349D5381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34" y="1876345"/>
            <a:ext cx="8331628" cy="3105310"/>
          </a:xfrm>
          <a:prstGeom prst="rect">
            <a:avLst/>
          </a:prstGeom>
        </p:spPr>
      </p:pic>
    </p:spTree>
    <p:extLst>
      <p:ext uri="{BB962C8B-B14F-4D97-AF65-F5344CB8AC3E}">
        <p14:creationId xmlns:p14="http://schemas.microsoft.com/office/powerpoint/2010/main" val="1024171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22D3D-161C-834D-9541-9669DE9B73BB}"/>
              </a:ext>
            </a:extLst>
          </p:cNvPr>
          <p:cNvSpPr>
            <a:spLocks noGrp="1"/>
          </p:cNvSpPr>
          <p:nvPr>
            <p:ph type="title"/>
          </p:nvPr>
        </p:nvSpPr>
        <p:spPr>
          <a:xfrm>
            <a:off x="93134" y="228600"/>
            <a:ext cx="8596668" cy="474134"/>
          </a:xfrm>
        </p:spPr>
        <p:txBody>
          <a:bodyPr>
            <a:normAutofit fontScale="90000"/>
          </a:bodyPr>
          <a:lstStyle/>
          <a:p>
            <a:r>
              <a:rPr lang="en-IN" dirty="0"/>
              <a:t>Queries</a:t>
            </a:r>
          </a:p>
        </p:txBody>
      </p:sp>
      <p:sp>
        <p:nvSpPr>
          <p:cNvPr id="3" name="Content Placeholder 2">
            <a:extLst>
              <a:ext uri="{FF2B5EF4-FFF2-40B4-BE49-F238E27FC236}">
                <a16:creationId xmlns:a16="http://schemas.microsoft.com/office/drawing/2014/main" id="{E6FEA450-625C-8EE1-05E8-6FEB73F7BB5B}"/>
              </a:ext>
            </a:extLst>
          </p:cNvPr>
          <p:cNvSpPr>
            <a:spLocks noGrp="1"/>
          </p:cNvSpPr>
          <p:nvPr>
            <p:ph idx="1"/>
          </p:nvPr>
        </p:nvSpPr>
        <p:spPr>
          <a:xfrm>
            <a:off x="677334" y="1193800"/>
            <a:ext cx="8596668" cy="4847563"/>
          </a:xfrm>
        </p:spPr>
        <p:txBody>
          <a:bodyPr/>
          <a:lstStyle/>
          <a:p>
            <a:r>
              <a:rPr lang="en-US" dirty="0"/>
              <a:t>Q10. Categorize titles into three categories based on their rating.</a:t>
            </a:r>
            <a:endParaRPr lang="en-IN" dirty="0"/>
          </a:p>
        </p:txBody>
      </p:sp>
      <p:sp>
        <p:nvSpPr>
          <p:cNvPr id="7" name="Rectangle 2">
            <a:extLst>
              <a:ext uri="{FF2B5EF4-FFF2-40B4-BE49-F238E27FC236}">
                <a16:creationId xmlns:a16="http://schemas.microsoft.com/office/drawing/2014/main" id="{20963C34-7171-0E9D-1E60-71E8F2EA6650}"/>
              </a:ext>
            </a:extLst>
          </p:cNvPr>
          <p:cNvSpPr>
            <a:spLocks noChangeArrowheads="1"/>
          </p:cNvSpPr>
          <p:nvPr/>
        </p:nvSpPr>
        <p:spPr bwMode="auto">
          <a:xfrm>
            <a:off x="882033" y="5393134"/>
            <a:ext cx="8187267"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Explanation:</a:t>
            </a:r>
            <a:br>
              <a:rPr kumimoji="0" lang="en-US" altLang="en-US" sz="1800" b="0" i="0" u="none" strike="noStrike" cap="none" normalizeH="0" baseline="0" dirty="0">
                <a:ln>
                  <a:noFill/>
                </a:ln>
                <a:solidFill>
                  <a:schemeClr val="tx1"/>
                </a:solidFill>
                <a:effectLst/>
                <a:latin typeface="Arial" panose="020B0604020202020204" pitchFamily="34" charset="0"/>
              </a:rPr>
            </a:br>
            <a:r>
              <a:rPr lang="en-US" sz="1400" dirty="0"/>
              <a:t>This query categorizes titles into 'Family', 'Kids', and 'Adult' based on their ratings. It simplifies the understanding of content categories.</a:t>
            </a:r>
            <a:endParaRPr kumimoji="0" lang="en-US" altLang="en-US" sz="1400" b="0" i="0" u="none" cap="none" normalizeH="0" baseline="0" dirty="0">
              <a:ln>
                <a:noFill/>
              </a:ln>
              <a:solidFill>
                <a:schemeClr val="tx1"/>
              </a:solidFill>
              <a:effectLst/>
              <a:latin typeface="Trebuchet MS (Body)"/>
            </a:endParaRPr>
          </a:p>
        </p:txBody>
      </p:sp>
      <p:pic>
        <p:nvPicPr>
          <p:cNvPr id="5" name="Picture 4">
            <a:extLst>
              <a:ext uri="{FF2B5EF4-FFF2-40B4-BE49-F238E27FC236}">
                <a16:creationId xmlns:a16="http://schemas.microsoft.com/office/drawing/2014/main" id="{38EDC047-30C9-B339-2D0B-B33795E30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61" y="1596931"/>
            <a:ext cx="8026813" cy="3664138"/>
          </a:xfrm>
          <a:prstGeom prst="rect">
            <a:avLst/>
          </a:prstGeom>
        </p:spPr>
      </p:pic>
    </p:spTree>
    <p:extLst>
      <p:ext uri="{BB962C8B-B14F-4D97-AF65-F5344CB8AC3E}">
        <p14:creationId xmlns:p14="http://schemas.microsoft.com/office/powerpoint/2010/main" val="3331439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22D3D-161C-834D-9541-9669DE9B73BB}"/>
              </a:ext>
            </a:extLst>
          </p:cNvPr>
          <p:cNvSpPr>
            <a:spLocks noGrp="1"/>
          </p:cNvSpPr>
          <p:nvPr>
            <p:ph type="title"/>
          </p:nvPr>
        </p:nvSpPr>
        <p:spPr>
          <a:xfrm>
            <a:off x="93134" y="228600"/>
            <a:ext cx="8596668" cy="474134"/>
          </a:xfrm>
        </p:spPr>
        <p:txBody>
          <a:bodyPr>
            <a:normAutofit fontScale="90000"/>
          </a:bodyPr>
          <a:lstStyle/>
          <a:p>
            <a:r>
              <a:rPr lang="en-IN" dirty="0"/>
              <a:t>Queries</a:t>
            </a:r>
          </a:p>
        </p:txBody>
      </p:sp>
      <p:sp>
        <p:nvSpPr>
          <p:cNvPr id="3" name="Content Placeholder 2">
            <a:extLst>
              <a:ext uri="{FF2B5EF4-FFF2-40B4-BE49-F238E27FC236}">
                <a16:creationId xmlns:a16="http://schemas.microsoft.com/office/drawing/2014/main" id="{E6FEA450-625C-8EE1-05E8-6FEB73F7BB5B}"/>
              </a:ext>
            </a:extLst>
          </p:cNvPr>
          <p:cNvSpPr>
            <a:spLocks noGrp="1"/>
          </p:cNvSpPr>
          <p:nvPr>
            <p:ph idx="1"/>
          </p:nvPr>
        </p:nvSpPr>
        <p:spPr>
          <a:xfrm>
            <a:off x="677334" y="1193800"/>
            <a:ext cx="8596668" cy="4847563"/>
          </a:xfrm>
        </p:spPr>
        <p:txBody>
          <a:bodyPr/>
          <a:lstStyle/>
          <a:p>
            <a:r>
              <a:rPr lang="en-US" dirty="0"/>
              <a:t>Q11. Add a new column </a:t>
            </a:r>
            <a:r>
              <a:rPr lang="en-US" dirty="0" err="1"/>
              <a:t>title_length</a:t>
            </a:r>
            <a:r>
              <a:rPr lang="en-US" dirty="0"/>
              <a:t> to calculate the length of each title.</a:t>
            </a:r>
            <a:endParaRPr lang="en-IN" dirty="0"/>
          </a:p>
        </p:txBody>
      </p:sp>
      <p:sp>
        <p:nvSpPr>
          <p:cNvPr id="7" name="Rectangle 2">
            <a:extLst>
              <a:ext uri="{FF2B5EF4-FFF2-40B4-BE49-F238E27FC236}">
                <a16:creationId xmlns:a16="http://schemas.microsoft.com/office/drawing/2014/main" id="{20963C34-7171-0E9D-1E60-71E8F2EA6650}"/>
              </a:ext>
            </a:extLst>
          </p:cNvPr>
          <p:cNvSpPr>
            <a:spLocks noChangeArrowheads="1"/>
          </p:cNvSpPr>
          <p:nvPr/>
        </p:nvSpPr>
        <p:spPr bwMode="auto">
          <a:xfrm>
            <a:off x="882033" y="5393134"/>
            <a:ext cx="8187267"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Explanation: </a:t>
            </a:r>
            <a:r>
              <a:rPr lang="en-US" sz="1400" dirty="0"/>
              <a:t>This query adds a new column to store the length of each title. It provides additional metadata for each title. Here I use alter for adding new column and update for updating value.</a:t>
            </a:r>
            <a:endParaRPr kumimoji="0" lang="en-US" altLang="en-US" sz="1400" b="0" i="0" u="none" cap="none" normalizeH="0" baseline="0" dirty="0">
              <a:ln>
                <a:noFill/>
              </a:ln>
              <a:solidFill>
                <a:schemeClr val="tx1"/>
              </a:solidFill>
              <a:effectLst/>
              <a:latin typeface="Trebuchet MS (Body)"/>
            </a:endParaRPr>
          </a:p>
        </p:txBody>
      </p:sp>
      <p:pic>
        <p:nvPicPr>
          <p:cNvPr id="12" name="Picture 11">
            <a:extLst>
              <a:ext uri="{FF2B5EF4-FFF2-40B4-BE49-F238E27FC236}">
                <a16:creationId xmlns:a16="http://schemas.microsoft.com/office/drawing/2014/main" id="{509AF2EC-8366-E7AF-342F-ED49544A5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33" y="1625507"/>
            <a:ext cx="8655495" cy="3606985"/>
          </a:xfrm>
          <a:prstGeom prst="rect">
            <a:avLst/>
          </a:prstGeom>
        </p:spPr>
      </p:pic>
    </p:spTree>
    <p:extLst>
      <p:ext uri="{BB962C8B-B14F-4D97-AF65-F5344CB8AC3E}">
        <p14:creationId xmlns:p14="http://schemas.microsoft.com/office/powerpoint/2010/main" val="2642172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22D3D-161C-834D-9541-9669DE9B73BB}"/>
              </a:ext>
            </a:extLst>
          </p:cNvPr>
          <p:cNvSpPr>
            <a:spLocks noGrp="1"/>
          </p:cNvSpPr>
          <p:nvPr>
            <p:ph type="title"/>
          </p:nvPr>
        </p:nvSpPr>
        <p:spPr>
          <a:xfrm>
            <a:off x="93134" y="228600"/>
            <a:ext cx="8596668" cy="474134"/>
          </a:xfrm>
        </p:spPr>
        <p:txBody>
          <a:bodyPr>
            <a:normAutofit fontScale="90000"/>
          </a:bodyPr>
          <a:lstStyle/>
          <a:p>
            <a:r>
              <a:rPr lang="en-IN" dirty="0"/>
              <a:t>Queries</a:t>
            </a:r>
          </a:p>
        </p:txBody>
      </p:sp>
      <p:sp>
        <p:nvSpPr>
          <p:cNvPr id="3" name="Content Placeholder 2">
            <a:extLst>
              <a:ext uri="{FF2B5EF4-FFF2-40B4-BE49-F238E27FC236}">
                <a16:creationId xmlns:a16="http://schemas.microsoft.com/office/drawing/2014/main" id="{E6FEA450-625C-8EE1-05E8-6FEB73F7BB5B}"/>
              </a:ext>
            </a:extLst>
          </p:cNvPr>
          <p:cNvSpPr>
            <a:spLocks noGrp="1"/>
          </p:cNvSpPr>
          <p:nvPr>
            <p:ph idx="1"/>
          </p:nvPr>
        </p:nvSpPr>
        <p:spPr>
          <a:xfrm>
            <a:off x="677334" y="1193800"/>
            <a:ext cx="8596668" cy="4847563"/>
          </a:xfrm>
        </p:spPr>
        <p:txBody>
          <a:bodyPr/>
          <a:lstStyle/>
          <a:p>
            <a:r>
              <a:rPr lang="en-US" dirty="0"/>
              <a:t>Q12. Find the title with the longest duration in minutes.</a:t>
            </a:r>
            <a:endParaRPr lang="en-IN" dirty="0"/>
          </a:p>
        </p:txBody>
      </p:sp>
      <p:sp>
        <p:nvSpPr>
          <p:cNvPr id="7" name="Rectangle 2">
            <a:extLst>
              <a:ext uri="{FF2B5EF4-FFF2-40B4-BE49-F238E27FC236}">
                <a16:creationId xmlns:a16="http://schemas.microsoft.com/office/drawing/2014/main" id="{20963C34-7171-0E9D-1E60-71E8F2EA6650}"/>
              </a:ext>
            </a:extLst>
          </p:cNvPr>
          <p:cNvSpPr>
            <a:spLocks noChangeArrowheads="1"/>
          </p:cNvSpPr>
          <p:nvPr/>
        </p:nvSpPr>
        <p:spPr bwMode="auto">
          <a:xfrm>
            <a:off x="788900" y="4228146"/>
            <a:ext cx="8187267"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Explanation: </a:t>
            </a:r>
            <a:r>
              <a:rPr lang="en-US" sz="1400" dirty="0"/>
              <a:t>This query finds the title with the longest duration. It identifies the lengthiest content available in the dataset. Here I use inner query for find the max duration and main query give all max duration title.</a:t>
            </a:r>
            <a:endParaRPr kumimoji="0" lang="en-US" altLang="en-US" sz="1400" b="0" i="0" u="none" cap="none" normalizeH="0" baseline="0" dirty="0">
              <a:ln>
                <a:noFill/>
              </a:ln>
              <a:solidFill>
                <a:schemeClr val="tx1"/>
              </a:solidFill>
              <a:effectLst/>
              <a:latin typeface="Trebuchet MS (Body)"/>
            </a:endParaRPr>
          </a:p>
        </p:txBody>
      </p:sp>
      <p:pic>
        <p:nvPicPr>
          <p:cNvPr id="5" name="Picture 4">
            <a:extLst>
              <a:ext uri="{FF2B5EF4-FFF2-40B4-BE49-F238E27FC236}">
                <a16:creationId xmlns:a16="http://schemas.microsoft.com/office/drawing/2014/main" id="{A861C38C-95DD-47D0-BEB0-59C2A0B59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414" y="1995965"/>
            <a:ext cx="7588640" cy="2019404"/>
          </a:xfrm>
          <a:prstGeom prst="rect">
            <a:avLst/>
          </a:prstGeom>
        </p:spPr>
      </p:pic>
    </p:spTree>
    <p:extLst>
      <p:ext uri="{BB962C8B-B14F-4D97-AF65-F5344CB8AC3E}">
        <p14:creationId xmlns:p14="http://schemas.microsoft.com/office/powerpoint/2010/main" val="860937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22D3D-161C-834D-9541-9669DE9B73BB}"/>
              </a:ext>
            </a:extLst>
          </p:cNvPr>
          <p:cNvSpPr>
            <a:spLocks noGrp="1"/>
          </p:cNvSpPr>
          <p:nvPr>
            <p:ph type="title"/>
          </p:nvPr>
        </p:nvSpPr>
        <p:spPr>
          <a:xfrm>
            <a:off x="93134" y="228600"/>
            <a:ext cx="8596668" cy="474134"/>
          </a:xfrm>
        </p:spPr>
        <p:txBody>
          <a:bodyPr>
            <a:normAutofit fontScale="90000"/>
          </a:bodyPr>
          <a:lstStyle/>
          <a:p>
            <a:r>
              <a:rPr lang="en-IN" dirty="0"/>
              <a:t>Queries</a:t>
            </a:r>
          </a:p>
        </p:txBody>
      </p:sp>
      <p:sp>
        <p:nvSpPr>
          <p:cNvPr id="3" name="Content Placeholder 2">
            <a:extLst>
              <a:ext uri="{FF2B5EF4-FFF2-40B4-BE49-F238E27FC236}">
                <a16:creationId xmlns:a16="http://schemas.microsoft.com/office/drawing/2014/main" id="{E6FEA450-625C-8EE1-05E8-6FEB73F7BB5B}"/>
              </a:ext>
            </a:extLst>
          </p:cNvPr>
          <p:cNvSpPr>
            <a:spLocks noGrp="1"/>
          </p:cNvSpPr>
          <p:nvPr>
            <p:ph idx="1"/>
          </p:nvPr>
        </p:nvSpPr>
        <p:spPr>
          <a:xfrm>
            <a:off x="677334" y="1193800"/>
            <a:ext cx="10041466" cy="4847563"/>
          </a:xfrm>
        </p:spPr>
        <p:txBody>
          <a:bodyPr/>
          <a:lstStyle/>
          <a:p>
            <a:r>
              <a:rPr lang="en-US" dirty="0"/>
              <a:t>Q13. Create a view named </a:t>
            </a:r>
            <a:r>
              <a:rPr lang="en-US" dirty="0" err="1"/>
              <a:t>RecentTitles</a:t>
            </a:r>
            <a:r>
              <a:rPr lang="en-US" dirty="0"/>
              <a:t> that includes titles added in the last 30 days.</a:t>
            </a:r>
            <a:endParaRPr lang="en-IN" dirty="0"/>
          </a:p>
        </p:txBody>
      </p:sp>
      <p:sp>
        <p:nvSpPr>
          <p:cNvPr id="7" name="Rectangle 2">
            <a:extLst>
              <a:ext uri="{FF2B5EF4-FFF2-40B4-BE49-F238E27FC236}">
                <a16:creationId xmlns:a16="http://schemas.microsoft.com/office/drawing/2014/main" id="{20963C34-7171-0E9D-1E60-71E8F2EA6650}"/>
              </a:ext>
            </a:extLst>
          </p:cNvPr>
          <p:cNvSpPr>
            <a:spLocks noChangeArrowheads="1"/>
          </p:cNvSpPr>
          <p:nvPr/>
        </p:nvSpPr>
        <p:spPr bwMode="auto">
          <a:xfrm>
            <a:off x="788900" y="5208468"/>
            <a:ext cx="818726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Explanation: </a:t>
            </a:r>
            <a:r>
              <a:rPr lang="en-US" sz="1400" dirty="0"/>
              <a:t>This query creates a view to list titles added in the last 30 days. It helps in focusing on the most recent additions. Here </a:t>
            </a:r>
            <a:r>
              <a:rPr lang="en-US" sz="1400" dirty="0" err="1"/>
              <a:t>date_sub</a:t>
            </a:r>
            <a:r>
              <a:rPr lang="en-US" sz="1400" dirty="0"/>
              <a:t> is use to find last 30 day.</a:t>
            </a:r>
            <a:endParaRPr kumimoji="0" lang="en-US" altLang="en-US" sz="1400" b="0" i="0" u="none" cap="none" normalizeH="0" baseline="0" dirty="0">
              <a:ln>
                <a:noFill/>
              </a:ln>
              <a:solidFill>
                <a:schemeClr val="tx1"/>
              </a:solidFill>
              <a:effectLst/>
              <a:latin typeface="Trebuchet MS (Body)"/>
            </a:endParaRPr>
          </a:p>
        </p:txBody>
      </p:sp>
      <p:pic>
        <p:nvPicPr>
          <p:cNvPr id="5" name="Picture 4">
            <a:extLst>
              <a:ext uri="{FF2B5EF4-FFF2-40B4-BE49-F238E27FC236}">
                <a16:creationId xmlns:a16="http://schemas.microsoft.com/office/drawing/2014/main" id="{F0C44E39-0F3D-1EC7-F130-3B91AA6CD4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33" y="2031487"/>
            <a:ext cx="6648792" cy="2978303"/>
          </a:xfrm>
          <a:prstGeom prst="rect">
            <a:avLst/>
          </a:prstGeom>
        </p:spPr>
      </p:pic>
    </p:spTree>
    <p:extLst>
      <p:ext uri="{BB962C8B-B14F-4D97-AF65-F5344CB8AC3E}">
        <p14:creationId xmlns:p14="http://schemas.microsoft.com/office/powerpoint/2010/main" val="3902119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22D3D-161C-834D-9541-9669DE9B73BB}"/>
              </a:ext>
            </a:extLst>
          </p:cNvPr>
          <p:cNvSpPr>
            <a:spLocks noGrp="1"/>
          </p:cNvSpPr>
          <p:nvPr>
            <p:ph type="title"/>
          </p:nvPr>
        </p:nvSpPr>
        <p:spPr>
          <a:xfrm>
            <a:off x="93134" y="228600"/>
            <a:ext cx="8596668" cy="474134"/>
          </a:xfrm>
        </p:spPr>
        <p:txBody>
          <a:bodyPr>
            <a:normAutofit fontScale="90000"/>
          </a:bodyPr>
          <a:lstStyle/>
          <a:p>
            <a:r>
              <a:rPr lang="en-IN" dirty="0"/>
              <a:t>Queries</a:t>
            </a:r>
          </a:p>
        </p:txBody>
      </p:sp>
      <p:sp>
        <p:nvSpPr>
          <p:cNvPr id="3" name="Content Placeholder 2">
            <a:extLst>
              <a:ext uri="{FF2B5EF4-FFF2-40B4-BE49-F238E27FC236}">
                <a16:creationId xmlns:a16="http://schemas.microsoft.com/office/drawing/2014/main" id="{E6FEA450-625C-8EE1-05E8-6FEB73F7BB5B}"/>
              </a:ext>
            </a:extLst>
          </p:cNvPr>
          <p:cNvSpPr>
            <a:spLocks noGrp="1"/>
          </p:cNvSpPr>
          <p:nvPr>
            <p:ph idx="1"/>
          </p:nvPr>
        </p:nvSpPr>
        <p:spPr>
          <a:xfrm>
            <a:off x="677334" y="1193800"/>
            <a:ext cx="8596668" cy="4847563"/>
          </a:xfrm>
        </p:spPr>
        <p:txBody>
          <a:bodyPr/>
          <a:lstStyle/>
          <a:p>
            <a:r>
              <a:rPr lang="en-US" dirty="0"/>
              <a:t>Q14.Rank titles based on their </a:t>
            </a:r>
            <a:r>
              <a:rPr lang="en-US" dirty="0" err="1"/>
              <a:t>release_year</a:t>
            </a:r>
            <a:r>
              <a:rPr lang="en-US" dirty="0"/>
              <a:t> within each country.</a:t>
            </a:r>
            <a:endParaRPr lang="en-IN" dirty="0"/>
          </a:p>
        </p:txBody>
      </p:sp>
      <p:sp>
        <p:nvSpPr>
          <p:cNvPr id="7" name="Rectangle 2">
            <a:extLst>
              <a:ext uri="{FF2B5EF4-FFF2-40B4-BE49-F238E27FC236}">
                <a16:creationId xmlns:a16="http://schemas.microsoft.com/office/drawing/2014/main" id="{20963C34-7171-0E9D-1E60-71E8F2EA6650}"/>
              </a:ext>
            </a:extLst>
          </p:cNvPr>
          <p:cNvSpPr>
            <a:spLocks noChangeArrowheads="1"/>
          </p:cNvSpPr>
          <p:nvPr/>
        </p:nvSpPr>
        <p:spPr bwMode="auto">
          <a:xfrm>
            <a:off x="814300" y="4971703"/>
            <a:ext cx="8187267"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Explanation: </a:t>
            </a:r>
            <a:r>
              <a:rPr lang="en-US" sz="1400" dirty="0"/>
              <a:t>This query ranks titles within each country based on their release year. It provides insights into the historical release patterns. I use here window function for ranking the released year </a:t>
            </a:r>
            <a:endParaRPr kumimoji="0" lang="en-US" altLang="en-US" sz="1400" b="0" i="0" u="none" cap="none" normalizeH="0" baseline="0" dirty="0">
              <a:ln>
                <a:noFill/>
              </a:ln>
              <a:solidFill>
                <a:schemeClr val="tx1"/>
              </a:solidFill>
              <a:effectLst/>
              <a:latin typeface="Trebuchet MS (Body)"/>
            </a:endParaRPr>
          </a:p>
        </p:txBody>
      </p:sp>
      <p:pic>
        <p:nvPicPr>
          <p:cNvPr id="6" name="Picture 5">
            <a:extLst>
              <a:ext uri="{FF2B5EF4-FFF2-40B4-BE49-F238E27FC236}">
                <a16:creationId xmlns:a16="http://schemas.microsoft.com/office/drawing/2014/main" id="{9AA401B2-8C32-EE7C-87C0-77BE8D6EF1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186" y="1910558"/>
            <a:ext cx="8007762" cy="2806844"/>
          </a:xfrm>
          <a:prstGeom prst="rect">
            <a:avLst/>
          </a:prstGeom>
        </p:spPr>
      </p:pic>
    </p:spTree>
    <p:extLst>
      <p:ext uri="{BB962C8B-B14F-4D97-AF65-F5344CB8AC3E}">
        <p14:creationId xmlns:p14="http://schemas.microsoft.com/office/powerpoint/2010/main" val="598463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22D3D-161C-834D-9541-9669DE9B73BB}"/>
              </a:ext>
            </a:extLst>
          </p:cNvPr>
          <p:cNvSpPr>
            <a:spLocks noGrp="1"/>
          </p:cNvSpPr>
          <p:nvPr>
            <p:ph type="title"/>
          </p:nvPr>
        </p:nvSpPr>
        <p:spPr>
          <a:xfrm>
            <a:off x="93134" y="228600"/>
            <a:ext cx="8596668" cy="474134"/>
          </a:xfrm>
        </p:spPr>
        <p:txBody>
          <a:bodyPr>
            <a:normAutofit fontScale="90000"/>
          </a:bodyPr>
          <a:lstStyle/>
          <a:p>
            <a:r>
              <a:rPr lang="en-IN" dirty="0"/>
              <a:t>Queries</a:t>
            </a:r>
          </a:p>
        </p:txBody>
      </p:sp>
      <p:sp>
        <p:nvSpPr>
          <p:cNvPr id="3" name="Content Placeholder 2">
            <a:extLst>
              <a:ext uri="{FF2B5EF4-FFF2-40B4-BE49-F238E27FC236}">
                <a16:creationId xmlns:a16="http://schemas.microsoft.com/office/drawing/2014/main" id="{E6FEA450-625C-8EE1-05E8-6FEB73F7BB5B}"/>
              </a:ext>
            </a:extLst>
          </p:cNvPr>
          <p:cNvSpPr>
            <a:spLocks noGrp="1"/>
          </p:cNvSpPr>
          <p:nvPr>
            <p:ph idx="1"/>
          </p:nvPr>
        </p:nvSpPr>
        <p:spPr>
          <a:xfrm>
            <a:off x="677334" y="1193800"/>
            <a:ext cx="8596668" cy="4847563"/>
          </a:xfrm>
        </p:spPr>
        <p:txBody>
          <a:bodyPr/>
          <a:lstStyle/>
          <a:p>
            <a:r>
              <a:rPr lang="en-US" dirty="0"/>
              <a:t>Q15. Calculate the cumulative count of titles added each month.</a:t>
            </a:r>
            <a:endParaRPr lang="en-IN" dirty="0"/>
          </a:p>
        </p:txBody>
      </p:sp>
      <p:sp>
        <p:nvSpPr>
          <p:cNvPr id="7" name="Rectangle 2">
            <a:extLst>
              <a:ext uri="{FF2B5EF4-FFF2-40B4-BE49-F238E27FC236}">
                <a16:creationId xmlns:a16="http://schemas.microsoft.com/office/drawing/2014/main" id="{20963C34-7171-0E9D-1E60-71E8F2EA6650}"/>
              </a:ext>
            </a:extLst>
          </p:cNvPr>
          <p:cNvSpPr>
            <a:spLocks noChangeArrowheads="1"/>
          </p:cNvSpPr>
          <p:nvPr/>
        </p:nvSpPr>
        <p:spPr bwMode="auto">
          <a:xfrm>
            <a:off x="882034" y="5156368"/>
            <a:ext cx="818726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Explanation: </a:t>
            </a:r>
            <a:r>
              <a:rPr lang="en-US" sz="1400" dirty="0"/>
              <a:t>This query calculates the cumulative count of titles added each month. The inner subquery counts titles added each month ‘</a:t>
            </a:r>
            <a:r>
              <a:rPr lang="en-IN" sz="1400" dirty="0" err="1"/>
              <a:t>monthly_title_count</a:t>
            </a:r>
            <a:r>
              <a:rPr lang="en-US" sz="1400" dirty="0"/>
              <a:t>’ and groups them by formatted ‘</a:t>
            </a:r>
            <a:r>
              <a:rPr lang="en-IN" sz="1400" dirty="0" err="1"/>
              <a:t>date_added</a:t>
            </a:r>
            <a:r>
              <a:rPr lang="en-US" sz="1400" dirty="0"/>
              <a:t>’ </a:t>
            </a:r>
            <a:r>
              <a:rPr lang="en-IN" sz="1400" dirty="0"/>
              <a:t>The outer query uses </a:t>
            </a:r>
            <a:r>
              <a:rPr lang="en-US" sz="1400" dirty="0"/>
              <a:t>SUM() OVER (ORDER BY </a:t>
            </a:r>
            <a:r>
              <a:rPr lang="en-US" sz="1400" dirty="0" err="1"/>
              <a:t>month_added</a:t>
            </a:r>
            <a:r>
              <a:rPr lang="en-US" sz="1400" dirty="0"/>
              <a:t>) to calculate the running total </a:t>
            </a:r>
            <a:r>
              <a:rPr lang="en-IN" sz="1400" dirty="0" err="1"/>
              <a:t>cumulative_count</a:t>
            </a:r>
            <a:r>
              <a:rPr lang="en-IN" sz="1400" dirty="0"/>
              <a:t>.</a:t>
            </a:r>
            <a:endParaRPr kumimoji="0" lang="en-US" altLang="en-US" sz="1400" b="0" i="0" u="none" cap="none" normalizeH="0" baseline="0" dirty="0">
              <a:ln>
                <a:noFill/>
              </a:ln>
              <a:solidFill>
                <a:schemeClr val="tx1"/>
              </a:solidFill>
              <a:effectLst/>
              <a:latin typeface="Trebuchet MS (Body)"/>
            </a:endParaRPr>
          </a:p>
        </p:txBody>
      </p:sp>
      <p:pic>
        <p:nvPicPr>
          <p:cNvPr id="5" name="Picture 4">
            <a:extLst>
              <a:ext uri="{FF2B5EF4-FFF2-40B4-BE49-F238E27FC236}">
                <a16:creationId xmlns:a16="http://schemas.microsoft.com/office/drawing/2014/main" id="{05703471-BAE6-149B-F52F-C9F5D7EB07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446" y="1691779"/>
            <a:ext cx="7563239" cy="3333921"/>
          </a:xfrm>
          <a:prstGeom prst="rect">
            <a:avLst/>
          </a:prstGeom>
        </p:spPr>
      </p:pic>
    </p:spTree>
    <p:extLst>
      <p:ext uri="{BB962C8B-B14F-4D97-AF65-F5344CB8AC3E}">
        <p14:creationId xmlns:p14="http://schemas.microsoft.com/office/powerpoint/2010/main" val="4130175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22D3D-161C-834D-9541-9669DE9B73BB}"/>
              </a:ext>
            </a:extLst>
          </p:cNvPr>
          <p:cNvSpPr>
            <a:spLocks noGrp="1"/>
          </p:cNvSpPr>
          <p:nvPr>
            <p:ph type="title"/>
          </p:nvPr>
        </p:nvSpPr>
        <p:spPr>
          <a:xfrm>
            <a:off x="93134" y="228600"/>
            <a:ext cx="8596668" cy="474134"/>
          </a:xfrm>
        </p:spPr>
        <p:txBody>
          <a:bodyPr>
            <a:normAutofit fontScale="90000"/>
          </a:bodyPr>
          <a:lstStyle/>
          <a:p>
            <a:r>
              <a:rPr lang="en-IN" dirty="0"/>
              <a:t>Queries</a:t>
            </a:r>
          </a:p>
        </p:txBody>
      </p:sp>
      <p:sp>
        <p:nvSpPr>
          <p:cNvPr id="3" name="Content Placeholder 2">
            <a:extLst>
              <a:ext uri="{FF2B5EF4-FFF2-40B4-BE49-F238E27FC236}">
                <a16:creationId xmlns:a16="http://schemas.microsoft.com/office/drawing/2014/main" id="{E6FEA450-625C-8EE1-05E8-6FEB73F7BB5B}"/>
              </a:ext>
            </a:extLst>
          </p:cNvPr>
          <p:cNvSpPr>
            <a:spLocks noGrp="1"/>
          </p:cNvSpPr>
          <p:nvPr>
            <p:ph idx="1"/>
          </p:nvPr>
        </p:nvSpPr>
        <p:spPr>
          <a:xfrm>
            <a:off x="677333" y="1193800"/>
            <a:ext cx="9863667" cy="4847563"/>
          </a:xfrm>
        </p:spPr>
        <p:txBody>
          <a:bodyPr/>
          <a:lstStyle/>
          <a:p>
            <a:r>
              <a:rPr lang="en-US" dirty="0"/>
              <a:t>Q16. Stored procedure to update the rating of a title given its </a:t>
            </a:r>
            <a:r>
              <a:rPr lang="en-US" dirty="0" err="1"/>
              <a:t>show_id</a:t>
            </a:r>
            <a:r>
              <a:rPr lang="en-US" dirty="0"/>
              <a:t> and new rating.</a:t>
            </a:r>
            <a:endParaRPr lang="en-IN" dirty="0"/>
          </a:p>
        </p:txBody>
      </p:sp>
      <p:sp>
        <p:nvSpPr>
          <p:cNvPr id="7" name="Rectangle 2">
            <a:extLst>
              <a:ext uri="{FF2B5EF4-FFF2-40B4-BE49-F238E27FC236}">
                <a16:creationId xmlns:a16="http://schemas.microsoft.com/office/drawing/2014/main" id="{20963C34-7171-0E9D-1E60-71E8F2EA6650}"/>
              </a:ext>
            </a:extLst>
          </p:cNvPr>
          <p:cNvSpPr>
            <a:spLocks noChangeArrowheads="1"/>
          </p:cNvSpPr>
          <p:nvPr/>
        </p:nvSpPr>
        <p:spPr bwMode="auto">
          <a:xfrm>
            <a:off x="882034" y="5264090"/>
            <a:ext cx="9658966"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Explanation:</a:t>
            </a:r>
            <a:r>
              <a:rPr lang="en-IN" sz="1400" dirty="0"/>
              <a:t>This stored procedure </a:t>
            </a:r>
            <a:r>
              <a:rPr lang="en-IN" sz="1400" dirty="0" err="1"/>
              <a:t>UpdateRating</a:t>
            </a:r>
            <a:r>
              <a:rPr lang="en-IN" sz="1400" dirty="0"/>
              <a:t> </a:t>
            </a:r>
            <a:r>
              <a:rPr lang="en-US" sz="1400" dirty="0"/>
              <a:t>updates the rating of a title based on its </a:t>
            </a:r>
            <a:r>
              <a:rPr lang="en-IN" sz="1400" dirty="0" err="1"/>
              <a:t>show_id</a:t>
            </a:r>
            <a:r>
              <a:rPr lang="en-IN" sz="1400" dirty="0"/>
              <a:t> </a:t>
            </a:r>
            <a:r>
              <a:rPr lang="en-US" sz="1400" dirty="0"/>
              <a:t>The procedure first checks if the </a:t>
            </a:r>
            <a:r>
              <a:rPr lang="en-IN" sz="1400" dirty="0" err="1"/>
              <a:t>show_id</a:t>
            </a:r>
            <a:r>
              <a:rPr lang="en-IN" sz="1400" dirty="0"/>
              <a:t> </a:t>
            </a:r>
            <a:r>
              <a:rPr lang="en-US" sz="1400" dirty="0"/>
              <a:t>exists in the table. If it does not, it returns an error message. Otherwise, it updates the </a:t>
            </a:r>
            <a:r>
              <a:rPr lang="en-IN" sz="1400" dirty="0"/>
              <a:t>rating and confirms the update. </a:t>
            </a:r>
            <a:endParaRPr kumimoji="0" lang="en-US" altLang="en-US" sz="1400" b="0" i="0" u="none" cap="none" normalizeH="0" baseline="0" dirty="0">
              <a:ln>
                <a:noFill/>
              </a:ln>
              <a:solidFill>
                <a:schemeClr val="tx1"/>
              </a:solidFill>
              <a:effectLst/>
              <a:latin typeface="Trebuchet MS (Body)"/>
            </a:endParaRPr>
          </a:p>
        </p:txBody>
      </p:sp>
      <p:pic>
        <p:nvPicPr>
          <p:cNvPr id="9" name="Picture 8">
            <a:extLst>
              <a:ext uri="{FF2B5EF4-FFF2-40B4-BE49-F238E27FC236}">
                <a16:creationId xmlns:a16="http://schemas.microsoft.com/office/drawing/2014/main" id="{5F4A2022-38F0-3681-AA22-0D4BF0E7A8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680" y="1659358"/>
            <a:ext cx="9156920" cy="3488375"/>
          </a:xfrm>
          <a:prstGeom prst="rect">
            <a:avLst/>
          </a:prstGeom>
        </p:spPr>
      </p:pic>
    </p:spTree>
    <p:extLst>
      <p:ext uri="{BB962C8B-B14F-4D97-AF65-F5344CB8AC3E}">
        <p14:creationId xmlns:p14="http://schemas.microsoft.com/office/powerpoint/2010/main" val="2170718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22D3D-161C-834D-9541-9669DE9B73BB}"/>
              </a:ext>
            </a:extLst>
          </p:cNvPr>
          <p:cNvSpPr>
            <a:spLocks noGrp="1"/>
          </p:cNvSpPr>
          <p:nvPr>
            <p:ph type="title"/>
          </p:nvPr>
        </p:nvSpPr>
        <p:spPr>
          <a:xfrm>
            <a:off x="93134" y="228600"/>
            <a:ext cx="8596668" cy="474134"/>
          </a:xfrm>
        </p:spPr>
        <p:txBody>
          <a:bodyPr>
            <a:normAutofit fontScale="90000"/>
          </a:bodyPr>
          <a:lstStyle/>
          <a:p>
            <a:r>
              <a:rPr lang="en-IN" dirty="0"/>
              <a:t>Queries</a:t>
            </a:r>
          </a:p>
        </p:txBody>
      </p:sp>
      <p:sp>
        <p:nvSpPr>
          <p:cNvPr id="3" name="Content Placeholder 2">
            <a:extLst>
              <a:ext uri="{FF2B5EF4-FFF2-40B4-BE49-F238E27FC236}">
                <a16:creationId xmlns:a16="http://schemas.microsoft.com/office/drawing/2014/main" id="{E6FEA450-625C-8EE1-05E8-6FEB73F7BB5B}"/>
              </a:ext>
            </a:extLst>
          </p:cNvPr>
          <p:cNvSpPr>
            <a:spLocks noGrp="1"/>
          </p:cNvSpPr>
          <p:nvPr>
            <p:ph idx="1"/>
          </p:nvPr>
        </p:nvSpPr>
        <p:spPr>
          <a:xfrm>
            <a:off x="677333" y="956734"/>
            <a:ext cx="9863667" cy="5084630"/>
          </a:xfrm>
        </p:spPr>
        <p:txBody>
          <a:bodyPr/>
          <a:lstStyle/>
          <a:p>
            <a:r>
              <a:rPr lang="en-US" dirty="0"/>
              <a:t>Q17. Find the country with the highest average rating for titles.</a:t>
            </a:r>
            <a:endParaRPr lang="en-IN" dirty="0"/>
          </a:p>
        </p:txBody>
      </p:sp>
      <p:sp>
        <p:nvSpPr>
          <p:cNvPr id="7" name="Rectangle 2">
            <a:extLst>
              <a:ext uri="{FF2B5EF4-FFF2-40B4-BE49-F238E27FC236}">
                <a16:creationId xmlns:a16="http://schemas.microsoft.com/office/drawing/2014/main" id="{20963C34-7171-0E9D-1E60-71E8F2EA6650}"/>
              </a:ext>
            </a:extLst>
          </p:cNvPr>
          <p:cNvSpPr>
            <a:spLocks noChangeArrowheads="1"/>
          </p:cNvSpPr>
          <p:nvPr/>
        </p:nvSpPr>
        <p:spPr bwMode="auto">
          <a:xfrm>
            <a:off x="882034" y="5424069"/>
            <a:ext cx="965896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err="1">
                <a:ln>
                  <a:noFill/>
                </a:ln>
                <a:solidFill>
                  <a:schemeClr val="tx1"/>
                </a:solidFill>
                <a:effectLst/>
                <a:latin typeface="Arial" panose="020B0604020202020204" pitchFamily="34" charset="0"/>
              </a:rPr>
              <a:t>Explanation:</a:t>
            </a:r>
            <a:r>
              <a:rPr lang="en-US" sz="1400" dirty="0" err="1"/>
              <a:t>The</a:t>
            </a:r>
            <a:r>
              <a:rPr lang="en-US" sz="1400" dirty="0"/>
              <a:t> inner subquery converts ratings into numeric values. The </a:t>
            </a:r>
            <a:r>
              <a:rPr lang="en-IN" sz="1400" dirty="0"/>
              <a:t>CASE </a:t>
            </a:r>
            <a:r>
              <a:rPr lang="en-US" sz="1400" dirty="0"/>
              <a:t>statement groups similar ratings and assigns them numeric values for easier calculation of averages. The outer query calculates the average </a:t>
            </a:r>
            <a:r>
              <a:rPr lang="en-IN" sz="1400" dirty="0"/>
              <a:t>AVG() </a:t>
            </a:r>
            <a:r>
              <a:rPr lang="en-US" sz="1400" dirty="0"/>
              <a:t>of these numeric ratings for each country, rounds it to two decimal places </a:t>
            </a:r>
            <a:r>
              <a:rPr lang="en-IN" sz="1400" dirty="0"/>
              <a:t>ROUND()</a:t>
            </a:r>
            <a:r>
              <a:rPr lang="en-US" sz="1400" dirty="0"/>
              <a:t> and returns the country with the highest average rating</a:t>
            </a:r>
            <a:r>
              <a:rPr lang="en-IN" sz="1400" dirty="0"/>
              <a:t>. </a:t>
            </a:r>
            <a:endParaRPr kumimoji="0" lang="en-US" altLang="en-US" sz="1400" b="0" i="0" u="none" cap="none" normalizeH="0" baseline="0" dirty="0">
              <a:ln>
                <a:noFill/>
              </a:ln>
              <a:solidFill>
                <a:schemeClr val="tx1"/>
              </a:solidFill>
              <a:effectLst/>
              <a:latin typeface="Trebuchet MS (Body)"/>
            </a:endParaRPr>
          </a:p>
        </p:txBody>
      </p:sp>
      <p:pic>
        <p:nvPicPr>
          <p:cNvPr id="8" name="Picture 7">
            <a:extLst>
              <a:ext uri="{FF2B5EF4-FFF2-40B4-BE49-F238E27FC236}">
                <a16:creationId xmlns:a16="http://schemas.microsoft.com/office/drawing/2014/main" id="{5462082C-43AD-59EC-628C-524DC8882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3040" y="1433931"/>
            <a:ext cx="8900759" cy="3798469"/>
          </a:xfrm>
          <a:prstGeom prst="rect">
            <a:avLst/>
          </a:prstGeom>
        </p:spPr>
      </p:pic>
    </p:spTree>
    <p:extLst>
      <p:ext uri="{BB962C8B-B14F-4D97-AF65-F5344CB8AC3E}">
        <p14:creationId xmlns:p14="http://schemas.microsoft.com/office/powerpoint/2010/main" val="2958604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6CE34-ED5D-07E3-3A12-26F6C75979CE}"/>
              </a:ext>
            </a:extLst>
          </p:cNvPr>
          <p:cNvSpPr>
            <a:spLocks noGrp="1"/>
          </p:cNvSpPr>
          <p:nvPr>
            <p:ph type="title"/>
          </p:nvPr>
        </p:nvSpPr>
        <p:spPr>
          <a:xfrm>
            <a:off x="838200" y="365126"/>
            <a:ext cx="10515600" cy="667808"/>
          </a:xfrm>
        </p:spPr>
        <p:txBody>
          <a:bodyPr>
            <a:normAutofit/>
          </a:bodyPr>
          <a:lstStyle/>
          <a:p>
            <a:r>
              <a:rPr lang="en-IN" b="1" dirty="0"/>
              <a:t>Project &amp; dataset Overview</a:t>
            </a:r>
          </a:p>
        </p:txBody>
      </p:sp>
      <p:sp>
        <p:nvSpPr>
          <p:cNvPr id="3" name="Content Placeholder 2">
            <a:extLst>
              <a:ext uri="{FF2B5EF4-FFF2-40B4-BE49-F238E27FC236}">
                <a16:creationId xmlns:a16="http://schemas.microsoft.com/office/drawing/2014/main" id="{A590D1DB-5E9A-572A-829B-F1CF91F17A14}"/>
              </a:ext>
            </a:extLst>
          </p:cNvPr>
          <p:cNvSpPr>
            <a:spLocks noGrp="1"/>
          </p:cNvSpPr>
          <p:nvPr>
            <p:ph idx="1"/>
          </p:nvPr>
        </p:nvSpPr>
        <p:spPr>
          <a:xfrm>
            <a:off x="838200" y="1202267"/>
            <a:ext cx="10515600" cy="4974696"/>
          </a:xfrm>
        </p:spPr>
        <p:txBody>
          <a:bodyPr>
            <a:normAutofit/>
          </a:bodyPr>
          <a:lstStyle/>
          <a:p>
            <a:r>
              <a:rPr lang="en-US" sz="2400" dirty="0"/>
              <a:t>"This project aims to analyze Netflix data to uncover key trends and insights.“</a:t>
            </a:r>
          </a:p>
          <a:p>
            <a:endParaRPr lang="en-US" sz="2400" dirty="0"/>
          </a:p>
          <a:p>
            <a:endParaRPr lang="en-US" sz="2400" dirty="0"/>
          </a:p>
          <a:p>
            <a:r>
              <a:rPr lang="en-IN" sz="2400" dirty="0"/>
              <a:t>Dataset Description:-</a:t>
            </a:r>
            <a:r>
              <a:rPr lang="en-US" sz="2400" dirty="0"/>
              <a:t>The dataset includes Netflix titles with information on type, </a:t>
            </a:r>
            <a:r>
              <a:rPr lang="en-IN" sz="2400" dirty="0" err="1"/>
              <a:t>show_id</a:t>
            </a:r>
            <a:r>
              <a:rPr lang="en-IN" sz="1600" dirty="0"/>
              <a:t>,</a:t>
            </a:r>
            <a:r>
              <a:rPr lang="en-US" sz="2400" dirty="0"/>
              <a:t>title, director, cast, country, date added, release year, rating, duration, </a:t>
            </a:r>
            <a:r>
              <a:rPr lang="en-US" sz="2400" dirty="0" err="1"/>
              <a:t>listed_in</a:t>
            </a:r>
            <a:r>
              <a:rPr lang="en-US" sz="2400" dirty="0"/>
              <a:t>, and description</a:t>
            </a:r>
            <a:endParaRPr lang="en-IN" sz="2400" dirty="0"/>
          </a:p>
        </p:txBody>
      </p:sp>
    </p:spTree>
    <p:extLst>
      <p:ext uri="{BB962C8B-B14F-4D97-AF65-F5344CB8AC3E}">
        <p14:creationId xmlns:p14="http://schemas.microsoft.com/office/powerpoint/2010/main" val="1045204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22D3D-161C-834D-9541-9669DE9B73BB}"/>
              </a:ext>
            </a:extLst>
          </p:cNvPr>
          <p:cNvSpPr>
            <a:spLocks noGrp="1"/>
          </p:cNvSpPr>
          <p:nvPr>
            <p:ph type="title"/>
          </p:nvPr>
        </p:nvSpPr>
        <p:spPr>
          <a:xfrm>
            <a:off x="93134" y="228600"/>
            <a:ext cx="8596668" cy="474134"/>
          </a:xfrm>
        </p:spPr>
        <p:txBody>
          <a:bodyPr>
            <a:normAutofit fontScale="90000"/>
          </a:bodyPr>
          <a:lstStyle/>
          <a:p>
            <a:r>
              <a:rPr lang="en-IN" dirty="0"/>
              <a:t>Queries</a:t>
            </a:r>
          </a:p>
        </p:txBody>
      </p:sp>
      <p:sp>
        <p:nvSpPr>
          <p:cNvPr id="3" name="Content Placeholder 2">
            <a:extLst>
              <a:ext uri="{FF2B5EF4-FFF2-40B4-BE49-F238E27FC236}">
                <a16:creationId xmlns:a16="http://schemas.microsoft.com/office/drawing/2014/main" id="{E6FEA450-625C-8EE1-05E8-6FEB73F7BB5B}"/>
              </a:ext>
            </a:extLst>
          </p:cNvPr>
          <p:cNvSpPr>
            <a:spLocks noGrp="1"/>
          </p:cNvSpPr>
          <p:nvPr>
            <p:ph idx="1"/>
          </p:nvPr>
        </p:nvSpPr>
        <p:spPr>
          <a:xfrm>
            <a:off x="677333" y="956734"/>
            <a:ext cx="10795000" cy="5084630"/>
          </a:xfrm>
        </p:spPr>
        <p:txBody>
          <a:bodyPr/>
          <a:lstStyle/>
          <a:p>
            <a:r>
              <a:rPr lang="en-US" dirty="0"/>
              <a:t>Q18. Find pairs of titles from the same country where one title has a </a:t>
            </a:r>
            <a:r>
              <a:rPr lang="en-US" dirty="0" err="1"/>
              <a:t>hig</a:t>
            </a:r>
            <a:r>
              <a:rPr lang="en-US" dirty="0"/>
              <a:t> her rating than the other.</a:t>
            </a:r>
            <a:endParaRPr lang="en-IN" dirty="0"/>
          </a:p>
        </p:txBody>
      </p:sp>
      <p:sp>
        <p:nvSpPr>
          <p:cNvPr id="7" name="Rectangle 2">
            <a:extLst>
              <a:ext uri="{FF2B5EF4-FFF2-40B4-BE49-F238E27FC236}">
                <a16:creationId xmlns:a16="http://schemas.microsoft.com/office/drawing/2014/main" id="{20963C34-7171-0E9D-1E60-71E8F2EA6650}"/>
              </a:ext>
            </a:extLst>
          </p:cNvPr>
          <p:cNvSpPr>
            <a:spLocks noChangeArrowheads="1"/>
          </p:cNvSpPr>
          <p:nvPr/>
        </p:nvSpPr>
        <p:spPr bwMode="auto">
          <a:xfrm>
            <a:off x="893983" y="5425811"/>
            <a:ext cx="10361699"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kumimoji="0" lang="en-US" altLang="en-US" sz="1800" i="0" u="none" strike="noStrike" cap="none" normalizeH="0" baseline="0" dirty="0" err="1">
                <a:ln>
                  <a:noFill/>
                </a:ln>
                <a:solidFill>
                  <a:schemeClr val="tx1"/>
                </a:solidFill>
                <a:effectLst/>
                <a:latin typeface="Arial" panose="020B0604020202020204" pitchFamily="34" charset="0"/>
              </a:rPr>
              <a:t>Explanation:</a:t>
            </a:r>
            <a:r>
              <a:rPr lang="en-US" sz="1400" dirty="0" err="1"/>
              <a:t>This</a:t>
            </a:r>
            <a:r>
              <a:rPr lang="en-US" sz="1400" dirty="0"/>
              <a:t> query finds pairs of titles from the same country where one title has a higher rating than the other.</a:t>
            </a:r>
            <a:r>
              <a:rPr lang="en-IN" sz="1400" dirty="0"/>
              <a:t> The JOIN </a:t>
            </a:r>
            <a:r>
              <a:rPr lang="en-US" sz="1400" dirty="0"/>
              <a:t>clause pairs titles from the same country </a:t>
            </a:r>
            <a:r>
              <a:rPr lang="en-IN" sz="1400" dirty="0"/>
              <a:t>n1.country = n2.country The WHERE </a:t>
            </a:r>
            <a:r>
              <a:rPr lang="en-US" sz="1400" dirty="0"/>
              <a:t>clause ensures that the titles are different </a:t>
            </a:r>
            <a:r>
              <a:rPr lang="en-IN" sz="1400" dirty="0"/>
              <a:t>n1.title &lt;&gt; n2.title and </a:t>
            </a:r>
            <a:r>
              <a:rPr lang="en-US" sz="1400" dirty="0"/>
              <a:t>and that the rating of the first title is higher than the second </a:t>
            </a:r>
            <a:r>
              <a:rPr lang="en-IN" sz="1400" dirty="0"/>
              <a:t>n1.rating &gt; n2.rating as the rating is in varchar datatype we give them numerical value for comparing them </a:t>
            </a:r>
            <a:r>
              <a:rPr lang="en-US" sz="1400" dirty="0"/>
              <a:t>The results are ordered by country.</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400" b="0" i="0" u="none" cap="none" normalizeH="0" baseline="0" dirty="0">
              <a:ln>
                <a:noFill/>
              </a:ln>
              <a:solidFill>
                <a:schemeClr val="tx1"/>
              </a:solidFill>
              <a:effectLst/>
              <a:latin typeface="Trebuchet MS (Body)"/>
            </a:endParaRPr>
          </a:p>
        </p:txBody>
      </p:sp>
      <p:pic>
        <p:nvPicPr>
          <p:cNvPr id="6" name="Picture 5">
            <a:extLst>
              <a:ext uri="{FF2B5EF4-FFF2-40B4-BE49-F238E27FC236}">
                <a16:creationId xmlns:a16="http://schemas.microsoft.com/office/drawing/2014/main" id="{C3464752-D70C-49AB-C114-5B978DA13F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872" y="1388415"/>
            <a:ext cx="10087195" cy="3903252"/>
          </a:xfrm>
          <a:prstGeom prst="rect">
            <a:avLst/>
          </a:prstGeom>
        </p:spPr>
      </p:pic>
    </p:spTree>
    <p:extLst>
      <p:ext uri="{BB962C8B-B14F-4D97-AF65-F5344CB8AC3E}">
        <p14:creationId xmlns:p14="http://schemas.microsoft.com/office/powerpoint/2010/main" val="2734735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1BE9B-4A1E-49B5-80D4-D85EAD29C085}"/>
              </a:ext>
            </a:extLst>
          </p:cNvPr>
          <p:cNvSpPr>
            <a:spLocks noGrp="1"/>
          </p:cNvSpPr>
          <p:nvPr>
            <p:ph type="title"/>
          </p:nvPr>
        </p:nvSpPr>
        <p:spPr>
          <a:xfrm>
            <a:off x="677333" y="414865"/>
            <a:ext cx="8596668" cy="643467"/>
          </a:xfrm>
        </p:spPr>
        <p:txBody>
          <a:bodyPr>
            <a:normAutofit/>
          </a:bodyPr>
          <a:lstStyle/>
          <a:p>
            <a:r>
              <a:rPr lang="en-US" dirty="0"/>
              <a:t>Results</a:t>
            </a:r>
            <a:endParaRPr lang="en-IN" dirty="0"/>
          </a:p>
        </p:txBody>
      </p:sp>
      <p:sp>
        <p:nvSpPr>
          <p:cNvPr id="3" name="Content Placeholder 2">
            <a:extLst>
              <a:ext uri="{FF2B5EF4-FFF2-40B4-BE49-F238E27FC236}">
                <a16:creationId xmlns:a16="http://schemas.microsoft.com/office/drawing/2014/main" id="{5B64FC03-E238-CFFC-B548-CEC8F5EAB3AD}"/>
              </a:ext>
            </a:extLst>
          </p:cNvPr>
          <p:cNvSpPr>
            <a:spLocks noGrp="1"/>
          </p:cNvSpPr>
          <p:nvPr>
            <p:ph idx="1"/>
          </p:nvPr>
        </p:nvSpPr>
        <p:spPr>
          <a:xfrm>
            <a:off x="677333" y="1253067"/>
            <a:ext cx="9948333" cy="4788295"/>
          </a:xfrm>
        </p:spPr>
        <p:txBody>
          <a:bodyPr/>
          <a:lstStyle/>
          <a:p>
            <a:r>
              <a:rPr lang="en-US" b="1" dirty="0"/>
              <a:t>Insights</a:t>
            </a:r>
            <a:r>
              <a:rPr lang="en-US" dirty="0"/>
              <a:t>:</a:t>
            </a:r>
          </a:p>
          <a:p>
            <a:pPr>
              <a:buFont typeface="Arial" panose="020B0604020202020204" pitchFamily="34" charset="0"/>
              <a:buChar char="•"/>
            </a:pPr>
            <a:r>
              <a:rPr lang="en-US" dirty="0"/>
              <a:t>The dataset contains a significant number of movies compared to TV shows.</a:t>
            </a:r>
          </a:p>
          <a:p>
            <a:pPr>
              <a:buFont typeface="Arial" panose="020B0604020202020204" pitchFamily="34" charset="0"/>
              <a:buChar char="•"/>
            </a:pPr>
            <a:r>
              <a:rPr lang="en-US" dirty="0"/>
              <a:t>Certain directors are highly prolific, contributing multiple titles to the dataset.</a:t>
            </a:r>
          </a:p>
          <a:p>
            <a:pPr>
              <a:buFont typeface="Arial" panose="020B0604020202020204" pitchFamily="34" charset="0"/>
              <a:buChar char="•"/>
            </a:pPr>
            <a:r>
              <a:rPr lang="en-US" dirty="0"/>
              <a:t>There are clear patterns in the types of titles released over the years and across different countries.</a:t>
            </a:r>
          </a:p>
          <a:p>
            <a:pPr>
              <a:buFont typeface="Arial" panose="020B0604020202020204" pitchFamily="34" charset="0"/>
              <a:buChar char="•"/>
            </a:pPr>
            <a:endParaRPr lang="en-US" dirty="0"/>
          </a:p>
          <a:p>
            <a:r>
              <a:rPr lang="en-US" b="1" dirty="0"/>
              <a:t>Key Findings</a:t>
            </a:r>
            <a:r>
              <a:rPr lang="en-US" dirty="0"/>
              <a:t>:</a:t>
            </a:r>
          </a:p>
          <a:p>
            <a:pPr>
              <a:buFont typeface="Arial" panose="020B0604020202020204" pitchFamily="34" charset="0"/>
              <a:buChar char="•"/>
            </a:pPr>
            <a:r>
              <a:rPr lang="en-US" dirty="0"/>
              <a:t>Total titles in the dataset: 8807</a:t>
            </a:r>
          </a:p>
          <a:p>
            <a:pPr>
              <a:buFont typeface="Arial" panose="020B0604020202020204" pitchFamily="34" charset="0"/>
              <a:buChar char="•"/>
            </a:pPr>
            <a:r>
              <a:rPr lang="en-US" dirty="0"/>
              <a:t>Average movie duration:99.5656</a:t>
            </a:r>
          </a:p>
          <a:p>
            <a:pPr>
              <a:buFont typeface="Arial" panose="020B0604020202020204" pitchFamily="34" charset="0"/>
              <a:buChar char="•"/>
            </a:pPr>
            <a:r>
              <a:rPr lang="en-US" dirty="0"/>
              <a:t>Top 5 latest titles: Dick john is dead , blood &amp; water , </a:t>
            </a:r>
            <a:r>
              <a:rPr lang="en-US" dirty="0" err="1"/>
              <a:t>bangkok</a:t>
            </a:r>
            <a:r>
              <a:rPr lang="en-US" dirty="0"/>
              <a:t> breaking ,dear white people ,  </a:t>
            </a:r>
            <a:r>
              <a:rPr lang="en-US" dirty="0" err="1"/>
              <a:t>Avvai</a:t>
            </a:r>
            <a:r>
              <a:rPr lang="en-US" dirty="0"/>
              <a:t> </a:t>
            </a:r>
            <a:r>
              <a:rPr lang="en-US" dirty="0" err="1"/>
              <a:t>Shanmughi</a:t>
            </a:r>
            <a:r>
              <a:rPr lang="en-US" dirty="0"/>
              <a:t>.</a:t>
            </a:r>
          </a:p>
          <a:p>
            <a:pPr>
              <a:buFont typeface="Arial" panose="020B0604020202020204" pitchFamily="34" charset="0"/>
              <a:buChar char="•"/>
            </a:pPr>
            <a:r>
              <a:rPr lang="en-US" dirty="0"/>
              <a:t>Country with highest average rating: united state with 4 .0 avg rating .</a:t>
            </a:r>
            <a:endParaRPr lang="en-IN" dirty="0"/>
          </a:p>
          <a:p>
            <a:endParaRPr lang="en-IN" dirty="0"/>
          </a:p>
        </p:txBody>
      </p:sp>
    </p:spTree>
    <p:extLst>
      <p:ext uri="{BB962C8B-B14F-4D97-AF65-F5344CB8AC3E}">
        <p14:creationId xmlns:p14="http://schemas.microsoft.com/office/powerpoint/2010/main" val="307023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1BE9B-4A1E-49B5-80D4-D85EAD29C085}"/>
              </a:ext>
            </a:extLst>
          </p:cNvPr>
          <p:cNvSpPr>
            <a:spLocks noGrp="1"/>
          </p:cNvSpPr>
          <p:nvPr>
            <p:ph type="title"/>
          </p:nvPr>
        </p:nvSpPr>
        <p:spPr>
          <a:xfrm>
            <a:off x="677333" y="414865"/>
            <a:ext cx="8596668" cy="643467"/>
          </a:xfrm>
        </p:spPr>
        <p:txBody>
          <a:bodyPr>
            <a:normAutofit/>
          </a:bodyPr>
          <a:lstStyle/>
          <a:p>
            <a:r>
              <a:rPr lang="en-IN" dirty="0"/>
              <a:t>Conclusion</a:t>
            </a:r>
          </a:p>
        </p:txBody>
      </p:sp>
      <p:sp>
        <p:nvSpPr>
          <p:cNvPr id="3" name="Content Placeholder 2">
            <a:extLst>
              <a:ext uri="{FF2B5EF4-FFF2-40B4-BE49-F238E27FC236}">
                <a16:creationId xmlns:a16="http://schemas.microsoft.com/office/drawing/2014/main" id="{5B64FC03-E238-CFFC-B548-CEC8F5EAB3AD}"/>
              </a:ext>
            </a:extLst>
          </p:cNvPr>
          <p:cNvSpPr>
            <a:spLocks noGrp="1"/>
          </p:cNvSpPr>
          <p:nvPr>
            <p:ph idx="1"/>
          </p:nvPr>
        </p:nvSpPr>
        <p:spPr>
          <a:xfrm>
            <a:off x="677333" y="1684867"/>
            <a:ext cx="9948333" cy="4356495"/>
          </a:xfrm>
        </p:spPr>
        <p:txBody>
          <a:bodyPr/>
          <a:lstStyle/>
          <a:p>
            <a:r>
              <a:rPr lang="en-US" b="1" dirty="0"/>
              <a:t>Summary</a:t>
            </a:r>
            <a:r>
              <a:rPr lang="en-US" dirty="0"/>
              <a:t>:</a:t>
            </a:r>
          </a:p>
          <a:p>
            <a:pPr>
              <a:buFont typeface="Arial" panose="020B0604020202020204" pitchFamily="34" charset="0"/>
              <a:buChar char="•"/>
            </a:pPr>
            <a:r>
              <a:rPr lang="en-US" dirty="0"/>
              <a:t>The analysis provided valuable insights into the Netflix dataset.</a:t>
            </a:r>
          </a:p>
          <a:p>
            <a:pPr>
              <a:buFont typeface="Arial" panose="020B0604020202020204" pitchFamily="34" charset="0"/>
              <a:buChar char="•"/>
            </a:pPr>
            <a:r>
              <a:rPr lang="en-US" dirty="0"/>
              <a:t>Recommendations for future strategies and data handling were identified.</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r>
              <a:rPr lang="en-US" b="1" dirty="0"/>
              <a:t>Next Steps</a:t>
            </a:r>
            <a:r>
              <a:rPr lang="en-US" dirty="0"/>
              <a:t>:</a:t>
            </a:r>
          </a:p>
          <a:p>
            <a:pPr>
              <a:buFont typeface="Arial" panose="020B0604020202020204" pitchFamily="34" charset="0"/>
              <a:buChar char="•"/>
            </a:pPr>
            <a:r>
              <a:rPr lang="en-US" dirty="0"/>
              <a:t>Perform a deeper analysis on user engagement and ratings.</a:t>
            </a:r>
          </a:p>
          <a:p>
            <a:pPr>
              <a:buFont typeface="Arial" panose="020B0604020202020204" pitchFamily="34" charset="0"/>
              <a:buChar char="•"/>
            </a:pPr>
            <a:r>
              <a:rPr lang="en-US" dirty="0"/>
              <a:t>Explore additional datasets to enrich the analysis.</a:t>
            </a:r>
          </a:p>
          <a:p>
            <a:pPr>
              <a:buFont typeface="Arial" panose="020B0604020202020204" pitchFamily="34" charset="0"/>
              <a:buChar char="•"/>
            </a:pPr>
            <a:r>
              <a:rPr lang="en-US" dirty="0"/>
              <a:t>Implement recommendations based on insights gained.</a:t>
            </a:r>
          </a:p>
          <a:p>
            <a:endParaRPr lang="en-IN" dirty="0"/>
          </a:p>
        </p:txBody>
      </p:sp>
    </p:spTree>
    <p:extLst>
      <p:ext uri="{BB962C8B-B14F-4D97-AF65-F5344CB8AC3E}">
        <p14:creationId xmlns:p14="http://schemas.microsoft.com/office/powerpoint/2010/main" val="3126609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1BE9B-4A1E-49B5-80D4-D85EAD29C085}"/>
              </a:ext>
            </a:extLst>
          </p:cNvPr>
          <p:cNvSpPr>
            <a:spLocks noGrp="1"/>
          </p:cNvSpPr>
          <p:nvPr>
            <p:ph type="title"/>
          </p:nvPr>
        </p:nvSpPr>
        <p:spPr>
          <a:xfrm>
            <a:off x="677333" y="414865"/>
            <a:ext cx="8596668" cy="643467"/>
          </a:xfrm>
        </p:spPr>
        <p:txBody>
          <a:bodyPr>
            <a:normAutofit/>
          </a:bodyPr>
          <a:lstStyle/>
          <a:p>
            <a:r>
              <a:rPr lang="en-IN" dirty="0"/>
              <a:t>References</a:t>
            </a:r>
          </a:p>
        </p:txBody>
      </p:sp>
      <p:sp>
        <p:nvSpPr>
          <p:cNvPr id="3" name="Content Placeholder 2">
            <a:extLst>
              <a:ext uri="{FF2B5EF4-FFF2-40B4-BE49-F238E27FC236}">
                <a16:creationId xmlns:a16="http://schemas.microsoft.com/office/drawing/2014/main" id="{5B64FC03-E238-CFFC-B548-CEC8F5EAB3AD}"/>
              </a:ext>
            </a:extLst>
          </p:cNvPr>
          <p:cNvSpPr>
            <a:spLocks noGrp="1"/>
          </p:cNvSpPr>
          <p:nvPr>
            <p:ph idx="1"/>
          </p:nvPr>
        </p:nvSpPr>
        <p:spPr>
          <a:xfrm>
            <a:off x="677333" y="1684867"/>
            <a:ext cx="9948333" cy="4356495"/>
          </a:xfrm>
        </p:spPr>
        <p:txBody>
          <a:bodyPr/>
          <a:lstStyle/>
          <a:p>
            <a:pPr marL="0" indent="0">
              <a:buNone/>
            </a:pPr>
            <a:endParaRPr lang="en-IN" dirty="0"/>
          </a:p>
          <a:p>
            <a:pPr>
              <a:buFont typeface="+mj-lt"/>
              <a:buAutoNum type="arabicPeriod"/>
            </a:pPr>
            <a:r>
              <a:rPr lang="en-IN" dirty="0" err="1"/>
              <a:t>Geekster</a:t>
            </a:r>
            <a:r>
              <a:rPr lang="en-IN" dirty="0"/>
              <a:t>. (n.d.). "</a:t>
            </a:r>
            <a:r>
              <a:rPr lang="en-IN" dirty="0" err="1"/>
              <a:t>Geekster</a:t>
            </a:r>
            <a:r>
              <a:rPr lang="en-IN" dirty="0"/>
              <a:t> - Your Career Accelerator." Retrieved from </a:t>
            </a:r>
            <a:r>
              <a:rPr lang="en-IN" dirty="0">
                <a:hlinkClick r:id="rId2"/>
              </a:rPr>
              <a:t>https://www.geekster.io/</a:t>
            </a:r>
            <a:endParaRPr lang="en-IN" dirty="0"/>
          </a:p>
          <a:p>
            <a:pPr>
              <a:buFont typeface="+mj-lt"/>
              <a:buAutoNum type="arabicPeriod"/>
            </a:pPr>
            <a:r>
              <a:rPr lang="en-IN" dirty="0" err="1"/>
              <a:t>LeetCode</a:t>
            </a:r>
            <a:r>
              <a:rPr lang="en-IN" dirty="0"/>
              <a:t>. (n.d.). "</a:t>
            </a:r>
            <a:r>
              <a:rPr lang="en-IN" dirty="0" err="1"/>
              <a:t>LeetCode</a:t>
            </a:r>
            <a:r>
              <a:rPr lang="en-IN" dirty="0"/>
              <a:t> - The World's Leading Online Programming Learning Platform." Retrieved from </a:t>
            </a:r>
            <a:r>
              <a:rPr lang="en-IN" dirty="0">
                <a:hlinkClick r:id="rId3"/>
              </a:rPr>
              <a:t>https://leetcode.com/</a:t>
            </a:r>
            <a:endParaRPr lang="en-IN" dirty="0"/>
          </a:p>
          <a:p>
            <a:pPr>
              <a:buFont typeface="+mj-lt"/>
              <a:buAutoNum type="arabicPeriod"/>
            </a:pPr>
            <a:r>
              <a:rPr lang="en-IN" dirty="0" err="1"/>
              <a:t>HackerRank</a:t>
            </a:r>
            <a:r>
              <a:rPr lang="en-IN" dirty="0"/>
              <a:t>. (n.d.). "</a:t>
            </a:r>
            <a:r>
              <a:rPr lang="en-IN" dirty="0" err="1"/>
              <a:t>HackerRank</a:t>
            </a:r>
            <a:r>
              <a:rPr lang="en-IN" dirty="0"/>
              <a:t> - Practice Coding, Prepare for Interviews, and Get Hired." Retrieved from </a:t>
            </a:r>
            <a:r>
              <a:rPr lang="en-IN" dirty="0">
                <a:hlinkClick r:id="rId4"/>
              </a:rPr>
              <a:t>https://www.hackerrank.com/</a:t>
            </a:r>
            <a:endParaRPr lang="en-IN" dirty="0"/>
          </a:p>
          <a:p>
            <a:pPr>
              <a:buFont typeface="+mj-lt"/>
              <a:buAutoNum type="arabicPeriod"/>
            </a:pPr>
            <a:r>
              <a:rPr lang="en-IN" dirty="0"/>
              <a:t>W3Schools. (n.d.). "W3Schools Online Web Tutorials." Retrieved from </a:t>
            </a:r>
            <a:r>
              <a:rPr lang="en-IN" dirty="0">
                <a:hlinkClick r:id="rId5"/>
              </a:rPr>
              <a:t>https://www.w3schools.com/</a:t>
            </a:r>
            <a:endParaRPr lang="en-IN"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4278509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22D3D-161C-834D-9541-9669DE9B73BB}"/>
              </a:ext>
            </a:extLst>
          </p:cNvPr>
          <p:cNvSpPr>
            <a:spLocks noGrp="1"/>
          </p:cNvSpPr>
          <p:nvPr>
            <p:ph type="title"/>
          </p:nvPr>
        </p:nvSpPr>
        <p:spPr>
          <a:xfrm>
            <a:off x="93134" y="228600"/>
            <a:ext cx="8596668" cy="474134"/>
          </a:xfrm>
        </p:spPr>
        <p:txBody>
          <a:bodyPr>
            <a:normAutofit fontScale="90000"/>
          </a:bodyPr>
          <a:lstStyle/>
          <a:p>
            <a:r>
              <a:rPr lang="en-IN" dirty="0"/>
              <a:t>Queries</a:t>
            </a:r>
          </a:p>
        </p:txBody>
      </p:sp>
      <p:sp>
        <p:nvSpPr>
          <p:cNvPr id="3" name="Content Placeholder 2">
            <a:extLst>
              <a:ext uri="{FF2B5EF4-FFF2-40B4-BE49-F238E27FC236}">
                <a16:creationId xmlns:a16="http://schemas.microsoft.com/office/drawing/2014/main" id="{E6FEA450-625C-8EE1-05E8-6FEB73F7BB5B}"/>
              </a:ext>
            </a:extLst>
          </p:cNvPr>
          <p:cNvSpPr>
            <a:spLocks noGrp="1"/>
          </p:cNvSpPr>
          <p:nvPr>
            <p:ph idx="1"/>
          </p:nvPr>
        </p:nvSpPr>
        <p:spPr>
          <a:xfrm>
            <a:off x="677334" y="1193800"/>
            <a:ext cx="8596668" cy="4847563"/>
          </a:xfrm>
        </p:spPr>
        <p:txBody>
          <a:bodyPr/>
          <a:lstStyle/>
          <a:p>
            <a:r>
              <a:rPr lang="en-US" dirty="0"/>
              <a:t>Q1.List all titles with their </a:t>
            </a:r>
            <a:r>
              <a:rPr lang="en-US" dirty="0" err="1"/>
              <a:t>show_id</a:t>
            </a:r>
            <a:r>
              <a:rPr lang="en-US" dirty="0"/>
              <a:t>, title, and type.</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D18EA2EF-C1A2-4171-4424-90B5BEF837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785" y="1918696"/>
            <a:ext cx="5740695" cy="2444876"/>
          </a:xfrm>
          <a:prstGeom prst="rect">
            <a:avLst/>
          </a:prstGeom>
        </p:spPr>
      </p:pic>
      <p:sp>
        <p:nvSpPr>
          <p:cNvPr id="7" name="Rectangle 2">
            <a:extLst>
              <a:ext uri="{FF2B5EF4-FFF2-40B4-BE49-F238E27FC236}">
                <a16:creationId xmlns:a16="http://schemas.microsoft.com/office/drawing/2014/main" id="{20963C34-7171-0E9D-1E60-71E8F2EA6650}"/>
              </a:ext>
            </a:extLst>
          </p:cNvPr>
          <p:cNvSpPr>
            <a:spLocks noChangeArrowheads="1"/>
          </p:cNvSpPr>
          <p:nvPr/>
        </p:nvSpPr>
        <p:spPr bwMode="auto">
          <a:xfrm>
            <a:off x="882034" y="4482105"/>
            <a:ext cx="818726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Explanation: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400" b="0" i="0" u="none" cap="none" normalizeH="0" baseline="0" dirty="0">
                <a:ln>
                  <a:noFill/>
                </a:ln>
                <a:solidFill>
                  <a:schemeClr val="tx1"/>
                </a:solidFill>
                <a:effectLst/>
                <a:latin typeface="Trebuchet MS (Body)"/>
              </a:rPr>
              <a:t>This query retrieves the </a:t>
            </a:r>
            <a:r>
              <a:rPr kumimoji="0" lang="en-US" altLang="en-US" sz="1400" b="0" i="0" u="none" cap="none" normalizeH="0" baseline="0" dirty="0" err="1">
                <a:ln>
                  <a:noFill/>
                </a:ln>
                <a:solidFill>
                  <a:schemeClr val="tx1"/>
                </a:solidFill>
                <a:effectLst/>
                <a:latin typeface="Trebuchet MS (Body)"/>
              </a:rPr>
              <a:t>show_id</a:t>
            </a:r>
            <a:r>
              <a:rPr kumimoji="0" lang="en-US" altLang="en-US" sz="1400" b="0" i="0" u="none" cap="none" normalizeH="0" baseline="0" dirty="0">
                <a:ln>
                  <a:noFill/>
                </a:ln>
                <a:solidFill>
                  <a:schemeClr val="tx1"/>
                </a:solidFill>
                <a:effectLst/>
                <a:latin typeface="Trebuchet MS (Body)"/>
              </a:rPr>
              <a:t>, title, and type for all titles in the Netflix dataset. It provides a basic overview of the content available, categorized by its unique identifier (</a:t>
            </a:r>
            <a:r>
              <a:rPr kumimoji="0" lang="en-US" altLang="en-US" sz="1400" b="0" i="0" u="none" cap="none" normalizeH="0" baseline="0" dirty="0" err="1">
                <a:ln>
                  <a:noFill/>
                </a:ln>
                <a:solidFill>
                  <a:schemeClr val="tx1"/>
                </a:solidFill>
                <a:effectLst/>
                <a:latin typeface="Trebuchet MS (Body)"/>
              </a:rPr>
              <a:t>show_id</a:t>
            </a:r>
            <a:r>
              <a:rPr kumimoji="0" lang="en-US" altLang="en-US" sz="1400" b="0" i="0" u="none" cap="none" normalizeH="0" baseline="0" dirty="0">
                <a:ln>
                  <a:noFill/>
                </a:ln>
                <a:solidFill>
                  <a:schemeClr val="tx1"/>
                </a:solidFill>
                <a:effectLst/>
                <a:latin typeface="Trebuchet MS (Body)"/>
              </a:rPr>
              <a:t>), name (title), and type (either Movie or TV </a:t>
            </a:r>
            <a:r>
              <a:rPr lang="en-US" altLang="en-US" sz="1400" dirty="0">
                <a:solidFill>
                  <a:schemeClr val="tx1">
                    <a:lumMod val="75000"/>
                    <a:lumOff val="25000"/>
                  </a:schemeClr>
                </a:solidFill>
                <a:latin typeface="Trebuchet MS (Body)"/>
              </a:rPr>
              <a:t>Show</a:t>
            </a:r>
            <a:r>
              <a:rPr kumimoji="0" lang="en-US" altLang="en-US" sz="1400" b="0" i="0" u="none" cap="none" normalizeH="0" baseline="0" dirty="0">
                <a:ln>
                  <a:noFill/>
                </a:ln>
                <a:solidFill>
                  <a:schemeClr val="tx1"/>
                </a:solidFill>
                <a:effectLst/>
                <a:latin typeface="Trebuchet MS (Body)"/>
              </a:rPr>
              <a:t>).</a:t>
            </a:r>
          </a:p>
        </p:txBody>
      </p:sp>
    </p:spTree>
    <p:extLst>
      <p:ext uri="{BB962C8B-B14F-4D97-AF65-F5344CB8AC3E}">
        <p14:creationId xmlns:p14="http://schemas.microsoft.com/office/powerpoint/2010/main" val="3395338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22D3D-161C-834D-9541-9669DE9B73BB}"/>
              </a:ext>
            </a:extLst>
          </p:cNvPr>
          <p:cNvSpPr>
            <a:spLocks noGrp="1"/>
          </p:cNvSpPr>
          <p:nvPr>
            <p:ph type="title"/>
          </p:nvPr>
        </p:nvSpPr>
        <p:spPr>
          <a:xfrm>
            <a:off x="93134" y="228600"/>
            <a:ext cx="8596668" cy="474134"/>
          </a:xfrm>
        </p:spPr>
        <p:txBody>
          <a:bodyPr>
            <a:normAutofit fontScale="90000"/>
          </a:bodyPr>
          <a:lstStyle/>
          <a:p>
            <a:r>
              <a:rPr lang="en-IN" dirty="0"/>
              <a:t>Queries</a:t>
            </a:r>
          </a:p>
        </p:txBody>
      </p:sp>
      <p:sp>
        <p:nvSpPr>
          <p:cNvPr id="3" name="Content Placeholder 2">
            <a:extLst>
              <a:ext uri="{FF2B5EF4-FFF2-40B4-BE49-F238E27FC236}">
                <a16:creationId xmlns:a16="http://schemas.microsoft.com/office/drawing/2014/main" id="{E6FEA450-625C-8EE1-05E8-6FEB73F7BB5B}"/>
              </a:ext>
            </a:extLst>
          </p:cNvPr>
          <p:cNvSpPr>
            <a:spLocks noGrp="1"/>
          </p:cNvSpPr>
          <p:nvPr>
            <p:ph idx="1"/>
          </p:nvPr>
        </p:nvSpPr>
        <p:spPr>
          <a:xfrm>
            <a:off x="677334" y="1193800"/>
            <a:ext cx="8596668" cy="4847563"/>
          </a:xfrm>
        </p:spPr>
        <p:txBody>
          <a:bodyPr/>
          <a:lstStyle/>
          <a:p>
            <a:r>
              <a:rPr lang="en-US" dirty="0"/>
              <a:t>Q2. Display all columns for titles that are Movies.</a:t>
            </a:r>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7" name="Rectangle 2">
            <a:extLst>
              <a:ext uri="{FF2B5EF4-FFF2-40B4-BE49-F238E27FC236}">
                <a16:creationId xmlns:a16="http://schemas.microsoft.com/office/drawing/2014/main" id="{20963C34-7171-0E9D-1E60-71E8F2EA6650}"/>
              </a:ext>
            </a:extLst>
          </p:cNvPr>
          <p:cNvSpPr>
            <a:spLocks noChangeArrowheads="1"/>
          </p:cNvSpPr>
          <p:nvPr/>
        </p:nvSpPr>
        <p:spPr bwMode="auto">
          <a:xfrm>
            <a:off x="882034" y="4589827"/>
            <a:ext cx="8187267"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Explanation:</a:t>
            </a:r>
            <a:br>
              <a:rPr kumimoji="0" lang="en-US" altLang="en-US" sz="1800" b="0" i="0" u="none" strike="noStrike" cap="none" normalizeH="0" baseline="0" dirty="0">
                <a:ln>
                  <a:noFill/>
                </a:ln>
                <a:solidFill>
                  <a:schemeClr val="tx1"/>
                </a:solidFill>
                <a:effectLst/>
                <a:latin typeface="Arial" panose="020B0604020202020204" pitchFamily="34" charset="0"/>
              </a:rPr>
            </a:br>
            <a:r>
              <a:rPr lang="en-US" sz="1400" dirty="0"/>
              <a:t>This query selects all columns for rows where the type is 'Movie'. It helps in analyzing detailed information about the movies in the dataset.</a:t>
            </a:r>
            <a:endParaRPr kumimoji="0" lang="en-US" altLang="en-US" sz="1400" b="0" i="0" u="none" cap="none" normalizeH="0" baseline="0" dirty="0">
              <a:ln>
                <a:noFill/>
              </a:ln>
              <a:solidFill>
                <a:schemeClr val="tx1"/>
              </a:solidFill>
              <a:effectLst/>
              <a:latin typeface="Trebuchet MS (Body)"/>
            </a:endParaRPr>
          </a:p>
        </p:txBody>
      </p:sp>
      <p:pic>
        <p:nvPicPr>
          <p:cNvPr id="6" name="Picture 5">
            <a:extLst>
              <a:ext uri="{FF2B5EF4-FFF2-40B4-BE49-F238E27FC236}">
                <a16:creationId xmlns:a16="http://schemas.microsoft.com/office/drawing/2014/main" id="{2F68B5C3-5CDC-9BE7-0DF2-06E4557966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34" y="1786401"/>
            <a:ext cx="8744566" cy="2540131"/>
          </a:xfrm>
          <a:prstGeom prst="rect">
            <a:avLst/>
          </a:prstGeom>
        </p:spPr>
      </p:pic>
    </p:spTree>
    <p:extLst>
      <p:ext uri="{BB962C8B-B14F-4D97-AF65-F5344CB8AC3E}">
        <p14:creationId xmlns:p14="http://schemas.microsoft.com/office/powerpoint/2010/main" val="2624504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22D3D-161C-834D-9541-9669DE9B73BB}"/>
              </a:ext>
            </a:extLst>
          </p:cNvPr>
          <p:cNvSpPr>
            <a:spLocks noGrp="1"/>
          </p:cNvSpPr>
          <p:nvPr>
            <p:ph type="title"/>
          </p:nvPr>
        </p:nvSpPr>
        <p:spPr>
          <a:xfrm>
            <a:off x="93134" y="228600"/>
            <a:ext cx="8596668" cy="474134"/>
          </a:xfrm>
        </p:spPr>
        <p:txBody>
          <a:bodyPr>
            <a:normAutofit fontScale="90000"/>
          </a:bodyPr>
          <a:lstStyle/>
          <a:p>
            <a:r>
              <a:rPr lang="en-IN" dirty="0"/>
              <a:t>Queries</a:t>
            </a:r>
          </a:p>
        </p:txBody>
      </p:sp>
      <p:sp>
        <p:nvSpPr>
          <p:cNvPr id="3" name="Content Placeholder 2">
            <a:extLst>
              <a:ext uri="{FF2B5EF4-FFF2-40B4-BE49-F238E27FC236}">
                <a16:creationId xmlns:a16="http://schemas.microsoft.com/office/drawing/2014/main" id="{E6FEA450-625C-8EE1-05E8-6FEB73F7BB5B}"/>
              </a:ext>
            </a:extLst>
          </p:cNvPr>
          <p:cNvSpPr>
            <a:spLocks noGrp="1"/>
          </p:cNvSpPr>
          <p:nvPr>
            <p:ph idx="1"/>
          </p:nvPr>
        </p:nvSpPr>
        <p:spPr>
          <a:xfrm>
            <a:off x="677334" y="1193800"/>
            <a:ext cx="8596668" cy="4847563"/>
          </a:xfrm>
        </p:spPr>
        <p:txBody>
          <a:bodyPr/>
          <a:lstStyle/>
          <a:p>
            <a:r>
              <a:rPr lang="en-US" dirty="0"/>
              <a:t>Q3. List TV shows released in the year 2021.</a:t>
            </a:r>
            <a:endParaRPr lang="en-IN" dirty="0"/>
          </a:p>
          <a:p>
            <a:endParaRPr lang="en-IN" dirty="0"/>
          </a:p>
          <a:p>
            <a:endParaRPr lang="en-IN" dirty="0"/>
          </a:p>
          <a:p>
            <a:endParaRPr lang="en-IN" dirty="0"/>
          </a:p>
          <a:p>
            <a:endParaRPr lang="en-IN" dirty="0"/>
          </a:p>
          <a:p>
            <a:endParaRPr lang="en-IN" dirty="0"/>
          </a:p>
          <a:p>
            <a:endParaRPr lang="en-IN" dirty="0"/>
          </a:p>
        </p:txBody>
      </p:sp>
      <p:sp>
        <p:nvSpPr>
          <p:cNvPr id="7" name="Rectangle 2">
            <a:extLst>
              <a:ext uri="{FF2B5EF4-FFF2-40B4-BE49-F238E27FC236}">
                <a16:creationId xmlns:a16="http://schemas.microsoft.com/office/drawing/2014/main" id="{20963C34-7171-0E9D-1E60-71E8F2EA6650}"/>
              </a:ext>
            </a:extLst>
          </p:cNvPr>
          <p:cNvSpPr>
            <a:spLocks noChangeArrowheads="1"/>
          </p:cNvSpPr>
          <p:nvPr/>
        </p:nvSpPr>
        <p:spPr bwMode="auto">
          <a:xfrm>
            <a:off x="882034" y="4589827"/>
            <a:ext cx="8187267"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Explanation:</a:t>
            </a:r>
            <a:br>
              <a:rPr kumimoji="0" lang="en-US" altLang="en-US" sz="1800" b="0" i="0" u="none" strike="noStrike" cap="none" normalizeH="0" baseline="0" dirty="0">
                <a:ln>
                  <a:noFill/>
                </a:ln>
                <a:solidFill>
                  <a:schemeClr val="tx1"/>
                </a:solidFill>
                <a:effectLst/>
                <a:latin typeface="Arial" panose="020B0604020202020204" pitchFamily="34" charset="0"/>
              </a:rPr>
            </a:br>
            <a:r>
              <a:rPr lang="en-US" sz="1400" dirty="0"/>
              <a:t>This query filters the dataset to list all TV shows that were released in 2021. It is useful for understanding recent TV show releases.</a:t>
            </a:r>
            <a:endParaRPr kumimoji="0" lang="en-US" altLang="en-US" sz="1400" b="0" i="0" u="none" cap="none" normalizeH="0" baseline="0" dirty="0">
              <a:ln>
                <a:noFill/>
              </a:ln>
              <a:solidFill>
                <a:schemeClr val="tx1"/>
              </a:solidFill>
              <a:effectLst/>
              <a:latin typeface="Trebuchet MS (Body)"/>
            </a:endParaRPr>
          </a:p>
        </p:txBody>
      </p:sp>
      <p:pic>
        <p:nvPicPr>
          <p:cNvPr id="9" name="Picture 8">
            <a:extLst>
              <a:ext uri="{FF2B5EF4-FFF2-40B4-BE49-F238E27FC236}">
                <a16:creationId xmlns:a16="http://schemas.microsoft.com/office/drawing/2014/main" id="{7A438AD9-08CD-6294-68F2-2575EEF22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34" y="1903657"/>
            <a:ext cx="8706297" cy="2330570"/>
          </a:xfrm>
          <a:prstGeom prst="rect">
            <a:avLst/>
          </a:prstGeom>
        </p:spPr>
      </p:pic>
    </p:spTree>
    <p:extLst>
      <p:ext uri="{BB962C8B-B14F-4D97-AF65-F5344CB8AC3E}">
        <p14:creationId xmlns:p14="http://schemas.microsoft.com/office/powerpoint/2010/main" val="3177255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22D3D-161C-834D-9541-9669DE9B73BB}"/>
              </a:ext>
            </a:extLst>
          </p:cNvPr>
          <p:cNvSpPr>
            <a:spLocks noGrp="1"/>
          </p:cNvSpPr>
          <p:nvPr>
            <p:ph type="title"/>
          </p:nvPr>
        </p:nvSpPr>
        <p:spPr>
          <a:xfrm>
            <a:off x="93134" y="228600"/>
            <a:ext cx="8596668" cy="474134"/>
          </a:xfrm>
        </p:spPr>
        <p:txBody>
          <a:bodyPr>
            <a:normAutofit fontScale="90000"/>
          </a:bodyPr>
          <a:lstStyle/>
          <a:p>
            <a:r>
              <a:rPr lang="en-IN" dirty="0"/>
              <a:t>Queries</a:t>
            </a:r>
          </a:p>
        </p:txBody>
      </p:sp>
      <p:sp>
        <p:nvSpPr>
          <p:cNvPr id="3" name="Content Placeholder 2">
            <a:extLst>
              <a:ext uri="{FF2B5EF4-FFF2-40B4-BE49-F238E27FC236}">
                <a16:creationId xmlns:a16="http://schemas.microsoft.com/office/drawing/2014/main" id="{E6FEA450-625C-8EE1-05E8-6FEB73F7BB5B}"/>
              </a:ext>
            </a:extLst>
          </p:cNvPr>
          <p:cNvSpPr>
            <a:spLocks noGrp="1"/>
          </p:cNvSpPr>
          <p:nvPr>
            <p:ph idx="1"/>
          </p:nvPr>
        </p:nvSpPr>
        <p:spPr>
          <a:xfrm>
            <a:off x="677334" y="1193800"/>
            <a:ext cx="8596668" cy="4847563"/>
          </a:xfrm>
        </p:spPr>
        <p:txBody>
          <a:bodyPr/>
          <a:lstStyle/>
          <a:p>
            <a:r>
              <a:rPr lang="en-US" dirty="0"/>
              <a:t>Q4. Find all titles where the description contains the word 'family'.</a:t>
            </a:r>
            <a:endParaRPr lang="en-IN" dirty="0"/>
          </a:p>
          <a:p>
            <a:endParaRPr lang="en-IN" dirty="0"/>
          </a:p>
          <a:p>
            <a:endParaRPr lang="en-IN" dirty="0"/>
          </a:p>
          <a:p>
            <a:endParaRPr lang="en-IN" dirty="0"/>
          </a:p>
          <a:p>
            <a:endParaRPr lang="en-IN" dirty="0"/>
          </a:p>
          <a:p>
            <a:endParaRPr lang="en-IN" dirty="0"/>
          </a:p>
        </p:txBody>
      </p:sp>
      <p:sp>
        <p:nvSpPr>
          <p:cNvPr id="7" name="Rectangle 2">
            <a:extLst>
              <a:ext uri="{FF2B5EF4-FFF2-40B4-BE49-F238E27FC236}">
                <a16:creationId xmlns:a16="http://schemas.microsoft.com/office/drawing/2014/main" id="{20963C34-7171-0E9D-1E60-71E8F2EA6650}"/>
              </a:ext>
            </a:extLst>
          </p:cNvPr>
          <p:cNvSpPr>
            <a:spLocks noChangeArrowheads="1"/>
          </p:cNvSpPr>
          <p:nvPr/>
        </p:nvSpPr>
        <p:spPr bwMode="auto">
          <a:xfrm>
            <a:off x="882034" y="4589827"/>
            <a:ext cx="8187267"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Explanation:</a:t>
            </a:r>
            <a:br>
              <a:rPr kumimoji="0" lang="en-US" altLang="en-US" sz="1800" b="0" i="0" u="none" strike="noStrike" cap="none" normalizeH="0" baseline="0" dirty="0">
                <a:ln>
                  <a:noFill/>
                </a:ln>
                <a:solidFill>
                  <a:schemeClr val="tx1"/>
                </a:solidFill>
                <a:effectLst/>
                <a:latin typeface="Arial" panose="020B0604020202020204" pitchFamily="34" charset="0"/>
              </a:rPr>
            </a:br>
            <a:r>
              <a:rPr lang="en-US" sz="1400" dirty="0"/>
              <a:t>This query searches for titles whose descriptions contain the word 'family'. It helps identify family-friendly content.</a:t>
            </a:r>
            <a:endParaRPr kumimoji="0" lang="en-US" altLang="en-US" sz="1400" b="0" i="0" u="none" cap="none" normalizeH="0" baseline="0" dirty="0">
              <a:ln>
                <a:noFill/>
              </a:ln>
              <a:solidFill>
                <a:schemeClr val="tx1"/>
              </a:solidFill>
              <a:effectLst/>
              <a:latin typeface="Trebuchet MS (Body)"/>
            </a:endParaRPr>
          </a:p>
        </p:txBody>
      </p:sp>
      <p:pic>
        <p:nvPicPr>
          <p:cNvPr id="9" name="Picture 8">
            <a:extLst>
              <a:ext uri="{FF2B5EF4-FFF2-40B4-BE49-F238E27FC236}">
                <a16:creationId xmlns:a16="http://schemas.microsoft.com/office/drawing/2014/main" id="{CE3381BB-6DC8-1F23-E300-B28C97013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34" y="1886458"/>
            <a:ext cx="8617393" cy="2552831"/>
          </a:xfrm>
          <a:prstGeom prst="rect">
            <a:avLst/>
          </a:prstGeom>
        </p:spPr>
      </p:pic>
    </p:spTree>
    <p:extLst>
      <p:ext uri="{BB962C8B-B14F-4D97-AF65-F5344CB8AC3E}">
        <p14:creationId xmlns:p14="http://schemas.microsoft.com/office/powerpoint/2010/main" val="3585734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22D3D-161C-834D-9541-9669DE9B73BB}"/>
              </a:ext>
            </a:extLst>
          </p:cNvPr>
          <p:cNvSpPr>
            <a:spLocks noGrp="1"/>
          </p:cNvSpPr>
          <p:nvPr>
            <p:ph type="title"/>
          </p:nvPr>
        </p:nvSpPr>
        <p:spPr>
          <a:xfrm>
            <a:off x="93134" y="228600"/>
            <a:ext cx="8596668" cy="474134"/>
          </a:xfrm>
        </p:spPr>
        <p:txBody>
          <a:bodyPr>
            <a:normAutofit fontScale="90000"/>
          </a:bodyPr>
          <a:lstStyle/>
          <a:p>
            <a:r>
              <a:rPr lang="en-IN" dirty="0"/>
              <a:t>Queries</a:t>
            </a:r>
          </a:p>
        </p:txBody>
      </p:sp>
      <p:sp>
        <p:nvSpPr>
          <p:cNvPr id="3" name="Content Placeholder 2">
            <a:extLst>
              <a:ext uri="{FF2B5EF4-FFF2-40B4-BE49-F238E27FC236}">
                <a16:creationId xmlns:a16="http://schemas.microsoft.com/office/drawing/2014/main" id="{E6FEA450-625C-8EE1-05E8-6FEB73F7BB5B}"/>
              </a:ext>
            </a:extLst>
          </p:cNvPr>
          <p:cNvSpPr>
            <a:spLocks noGrp="1"/>
          </p:cNvSpPr>
          <p:nvPr>
            <p:ph idx="1"/>
          </p:nvPr>
        </p:nvSpPr>
        <p:spPr>
          <a:xfrm>
            <a:off x="677334" y="1193800"/>
            <a:ext cx="8596668" cy="4847563"/>
          </a:xfrm>
        </p:spPr>
        <p:txBody>
          <a:bodyPr/>
          <a:lstStyle/>
          <a:p>
            <a:r>
              <a:rPr lang="en-US" dirty="0"/>
              <a:t>Q5. Count the total number of titles in the dataset.</a:t>
            </a:r>
            <a:endParaRPr lang="en-IN" dirty="0"/>
          </a:p>
          <a:p>
            <a:endParaRPr lang="en-IN" dirty="0"/>
          </a:p>
          <a:p>
            <a:endParaRPr lang="en-IN" dirty="0"/>
          </a:p>
          <a:p>
            <a:endParaRPr lang="en-IN" dirty="0"/>
          </a:p>
        </p:txBody>
      </p:sp>
      <p:sp>
        <p:nvSpPr>
          <p:cNvPr id="7" name="Rectangle 2">
            <a:extLst>
              <a:ext uri="{FF2B5EF4-FFF2-40B4-BE49-F238E27FC236}">
                <a16:creationId xmlns:a16="http://schemas.microsoft.com/office/drawing/2014/main" id="{20963C34-7171-0E9D-1E60-71E8F2EA6650}"/>
              </a:ext>
            </a:extLst>
          </p:cNvPr>
          <p:cNvSpPr>
            <a:spLocks noChangeArrowheads="1"/>
          </p:cNvSpPr>
          <p:nvPr/>
        </p:nvSpPr>
        <p:spPr bwMode="auto">
          <a:xfrm>
            <a:off x="882034" y="4589827"/>
            <a:ext cx="8187267"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Explanation:</a:t>
            </a:r>
            <a:br>
              <a:rPr kumimoji="0" lang="en-US" altLang="en-US" sz="1800" b="0" i="0" u="none" strike="noStrike" cap="none" normalizeH="0" baseline="0" dirty="0">
                <a:ln>
                  <a:noFill/>
                </a:ln>
                <a:solidFill>
                  <a:schemeClr val="tx1"/>
                </a:solidFill>
                <a:effectLst/>
                <a:latin typeface="Arial" panose="020B0604020202020204" pitchFamily="34" charset="0"/>
              </a:rPr>
            </a:br>
            <a:r>
              <a:rPr lang="en-US" sz="1400" dirty="0"/>
              <a:t>This query counts the total number of titles in the dataset. It provides a simple metric of dataset size.</a:t>
            </a:r>
            <a:endParaRPr kumimoji="0" lang="en-US" altLang="en-US" sz="1400" b="0" i="0" u="none" cap="none" normalizeH="0" baseline="0" dirty="0">
              <a:ln>
                <a:noFill/>
              </a:ln>
              <a:solidFill>
                <a:schemeClr val="tx1"/>
              </a:solidFill>
              <a:effectLst/>
              <a:latin typeface="Trebuchet MS (Body)"/>
            </a:endParaRPr>
          </a:p>
        </p:txBody>
      </p:sp>
      <p:pic>
        <p:nvPicPr>
          <p:cNvPr id="9" name="Picture 8">
            <a:extLst>
              <a:ext uri="{FF2B5EF4-FFF2-40B4-BE49-F238E27FC236}">
                <a16:creationId xmlns:a16="http://schemas.microsoft.com/office/drawing/2014/main" id="{1A2AD01F-5E4A-6B09-FE8D-5179DBA978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34" y="1937520"/>
            <a:ext cx="8731699" cy="2406774"/>
          </a:xfrm>
          <a:prstGeom prst="rect">
            <a:avLst/>
          </a:prstGeom>
        </p:spPr>
      </p:pic>
    </p:spTree>
    <p:extLst>
      <p:ext uri="{BB962C8B-B14F-4D97-AF65-F5344CB8AC3E}">
        <p14:creationId xmlns:p14="http://schemas.microsoft.com/office/powerpoint/2010/main" val="2980006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22D3D-161C-834D-9541-9669DE9B73BB}"/>
              </a:ext>
            </a:extLst>
          </p:cNvPr>
          <p:cNvSpPr>
            <a:spLocks noGrp="1"/>
          </p:cNvSpPr>
          <p:nvPr>
            <p:ph type="title"/>
          </p:nvPr>
        </p:nvSpPr>
        <p:spPr>
          <a:xfrm>
            <a:off x="93134" y="228600"/>
            <a:ext cx="8596668" cy="474134"/>
          </a:xfrm>
        </p:spPr>
        <p:txBody>
          <a:bodyPr>
            <a:normAutofit fontScale="90000"/>
          </a:bodyPr>
          <a:lstStyle/>
          <a:p>
            <a:r>
              <a:rPr lang="en-IN" dirty="0"/>
              <a:t>Queries</a:t>
            </a:r>
          </a:p>
        </p:txBody>
      </p:sp>
      <p:sp>
        <p:nvSpPr>
          <p:cNvPr id="3" name="Content Placeholder 2">
            <a:extLst>
              <a:ext uri="{FF2B5EF4-FFF2-40B4-BE49-F238E27FC236}">
                <a16:creationId xmlns:a16="http://schemas.microsoft.com/office/drawing/2014/main" id="{E6FEA450-625C-8EE1-05E8-6FEB73F7BB5B}"/>
              </a:ext>
            </a:extLst>
          </p:cNvPr>
          <p:cNvSpPr>
            <a:spLocks noGrp="1"/>
          </p:cNvSpPr>
          <p:nvPr>
            <p:ph idx="1"/>
          </p:nvPr>
        </p:nvSpPr>
        <p:spPr>
          <a:xfrm>
            <a:off x="677334" y="1193800"/>
            <a:ext cx="8596668" cy="4847563"/>
          </a:xfrm>
        </p:spPr>
        <p:txBody>
          <a:bodyPr/>
          <a:lstStyle/>
          <a:p>
            <a:r>
              <a:rPr lang="en-US" dirty="0"/>
              <a:t>Q6. Find the average duration of all movies</a:t>
            </a:r>
            <a:endParaRPr lang="en-IN" dirty="0"/>
          </a:p>
          <a:p>
            <a:endParaRPr lang="en-IN" dirty="0"/>
          </a:p>
          <a:p>
            <a:endParaRPr lang="en-IN" dirty="0"/>
          </a:p>
        </p:txBody>
      </p:sp>
      <p:sp>
        <p:nvSpPr>
          <p:cNvPr id="7" name="Rectangle 2">
            <a:extLst>
              <a:ext uri="{FF2B5EF4-FFF2-40B4-BE49-F238E27FC236}">
                <a16:creationId xmlns:a16="http://schemas.microsoft.com/office/drawing/2014/main" id="{20963C34-7171-0E9D-1E60-71E8F2EA6650}"/>
              </a:ext>
            </a:extLst>
          </p:cNvPr>
          <p:cNvSpPr>
            <a:spLocks noChangeArrowheads="1"/>
          </p:cNvSpPr>
          <p:nvPr/>
        </p:nvSpPr>
        <p:spPr bwMode="auto">
          <a:xfrm>
            <a:off x="882034" y="4770162"/>
            <a:ext cx="8187267"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Explanation:</a:t>
            </a:r>
            <a:br>
              <a:rPr kumimoji="0" lang="en-US" altLang="en-US" sz="1800" b="0" i="0" u="none" strike="noStrike" cap="none" normalizeH="0" baseline="0" dirty="0">
                <a:ln>
                  <a:noFill/>
                </a:ln>
                <a:solidFill>
                  <a:schemeClr val="tx1"/>
                </a:solidFill>
                <a:effectLst/>
                <a:latin typeface="Arial" panose="020B0604020202020204" pitchFamily="34" charset="0"/>
              </a:rPr>
            </a:br>
            <a:r>
              <a:rPr lang="en-US" sz="1400" dirty="0"/>
              <a:t>This query calculates the average duration of movies. It is useful for understanding the typical length of movies in the dataset.</a:t>
            </a:r>
            <a:endParaRPr kumimoji="0" lang="en-US" altLang="en-US" sz="1400" b="0" i="0" u="none" cap="none" normalizeH="0" baseline="0" dirty="0">
              <a:ln>
                <a:noFill/>
              </a:ln>
              <a:solidFill>
                <a:schemeClr val="tx1"/>
              </a:solidFill>
              <a:effectLst/>
              <a:latin typeface="Trebuchet MS (Body)"/>
            </a:endParaRPr>
          </a:p>
        </p:txBody>
      </p:sp>
      <p:pic>
        <p:nvPicPr>
          <p:cNvPr id="9" name="Picture 8">
            <a:extLst>
              <a:ext uri="{FF2B5EF4-FFF2-40B4-BE49-F238E27FC236}">
                <a16:creationId xmlns:a16="http://schemas.microsoft.com/office/drawing/2014/main" id="{73A2818C-7D26-BDF3-C72A-8FB0B70E69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34" y="1904941"/>
            <a:ext cx="8350679" cy="2286117"/>
          </a:xfrm>
          <a:prstGeom prst="rect">
            <a:avLst/>
          </a:prstGeom>
        </p:spPr>
      </p:pic>
    </p:spTree>
    <p:extLst>
      <p:ext uri="{BB962C8B-B14F-4D97-AF65-F5344CB8AC3E}">
        <p14:creationId xmlns:p14="http://schemas.microsoft.com/office/powerpoint/2010/main" val="1569619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22D3D-161C-834D-9541-9669DE9B73BB}"/>
              </a:ext>
            </a:extLst>
          </p:cNvPr>
          <p:cNvSpPr>
            <a:spLocks noGrp="1"/>
          </p:cNvSpPr>
          <p:nvPr>
            <p:ph type="title"/>
          </p:nvPr>
        </p:nvSpPr>
        <p:spPr>
          <a:xfrm>
            <a:off x="93134" y="228600"/>
            <a:ext cx="8596668" cy="474134"/>
          </a:xfrm>
        </p:spPr>
        <p:txBody>
          <a:bodyPr>
            <a:normAutofit fontScale="90000"/>
          </a:bodyPr>
          <a:lstStyle/>
          <a:p>
            <a:r>
              <a:rPr lang="en-IN" dirty="0"/>
              <a:t>Queries</a:t>
            </a:r>
          </a:p>
        </p:txBody>
      </p:sp>
      <p:sp>
        <p:nvSpPr>
          <p:cNvPr id="3" name="Content Placeholder 2">
            <a:extLst>
              <a:ext uri="{FF2B5EF4-FFF2-40B4-BE49-F238E27FC236}">
                <a16:creationId xmlns:a16="http://schemas.microsoft.com/office/drawing/2014/main" id="{E6FEA450-625C-8EE1-05E8-6FEB73F7BB5B}"/>
              </a:ext>
            </a:extLst>
          </p:cNvPr>
          <p:cNvSpPr>
            <a:spLocks noGrp="1"/>
          </p:cNvSpPr>
          <p:nvPr>
            <p:ph idx="1"/>
          </p:nvPr>
        </p:nvSpPr>
        <p:spPr>
          <a:xfrm>
            <a:off x="677334" y="1193800"/>
            <a:ext cx="8596668" cy="4847563"/>
          </a:xfrm>
        </p:spPr>
        <p:txBody>
          <a:bodyPr/>
          <a:lstStyle/>
          <a:p>
            <a:r>
              <a:rPr lang="en-US" dirty="0"/>
              <a:t>Q7. List the top 5 latest titles based on the </a:t>
            </a:r>
            <a:r>
              <a:rPr lang="en-US" dirty="0" err="1"/>
              <a:t>date_added</a:t>
            </a:r>
            <a:r>
              <a:rPr lang="en-US" dirty="0"/>
              <a:t>.</a:t>
            </a:r>
            <a:endParaRPr lang="en-IN" dirty="0"/>
          </a:p>
          <a:p>
            <a:endParaRPr lang="en-IN" dirty="0"/>
          </a:p>
        </p:txBody>
      </p:sp>
      <p:sp>
        <p:nvSpPr>
          <p:cNvPr id="7" name="Rectangle 2">
            <a:extLst>
              <a:ext uri="{FF2B5EF4-FFF2-40B4-BE49-F238E27FC236}">
                <a16:creationId xmlns:a16="http://schemas.microsoft.com/office/drawing/2014/main" id="{20963C34-7171-0E9D-1E60-71E8F2EA6650}"/>
              </a:ext>
            </a:extLst>
          </p:cNvPr>
          <p:cNvSpPr>
            <a:spLocks noChangeArrowheads="1"/>
          </p:cNvSpPr>
          <p:nvPr/>
        </p:nvSpPr>
        <p:spPr bwMode="auto">
          <a:xfrm>
            <a:off x="882034" y="5260012"/>
            <a:ext cx="818726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Explanation:</a:t>
            </a:r>
            <a:br>
              <a:rPr kumimoji="0" lang="en-US" altLang="en-US" sz="1800" b="0" i="0" u="none" strike="noStrike" cap="none" normalizeH="0" baseline="0" dirty="0">
                <a:ln>
                  <a:noFill/>
                </a:ln>
                <a:solidFill>
                  <a:schemeClr val="tx1"/>
                </a:solidFill>
                <a:effectLst/>
                <a:latin typeface="Arial" panose="020B0604020202020204" pitchFamily="34" charset="0"/>
              </a:rPr>
            </a:br>
            <a:r>
              <a:rPr lang="en-US" sz="1400" dirty="0"/>
              <a:t>This query ranks titles based on their </a:t>
            </a:r>
            <a:r>
              <a:rPr lang="en-IN" sz="1400" dirty="0" err="1"/>
              <a:t>date_added</a:t>
            </a:r>
            <a:r>
              <a:rPr lang="en-IN" sz="1400" dirty="0"/>
              <a:t> </a:t>
            </a:r>
            <a:r>
              <a:rPr lang="en-US" sz="1400" dirty="0"/>
              <a:t>and lists the top 5 latest titles. The subquery assigns ranks to each title using </a:t>
            </a:r>
            <a:r>
              <a:rPr lang="en-IN" sz="1400" dirty="0"/>
              <a:t>DENSE_RANK() ordered by </a:t>
            </a:r>
            <a:r>
              <a:rPr lang="en-IN" sz="1400" dirty="0" err="1"/>
              <a:t>date_added</a:t>
            </a:r>
            <a:r>
              <a:rPr lang="en-IN" sz="1400" dirty="0"/>
              <a:t> </a:t>
            </a:r>
            <a:r>
              <a:rPr lang="en-US" sz="1400" dirty="0"/>
              <a:t>in descending order. The outer query filters the results to include only those with a rank of 5 or less.</a:t>
            </a:r>
            <a:endParaRPr kumimoji="0" lang="en-US" altLang="en-US" sz="1400" b="0" i="0" u="none" cap="none" normalizeH="0" baseline="0" dirty="0">
              <a:ln>
                <a:noFill/>
              </a:ln>
              <a:solidFill>
                <a:schemeClr val="tx1"/>
              </a:solidFill>
              <a:effectLst/>
              <a:latin typeface="Trebuchet MS (Body)"/>
            </a:endParaRPr>
          </a:p>
        </p:txBody>
      </p:sp>
      <p:pic>
        <p:nvPicPr>
          <p:cNvPr id="8" name="Picture 7">
            <a:extLst>
              <a:ext uri="{FF2B5EF4-FFF2-40B4-BE49-F238E27FC236}">
                <a16:creationId xmlns:a16="http://schemas.microsoft.com/office/drawing/2014/main" id="{521E2F94-8E3A-93A7-14E7-3A9A1E2394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34" y="1676400"/>
            <a:ext cx="8515788" cy="3349300"/>
          </a:xfrm>
          <a:prstGeom prst="rect">
            <a:avLst/>
          </a:prstGeom>
        </p:spPr>
      </p:pic>
    </p:spTree>
    <p:extLst>
      <p:ext uri="{BB962C8B-B14F-4D97-AF65-F5344CB8AC3E}">
        <p14:creationId xmlns:p14="http://schemas.microsoft.com/office/powerpoint/2010/main" val="21184564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185</TotalTime>
  <Words>1389</Words>
  <Application>Microsoft Office PowerPoint</Application>
  <PresentationFormat>Widescreen</PresentationFormat>
  <Paragraphs>112</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Trebuchet MS</vt:lpstr>
      <vt:lpstr>Trebuchet MS (Body)</vt:lpstr>
      <vt:lpstr>Wingdings 3</vt:lpstr>
      <vt:lpstr>Facet</vt:lpstr>
      <vt:lpstr>SQL Data Analysis   Netflix Dataset</vt:lpstr>
      <vt:lpstr>Project &amp; dataset Overview</vt:lpstr>
      <vt:lpstr>Queries</vt:lpstr>
      <vt:lpstr>Queries</vt:lpstr>
      <vt:lpstr>Queries</vt:lpstr>
      <vt:lpstr>Queries</vt:lpstr>
      <vt:lpstr>Queries</vt:lpstr>
      <vt:lpstr>Queries</vt:lpstr>
      <vt:lpstr>Queries</vt:lpstr>
      <vt:lpstr>Queries</vt:lpstr>
      <vt:lpstr>Queries</vt:lpstr>
      <vt:lpstr>Queries</vt:lpstr>
      <vt:lpstr>Queries</vt:lpstr>
      <vt:lpstr>Queries</vt:lpstr>
      <vt:lpstr>Queries</vt:lpstr>
      <vt:lpstr>Queries</vt:lpstr>
      <vt:lpstr>Queries</vt:lpstr>
      <vt:lpstr>Queries</vt:lpstr>
      <vt:lpstr>Queries</vt:lpstr>
      <vt:lpstr>Queries</vt:lpstr>
      <vt:lpstr>Results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Data Analysis   Netflix Dataset</dc:title>
  <dc:creator>Sundari Maurya</dc:creator>
  <cp:lastModifiedBy>Sundari Maurya</cp:lastModifiedBy>
  <cp:revision>28</cp:revision>
  <dcterms:created xsi:type="dcterms:W3CDTF">2024-06-02T09:35:57Z</dcterms:created>
  <dcterms:modified xsi:type="dcterms:W3CDTF">2024-06-02T12:53:55Z</dcterms:modified>
</cp:coreProperties>
</file>