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65" r:id="rId11"/>
    <p:sldId id="262" r:id="rId12"/>
    <p:sldId id="278" r:id="rId13"/>
    <p:sldId id="279" r:id="rId14"/>
    <p:sldId id="280" r:id="rId15"/>
    <p:sldId id="28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76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D1CF-168D-41E6-821E-4E7B5221342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45CF0-6066-406C-B5DA-AD90644A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5B6B-C659-473F-9C1A-DFBC09061950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174A-8D57-4B5A-A0CD-10102FCF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83AE-03CF-4542-8F6E-040EBDFF3E4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62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EE19-7D18-4387-9938-202F73A03B6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26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97C81-E929-434E-B72D-BB10001531C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1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174A-8D57-4B5A-A0CD-10102FCF16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fld id="{E6049AAE-18CF-4387-9EF7-5DD30563A336}" type="slidenum">
              <a:rPr lang="en-GB" altLang="en-US">
                <a:latin typeface="Calibri" panose="020F0502020204030204" pitchFamily="34" charset="0"/>
              </a:rPr>
              <a:pPr/>
              <a:t>14</a:t>
            </a:fld>
            <a:endParaRPr lang="en-GB" altLang="en-US">
              <a:latin typeface="Calibri" panose="020F0502020204030204" pitchFamily="34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79513" y="685800"/>
            <a:ext cx="4500562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288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174A-8D57-4B5A-A0CD-10102FCF16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0B6-452C-42DF-BBD0-033F0A917366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E40-FE14-42CF-80CE-3BC3B8C31CCD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D1D-78EB-45EB-B087-4D3426B545FF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4F0D-E662-4264-8051-23994929DCF3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0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0B95-3A59-4E5A-A42D-D0B6F2B8E93E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7A93-B894-41D0-A72F-5EB4DFD6503F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6638-C40D-4D6F-9A8E-545A05F184C9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3140-0813-4874-8020-05C0ACD36B98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2AC6-34E3-4D01-A829-811DC6E3263C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9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6553201"/>
            <a:ext cx="477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800">
                <a:solidFill>
                  <a:schemeClr val="tx1"/>
                </a:solidFill>
              </a:rPr>
              <a:t> 2000 Prentice Hall, Inc.  All rights reserved.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u="sng">
                <a:latin typeface="AvantGarde" pitchFamily="34" charset="0"/>
              </a:rPr>
              <a:t>Outline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061450" y="76210"/>
            <a:ext cx="368300" cy="685801"/>
            <a:chOff x="4041" y="3840"/>
            <a:chExt cx="174" cy="432"/>
          </a:xfrm>
        </p:grpSpPr>
        <p:sp>
          <p:nvSpPr>
            <p:cNvPr id="2355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355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</p:grp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9200" y="762000"/>
            <a:ext cx="32512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defRPr>
                <a:solidFill>
                  <a:srgbClr val="000000"/>
                </a:solidFill>
              </a:defRPr>
            </a:lvl1pPr>
          </a:lstStyle>
          <a:p>
            <a:fld id="{89E34EA7-16DD-49BD-B97C-D1F0AA240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u="sng">
                <a:latin typeface="AvantGarde" pitchFamily="34" charset="0"/>
              </a:rPr>
              <a:t>Outline</a:t>
            </a:r>
          </a:p>
        </p:txBody>
      </p: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9061450" y="76210"/>
            <a:ext cx="368300" cy="685801"/>
            <a:chOff x="4041" y="3840"/>
            <a:chExt cx="174" cy="432"/>
          </a:xfrm>
        </p:grpSpPr>
        <p:sp>
          <p:nvSpPr>
            <p:cNvPr id="23564" name="AutoShape 1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23565" name="AutoShape 13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</p:grp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88392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400" b="1"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3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EE51-33FB-47AF-9C32-33F906484573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3D42-5F1C-4EDF-BF29-B7D9702EB9A8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05CC-2CBA-4112-B705-59E8E757FACC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B965-126C-4183-BC18-97448E794592}" type="datetime1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CD0-AEB4-45AB-AD6F-CB28552DCC71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4E89-944E-4BAC-B1B1-D4D2C78710FF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D6-E96E-4C5E-835D-FDDAB8E5AA79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8B49-5773-42B5-94AB-E23CFBCC0F5E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29D655-4B01-4A08-8409-F6F9114FDD02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15A3-A406-44EE-BBD0-2F25A296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0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1.doc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Structured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215" y="4271749"/>
            <a:ext cx="9640424" cy="1680949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Rubya</a:t>
            </a:r>
            <a:r>
              <a:rPr lang="en-US" sz="1800" b="1" dirty="0">
                <a:solidFill>
                  <a:schemeClr val="tx1"/>
                </a:solidFill>
              </a:rPr>
              <a:t> Afrin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Lecturer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Northern University of Business and Technology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	A Simple C Program:</a:t>
            </a:r>
            <a:br>
              <a:rPr lang="en-US" altLang="en-US"/>
            </a:br>
            <a:r>
              <a:rPr lang="en-US" altLang="en-US"/>
              <a:t>Printing a Line of Text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0;</a:t>
            </a:r>
          </a:p>
          <a:p>
            <a:pPr lvl="1"/>
            <a:r>
              <a:rPr lang="en-US" altLang="en-US"/>
              <a:t>A way to exit a function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  <a:r>
              <a:rPr lang="en-US" altLang="en-US"/>
              <a:t>, in this case, means that the program terminated normally</a:t>
            </a:r>
          </a:p>
          <a:p>
            <a:r>
              <a:rPr lang="en-US" altLang="en-US"/>
              <a:t>Right brace </a:t>
            </a:r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/>
              <a:t>Indicates end of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has been reached</a:t>
            </a:r>
          </a:p>
          <a:p>
            <a:r>
              <a:rPr lang="en-US" altLang="en-US"/>
              <a:t>Linker</a:t>
            </a:r>
          </a:p>
          <a:p>
            <a:pPr lvl="1"/>
            <a:r>
              <a:rPr lang="en-US" altLang="en-US"/>
              <a:t>When a function is called, linker locates it in the library</a:t>
            </a:r>
          </a:p>
          <a:p>
            <a:pPr lvl="1"/>
            <a:r>
              <a:rPr lang="en-US" altLang="en-US"/>
              <a:t>Inserts it into object program</a:t>
            </a:r>
          </a:p>
          <a:p>
            <a:pPr lvl="1"/>
            <a:r>
              <a:rPr lang="en-US" altLang="en-US"/>
              <a:t>If function name is misspelled, the linker will produce an error because it will not be able to find function in the library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2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	A Simple C Program:</a:t>
            </a:r>
            <a:br>
              <a:rPr lang="en-US" altLang="en-US"/>
            </a:br>
            <a:r>
              <a:rPr lang="en-US" altLang="en-US"/>
              <a:t>Printing a Line of Text</a:t>
            </a:r>
          </a:p>
        </p:txBody>
      </p:sp>
      <p:sp>
        <p:nvSpPr>
          <p:cNvPr id="6183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5522911" y="698973"/>
            <a:ext cx="5913913" cy="54102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Comments</a:t>
            </a:r>
          </a:p>
          <a:p>
            <a:pPr lvl="1"/>
            <a:r>
              <a:rPr lang="en-US" altLang="en-US" dirty="0"/>
              <a:t>Text surrounded by </a:t>
            </a:r>
            <a:r>
              <a:rPr lang="en-US" altLang="en-US" b="1" dirty="0">
                <a:latin typeface="Courier New" panose="02070309020205020404" pitchFamily="49" charset="0"/>
              </a:rPr>
              <a:t>/*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*/</a:t>
            </a:r>
            <a:r>
              <a:rPr lang="en-US" altLang="en-US" dirty="0"/>
              <a:t> is ignored by computer</a:t>
            </a:r>
          </a:p>
          <a:p>
            <a:pPr lvl="1"/>
            <a:r>
              <a:rPr lang="en-US" altLang="en-US" dirty="0"/>
              <a:t>Used to describe program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latin typeface="Courier New" panose="02070309020205020404" pitchFamily="49" charset="0"/>
              </a:rPr>
              <a:t>stdio.h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en-US" dirty="0"/>
              <a:t>Preprocessor directive</a:t>
            </a:r>
          </a:p>
          <a:p>
            <a:pPr lvl="2"/>
            <a:r>
              <a:rPr lang="en-US" altLang="en-US" dirty="0"/>
              <a:t>Tells computer to load contents of a certain file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&lt;</a:t>
            </a:r>
            <a:r>
              <a:rPr lang="en-US" altLang="en-US" b="1" dirty="0" err="1">
                <a:latin typeface="Courier New" panose="02070309020205020404" pitchFamily="49" charset="0"/>
              </a:rPr>
              <a:t>stdio.h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r>
              <a:rPr lang="en-US" altLang="en-US" dirty="0"/>
              <a:t> allows standard input/output operations</a:t>
            </a:r>
          </a:p>
        </p:txBody>
      </p:sp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646111" y="2047809"/>
            <a:ext cx="4876800" cy="3914609"/>
            <a:chOff x="0" y="-149"/>
            <a:chExt cx="3072" cy="4038"/>
          </a:xfrm>
        </p:grpSpPr>
        <p:grpSp>
          <p:nvGrpSpPr>
            <p:cNvPr id="6159" name="Group 15"/>
            <p:cNvGrpSpPr>
              <a:grpSpLocks/>
            </p:cNvGrpSpPr>
            <p:nvPr/>
          </p:nvGrpSpPr>
          <p:grpSpPr bwMode="auto">
            <a:xfrm>
              <a:off x="0" y="-149"/>
              <a:ext cx="3072" cy="672"/>
              <a:chOff x="0" y="-149"/>
              <a:chExt cx="3072" cy="672"/>
            </a:xfrm>
          </p:grpSpPr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0" y="-149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Fig. 2.1: fig02_01.c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61" name="Group 17"/>
            <p:cNvGrpSpPr>
              <a:grpSpLocks/>
            </p:cNvGrpSpPr>
            <p:nvPr/>
          </p:nvGrpSpPr>
          <p:grpSpPr bwMode="auto">
            <a:xfrm>
              <a:off x="0" y="225"/>
              <a:ext cx="3072" cy="672"/>
              <a:chOff x="0" y="225"/>
              <a:chExt cx="3072" cy="672"/>
            </a:xfrm>
          </p:grpSpPr>
          <p:sp>
            <p:nvSpPr>
              <p:cNvPr id="6160" name="Rectangle 16"/>
              <p:cNvSpPr>
                <a:spLocks noChangeArrowheads="1"/>
              </p:cNvSpPr>
              <p:nvPr/>
            </p:nvSpPr>
            <p:spPr bwMode="auto">
              <a:xfrm>
                <a:off x="0" y="225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A first program in C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63" name="Group 19"/>
            <p:cNvGrpSpPr>
              <a:grpSpLocks/>
            </p:cNvGrpSpPr>
            <p:nvPr/>
          </p:nvGrpSpPr>
          <p:grpSpPr bwMode="auto">
            <a:xfrm>
              <a:off x="0" y="599"/>
              <a:ext cx="3072" cy="672"/>
              <a:chOff x="0" y="599"/>
              <a:chExt cx="3072" cy="672"/>
            </a:xfrm>
          </p:grpSpPr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0" y="599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0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0" y="973"/>
              <a:ext cx="3072" cy="672"/>
              <a:chOff x="0" y="973"/>
              <a:chExt cx="3072" cy="672"/>
            </a:xfrm>
          </p:grpSpPr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0" y="973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67" name="Group 23"/>
            <p:cNvGrpSpPr>
              <a:grpSpLocks/>
            </p:cNvGrpSpPr>
            <p:nvPr/>
          </p:nvGrpSpPr>
          <p:grpSpPr bwMode="auto">
            <a:xfrm>
              <a:off x="0" y="1347"/>
              <a:ext cx="3072" cy="672"/>
              <a:chOff x="0" y="1347"/>
              <a:chExt cx="3072" cy="672"/>
            </a:xfrm>
          </p:grpSpPr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0" y="1347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69" name="Group 25"/>
            <p:cNvGrpSpPr>
              <a:grpSpLocks/>
            </p:cNvGrpSpPr>
            <p:nvPr/>
          </p:nvGrpSpPr>
          <p:grpSpPr bwMode="auto">
            <a:xfrm>
              <a:off x="0" y="1721"/>
              <a:ext cx="3072" cy="672"/>
              <a:chOff x="0" y="1721"/>
              <a:chExt cx="3072" cy="672"/>
            </a:xfrm>
          </p:grpSpPr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0" y="1721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3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>
              <a:off x="0" y="2095"/>
              <a:ext cx="3072" cy="672"/>
              <a:chOff x="0" y="2095"/>
              <a:chExt cx="3072" cy="672"/>
            </a:xfrm>
          </p:grpSpPr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0" y="2095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"Welcome to C!\n" );</a:t>
                </a:r>
              </a:p>
              <a:p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73" name="Group 29"/>
            <p:cNvGrpSpPr>
              <a:grpSpLocks/>
            </p:cNvGrpSpPr>
            <p:nvPr/>
          </p:nvGrpSpPr>
          <p:grpSpPr bwMode="auto">
            <a:xfrm>
              <a:off x="0" y="2469"/>
              <a:ext cx="3072" cy="672"/>
              <a:chOff x="0" y="2469"/>
              <a:chExt cx="3072" cy="672"/>
            </a:xfrm>
          </p:grpSpPr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0" y="2469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5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0" y="2843"/>
              <a:ext cx="3072" cy="672"/>
              <a:chOff x="0" y="2843"/>
              <a:chExt cx="3072" cy="672"/>
            </a:xfrm>
          </p:grpSpPr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0" y="2843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177" name="Group 33"/>
            <p:cNvGrpSpPr>
              <a:grpSpLocks/>
            </p:cNvGrpSpPr>
            <p:nvPr/>
          </p:nvGrpSpPr>
          <p:grpSpPr bwMode="auto">
            <a:xfrm>
              <a:off x="0" y="3217"/>
              <a:ext cx="3072" cy="672"/>
              <a:chOff x="0" y="3217"/>
              <a:chExt cx="3072" cy="672"/>
            </a:xfrm>
          </p:grpSpPr>
          <p:sp>
            <p:nvSpPr>
              <p:cNvPr id="6176" name="Rectangle 32"/>
              <p:cNvSpPr>
                <a:spLocks noChangeArrowheads="1"/>
              </p:cNvSpPr>
              <p:nvPr/>
            </p:nvSpPr>
            <p:spPr bwMode="auto">
              <a:xfrm>
                <a:off x="0" y="3217"/>
                <a:ext cx="3072" cy="67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646111" y="6097259"/>
            <a:ext cx="4876800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Welcome to C! 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6858000" y="14478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80000"/>
              </a:lnSpc>
            </a:pPr>
            <a:fld id="{3B721BA5-A00D-4B51-B888-3461E47055FF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#include 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// program prints a number of type </a:t>
            </a:r>
            <a:r>
              <a:rPr lang="en-GB" sz="28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sz="2800" dirty="0">
                <a:latin typeface="Liberation Serif" pitchFamily="16" charset="0"/>
              </a:rPr>
              <a:t> </a:t>
            </a:r>
            <a:r>
              <a:rPr lang="en-GB" sz="2800" dirty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sz="2800" dirty="0">
                <a:latin typeface="Liberation Serif" pitchFamily="16" charset="0"/>
              </a:rPr>
              <a:t>() {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Liberation Serif" pitchFamily="16" charset="0"/>
              </a:rPr>
              <a:t>	</a:t>
            </a:r>
            <a:r>
              <a:rPr lang="en-GB" sz="2800" i="1" dirty="0">
                <a:latin typeface="Liberation Serif" pitchFamily="16" charset="0"/>
              </a:rPr>
              <a:t>int</a:t>
            </a:r>
            <a:r>
              <a:rPr lang="en-GB" sz="2800" dirty="0">
                <a:latin typeface="Liberation Serif" pitchFamily="16" charset="0"/>
              </a:rPr>
              <a:t> number = 4;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Liberation Serif" pitchFamily="16" charset="0"/>
              </a:rPr>
              <a:t>	</a:t>
            </a:r>
            <a:r>
              <a:rPr lang="en-GB" sz="2800" dirty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>
                <a:latin typeface="Liberation Serif" pitchFamily="16" charset="0"/>
              </a:rPr>
              <a:t> (</a:t>
            </a:r>
            <a:r>
              <a:rPr lang="en-GB" sz="2800" dirty="0">
                <a:solidFill>
                  <a:srgbClr val="FF0000"/>
                </a:solidFill>
                <a:latin typeface="Liberation Serif" pitchFamily="16" charset="0"/>
              </a:rPr>
              <a:t>“Number is %d”</a:t>
            </a:r>
            <a:r>
              <a:rPr lang="en-GB" sz="2800" dirty="0">
                <a:latin typeface="Liberation Serif" pitchFamily="16" charset="0"/>
              </a:rPr>
              <a:t>, number);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	</a:t>
            </a:r>
            <a:r>
              <a:rPr lang="en-GB" sz="2800" b="1" dirty="0">
                <a:latin typeface="Liberation Serif" pitchFamily="16" charset="0"/>
              </a:rPr>
              <a:t>return</a:t>
            </a:r>
            <a:r>
              <a:rPr lang="en-GB" sz="2800" dirty="0">
                <a:latin typeface="Liberation Serif" pitchFamily="16" charset="0"/>
              </a:rPr>
              <a:t> </a:t>
            </a:r>
            <a:r>
              <a:rPr lang="en-GB" sz="2800" dirty="0">
                <a:solidFill>
                  <a:schemeClr val="accent1"/>
                </a:solidFill>
                <a:latin typeface="Liberation Serif" pitchFamily="16" charset="0"/>
              </a:rPr>
              <a:t>0</a:t>
            </a:r>
            <a:r>
              <a:rPr lang="en-GB" sz="2800" dirty="0">
                <a:latin typeface="Liberation Serif" pitchFamily="16" charset="0"/>
              </a:rPr>
              <a:t>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}</a:t>
            </a:r>
          </a:p>
          <a:p>
            <a:pPr marL="320040" indent="-320040">
              <a:buNone/>
              <a:defRPr/>
            </a:pPr>
            <a:endParaRPr lang="en-US" sz="2800" dirty="0"/>
          </a:p>
          <a:p>
            <a:pPr marL="320040" indent="-320040">
              <a:buNone/>
              <a:defRPr/>
            </a:pPr>
            <a:r>
              <a:rPr lang="en-US" sz="2800" dirty="0"/>
              <a:t> Output: Number is 4</a:t>
            </a:r>
          </a:p>
          <a:p>
            <a:pPr marL="320040" indent="-32004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517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80000"/>
              </a:lnSpc>
            </a:pPr>
            <a:fld id="{4AFC023D-5BF2-4EF1-9CE9-6D42EED5DE57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13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81138"/>
            <a:ext cx="8229600" cy="4843462"/>
          </a:xfrm>
        </p:spPr>
        <p:txBody>
          <a:bodyPr>
            <a:normAutofit fontScale="77500" lnSpcReduction="20000"/>
          </a:bodyPr>
          <a:lstStyle/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#include 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// program reads and prints the same thing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830000"/>
                </a:solidFill>
                <a:latin typeface="Liberation Serif" pitchFamily="16" charset="0"/>
              </a:rPr>
              <a:t>int</a:t>
            </a:r>
            <a:r>
              <a:rPr lang="en-GB" sz="2800" dirty="0">
                <a:latin typeface="Liberation Serif" pitchFamily="16" charset="0"/>
              </a:rPr>
              <a:t> </a:t>
            </a:r>
            <a:r>
              <a:rPr lang="en-GB" sz="2800" dirty="0">
                <a:solidFill>
                  <a:srgbClr val="010181"/>
                </a:solidFill>
                <a:latin typeface="Liberation Serif" pitchFamily="16" charset="0"/>
              </a:rPr>
              <a:t>main</a:t>
            </a:r>
            <a:r>
              <a:rPr lang="en-GB" sz="2800" dirty="0">
                <a:latin typeface="Liberation Serif" pitchFamily="16" charset="0"/>
              </a:rPr>
              <a:t>() {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Liberation Serif" pitchFamily="16" charset="0"/>
              </a:rPr>
              <a:t>	</a:t>
            </a:r>
            <a:r>
              <a:rPr lang="en-GB" sz="2800" i="1" dirty="0">
                <a:solidFill>
                  <a:schemeClr val="accent1">
                    <a:lumMod val="75000"/>
                  </a:schemeClr>
                </a:solidFill>
                <a:latin typeface="Liberation Serif" pitchFamily="16" charset="0"/>
              </a:rPr>
              <a:t>int</a:t>
            </a:r>
            <a:r>
              <a:rPr lang="en-GB" sz="2800" dirty="0">
                <a:latin typeface="Liberation Serif" pitchFamily="16" charset="0"/>
              </a:rPr>
              <a:t> number 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Liberation Serif" pitchFamily="16" charset="0"/>
              </a:rPr>
              <a:t>    </a:t>
            </a:r>
            <a:r>
              <a:rPr lang="en-GB" sz="2800" dirty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>
                <a:latin typeface="Liberation Serif" pitchFamily="16" charset="0"/>
              </a:rPr>
              <a:t> (</a:t>
            </a:r>
            <a:r>
              <a:rPr lang="en-GB" sz="2800" dirty="0">
                <a:solidFill>
                  <a:srgbClr val="FF0000"/>
                </a:solidFill>
                <a:latin typeface="Liberation Serif" pitchFamily="16" charset="0"/>
              </a:rPr>
              <a:t>“ Enter a Number: ”</a:t>
            </a:r>
            <a:r>
              <a:rPr lang="en-GB" sz="2800" dirty="0">
                <a:latin typeface="Liberation Serif" pitchFamily="16" charset="0"/>
              </a:rPr>
              <a:t>);   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solidFill>
                  <a:srgbClr val="010181"/>
                </a:solidFill>
                <a:latin typeface="Liberation Serif" pitchFamily="16" charset="0"/>
              </a:rPr>
              <a:t>    scanf</a:t>
            </a:r>
            <a:r>
              <a:rPr lang="en-GB" sz="2800" dirty="0">
                <a:latin typeface="Liberation Serif" pitchFamily="16" charset="0"/>
              </a:rPr>
              <a:t> (</a:t>
            </a:r>
            <a:r>
              <a:rPr lang="en-GB" sz="2800" dirty="0">
                <a:solidFill>
                  <a:srgbClr val="FF0000"/>
                </a:solidFill>
                <a:latin typeface="Liberation Serif" pitchFamily="16" charset="0"/>
              </a:rPr>
              <a:t>“</a:t>
            </a:r>
            <a:r>
              <a:rPr lang="en-GB" sz="2800" dirty="0">
                <a:solidFill>
                  <a:srgbClr val="FFFF00"/>
                </a:solidFill>
                <a:latin typeface="Liberation Serif" pitchFamily="16" charset="0"/>
              </a:rPr>
              <a:t>%d</a:t>
            </a:r>
            <a:r>
              <a:rPr lang="en-GB" sz="2800" dirty="0">
                <a:solidFill>
                  <a:srgbClr val="FF0000"/>
                </a:solidFill>
                <a:latin typeface="Liberation Serif" pitchFamily="16" charset="0"/>
              </a:rPr>
              <a:t>”</a:t>
            </a:r>
            <a:r>
              <a:rPr lang="en-GB" sz="2800" dirty="0">
                <a:latin typeface="Liberation Serif" pitchFamily="16" charset="0"/>
              </a:rPr>
              <a:t>, &amp;number);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Liberation Serif" pitchFamily="16" charset="0"/>
              </a:rPr>
              <a:t>	</a:t>
            </a:r>
            <a:r>
              <a:rPr lang="en-GB" sz="2800" dirty="0">
                <a:solidFill>
                  <a:srgbClr val="010181"/>
                </a:solidFill>
                <a:latin typeface="Liberation Serif" pitchFamily="16" charset="0"/>
              </a:rPr>
              <a:t>printf</a:t>
            </a:r>
            <a:r>
              <a:rPr lang="en-GB" sz="2800" dirty="0">
                <a:latin typeface="Liberation Serif" pitchFamily="16" charset="0"/>
              </a:rPr>
              <a:t> (</a:t>
            </a:r>
            <a:r>
              <a:rPr lang="en-GB" sz="2800" dirty="0">
                <a:solidFill>
                  <a:srgbClr val="FF0000"/>
                </a:solidFill>
                <a:latin typeface="Liberation Serif" pitchFamily="16" charset="0"/>
              </a:rPr>
              <a:t>“Number is </a:t>
            </a:r>
            <a:r>
              <a:rPr lang="en-GB" sz="2800" dirty="0">
                <a:solidFill>
                  <a:srgbClr val="FFFF00"/>
                </a:solidFill>
                <a:latin typeface="Liberation Serif" pitchFamily="16" charset="0"/>
              </a:rPr>
              <a:t>%d\n</a:t>
            </a:r>
            <a:r>
              <a:rPr lang="en-GB" sz="2800" dirty="0">
                <a:solidFill>
                  <a:srgbClr val="FF0000"/>
                </a:solidFill>
                <a:latin typeface="Liberation Serif" pitchFamily="16" charset="0"/>
              </a:rPr>
              <a:t>”</a:t>
            </a:r>
            <a:r>
              <a:rPr lang="en-GB" sz="2800" dirty="0">
                <a:latin typeface="Liberation Serif" pitchFamily="16" charset="0"/>
              </a:rPr>
              <a:t>, number);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	</a:t>
            </a:r>
            <a:r>
              <a:rPr lang="en-GB" sz="2800" b="1" dirty="0">
                <a:latin typeface="Liberation Serif" pitchFamily="16" charset="0"/>
              </a:rPr>
              <a:t>return</a:t>
            </a:r>
            <a:r>
              <a:rPr lang="en-GB" sz="2800" dirty="0">
                <a:latin typeface="Liberation Serif" pitchFamily="16" charset="0"/>
              </a:rPr>
              <a:t> </a:t>
            </a:r>
            <a:r>
              <a:rPr lang="en-GB" sz="2800" dirty="0">
                <a:solidFill>
                  <a:schemeClr val="accent1"/>
                </a:solidFill>
                <a:latin typeface="Liberation Serif" pitchFamily="16" charset="0"/>
              </a:rPr>
              <a:t>0</a:t>
            </a:r>
            <a:r>
              <a:rPr lang="en-GB" sz="2800" dirty="0">
                <a:latin typeface="Liberation Serif" pitchFamily="16" charset="0"/>
              </a:rPr>
              <a:t>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}</a:t>
            </a:r>
          </a:p>
          <a:p>
            <a:pPr marL="320040" indent="-320040">
              <a:buNone/>
              <a:defRPr/>
            </a:pPr>
            <a:endParaRPr lang="en-US" sz="3000" dirty="0"/>
          </a:p>
          <a:p>
            <a:pPr marL="320040" indent="-320040">
              <a:buNone/>
              <a:defRPr/>
            </a:pPr>
            <a:r>
              <a:rPr lang="en-US" sz="3000" dirty="0"/>
              <a:t>Output : Enter a number</a:t>
            </a:r>
            <a:r>
              <a:rPr lang="en-US" sz="3000" b="1" dirty="0"/>
              <a:t>: </a:t>
            </a:r>
            <a:r>
              <a:rPr lang="en-US" sz="3000" dirty="0"/>
              <a:t>4</a:t>
            </a:r>
          </a:p>
          <a:p>
            <a:pPr marL="320040" indent="-320040">
              <a:buNone/>
              <a:defRPr/>
            </a:pPr>
            <a:r>
              <a:rPr lang="en-US" sz="3000" dirty="0"/>
              <a:t>                 Number is 4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sz="2800" dirty="0"/>
          </a:p>
          <a:p>
            <a:pPr marL="320040" indent="-320040">
              <a:buFont typeface="Wingdings"/>
              <a:buChar char="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049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3255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more and more</a:t>
            </a: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742114" y="6340476"/>
            <a:ext cx="33162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tx2"/>
                </a:solidFill>
              </a:rPr>
              <a:t>C Course, Programming club, Fall 2008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80000"/>
              </a:lnSpc>
            </a:pPr>
            <a:fld id="{F43B039D-CE07-46C5-BFCC-62D3C8903455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133600" y="1828800"/>
            <a:ext cx="8229600" cy="4114800"/>
          </a:xfrm>
        </p:spPr>
        <p:txBody>
          <a:bodyPr>
            <a:normAutofit fontScale="77500" lnSpcReduction="20000"/>
          </a:bodyPr>
          <a:lstStyle/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#include &lt;stdio.h&gt;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/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err="1"/>
              <a:t>int</a:t>
            </a:r>
            <a:r>
              <a:rPr lang="en-GB" sz="2800" dirty="0"/>
              <a:t> main() {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   /* this program adds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   two numbers */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   </a:t>
            </a:r>
            <a:r>
              <a:rPr lang="en-GB" sz="2800" dirty="0" err="1"/>
              <a:t>int</a:t>
            </a:r>
            <a:r>
              <a:rPr lang="en-GB" sz="2800" dirty="0"/>
              <a:t> a = 4; //first number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   </a:t>
            </a:r>
            <a:r>
              <a:rPr lang="en-GB" sz="2800" dirty="0" err="1"/>
              <a:t>int</a:t>
            </a:r>
            <a:r>
              <a:rPr lang="en-GB" sz="2800" dirty="0"/>
              <a:t> b = 5; //second number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   int answer = 0; //result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   answer = a + b;</a:t>
            </a:r>
          </a:p>
          <a:p>
            <a:pPr marL="320040" indent="-32004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233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1440739" y="295729"/>
            <a:ext cx="8153400" cy="990600"/>
          </a:xfrm>
        </p:spPr>
        <p:txBody>
          <a:bodyPr/>
          <a:lstStyle/>
          <a:p>
            <a:r>
              <a:rPr lang="en-US" altLang="en-US" sz="4400" dirty="0">
                <a:solidFill>
                  <a:srgbClr val="FF0000"/>
                </a:solidFill>
                <a:latin typeface="ArialMT"/>
              </a:rPr>
              <a:t>Errors</a:t>
            </a:r>
            <a:br>
              <a:rPr lang="en-US" altLang="en-US" sz="4400" dirty="0">
                <a:solidFill>
                  <a:srgbClr val="FF0000"/>
                </a:solidFill>
                <a:latin typeface="ArialMT"/>
              </a:rPr>
            </a:br>
            <a:endParaRPr lang="en-US" altLang="en-US" dirty="0" smtClean="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C Course, Programming club, Fall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80000"/>
              </a:lnSpc>
            </a:pPr>
            <a:fld id="{956EB654-E28F-412D-A4B1-DC41D09CE095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15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440739" y="1586552"/>
            <a:ext cx="81534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FFFF00"/>
                </a:solidFill>
                <a:latin typeface="ArialMT"/>
              </a:rPr>
              <a:t>Compilation</a:t>
            </a:r>
            <a:endParaRPr lang="en-US" altLang="en-US" sz="3200" dirty="0">
              <a:solidFill>
                <a:srgbClr val="FFFF00"/>
              </a:solidFill>
              <a:latin typeface="ArialM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MT"/>
              </a:rPr>
              <a:t>		Compiler generally gives the line number at which the error is present.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FFFF00"/>
                </a:solidFill>
                <a:latin typeface="ArialMT"/>
              </a:rPr>
              <a:t>Run </a:t>
            </a:r>
            <a:r>
              <a:rPr lang="en-US" altLang="en-US" sz="3200" dirty="0">
                <a:solidFill>
                  <a:srgbClr val="FFFF00"/>
                </a:solidFill>
                <a:latin typeface="ArialMT"/>
              </a:rPr>
              <a:t>time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MT"/>
              </a:rPr>
              <a:t>		C programs are sequential making the debugging easier.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42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29600" y="762000"/>
            <a:ext cx="2438400" cy="6096000"/>
          </a:xfrm>
        </p:spPr>
        <p:txBody>
          <a:bodyPr/>
          <a:lstStyle/>
          <a:p>
            <a:r>
              <a:rPr lang="en-US" altLang="en-US"/>
              <a:t>1. Initialize variables</a:t>
            </a:r>
          </a:p>
          <a:p>
            <a:endParaRPr lang="en-US" altLang="en-US"/>
          </a:p>
          <a:p>
            <a:r>
              <a:rPr lang="en-US" altLang="en-US"/>
              <a:t>2. Input</a:t>
            </a:r>
          </a:p>
          <a:p>
            <a:endParaRPr lang="en-US" altLang="en-US"/>
          </a:p>
          <a:p>
            <a:r>
              <a:rPr lang="en-US" altLang="en-US"/>
              <a:t>2.1 Sum</a:t>
            </a:r>
          </a:p>
          <a:p>
            <a:endParaRPr lang="en-US" altLang="en-US"/>
          </a:p>
          <a:p>
            <a:r>
              <a:rPr lang="en-US" altLang="en-US"/>
              <a:t>3. Print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Program Output</a:t>
            </a:r>
          </a:p>
        </p:txBody>
      </p:sp>
      <p:grpSp>
        <p:nvGrpSpPr>
          <p:cNvPr id="10295" name="Group 55"/>
          <p:cNvGrpSpPr>
            <a:grpSpLocks/>
          </p:cNvGrpSpPr>
          <p:nvPr/>
        </p:nvGrpSpPr>
        <p:grpSpPr bwMode="auto">
          <a:xfrm>
            <a:off x="1524000" y="-46070"/>
            <a:ext cx="6781800" cy="4815797"/>
            <a:chOff x="0" y="-62"/>
            <a:chExt cx="3072" cy="6481"/>
          </a:xfrm>
        </p:grpSpPr>
        <p:grpSp>
          <p:nvGrpSpPr>
            <p:cNvPr id="10262" name="Group 22"/>
            <p:cNvGrpSpPr>
              <a:grpSpLocks/>
            </p:cNvGrpSpPr>
            <p:nvPr/>
          </p:nvGrpSpPr>
          <p:grpSpPr bwMode="auto">
            <a:xfrm>
              <a:off x="0" y="-62"/>
              <a:ext cx="3072" cy="497"/>
              <a:chOff x="0" y="-62"/>
              <a:chExt cx="3072" cy="497"/>
            </a:xfrm>
          </p:grpSpPr>
          <p:sp>
            <p:nvSpPr>
              <p:cNvPr id="10261" name="Rectangle 21"/>
              <p:cNvSpPr>
                <a:spLocks noChangeArrowheads="1"/>
              </p:cNvSpPr>
              <p:nvPr/>
            </p:nvSpPr>
            <p:spPr bwMode="auto">
              <a:xfrm>
                <a:off x="0" y="-62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Fig. 2.5: fig02_05.c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64" name="Group 24"/>
            <p:cNvGrpSpPr>
              <a:grpSpLocks/>
            </p:cNvGrpSpPr>
            <p:nvPr/>
          </p:nvGrpSpPr>
          <p:grpSpPr bwMode="auto">
            <a:xfrm>
              <a:off x="0" y="312"/>
              <a:ext cx="3072" cy="497"/>
              <a:chOff x="0" y="312"/>
              <a:chExt cx="3072" cy="497"/>
            </a:xfrm>
          </p:grpSpPr>
          <p:sp>
            <p:nvSpPr>
              <p:cNvPr id="10263" name="Rectangle 23"/>
              <p:cNvSpPr>
                <a:spLocks noChangeArrowheads="1"/>
              </p:cNvSpPr>
              <p:nvPr/>
            </p:nvSpPr>
            <p:spPr bwMode="auto">
              <a:xfrm>
                <a:off x="0" y="312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Addition program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66" name="Group 26"/>
            <p:cNvGrpSpPr>
              <a:grpSpLocks/>
            </p:cNvGrpSpPr>
            <p:nvPr/>
          </p:nvGrpSpPr>
          <p:grpSpPr bwMode="auto">
            <a:xfrm>
              <a:off x="0" y="686"/>
              <a:ext cx="3072" cy="497"/>
              <a:chOff x="0" y="686"/>
              <a:chExt cx="3072" cy="497"/>
            </a:xfrm>
          </p:grpSpPr>
          <p:sp>
            <p:nvSpPr>
              <p:cNvPr id="10265" name="Rectangle 25"/>
              <p:cNvSpPr>
                <a:spLocks noChangeArrowheads="1"/>
              </p:cNvSpPr>
              <p:nvPr/>
            </p:nvSpPr>
            <p:spPr bwMode="auto">
              <a:xfrm>
                <a:off x="0" y="686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68" name="Group 28"/>
            <p:cNvGrpSpPr>
              <a:grpSpLocks/>
            </p:cNvGrpSpPr>
            <p:nvPr/>
          </p:nvGrpSpPr>
          <p:grpSpPr bwMode="auto">
            <a:xfrm>
              <a:off x="0" y="1060"/>
              <a:ext cx="3072" cy="497"/>
              <a:chOff x="0" y="1060"/>
              <a:chExt cx="3072" cy="497"/>
            </a:xfrm>
          </p:grpSpPr>
          <p:sp>
            <p:nvSpPr>
              <p:cNvPr id="10267" name="Rectangle 27"/>
              <p:cNvSpPr>
                <a:spLocks noChangeArrowheads="1"/>
              </p:cNvSpPr>
              <p:nvPr/>
            </p:nvSpPr>
            <p:spPr bwMode="auto">
              <a:xfrm>
                <a:off x="0" y="1060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70" name="Group 30"/>
            <p:cNvGrpSpPr>
              <a:grpSpLocks/>
            </p:cNvGrpSpPr>
            <p:nvPr/>
          </p:nvGrpSpPr>
          <p:grpSpPr bwMode="auto">
            <a:xfrm>
              <a:off x="0" y="1434"/>
              <a:ext cx="3072" cy="497"/>
              <a:chOff x="0" y="1434"/>
              <a:chExt cx="3072" cy="497"/>
            </a:xfrm>
          </p:grpSpPr>
          <p:sp>
            <p:nvSpPr>
              <p:cNvPr id="10269" name="Rectangle 29"/>
              <p:cNvSpPr>
                <a:spLocks noChangeArrowheads="1"/>
              </p:cNvSpPr>
              <p:nvPr/>
            </p:nvSpPr>
            <p:spPr bwMode="auto">
              <a:xfrm>
                <a:off x="0" y="1434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72" name="Group 32"/>
            <p:cNvGrpSpPr>
              <a:grpSpLocks/>
            </p:cNvGrpSpPr>
            <p:nvPr/>
          </p:nvGrpSpPr>
          <p:grpSpPr bwMode="auto">
            <a:xfrm>
              <a:off x="0" y="1808"/>
              <a:ext cx="3072" cy="497"/>
              <a:chOff x="0" y="1808"/>
              <a:chExt cx="3072" cy="497"/>
            </a:xfrm>
          </p:grpSpPr>
          <p:sp>
            <p:nvSpPr>
              <p:cNvPr id="10271" name="Rectangle 31"/>
              <p:cNvSpPr>
                <a:spLocks noChangeArrowheads="1"/>
              </p:cNvSpPr>
              <p:nvPr/>
            </p:nvSpPr>
            <p:spPr bwMode="auto">
              <a:xfrm>
                <a:off x="0" y="1808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74" name="Group 34"/>
            <p:cNvGrpSpPr>
              <a:grpSpLocks/>
            </p:cNvGrpSpPr>
            <p:nvPr/>
          </p:nvGrpSpPr>
          <p:grpSpPr bwMode="auto">
            <a:xfrm>
              <a:off x="0" y="2182"/>
              <a:ext cx="3072" cy="497"/>
              <a:chOff x="0" y="2182"/>
              <a:chExt cx="3072" cy="497"/>
            </a:xfrm>
          </p:grpSpPr>
          <p:sp>
            <p:nvSpPr>
              <p:cNvPr id="10273" name="Rectangle 33"/>
              <p:cNvSpPr>
                <a:spLocks noChangeArrowheads="1"/>
              </p:cNvSpPr>
              <p:nvPr/>
            </p:nvSpPr>
            <p:spPr bwMode="auto">
              <a:xfrm>
                <a:off x="0" y="2182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integer1, integer2, sum;     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declaration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76" name="Group 36"/>
            <p:cNvGrpSpPr>
              <a:grpSpLocks/>
            </p:cNvGrpSpPr>
            <p:nvPr/>
          </p:nvGrpSpPr>
          <p:grpSpPr bwMode="auto">
            <a:xfrm>
              <a:off x="0" y="2556"/>
              <a:ext cx="3072" cy="497"/>
              <a:chOff x="0" y="2556"/>
              <a:chExt cx="3072" cy="497"/>
            </a:xfrm>
          </p:grpSpPr>
          <p:sp>
            <p:nvSpPr>
              <p:cNvPr id="10275" name="Rectangle 35"/>
              <p:cNvSpPr>
                <a:spLocks noChangeArrowheads="1"/>
              </p:cNvSpPr>
              <p:nvPr/>
            </p:nvSpPr>
            <p:spPr bwMode="auto">
              <a:xfrm>
                <a:off x="0" y="2556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78" name="Group 38"/>
            <p:cNvGrpSpPr>
              <a:grpSpLocks/>
            </p:cNvGrpSpPr>
            <p:nvPr/>
          </p:nvGrpSpPr>
          <p:grpSpPr bwMode="auto">
            <a:xfrm>
              <a:off x="0" y="2930"/>
              <a:ext cx="3072" cy="497"/>
              <a:chOff x="0" y="2930"/>
              <a:chExt cx="3072" cy="497"/>
            </a:xfrm>
          </p:grpSpPr>
          <p:sp>
            <p:nvSpPr>
              <p:cNvPr id="10277" name="Rectangle 37"/>
              <p:cNvSpPr>
                <a:spLocks noChangeArrowheads="1"/>
              </p:cNvSpPr>
              <p:nvPr/>
            </p:nvSpPr>
            <p:spPr bwMode="auto">
              <a:xfrm>
                <a:off x="0" y="2930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"Enter first integer\n" );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prompt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80" name="Group 40"/>
            <p:cNvGrpSpPr>
              <a:grpSpLocks/>
            </p:cNvGrpSpPr>
            <p:nvPr/>
          </p:nvGrpSpPr>
          <p:grpSpPr bwMode="auto">
            <a:xfrm>
              <a:off x="0" y="3304"/>
              <a:ext cx="3072" cy="497"/>
              <a:chOff x="0" y="3304"/>
              <a:chExt cx="3072" cy="497"/>
            </a:xfrm>
          </p:grpSpPr>
          <p:sp>
            <p:nvSpPr>
              <p:cNvPr id="10279" name="Rectangle 39"/>
              <p:cNvSpPr>
                <a:spLocks noChangeArrowheads="1"/>
              </p:cNvSpPr>
              <p:nvPr/>
            </p:nvSpPr>
            <p:spPr bwMode="auto">
              <a:xfrm>
                <a:off x="0" y="3304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3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scanf( "%d", &amp;integer1 );        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read an integer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82" name="Group 42"/>
            <p:cNvGrpSpPr>
              <a:grpSpLocks/>
            </p:cNvGrpSpPr>
            <p:nvPr/>
          </p:nvGrpSpPr>
          <p:grpSpPr bwMode="auto">
            <a:xfrm>
              <a:off x="0" y="3678"/>
              <a:ext cx="3072" cy="497"/>
              <a:chOff x="0" y="3678"/>
              <a:chExt cx="3072" cy="497"/>
            </a:xfrm>
          </p:grpSpPr>
          <p:sp>
            <p:nvSpPr>
              <p:cNvPr id="10281" name="Rectangle 41"/>
              <p:cNvSpPr>
                <a:spLocks noChangeArrowheads="1"/>
              </p:cNvSpPr>
              <p:nvPr/>
            </p:nvSpPr>
            <p:spPr bwMode="auto">
              <a:xfrm>
                <a:off x="0" y="3678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4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"Enter second integer\n" );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prompt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84" name="Group 44"/>
            <p:cNvGrpSpPr>
              <a:grpSpLocks/>
            </p:cNvGrpSpPr>
            <p:nvPr/>
          </p:nvGrpSpPr>
          <p:grpSpPr bwMode="auto">
            <a:xfrm>
              <a:off x="0" y="4052"/>
              <a:ext cx="3072" cy="497"/>
              <a:chOff x="0" y="4052"/>
              <a:chExt cx="3072" cy="497"/>
            </a:xfrm>
          </p:grpSpPr>
          <p:sp>
            <p:nvSpPr>
              <p:cNvPr id="10283" name="Rectangle 43"/>
              <p:cNvSpPr>
                <a:spLocks noChangeArrowheads="1"/>
              </p:cNvSpPr>
              <p:nvPr/>
            </p:nvSpPr>
            <p:spPr bwMode="auto">
              <a:xfrm>
                <a:off x="0" y="4052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5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scanf( "%d", &amp;integer2 );        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read an integer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86" name="Group 46"/>
            <p:cNvGrpSpPr>
              <a:grpSpLocks/>
            </p:cNvGrpSpPr>
            <p:nvPr/>
          </p:nvGrpSpPr>
          <p:grpSpPr bwMode="auto">
            <a:xfrm>
              <a:off x="0" y="4426"/>
              <a:ext cx="3072" cy="497"/>
              <a:chOff x="0" y="4426"/>
              <a:chExt cx="3072" cy="497"/>
            </a:xfrm>
          </p:grpSpPr>
          <p:sp>
            <p:nvSpPr>
              <p:cNvPr id="10285" name="Rectangle 45"/>
              <p:cNvSpPr>
                <a:spLocks noChangeArrowheads="1"/>
              </p:cNvSpPr>
              <p:nvPr/>
            </p:nvSpPr>
            <p:spPr bwMode="auto">
              <a:xfrm>
                <a:off x="0" y="4426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sum = integer1 + integer2;       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assignment of sum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88" name="Group 48"/>
            <p:cNvGrpSpPr>
              <a:grpSpLocks/>
            </p:cNvGrpSpPr>
            <p:nvPr/>
          </p:nvGrpSpPr>
          <p:grpSpPr bwMode="auto">
            <a:xfrm>
              <a:off x="0" y="4800"/>
              <a:ext cx="3072" cy="497"/>
              <a:chOff x="0" y="4800"/>
              <a:chExt cx="3072" cy="497"/>
            </a:xfrm>
          </p:grpSpPr>
          <p:sp>
            <p:nvSpPr>
              <p:cNvPr id="10287" name="Rectangle 47"/>
              <p:cNvSpPr>
                <a:spLocks noChangeArrowheads="1"/>
              </p:cNvSpPr>
              <p:nvPr/>
            </p:nvSpPr>
            <p:spPr bwMode="auto">
              <a:xfrm>
                <a:off x="0" y="4800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7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"Sum is %d\n", sum );    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print sum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90" name="Group 50"/>
            <p:cNvGrpSpPr>
              <a:grpSpLocks/>
            </p:cNvGrpSpPr>
            <p:nvPr/>
          </p:nvGrpSpPr>
          <p:grpSpPr bwMode="auto">
            <a:xfrm>
              <a:off x="0" y="5174"/>
              <a:ext cx="3072" cy="497"/>
              <a:chOff x="0" y="5174"/>
              <a:chExt cx="3072" cy="497"/>
            </a:xfrm>
          </p:grpSpPr>
          <p:sp>
            <p:nvSpPr>
              <p:cNvPr id="10289" name="Rectangle 49"/>
              <p:cNvSpPr>
                <a:spLocks noChangeArrowheads="1"/>
              </p:cNvSpPr>
              <p:nvPr/>
            </p:nvSpPr>
            <p:spPr bwMode="auto">
              <a:xfrm>
                <a:off x="0" y="5174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0" y="5548"/>
              <a:ext cx="3072" cy="497"/>
              <a:chOff x="0" y="5548"/>
              <a:chExt cx="3072" cy="497"/>
            </a:xfrm>
          </p:grpSpPr>
          <p:sp>
            <p:nvSpPr>
              <p:cNvPr id="10291" name="Rectangle 51"/>
              <p:cNvSpPr>
                <a:spLocks noChangeArrowheads="1"/>
              </p:cNvSpPr>
              <p:nvPr/>
            </p:nvSpPr>
            <p:spPr bwMode="auto">
              <a:xfrm>
                <a:off x="0" y="5548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9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indicate that program ended successfully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294" name="Group 54"/>
            <p:cNvGrpSpPr>
              <a:grpSpLocks/>
            </p:cNvGrpSpPr>
            <p:nvPr/>
          </p:nvGrpSpPr>
          <p:grpSpPr bwMode="auto">
            <a:xfrm>
              <a:off x="0" y="5922"/>
              <a:ext cx="3072" cy="497"/>
              <a:chOff x="0" y="5922"/>
              <a:chExt cx="3072" cy="497"/>
            </a:xfrm>
          </p:grpSpPr>
          <p:sp>
            <p:nvSpPr>
              <p:cNvPr id="10293" name="Rectangle 53"/>
              <p:cNvSpPr>
                <a:spLocks noChangeArrowheads="1"/>
              </p:cNvSpPr>
              <p:nvPr/>
            </p:nvSpPr>
            <p:spPr bwMode="auto">
              <a:xfrm>
                <a:off x="0" y="5922"/>
                <a:ext cx="3072" cy="497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60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1524000" y="5105401"/>
            <a:ext cx="6781800" cy="101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first integer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45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second integer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72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Sum is 117</a:t>
            </a:r>
            <a:r>
              <a:rPr lang="en-US" altLang="en-US" sz="12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E34EA7-16DD-49BD-B97C-D1F0AA240BB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	Another Simple C Program:</a:t>
            </a:r>
            <a:br>
              <a:rPr lang="en-US" altLang="en-US"/>
            </a:br>
            <a:r>
              <a:rPr lang="en-US" altLang="en-US"/>
              <a:t>Adding Two Integers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6111" y="1853248"/>
            <a:ext cx="10818008" cy="5562600"/>
          </a:xfrm>
        </p:spPr>
        <p:txBody>
          <a:bodyPr/>
          <a:lstStyle/>
          <a:p>
            <a:r>
              <a:rPr lang="en-US" altLang="en-US" dirty="0"/>
              <a:t>As before</a:t>
            </a:r>
          </a:p>
          <a:p>
            <a:pPr lvl="1"/>
            <a:r>
              <a:rPr lang="en-US" altLang="en-US" dirty="0"/>
              <a:t>Comments, </a:t>
            </a:r>
            <a:r>
              <a:rPr lang="en-US" altLang="en-US" b="1" dirty="0"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latin typeface="Courier New" panose="02070309020205020404" pitchFamily="49" charset="0"/>
              </a:rPr>
              <a:t>stdio.h</a:t>
            </a:r>
            <a:r>
              <a:rPr lang="en-US" altLang="en-US" b="1" dirty="0">
                <a:latin typeface="Courier New" panose="02070309020205020404" pitchFamily="49" charset="0"/>
              </a:rPr>
              <a:t>&gt;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main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integer1,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integer2,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sum;</a:t>
            </a:r>
          </a:p>
          <a:p>
            <a:pPr lvl="1"/>
            <a:r>
              <a:rPr lang="en-US" altLang="en-US" dirty="0"/>
              <a:t>Declaration of variables</a:t>
            </a:r>
          </a:p>
          <a:p>
            <a:pPr lvl="2"/>
            <a:r>
              <a:rPr lang="en-US" altLang="en-US" dirty="0"/>
              <a:t>Variables: locations in memory where a value can be stored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means the variables can hold integers (</a:t>
            </a:r>
            <a:r>
              <a:rPr lang="en-US" altLang="en-US" b="1" dirty="0">
                <a:latin typeface="Courier New" panose="02070309020205020404" pitchFamily="49" charset="0"/>
              </a:rPr>
              <a:t>-1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3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47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Variable names (identifiers)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</a:rPr>
              <a:t>integer1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integer2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Identifiers: consist of letters, digits (cannot begin with a digit) and underscores( </a:t>
            </a:r>
            <a:r>
              <a:rPr lang="en-US" altLang="en-US" b="1" dirty="0">
                <a:latin typeface="Courier New" panose="02070309020205020404" pitchFamily="49" charset="0"/>
              </a:rPr>
              <a:t>_</a:t>
            </a:r>
            <a:r>
              <a:rPr lang="en-US" altLang="en-US" dirty="0"/>
              <a:t> )</a:t>
            </a:r>
          </a:p>
          <a:p>
            <a:pPr lvl="3"/>
            <a:r>
              <a:rPr lang="en-US" altLang="en-US" dirty="0"/>
              <a:t>Case sensitive</a:t>
            </a:r>
          </a:p>
          <a:p>
            <a:pPr lvl="1"/>
            <a:r>
              <a:rPr lang="en-US" altLang="en-US" dirty="0"/>
              <a:t>Declarations appear before executable statements</a:t>
            </a:r>
          </a:p>
          <a:p>
            <a:pPr lvl="2"/>
            <a:r>
              <a:rPr lang="en-US" altLang="en-US" dirty="0"/>
              <a:t>If an executable statement references and undeclared variable it will produce a syntax (compiler) error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	Another Simple C Program:</a:t>
            </a:r>
            <a:br>
              <a:rPr lang="en-US" altLang="en-US"/>
            </a:br>
            <a:r>
              <a:rPr lang="en-US" altLang="en-US"/>
              <a:t>Adding Two Integers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scanf( "%d", &amp;integer1 );</a:t>
            </a:r>
          </a:p>
          <a:p>
            <a:pPr lvl="1"/>
            <a:r>
              <a:rPr lang="en-US" altLang="en-US"/>
              <a:t>Obtains a value from the user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scanf</a:t>
            </a:r>
            <a:r>
              <a:rPr lang="en-US" altLang="en-US"/>
              <a:t> uses standard input (usually keyboard)</a:t>
            </a:r>
          </a:p>
          <a:p>
            <a:pPr lvl="1"/>
            <a:r>
              <a:rPr lang="en-US" altLang="en-US"/>
              <a:t>This </a:t>
            </a:r>
            <a:r>
              <a:rPr lang="en-US" altLang="en-US" b="1">
                <a:latin typeface="Courier New" panose="02070309020205020404" pitchFamily="49" charset="0"/>
              </a:rPr>
              <a:t>scanf</a:t>
            </a:r>
            <a:r>
              <a:rPr lang="en-US" altLang="en-US"/>
              <a:t> statement has two arguments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%d</a:t>
            </a:r>
            <a:r>
              <a:rPr lang="en-US" altLang="en-US"/>
              <a:t> - indicates data should be a decimal integer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&amp;integer1</a:t>
            </a:r>
            <a:r>
              <a:rPr lang="en-US" altLang="en-US"/>
              <a:t> - location in memory to store variable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&amp;</a:t>
            </a:r>
            <a:r>
              <a:rPr lang="en-US" altLang="en-US"/>
              <a:t> is confusing in beginning – for now, just remember to include it with the variable name in </a:t>
            </a:r>
            <a:r>
              <a:rPr lang="en-US" altLang="en-US" b="1">
                <a:latin typeface="Courier New" panose="02070309020205020404" pitchFamily="49" charset="0"/>
              </a:rPr>
              <a:t>scanf</a:t>
            </a:r>
            <a:r>
              <a:rPr lang="en-US" altLang="en-US"/>
              <a:t> statements</a:t>
            </a:r>
          </a:p>
          <a:p>
            <a:pPr lvl="1"/>
            <a:r>
              <a:rPr lang="en-US" altLang="en-US"/>
              <a:t>When executing the program the user responds to the </a:t>
            </a:r>
            <a:r>
              <a:rPr lang="en-US" altLang="en-US" b="1">
                <a:latin typeface="Courier New" panose="02070309020205020404" pitchFamily="49" charset="0"/>
              </a:rPr>
              <a:t>scanf</a:t>
            </a:r>
            <a:r>
              <a:rPr lang="en-US" altLang="en-US"/>
              <a:t> statement by typing in a number, then pressing the </a:t>
            </a:r>
            <a:r>
              <a:rPr lang="en-US" altLang="en-US" i="1"/>
              <a:t>enter</a:t>
            </a:r>
            <a:r>
              <a:rPr lang="en-US" altLang="en-US"/>
              <a:t> (return)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	Another Simple C Program:</a:t>
            </a:r>
            <a:br>
              <a:rPr lang="en-US" altLang="en-US"/>
            </a:br>
            <a:r>
              <a:rPr lang="en-US" altLang="en-US"/>
              <a:t>Adding Two Integers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6111" y="1893082"/>
            <a:ext cx="8153400" cy="5410200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(assignment operator)</a:t>
            </a:r>
          </a:p>
          <a:p>
            <a:pPr lvl="1"/>
            <a:r>
              <a:rPr lang="en-US" altLang="en-US" dirty="0"/>
              <a:t>Assigns a value to a variable</a:t>
            </a:r>
          </a:p>
          <a:p>
            <a:pPr lvl="1"/>
            <a:r>
              <a:rPr lang="en-US" altLang="en-US" dirty="0"/>
              <a:t>Is a binary operator (has two operands)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sum = variable1 + variable2;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sum gets variable1 + variable2;</a:t>
            </a:r>
          </a:p>
          <a:p>
            <a:pPr lvl="1"/>
            <a:r>
              <a:rPr lang="en-US" altLang="en-US" dirty="0"/>
              <a:t>Variable receiving value on left</a:t>
            </a:r>
          </a:p>
          <a:p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"Sum is %d\n",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sum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dirty="0"/>
              <a:t>Similar to </a:t>
            </a:r>
            <a:r>
              <a:rPr lang="en-US" altLang="en-US" b="1" dirty="0" err="1">
                <a:latin typeface="Courier New" panose="02070309020205020404" pitchFamily="49" charset="0"/>
              </a:rPr>
              <a:t>scanf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2"/>
            <a:r>
              <a:rPr lang="en-US" altLang="en-US" b="1" dirty="0">
                <a:latin typeface="Courier New" panose="02070309020205020404" pitchFamily="49" charset="0"/>
              </a:rPr>
              <a:t>%d</a:t>
            </a:r>
            <a:r>
              <a:rPr lang="en-US" altLang="en-US" dirty="0"/>
              <a:t> means decimal integer will be printed</a:t>
            </a:r>
          </a:p>
          <a:p>
            <a:pPr lvl="2"/>
            <a:r>
              <a:rPr lang="en-US" altLang="en-US" b="1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specifies what integer will be printed</a:t>
            </a:r>
          </a:p>
          <a:p>
            <a:pPr lvl="1"/>
            <a:r>
              <a:rPr lang="en-US" altLang="en-US" dirty="0"/>
              <a:t>Calculations can be performed inside </a:t>
            </a: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/>
              <a:t> statements</a:t>
            </a:r>
          </a:p>
          <a:p>
            <a:pPr lvl="2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 "Sum is %d\n", integer1 + integer2 );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055544" y="1667367"/>
            <a:ext cx="9548766" cy="398280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7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Introduction </a:t>
            </a:r>
            <a:r>
              <a:rPr lang="en-US" altLang="en-US" sz="7200" dirty="0">
                <a:solidFill>
                  <a:schemeClr val="tx1"/>
                </a:solidFill>
                <a:latin typeface="Times New Roman" panose="02020603050405020304" pitchFamily="18" charset="0"/>
              </a:rPr>
              <a:t>to C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2.4 Memory Concepts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Variables </a:t>
            </a:r>
          </a:p>
          <a:p>
            <a:pPr lvl="1"/>
            <a:r>
              <a:rPr lang="en-US" altLang="en-US" dirty="0"/>
              <a:t>Variable names correspond to locations in the computer's memory</a:t>
            </a:r>
          </a:p>
          <a:p>
            <a:pPr lvl="1"/>
            <a:r>
              <a:rPr lang="en-US" altLang="en-US" dirty="0"/>
              <a:t>Every variable has a name, a type, a size and a value</a:t>
            </a:r>
          </a:p>
          <a:p>
            <a:pPr lvl="1"/>
            <a:r>
              <a:rPr lang="en-US" altLang="en-US" dirty="0"/>
              <a:t>Whenever a new value is placed into a variable (through </a:t>
            </a:r>
            <a:r>
              <a:rPr lang="en-US" altLang="en-US" b="1" dirty="0" err="1">
                <a:latin typeface="Courier New" panose="02070309020205020404" pitchFamily="49" charset="0"/>
              </a:rPr>
              <a:t>scanf</a:t>
            </a:r>
            <a:r>
              <a:rPr lang="en-US" altLang="en-US" dirty="0"/>
              <a:t>, for example), it replaces (and destroys) the previous value</a:t>
            </a:r>
          </a:p>
          <a:p>
            <a:pPr lvl="1"/>
            <a:r>
              <a:rPr lang="en-US" altLang="en-US" dirty="0"/>
              <a:t>Reading variables from memory does not change them</a:t>
            </a:r>
          </a:p>
          <a:p>
            <a:r>
              <a:rPr lang="en-US" altLang="en-US" dirty="0"/>
              <a:t>A visual representation</a:t>
            </a:r>
          </a:p>
          <a:p>
            <a:endParaRPr lang="en-US" altLang="en-US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85800" y="4889502"/>
            <a:ext cx="9359900" cy="1592263"/>
            <a:chOff x="-528" y="2832"/>
            <a:chExt cx="5896" cy="1003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-528" y="3554"/>
              <a:ext cx="1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900">
                  <a:latin typeface="Courier New" panose="02070309020205020404" pitchFamily="49" charset="0"/>
                </a:rPr>
                <a:t> 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8" y="2832"/>
              <a:ext cx="536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8" y="2839"/>
              <a:ext cx="1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900">
                  <a:solidFill>
                    <a:srgbClr val="01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459" y="2893"/>
              <a:ext cx="1072" cy="5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607" y="3074"/>
              <a:ext cx="67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607" y="3071"/>
              <a:ext cx="8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250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>
                  <a:latin typeface="Courier New" panose="02070309020205020404" pitchFamily="49" charset="0"/>
                </a:rPr>
                <a:t> 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901" y="3074"/>
              <a:ext cx="19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901" y="3071"/>
              <a:ext cx="21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061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1">
                  <a:latin typeface="Courier New" panose="02070309020205020404" pitchFamily="49" charset="0"/>
                </a:rPr>
                <a:t> 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2.5      Arithmetic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Arithmetic calculations</a:t>
            </a:r>
          </a:p>
          <a:p>
            <a:pPr lvl="1"/>
            <a:r>
              <a:rPr lang="en-US" altLang="en-US"/>
              <a:t>Use </a:t>
            </a:r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/>
              <a:t> for multiplication and </a:t>
            </a:r>
            <a:r>
              <a:rPr lang="en-US" altLang="en-US" b="1">
                <a:latin typeface="Courier New" panose="02070309020205020404" pitchFamily="49" charset="0"/>
              </a:rPr>
              <a:t>/</a:t>
            </a:r>
            <a:r>
              <a:rPr lang="en-US" altLang="en-US"/>
              <a:t> for division</a:t>
            </a:r>
          </a:p>
          <a:p>
            <a:pPr lvl="1"/>
            <a:r>
              <a:rPr lang="en-US" altLang="en-US"/>
              <a:t>Integer division truncates remainder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7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/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5</a:t>
            </a:r>
            <a:r>
              <a:rPr lang="en-US" altLang="en-US"/>
              <a:t> evaluates to </a:t>
            </a:r>
            <a:r>
              <a:rPr lang="en-US" altLang="en-US" b="1">
                <a:latin typeface="Courier New" panose="02070309020205020404" pitchFamily="49" charset="0"/>
              </a:rPr>
              <a:t>1</a:t>
            </a:r>
          </a:p>
          <a:p>
            <a:pPr lvl="1"/>
            <a:r>
              <a:rPr lang="en-US" altLang="en-US"/>
              <a:t>Modulus operator(</a:t>
            </a:r>
            <a:r>
              <a:rPr lang="en-US" altLang="en-US" b="1">
                <a:latin typeface="Courier New" panose="02070309020205020404" pitchFamily="49" charset="0"/>
              </a:rPr>
              <a:t>%</a:t>
            </a:r>
            <a:r>
              <a:rPr lang="en-US" altLang="en-US"/>
              <a:t>) returns the remainder 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7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%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5</a:t>
            </a:r>
            <a:r>
              <a:rPr lang="en-US" altLang="en-US"/>
              <a:t> evaluates to </a:t>
            </a:r>
            <a:r>
              <a:rPr lang="en-US" altLang="en-US" b="1">
                <a:latin typeface="Courier New" panose="02070309020205020404" pitchFamily="49" charset="0"/>
              </a:rPr>
              <a:t>2</a:t>
            </a:r>
          </a:p>
          <a:p>
            <a:r>
              <a:rPr lang="en-US" altLang="en-US"/>
              <a:t>Operator precedence</a:t>
            </a:r>
          </a:p>
          <a:p>
            <a:pPr lvl="1"/>
            <a:r>
              <a:rPr lang="en-US" altLang="en-US"/>
              <a:t>Some arithmetic operators act before others (i.e., multiplication before addition)</a:t>
            </a:r>
          </a:p>
          <a:p>
            <a:pPr lvl="2"/>
            <a:r>
              <a:rPr lang="en-US" altLang="en-US"/>
              <a:t>Use parenthesis when needed</a:t>
            </a:r>
          </a:p>
          <a:p>
            <a:pPr lvl="1"/>
            <a:r>
              <a:rPr lang="en-US" altLang="en-US"/>
              <a:t>Example: Find the average of three variables </a:t>
            </a:r>
            <a:r>
              <a:rPr lang="en-US" altLang="en-US" b="1">
                <a:latin typeface="Courier New" panose="02070309020205020404" pitchFamily="49" charset="0"/>
              </a:rPr>
              <a:t>a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b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c</a:t>
            </a:r>
          </a:p>
          <a:p>
            <a:pPr lvl="2"/>
            <a:r>
              <a:rPr lang="en-US" altLang="en-US"/>
              <a:t>Do not use:   </a:t>
            </a:r>
            <a:r>
              <a:rPr lang="en-US" altLang="en-US" b="1">
                <a:latin typeface="Courier New" panose="02070309020205020404" pitchFamily="49" charset="0"/>
              </a:rPr>
              <a:t>a + b + c / 3 </a:t>
            </a:r>
          </a:p>
          <a:p>
            <a:pPr lvl="2"/>
            <a:r>
              <a:rPr lang="en-US" altLang="en-US"/>
              <a:t>Use:  </a:t>
            </a:r>
            <a:r>
              <a:rPr lang="en-US" altLang="en-US" b="1">
                <a:latin typeface="Courier New" panose="02070309020205020404" pitchFamily="49" charset="0"/>
              </a:rPr>
              <a:t>(a + b + c ) /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2.5      Arithmetic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46111" y="1257300"/>
            <a:ext cx="7772400" cy="5410200"/>
          </a:xfrm>
        </p:spPr>
        <p:txBody>
          <a:bodyPr/>
          <a:lstStyle/>
          <a:p>
            <a:r>
              <a:rPr lang="en-US" altLang="en-US" dirty="0"/>
              <a:t>Arithmetic operators: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Rules of operator precedence: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42079"/>
              </p:ext>
            </p:extLst>
          </p:nvPr>
        </p:nvGraphicFramePr>
        <p:xfrm>
          <a:off x="1836366" y="1509213"/>
          <a:ext cx="6582145" cy="257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7916040" imgH="3105000" progId="Word.Document.8">
                  <p:embed/>
                </p:oleObj>
              </mc:Choice>
              <mc:Fallback>
                <p:oleObj name="Document" r:id="rId3" imgW="7916040" imgH="310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366" y="1509213"/>
                        <a:ext cx="6582145" cy="2577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72729"/>
              </p:ext>
            </p:extLst>
          </p:nvPr>
        </p:nvGraphicFramePr>
        <p:xfrm>
          <a:off x="1447800" y="4195482"/>
          <a:ext cx="92583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5" imgW="9784080" imgH="3467160" progId="Word.Document.8">
                  <p:embed/>
                </p:oleObj>
              </mc:Choice>
              <mc:Fallback>
                <p:oleObj name="Document" r:id="rId5" imgW="9784080" imgH="3467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5482"/>
                        <a:ext cx="92583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2.6	Decision Making: Equality and Relational Operators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Executable statements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Perform actions (calculations, input/output of data)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Perform decisions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want to print </a:t>
            </a:r>
            <a:r>
              <a:rPr lang="en-US" altLang="en-US" b="1">
                <a:latin typeface="Courier New" panose="02070309020205020404" pitchFamily="49" charset="0"/>
              </a:rPr>
              <a:t>"pass"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"fail"</a:t>
            </a:r>
            <a:r>
              <a:rPr lang="en-US" altLang="en-US"/>
              <a:t> given the value of a test grade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 control structure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Simple version in this section, more detail later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a condition is </a:t>
            </a:r>
            <a:r>
              <a:rPr lang="en-US" altLang="en-US" b="1">
                <a:latin typeface="Courier New" panose="02070309020205020404" pitchFamily="49" charset="0"/>
              </a:rPr>
              <a:t>true</a:t>
            </a:r>
            <a:r>
              <a:rPr lang="en-US" altLang="en-US"/>
              <a:t>, then the body of the </a:t>
            </a: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executed</a:t>
            </a:r>
          </a:p>
          <a:p>
            <a:pPr lvl="2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0</a:t>
            </a:r>
            <a:r>
              <a:rPr lang="en-US" altLang="en-US"/>
              <a:t> is </a:t>
            </a:r>
            <a:r>
              <a:rPr lang="en-US" altLang="en-US" b="1">
                <a:latin typeface="Courier New" panose="02070309020205020404" pitchFamily="49" charset="0"/>
              </a:rPr>
              <a:t>false</a:t>
            </a:r>
            <a:r>
              <a:rPr lang="en-US" altLang="en-US"/>
              <a:t>, non-zero is </a:t>
            </a:r>
            <a:r>
              <a:rPr lang="en-US" altLang="en-US" b="1">
                <a:latin typeface="Courier New" panose="02070309020205020404" pitchFamily="49" charset="0"/>
              </a:rPr>
              <a:t>true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Control always resumes after the </a:t>
            </a: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 structure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Keywords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Special words reserved for 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Cannot be used as identifiers or variable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9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2.6	Decision Making: Equality and Relational Operators</a:t>
            </a:r>
          </a:p>
        </p:txBody>
      </p:sp>
      <p:graphicFrame>
        <p:nvGraphicFramePr>
          <p:cNvPr id="17427" name="Object 19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120566891"/>
              </p:ext>
            </p:extLst>
          </p:nvPr>
        </p:nvGraphicFramePr>
        <p:xfrm>
          <a:off x="2086022" y="2260979"/>
          <a:ext cx="7772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7774200" imgH="4302360" progId="Word.Document.8">
                  <p:embed/>
                </p:oleObj>
              </mc:Choice>
              <mc:Fallback>
                <p:oleObj name="Document" r:id="rId3" imgW="7774200" imgH="4302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022" y="2260979"/>
                        <a:ext cx="7772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6" name="Rectangle 1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2.6	Decision Making: Equality and Relational Operators</a:t>
            </a:r>
          </a:p>
        </p:txBody>
      </p:sp>
      <p:sp>
        <p:nvSpPr>
          <p:cNvPr id="18557" name="Rectangle 1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1855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985843"/>
              </p:ext>
            </p:extLst>
          </p:nvPr>
        </p:nvGraphicFramePr>
        <p:xfrm>
          <a:off x="2687332" y="2472520"/>
          <a:ext cx="57785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5866831" imgH="3899140" progId="Word.Document.8">
                  <p:embed/>
                </p:oleObj>
              </mc:Choice>
              <mc:Fallback>
                <p:oleObj name="Document" r:id="rId4" imgW="5866831" imgH="3899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332" y="2472520"/>
                        <a:ext cx="57785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Variables in C?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734" y="1505803"/>
            <a:ext cx="8610600" cy="5105400"/>
          </a:xfrm>
        </p:spPr>
        <p:txBody>
          <a:bodyPr/>
          <a:lstStyle/>
          <a:p>
            <a:r>
              <a:rPr lang="en-US" altLang="en-US" b="1" dirty="0"/>
              <a:t>Variables</a:t>
            </a:r>
            <a:r>
              <a:rPr lang="en-US" altLang="en-US" dirty="0"/>
              <a:t> in C have the same meaning as variables in algebra.  That is, they represent some unknown, or variable, value.</a:t>
            </a:r>
          </a:p>
          <a:p>
            <a:pPr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x = a + b</a:t>
            </a:r>
          </a:p>
          <a:p>
            <a:pPr algn="ctr">
              <a:buFontTx/>
              <a:buNone/>
            </a:pPr>
            <a:r>
              <a:rPr lang="en-US" altLang="en-US" dirty="0"/>
              <a:t>z + 2 = 3(y - 5)</a:t>
            </a:r>
          </a:p>
          <a:p>
            <a:pPr>
              <a:buFontTx/>
              <a:buNone/>
            </a:pPr>
            <a:endParaRPr lang="en-US" altLang="en-US" sz="1200" dirty="0"/>
          </a:p>
          <a:p>
            <a:r>
              <a:rPr lang="en-US" altLang="en-US" dirty="0"/>
              <a:t>Remember that variables in algebra are represented by a single alphabetic character.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72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Variables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61" y="1478507"/>
            <a:ext cx="8610600" cy="5181600"/>
          </a:xfrm>
        </p:spPr>
        <p:txBody>
          <a:bodyPr/>
          <a:lstStyle/>
          <a:p>
            <a:r>
              <a:rPr lang="en-US" altLang="en-US" dirty="0"/>
              <a:t>Variables in C may be given representations containing multiple characters.  But there are rules for these representations.</a:t>
            </a:r>
          </a:p>
          <a:p>
            <a:r>
              <a:rPr lang="en-US" altLang="en-US" dirty="0"/>
              <a:t>Variable names in C</a:t>
            </a:r>
          </a:p>
          <a:p>
            <a:pPr lvl="1"/>
            <a:r>
              <a:rPr lang="en-US" altLang="en-US" dirty="0"/>
              <a:t>May only consist of letters, digits, and  underscores</a:t>
            </a:r>
          </a:p>
          <a:p>
            <a:pPr lvl="1"/>
            <a:r>
              <a:rPr lang="en-US" altLang="en-US" dirty="0"/>
              <a:t>May be as long as you like, but only the first 31 characters are significant</a:t>
            </a:r>
          </a:p>
          <a:p>
            <a:pPr lvl="1"/>
            <a:r>
              <a:rPr lang="en-US" altLang="en-US" dirty="0"/>
              <a:t>May not begin with a number</a:t>
            </a:r>
          </a:p>
          <a:p>
            <a:pPr lvl="1"/>
            <a:r>
              <a:rPr lang="en-US" altLang="en-US" dirty="0"/>
              <a:t>May not be a C </a:t>
            </a:r>
            <a:r>
              <a:rPr lang="en-US" altLang="en-US" b="1" dirty="0"/>
              <a:t>reserved word (keyword)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05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Naming Conventions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1" y="1361364"/>
            <a:ext cx="8610600" cy="4953000"/>
          </a:xfrm>
          <a:noFill/>
          <a:ln/>
        </p:spPr>
        <p:txBody>
          <a:bodyPr/>
          <a:lstStyle/>
          <a:p>
            <a:r>
              <a:rPr lang="en-US" altLang="en-US" dirty="0"/>
              <a:t>C programmers generally agree on the following </a:t>
            </a:r>
            <a:r>
              <a:rPr lang="en-US" altLang="en-US" b="1" dirty="0"/>
              <a:t>conventions</a:t>
            </a:r>
            <a:r>
              <a:rPr lang="en-US" altLang="en-US" dirty="0"/>
              <a:t> for naming variables.</a:t>
            </a:r>
          </a:p>
          <a:p>
            <a:pPr lvl="1"/>
            <a:r>
              <a:rPr lang="en-US" altLang="en-US" dirty="0"/>
              <a:t>Begin variable names with lowercase letters</a:t>
            </a:r>
          </a:p>
          <a:p>
            <a:pPr lvl="1"/>
            <a:r>
              <a:rPr lang="en-US" altLang="en-US" dirty="0"/>
              <a:t>Use meaningful identifiers</a:t>
            </a:r>
          </a:p>
          <a:p>
            <a:pPr lvl="1"/>
            <a:r>
              <a:rPr lang="en-US" altLang="en-US" dirty="0"/>
              <a:t>Separate “words” within identifiers with underscores or mixed upper and lower case.  </a:t>
            </a:r>
          </a:p>
          <a:p>
            <a:pPr lvl="1"/>
            <a:r>
              <a:rPr lang="en-US" altLang="en-US" dirty="0"/>
              <a:t>Examples:  </a:t>
            </a:r>
            <a:r>
              <a:rPr lang="en-US" altLang="en-US" dirty="0" err="1"/>
              <a:t>surfaceArea</a:t>
            </a:r>
            <a:r>
              <a:rPr lang="en-US" altLang="en-US" dirty="0"/>
              <a:t>   </a:t>
            </a:r>
            <a:r>
              <a:rPr lang="en-US" altLang="en-US" dirty="0" err="1"/>
              <a:t>surface_Area</a:t>
            </a:r>
            <a:r>
              <a:rPr lang="en-US" altLang="en-US" dirty="0"/>
              <a:t>   </a:t>
            </a:r>
            <a:r>
              <a:rPr lang="en-US" altLang="en-US" dirty="0" smtClean="0"/>
              <a:t> </a:t>
            </a:r>
            <a:r>
              <a:rPr lang="en-US" altLang="en-US" dirty="0" err="1"/>
              <a:t>surface_area</a:t>
            </a:r>
            <a:endParaRPr lang="en-US" altLang="en-US" dirty="0"/>
          </a:p>
          <a:p>
            <a:pPr lvl="1"/>
            <a:r>
              <a:rPr lang="en-US" altLang="en-US" dirty="0"/>
              <a:t>Be consistent!</a:t>
            </a:r>
          </a:p>
        </p:txBody>
      </p:sp>
    </p:spTree>
    <p:extLst>
      <p:ext uri="{BB962C8B-B14F-4D97-AF65-F5344CB8AC3E}">
        <p14:creationId xmlns:p14="http://schemas.microsoft.com/office/powerpoint/2010/main" val="295259580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Naming Conventions (con’t)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172" y="1574042"/>
            <a:ext cx="9007662" cy="5181600"/>
          </a:xfrm>
          <a:noFill/>
          <a:ln/>
        </p:spPr>
        <p:txBody>
          <a:bodyPr/>
          <a:lstStyle/>
          <a:p>
            <a:r>
              <a:rPr lang="en-US" altLang="en-US" dirty="0"/>
              <a:t>Use all uppercase for </a:t>
            </a:r>
            <a:r>
              <a:rPr lang="en-US" altLang="en-US" b="1" dirty="0"/>
              <a:t>symbolic constants</a:t>
            </a:r>
            <a:r>
              <a:rPr lang="en-US" altLang="en-US" dirty="0"/>
              <a:t>   (used in </a:t>
            </a:r>
            <a:r>
              <a:rPr lang="en-US" altLang="en-US" b="1" dirty="0"/>
              <a:t>#define</a:t>
            </a:r>
            <a:r>
              <a:rPr lang="en-US" altLang="en-US" dirty="0"/>
              <a:t> preprocessor directives).</a:t>
            </a:r>
          </a:p>
          <a:p>
            <a:r>
              <a:rPr lang="en-US" altLang="en-US" dirty="0"/>
              <a:t>Examples:</a:t>
            </a:r>
          </a:p>
          <a:p>
            <a:pPr>
              <a:buFontTx/>
              <a:buNone/>
            </a:pPr>
            <a:endParaRPr lang="en-US" altLang="en-US" sz="1000" dirty="0"/>
          </a:p>
          <a:p>
            <a:pPr>
              <a:buFont typeface="Monotype Sorts" pitchFamily="2" charset="2"/>
              <a:buChar char=" "/>
            </a:pPr>
            <a:r>
              <a:rPr lang="en-US" altLang="en-US" dirty="0"/>
              <a:t>    #define PI 3.14159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dirty="0"/>
              <a:t>    #define AGE  52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37972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>
                <a:solidFill>
                  <a:schemeClr val="tx1"/>
                </a:solidFill>
                <a:latin typeface="AvantGarde" pitchFamily="34" charset="0"/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6111" y="1530824"/>
            <a:ext cx="76244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 b="1" dirty="0">
                <a:latin typeface="AvantGarde" pitchFamily="34" charset="0"/>
              </a:rPr>
              <a:t>	Introduction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US" altLang="en-US" sz="1800" b="1" dirty="0">
                <a:latin typeface="AvantGarde" pitchFamily="34" charset="0"/>
              </a:rPr>
              <a:t>	A Simple C Program: Printing a Line of Text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US" altLang="en-US" sz="1800" b="1" dirty="0">
                <a:latin typeface="AvantGarde" pitchFamily="34" charset="0"/>
              </a:rPr>
              <a:t>	Another Simple C Program: Adding Two Integers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US" altLang="en-US" sz="1800" b="1" dirty="0">
                <a:latin typeface="AvantGarde" pitchFamily="34" charset="0"/>
              </a:rPr>
              <a:t>	Memory Concepts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US" altLang="en-US" sz="1800" b="1" dirty="0">
                <a:latin typeface="AvantGarde" pitchFamily="34" charset="0"/>
              </a:rPr>
              <a:t>	Arithmetic in C</a:t>
            </a:r>
            <a:endParaRPr lang="en-US" altLang="en-US" sz="1800" dirty="0"/>
          </a:p>
          <a:p>
            <a:pPr>
              <a:spcBef>
                <a:spcPct val="0"/>
              </a:spcBef>
            </a:pPr>
            <a:r>
              <a:rPr lang="en-US" altLang="en-US" sz="1800" b="1" dirty="0">
                <a:latin typeface="AvantGarde" pitchFamily="34" charset="0"/>
              </a:rPr>
              <a:t>	Decision Making: Equality and Relational Operators</a:t>
            </a:r>
            <a:endParaRPr lang="en-US" alt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2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Case Sensitivity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10600" cy="5029200"/>
          </a:xfrm>
          <a:noFill/>
          <a:ln/>
        </p:spPr>
        <p:txBody>
          <a:bodyPr/>
          <a:lstStyle/>
          <a:p>
            <a:r>
              <a:rPr lang="en-US" altLang="en-US"/>
              <a:t>C is </a:t>
            </a:r>
            <a:r>
              <a:rPr lang="en-US" altLang="en-US" b="1"/>
              <a:t>case sensitive</a:t>
            </a:r>
            <a:endParaRPr lang="en-US" altLang="en-US"/>
          </a:p>
          <a:p>
            <a:pPr lvl="1"/>
            <a:r>
              <a:rPr lang="en-US" altLang="en-US"/>
              <a:t>It matters whether an </a:t>
            </a:r>
            <a:r>
              <a:rPr lang="en-US" altLang="en-US" b="1"/>
              <a:t>identifier</a:t>
            </a:r>
            <a:r>
              <a:rPr lang="en-US" altLang="en-US"/>
              <a:t>, such as a variable name, is uppercase or lowercase.</a:t>
            </a:r>
          </a:p>
          <a:p>
            <a:pPr lvl="1"/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/>
              <a:t>			area</a:t>
            </a:r>
          </a:p>
          <a:p>
            <a:pPr lvl="1">
              <a:buFontTx/>
              <a:buNone/>
            </a:pPr>
            <a:r>
              <a:rPr lang="en-US" altLang="en-US"/>
              <a:t>			Area</a:t>
            </a:r>
          </a:p>
          <a:p>
            <a:pPr lvl="1">
              <a:buFontTx/>
              <a:buNone/>
            </a:pPr>
            <a:r>
              <a:rPr lang="en-US" altLang="en-US"/>
              <a:t>			AREA</a:t>
            </a:r>
          </a:p>
          <a:p>
            <a:pPr lvl="1">
              <a:buFontTx/>
              <a:buNone/>
            </a:pPr>
            <a:r>
              <a:rPr lang="en-US" altLang="en-US"/>
              <a:t>			ArEa</a:t>
            </a:r>
          </a:p>
          <a:p>
            <a:pPr lvl="1">
              <a:buFontTx/>
              <a:buNone/>
            </a:pPr>
            <a:r>
              <a:rPr lang="en-US" altLang="en-US"/>
              <a:t>	are all seen as </a:t>
            </a:r>
            <a:r>
              <a:rPr lang="en-US" altLang="en-US" u="sng"/>
              <a:t>different</a:t>
            </a:r>
            <a:r>
              <a:rPr lang="en-US" altLang="en-US"/>
              <a:t> variables by the compiler.</a:t>
            </a:r>
          </a:p>
        </p:txBody>
      </p:sp>
    </p:spTree>
    <p:extLst>
      <p:ext uri="{BB962C8B-B14F-4D97-AF65-F5344CB8AC3E}">
        <p14:creationId xmlns:p14="http://schemas.microsoft.com/office/powerpoint/2010/main" val="30476991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Which Are Legal Identifiers?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en-US"/>
              <a:t>AREA		      area_under_the_curve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3D			      num45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Last-Chance	      #values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x_yt3		      pi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num$		      %done		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lucky***		</a:t>
            </a:r>
          </a:p>
        </p:txBody>
      </p:sp>
    </p:spTree>
    <p:extLst>
      <p:ext uri="{BB962C8B-B14F-4D97-AF65-F5344CB8AC3E}">
        <p14:creationId xmlns:p14="http://schemas.microsoft.com/office/powerpoint/2010/main" val="10676240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Declaring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Before using a variable, you must give the compiler some information about the variable; i.e., you must </a:t>
            </a:r>
            <a:r>
              <a:rPr lang="en-US" altLang="en-US" b="1"/>
              <a:t>declare</a:t>
            </a:r>
            <a:r>
              <a:rPr lang="en-US" altLang="en-US"/>
              <a:t> it.</a:t>
            </a:r>
          </a:p>
          <a:p>
            <a:r>
              <a:rPr lang="en-US" altLang="en-US"/>
              <a:t>The </a:t>
            </a:r>
            <a:r>
              <a:rPr lang="en-US" altLang="en-US" b="1"/>
              <a:t>declaration statement</a:t>
            </a:r>
            <a:r>
              <a:rPr lang="en-US" altLang="en-US"/>
              <a:t> includes the </a:t>
            </a:r>
            <a:r>
              <a:rPr lang="en-US" altLang="en-US" b="1"/>
              <a:t>data type</a:t>
            </a:r>
            <a:r>
              <a:rPr lang="en-US" altLang="en-US"/>
              <a:t> of the variable.</a:t>
            </a:r>
          </a:p>
          <a:p>
            <a:r>
              <a:rPr lang="en-US" altLang="en-US"/>
              <a:t>Examples of variable declarations:	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 			int  meatballs ;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 			float  area ;</a:t>
            </a:r>
          </a:p>
        </p:txBody>
      </p:sp>
    </p:spTree>
    <p:extLst>
      <p:ext uri="{BB962C8B-B14F-4D97-AF65-F5344CB8AC3E}">
        <p14:creationId xmlns:p14="http://schemas.microsoft.com/office/powerpoint/2010/main" val="9150942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Declaring Variables (con’t)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5334000"/>
          </a:xfrm>
          <a:noFill/>
          <a:ln/>
        </p:spPr>
        <p:txBody>
          <a:bodyPr/>
          <a:lstStyle/>
          <a:p>
            <a:r>
              <a:rPr lang="en-US" altLang="en-US"/>
              <a:t>When we declare a variable</a:t>
            </a:r>
          </a:p>
          <a:p>
            <a:pPr lvl="1"/>
            <a:r>
              <a:rPr lang="en-US" altLang="en-US"/>
              <a:t>Space is set aside in memory to hold a value of the specified data type</a:t>
            </a:r>
          </a:p>
          <a:p>
            <a:pPr lvl="1"/>
            <a:r>
              <a:rPr lang="en-US" altLang="en-US"/>
              <a:t>That space is associated with the variable name</a:t>
            </a:r>
          </a:p>
          <a:p>
            <a:pPr lvl="1"/>
            <a:r>
              <a:rPr lang="en-US" altLang="en-US"/>
              <a:t>That space is associated with a unique </a:t>
            </a:r>
            <a:r>
              <a:rPr lang="en-US" altLang="en-US" b="1"/>
              <a:t>address</a:t>
            </a:r>
            <a:endParaRPr lang="en-US" altLang="en-US"/>
          </a:p>
          <a:p>
            <a:r>
              <a:rPr lang="en-US" altLang="en-US"/>
              <a:t>Visualization of the declaration</a:t>
            </a:r>
          </a:p>
          <a:p>
            <a:pPr lvl="1">
              <a:buFontTx/>
              <a:buChar char=" "/>
            </a:pPr>
            <a:r>
              <a:rPr lang="en-US" altLang="en-US"/>
              <a:t>int  meatballs ;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34000" y="5029200"/>
            <a:ext cx="2273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257801" y="4572001"/>
            <a:ext cx="12824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meatballs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34000" y="5867401"/>
            <a:ext cx="67486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FE07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638800" y="51816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garbage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3025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More About Variables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10600" cy="4876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C has three basic predefined data types:</a:t>
            </a:r>
          </a:p>
          <a:p>
            <a:pPr>
              <a:buFontTx/>
              <a:buNone/>
            </a:pPr>
            <a:endParaRPr lang="en-US" altLang="en-US" sz="1200"/>
          </a:p>
          <a:p>
            <a:r>
              <a:rPr lang="en-US" altLang="en-US"/>
              <a:t>Integers (whole numbers)</a:t>
            </a:r>
          </a:p>
          <a:p>
            <a:pPr lvl="1"/>
            <a:r>
              <a:rPr lang="en-US" altLang="en-US" b="1"/>
              <a:t>int</a:t>
            </a:r>
            <a:r>
              <a:rPr lang="en-US" altLang="en-US"/>
              <a:t>, long int, short int, unsigned int</a:t>
            </a:r>
          </a:p>
          <a:p>
            <a:r>
              <a:rPr lang="en-US" altLang="en-US"/>
              <a:t>Floating point (real numbers)</a:t>
            </a:r>
          </a:p>
          <a:p>
            <a:pPr lvl="1"/>
            <a:r>
              <a:rPr lang="en-US" altLang="en-US" b="1"/>
              <a:t>float</a:t>
            </a:r>
            <a:r>
              <a:rPr lang="en-US" altLang="en-US"/>
              <a:t>, </a:t>
            </a:r>
            <a:r>
              <a:rPr lang="en-US" altLang="en-US" b="1"/>
              <a:t>double</a:t>
            </a:r>
            <a:endParaRPr lang="en-US" altLang="en-US"/>
          </a:p>
          <a:p>
            <a:r>
              <a:rPr lang="en-US" altLang="en-US"/>
              <a:t>Characters</a:t>
            </a:r>
          </a:p>
          <a:p>
            <a:pPr lvl="1"/>
            <a:r>
              <a:rPr lang="en-US" altLang="en-US" b="1"/>
              <a:t>char</a:t>
            </a:r>
          </a:p>
          <a:p>
            <a:r>
              <a:rPr lang="en-US" altLang="en-US"/>
              <a:t>At this point, you need only be concerned with the data types that are bolded.</a:t>
            </a:r>
          </a:p>
        </p:txBody>
      </p:sp>
    </p:spTree>
    <p:extLst>
      <p:ext uri="{BB962C8B-B14F-4D97-AF65-F5344CB8AC3E}">
        <p14:creationId xmlns:p14="http://schemas.microsoft.com/office/powerpoint/2010/main" val="39162233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Using Variables: Initialization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5181600"/>
          </a:xfrm>
          <a:noFill/>
          <a:ln/>
        </p:spPr>
        <p:txBody>
          <a:bodyPr/>
          <a:lstStyle/>
          <a:p>
            <a:r>
              <a:rPr lang="en-US" altLang="en-US"/>
              <a:t>Variables may be be given initial values, or </a:t>
            </a:r>
            <a:r>
              <a:rPr lang="en-US" altLang="en-US" b="1"/>
              <a:t>initialized</a:t>
            </a:r>
            <a:r>
              <a:rPr lang="en-US" altLang="en-US"/>
              <a:t>, when declared.  Examples: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	int length = 7 ;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	float diameter = 5.9 ;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	char initial = ‘A’ ;</a:t>
            </a:r>
            <a:endParaRPr lang="en-US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239000" y="2743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239000" y="3733800"/>
            <a:ext cx="1600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5.9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315200" y="4800600"/>
            <a:ext cx="1524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‘A’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162800" y="243840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length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162800" y="34290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diameter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239000" y="44958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initial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6248400" y="2743201"/>
            <a:ext cx="609600" cy="409575"/>
          </a:xfrm>
          <a:prstGeom prst="rightArrow">
            <a:avLst>
              <a:gd name="adj1" fmla="val 50000"/>
              <a:gd name="adj2" fmla="val 3720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6248400" y="3810001"/>
            <a:ext cx="685800" cy="409575"/>
          </a:xfrm>
          <a:prstGeom prst="rightArrow">
            <a:avLst>
              <a:gd name="adj1" fmla="val 50000"/>
              <a:gd name="adj2" fmla="val 4186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6248401" y="4876801"/>
            <a:ext cx="671513" cy="409575"/>
          </a:xfrm>
          <a:prstGeom prst="rightArrow">
            <a:avLst>
              <a:gd name="adj1" fmla="val 50000"/>
              <a:gd name="adj2" fmla="val 409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91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Variables: Initialization (con’t)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not “hide” the initialization</a:t>
            </a:r>
          </a:p>
          <a:p>
            <a:pPr lvl="1"/>
            <a:r>
              <a:rPr lang="en-US" altLang="en-US"/>
              <a:t>put initialized variables on a separate line</a:t>
            </a:r>
          </a:p>
          <a:p>
            <a:pPr lvl="1"/>
            <a:r>
              <a:rPr lang="en-US" altLang="en-US"/>
              <a:t>a comment is always a good idea</a:t>
            </a:r>
          </a:p>
          <a:p>
            <a:pPr lvl="1"/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/>
              <a:t>			int height ;        /* rectangle height */</a:t>
            </a:r>
          </a:p>
          <a:p>
            <a:pPr lvl="1">
              <a:buFontTx/>
              <a:buNone/>
            </a:pPr>
            <a:r>
              <a:rPr lang="en-US" altLang="en-US"/>
              <a:t>			int width = 6 ;   /* rectangle width   */</a:t>
            </a:r>
          </a:p>
          <a:p>
            <a:pPr lvl="1">
              <a:buFontTx/>
              <a:buNone/>
            </a:pPr>
            <a:r>
              <a:rPr lang="en-US" altLang="en-US"/>
              <a:t>			int area ;          /* rectangle area     */</a:t>
            </a:r>
          </a:p>
          <a:p>
            <a:pPr lvl="1">
              <a:buFontTx/>
              <a:buNone/>
            </a:pPr>
            <a:endParaRPr lang="en-US" altLang="en-US" sz="1000"/>
          </a:p>
          <a:p>
            <a:pPr lvl="1">
              <a:buFontTx/>
              <a:buNone/>
            </a:pPr>
            <a:r>
              <a:rPr lang="en-US" altLang="en-US"/>
              <a:t>	       NOT  int height, width = 6, area ;</a:t>
            </a:r>
          </a:p>
        </p:txBody>
      </p:sp>
    </p:spTree>
    <p:extLst>
      <p:ext uri="{BB962C8B-B14F-4D97-AF65-F5344CB8AC3E}">
        <p14:creationId xmlns:p14="http://schemas.microsoft.com/office/powerpoint/2010/main" val="463158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Variables: Assignment</a:t>
            </a:r>
            <a:endParaRPr lang="en-US" altLang="en-US" sz="28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/>
              <a:t>Variables may have values assigned to them through the use of an </a:t>
            </a:r>
            <a:r>
              <a:rPr lang="en-US" altLang="en-US" sz="2800" b="1"/>
              <a:t>assignment statement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Such a statement uses the </a:t>
            </a:r>
            <a:r>
              <a:rPr lang="en-US" altLang="en-US" sz="2800" b="1"/>
              <a:t>assignment operator  =</a:t>
            </a:r>
          </a:p>
          <a:p>
            <a:r>
              <a:rPr lang="en-US" altLang="en-US" sz="2800"/>
              <a:t>This operator </a:t>
            </a:r>
            <a:r>
              <a:rPr lang="en-US" altLang="en-US" sz="2800" u="sng"/>
              <a:t>does not</a:t>
            </a:r>
            <a:r>
              <a:rPr lang="en-US" altLang="en-US" sz="2800"/>
              <a:t> denote equality.  It assigns the value of the righthand side of the statement (the </a:t>
            </a:r>
            <a:r>
              <a:rPr lang="en-US" altLang="en-US" sz="2800" b="1"/>
              <a:t>expression</a:t>
            </a:r>
            <a:r>
              <a:rPr lang="en-US" altLang="en-US" sz="2800"/>
              <a:t>) to the variable on the lefthand side.</a:t>
            </a:r>
          </a:p>
          <a:p>
            <a:r>
              <a:rPr lang="en-US" altLang="en-US" sz="2800"/>
              <a:t>Examples:</a:t>
            </a:r>
          </a:p>
          <a:p>
            <a:pPr>
              <a:buFontTx/>
              <a:buNone/>
            </a:pPr>
            <a:r>
              <a:rPr lang="en-US" altLang="en-US" sz="2800"/>
              <a:t>		diameter = 5.9 ;</a:t>
            </a:r>
          </a:p>
          <a:p>
            <a:pPr>
              <a:buFontTx/>
              <a:buNone/>
            </a:pPr>
            <a:r>
              <a:rPr lang="en-US" altLang="en-US" sz="2800"/>
              <a:t>		area = length * width ;</a:t>
            </a:r>
          </a:p>
          <a:p>
            <a:pPr>
              <a:buFontTx/>
              <a:buNone/>
            </a:pPr>
            <a:r>
              <a:rPr lang="en-US" altLang="en-US" sz="2800"/>
              <a:t>	Note that only single variables may appear on the lefthand side of the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4211805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3200"/>
              <a:t>Example: Declarations and Assignments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1148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Char char=" "/>
            </a:pPr>
            <a:r>
              <a:rPr lang="en-US" altLang="en-US" sz="2800"/>
              <a:t>#include &lt;stdio.h&gt;</a:t>
            </a:r>
          </a:p>
          <a:p>
            <a:pPr>
              <a:lnSpc>
                <a:spcPct val="120000"/>
              </a:lnSpc>
              <a:buFont typeface="Monotype Sorts" pitchFamily="2" charset="2"/>
              <a:buChar char=" "/>
            </a:pPr>
            <a:r>
              <a:rPr lang="en-US" altLang="en-US" sz="2800"/>
              <a:t>int main( )</a:t>
            </a:r>
          </a:p>
          <a:p>
            <a:pPr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Char char=" "/>
            </a:pPr>
            <a:r>
              <a:rPr lang="en-US" altLang="en-US" sz="2800"/>
              <a:t>{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 typeface="Monotype Sorts" pitchFamily="2" charset="2"/>
              <a:buChar char=" "/>
            </a:pPr>
            <a:r>
              <a:rPr lang="en-US" altLang="en-US" sz="2800"/>
              <a:t>	int  inches, feet, fathoms ;</a:t>
            </a:r>
          </a:p>
          <a:p>
            <a:pPr>
              <a:spcBef>
                <a:spcPct val="70000"/>
              </a:spcBef>
              <a:buFont typeface="Monotype Sorts" pitchFamily="2" charset="2"/>
              <a:buChar char=" "/>
            </a:pPr>
            <a:r>
              <a:rPr lang="en-US" altLang="en-US" sz="2800"/>
              <a:t> 	fathoms = 7 ; </a:t>
            </a:r>
          </a:p>
          <a:p>
            <a:pPr>
              <a:spcBef>
                <a:spcPct val="10000"/>
              </a:spcBef>
              <a:buFont typeface="Monotype Sorts" pitchFamily="2" charset="2"/>
              <a:buChar char=" "/>
            </a:pPr>
            <a:r>
              <a:rPr lang="en-US" altLang="en-US" sz="2800"/>
              <a:t> 	feet = 6 * fathoms ;</a:t>
            </a:r>
          </a:p>
          <a:p>
            <a:pPr>
              <a:spcBef>
                <a:spcPct val="10000"/>
              </a:spcBef>
              <a:buFont typeface="Monotype Sorts" pitchFamily="2" charset="2"/>
              <a:buChar char=" "/>
            </a:pPr>
            <a:r>
              <a:rPr lang="en-US" altLang="en-US" sz="2800"/>
              <a:t> 	inches = 12 * feet ;</a:t>
            </a:r>
            <a:endParaRPr lang="en-US" altLang="en-US"/>
          </a:p>
          <a:p>
            <a:pPr lvl="3"/>
            <a:r>
              <a:rPr lang="en-US" altLang="en-US"/>
              <a:t> </a:t>
            </a:r>
          </a:p>
          <a:p>
            <a:pPr lvl="3"/>
            <a:r>
              <a:rPr lang="en-US" altLang="en-US"/>
              <a:t> </a:t>
            </a:r>
          </a:p>
          <a:p>
            <a:pPr lvl="3"/>
            <a:r>
              <a:rPr lang="en-US" altLang="en-US"/>
              <a:t> </a:t>
            </a:r>
            <a:endParaRPr lang="en-US" altLang="en-US" sz="18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382001" y="4572001"/>
            <a:ext cx="9008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inches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458200" y="3962401"/>
            <a:ext cx="6347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feet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382001" y="3352801"/>
            <a:ext cx="10884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fathoms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7620000" y="1828800"/>
            <a:ext cx="368300" cy="1282700"/>
          </a:xfrm>
          <a:prstGeom prst="rightArrow">
            <a:avLst>
              <a:gd name="adj1" fmla="val 55694"/>
              <a:gd name="adj2" fmla="val 547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5867400" y="2209800"/>
            <a:ext cx="1435100" cy="292100"/>
          </a:xfrm>
          <a:prstGeom prst="rightArrow">
            <a:avLst>
              <a:gd name="adj1" fmla="val 50000"/>
              <a:gd name="adj2" fmla="val 2456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534400" y="33528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9144000" y="33528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9753600" y="33528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7924800" y="33528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8382000" y="4267200"/>
            <a:ext cx="1282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8382000" y="3657600"/>
            <a:ext cx="1282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8382000" y="1676400"/>
            <a:ext cx="1282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garbage</a:t>
            </a:r>
            <a:endParaRPr lang="en-US" alt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8382000" y="4953000"/>
            <a:ext cx="1282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382001" y="2590801"/>
            <a:ext cx="10884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fathoms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8839200" y="365760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6934200" y="4114800"/>
            <a:ext cx="749300" cy="215900"/>
          </a:xfrm>
          <a:prstGeom prst="rightArrow">
            <a:avLst>
              <a:gd name="adj1" fmla="val 50000"/>
              <a:gd name="adj2" fmla="val 1735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6934200" y="4648200"/>
            <a:ext cx="749300" cy="215900"/>
          </a:xfrm>
          <a:prstGeom prst="rightArrow">
            <a:avLst>
              <a:gd name="adj1" fmla="val 50000"/>
              <a:gd name="adj2" fmla="val 1735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6934200" y="3581400"/>
            <a:ext cx="749300" cy="215900"/>
          </a:xfrm>
          <a:prstGeom prst="rightArrow">
            <a:avLst>
              <a:gd name="adj1" fmla="val 50000"/>
              <a:gd name="adj2" fmla="val 1735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8382000" y="2286000"/>
            <a:ext cx="1282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garbage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8458200" y="1981201"/>
            <a:ext cx="6347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feet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8839200" y="4267201"/>
            <a:ext cx="4392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42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8382000" y="2895600"/>
            <a:ext cx="12827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garbage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8686800" y="4953001"/>
            <a:ext cx="56746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504</a:t>
            </a:r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 rot="16200000">
            <a:off x="5295900" y="2400300"/>
            <a:ext cx="2159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8458201" y="1371601"/>
            <a:ext cx="9008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inches</a:t>
            </a:r>
          </a:p>
        </p:txBody>
      </p:sp>
    </p:spTree>
    <p:extLst>
      <p:ext uri="{BB962C8B-B14F-4D97-AF65-F5344CB8AC3E}">
        <p14:creationId xmlns:p14="http://schemas.microsoft.com/office/powerpoint/2010/main" val="26225604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077200" cy="685800"/>
          </a:xfrm>
          <a:noFill/>
          <a:ln/>
        </p:spPr>
        <p:txBody>
          <a:bodyPr/>
          <a:lstStyle/>
          <a:p>
            <a:r>
              <a:rPr lang="en-US" altLang="en-US" sz="2800"/>
              <a:t>Example: Declarations and Assignments (cont’d)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5105400"/>
          </a:xfrm>
          <a:noFill/>
          <a:ln/>
        </p:spPr>
        <p:txBody>
          <a:bodyPr/>
          <a:lstStyle/>
          <a:p>
            <a:pPr lvl="3">
              <a:lnSpc>
                <a:spcPct val="60000"/>
              </a:lnSpc>
            </a:pPr>
            <a:r>
              <a:rPr lang="en-US" altLang="en-US"/>
              <a:t> </a:t>
            </a:r>
          </a:p>
          <a:p>
            <a:pPr lvl="3">
              <a:lnSpc>
                <a:spcPct val="60000"/>
              </a:lnSpc>
            </a:pPr>
            <a:r>
              <a:rPr lang="en-US" altLang="en-US"/>
              <a:t> </a:t>
            </a:r>
          </a:p>
          <a:p>
            <a:pPr lvl="3">
              <a:lnSpc>
                <a:spcPct val="60000"/>
              </a:lnSpc>
            </a:pPr>
            <a:r>
              <a:rPr lang="en-US" altLang="en-US"/>
              <a:t> </a:t>
            </a:r>
          </a:p>
          <a:p>
            <a:pPr>
              <a:lnSpc>
                <a:spcPct val="60000"/>
              </a:lnSpc>
              <a:buFont typeface="Monotype Sorts" pitchFamily="2" charset="2"/>
              <a:buChar char=" "/>
            </a:pPr>
            <a:r>
              <a:rPr lang="en-US" altLang="en-US" sz="2800"/>
              <a:t> 	printf (“Its depth at sea: \n”)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en-US" sz="2800"/>
              <a:t> 	printf (“    %d fathoms \n”, fathoms)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en-US" sz="2800"/>
              <a:t>	printf (“    %d feet \n”, feet)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en-US" sz="2800"/>
              <a:t> 	printf (“    %d inches \n”, inches) ;</a:t>
            </a:r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endParaRPr lang="en-US" altLang="en-US" sz="2800"/>
          </a:p>
          <a:p>
            <a:pPr>
              <a:lnSpc>
                <a:spcPct val="75000"/>
              </a:lnSpc>
              <a:buFont typeface="Monotype Sorts" pitchFamily="2" charset="2"/>
              <a:buChar char=" "/>
            </a:pPr>
            <a:r>
              <a:rPr lang="en-US" altLang="en-US" sz="2800"/>
              <a:t>      return 0 ;</a:t>
            </a:r>
          </a:p>
          <a:p>
            <a:pPr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Char char=" "/>
            </a:pPr>
            <a:r>
              <a:rPr lang="en-US" altLang="en-US" sz="2800"/>
              <a:t>}  </a:t>
            </a:r>
          </a:p>
          <a:p>
            <a:pPr>
              <a:lnSpc>
                <a:spcPct val="75000"/>
              </a:lnSpc>
              <a:spcBef>
                <a:spcPct val="10000"/>
              </a:spcBef>
              <a:buFont typeface="Monotype Sorts" pitchFamily="2" charset="2"/>
              <a:buChar char=" "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7966696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	Introduction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75201" y="1520656"/>
            <a:ext cx="8946541" cy="4195481"/>
          </a:xfrm>
        </p:spPr>
        <p:txBody>
          <a:bodyPr/>
          <a:lstStyle/>
          <a:p>
            <a:r>
              <a:rPr lang="en-US" altLang="en-US" dirty="0" smtClean="0"/>
              <a:t>C programming language</a:t>
            </a:r>
          </a:p>
          <a:p>
            <a:pPr lvl="1"/>
            <a:r>
              <a:rPr lang="en-US" altLang="en-US" dirty="0" smtClean="0"/>
              <a:t>Structured and disciplined approach to program design</a:t>
            </a:r>
          </a:p>
          <a:p>
            <a:r>
              <a:rPr lang="en-US" dirty="0" smtClean="0"/>
              <a:t>C programming is highly efficient</a:t>
            </a:r>
          </a:p>
          <a:p>
            <a:pPr lvl="1"/>
            <a:r>
              <a:rPr lang="en-US" dirty="0" smtClean="0"/>
              <a:t> That’s the main reason why it’s very popular despite being more than 40 years old.</a:t>
            </a:r>
          </a:p>
          <a:p>
            <a:r>
              <a:rPr lang="en-US" dirty="0" smtClean="0"/>
              <a:t>Standard C programs are portable</a:t>
            </a:r>
          </a:p>
          <a:p>
            <a:pPr lvl="1"/>
            <a:r>
              <a:rPr lang="en-US" dirty="0" smtClean="0"/>
              <a:t>The source code written in one system works in another operating system without any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76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29600" y="762000"/>
            <a:ext cx="2438400" cy="6096000"/>
          </a:xfrm>
        </p:spPr>
        <p:txBody>
          <a:bodyPr/>
          <a:lstStyle/>
          <a:p>
            <a:r>
              <a:rPr lang="en-US" altLang="en-US" sz="1200"/>
              <a:t>1. Declare variables</a:t>
            </a:r>
          </a:p>
          <a:p>
            <a:endParaRPr lang="en-US" altLang="en-US" sz="1200"/>
          </a:p>
          <a:p>
            <a:r>
              <a:rPr lang="en-US" altLang="en-US" sz="1200"/>
              <a:t>2. Input</a:t>
            </a:r>
          </a:p>
          <a:p>
            <a:endParaRPr lang="en-US" altLang="en-US" sz="1200"/>
          </a:p>
          <a:p>
            <a:r>
              <a:rPr lang="en-US" altLang="en-US" sz="1200"/>
              <a:t>2.1 </a:t>
            </a:r>
            <a:r>
              <a:rPr lang="en-US" altLang="en-US" sz="1200">
                <a:latin typeface="Courier New" panose="02070309020205020404" pitchFamily="49" charset="0"/>
              </a:rPr>
              <a:t>if</a:t>
            </a:r>
            <a:r>
              <a:rPr lang="en-US" altLang="en-US" sz="1200"/>
              <a:t> statements</a:t>
            </a:r>
          </a:p>
          <a:p>
            <a:endParaRPr lang="en-US" altLang="en-US" sz="1200"/>
          </a:p>
          <a:p>
            <a:r>
              <a:rPr lang="en-US" altLang="en-US" sz="1200"/>
              <a:t>3. Print</a:t>
            </a:r>
          </a:p>
        </p:txBody>
      </p: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600501" y="46395"/>
            <a:ext cx="7792871" cy="6608259"/>
            <a:chOff x="0" y="-34"/>
            <a:chExt cx="3072" cy="10540"/>
          </a:xfrm>
        </p:grpSpPr>
        <p:grpSp>
          <p:nvGrpSpPr>
            <p:cNvPr id="19489" name="Group 33"/>
            <p:cNvGrpSpPr>
              <a:grpSpLocks/>
            </p:cNvGrpSpPr>
            <p:nvPr/>
          </p:nvGrpSpPr>
          <p:grpSpPr bwMode="auto">
            <a:xfrm>
              <a:off x="0" y="-34"/>
              <a:ext cx="3072" cy="442"/>
              <a:chOff x="0" y="-34"/>
              <a:chExt cx="3072" cy="442"/>
            </a:xfrm>
          </p:grpSpPr>
          <p:sp>
            <p:nvSpPr>
              <p:cNvPr id="19488" name="Rectangle 32"/>
              <p:cNvSpPr>
                <a:spLocks noChangeArrowheads="1"/>
              </p:cNvSpPr>
              <p:nvPr/>
            </p:nvSpPr>
            <p:spPr bwMode="auto">
              <a:xfrm>
                <a:off x="0" y="-3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Fig. 2.13: fig02_13.c</a:t>
                </a:r>
                <a:endPara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91" name="Group 35"/>
            <p:cNvGrpSpPr>
              <a:grpSpLocks/>
            </p:cNvGrpSpPr>
            <p:nvPr/>
          </p:nvGrpSpPr>
          <p:grpSpPr bwMode="auto">
            <a:xfrm>
              <a:off x="0" y="340"/>
              <a:ext cx="3072" cy="442"/>
              <a:chOff x="0" y="340"/>
              <a:chExt cx="3072" cy="442"/>
            </a:xfrm>
          </p:grpSpPr>
          <p:sp>
            <p:nvSpPr>
              <p:cNvPr id="19490" name="Rectangle 34"/>
              <p:cNvSpPr>
                <a:spLocks noChangeArrowheads="1"/>
              </p:cNvSpPr>
              <p:nvPr/>
            </p:nvSpPr>
            <p:spPr bwMode="auto">
              <a:xfrm>
                <a:off x="0" y="340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Using if statements, relational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93" name="Group 37"/>
            <p:cNvGrpSpPr>
              <a:grpSpLocks/>
            </p:cNvGrpSpPr>
            <p:nvPr/>
          </p:nvGrpSpPr>
          <p:grpSpPr bwMode="auto">
            <a:xfrm>
              <a:off x="0" y="714"/>
              <a:ext cx="3072" cy="442"/>
              <a:chOff x="0" y="714"/>
              <a:chExt cx="3072" cy="442"/>
            </a:xfrm>
          </p:grpSpPr>
          <p:sp>
            <p:nvSpPr>
              <p:cNvPr id="19492" name="Rectangle 36"/>
              <p:cNvSpPr>
                <a:spLocks noChangeArrowheads="1"/>
              </p:cNvSpPr>
              <p:nvPr/>
            </p:nvSpPr>
            <p:spPr bwMode="auto">
              <a:xfrm>
                <a:off x="0" y="71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operators, and equality operators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95" name="Group 39"/>
            <p:cNvGrpSpPr>
              <a:grpSpLocks/>
            </p:cNvGrpSpPr>
            <p:nvPr/>
          </p:nvGrpSpPr>
          <p:grpSpPr bwMode="auto">
            <a:xfrm>
              <a:off x="0" y="1088"/>
              <a:ext cx="3072" cy="442"/>
              <a:chOff x="0" y="1088"/>
              <a:chExt cx="3072" cy="442"/>
            </a:xfrm>
          </p:grpSpPr>
          <p:sp>
            <p:nvSpPr>
              <p:cNvPr id="19494" name="Rectangle 38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97" name="Group 41"/>
            <p:cNvGrpSpPr>
              <a:grpSpLocks/>
            </p:cNvGrpSpPr>
            <p:nvPr/>
          </p:nvGrpSpPr>
          <p:grpSpPr bwMode="auto">
            <a:xfrm>
              <a:off x="0" y="1462"/>
              <a:ext cx="3072" cy="442"/>
              <a:chOff x="0" y="1462"/>
              <a:chExt cx="3072" cy="442"/>
            </a:xfrm>
          </p:grpSpPr>
          <p:sp>
            <p:nvSpPr>
              <p:cNvPr id="19496" name="Rectangle 40"/>
              <p:cNvSpPr>
                <a:spLocks noChangeArrowheads="1"/>
              </p:cNvSpPr>
              <p:nvPr/>
            </p:nvSpPr>
            <p:spPr bwMode="auto">
              <a:xfrm>
                <a:off x="0" y="1462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499" name="Group 43"/>
            <p:cNvGrpSpPr>
              <a:grpSpLocks/>
            </p:cNvGrpSpPr>
            <p:nvPr/>
          </p:nvGrpSpPr>
          <p:grpSpPr bwMode="auto">
            <a:xfrm>
              <a:off x="0" y="1836"/>
              <a:ext cx="3072" cy="442"/>
              <a:chOff x="0" y="1836"/>
              <a:chExt cx="3072" cy="442"/>
            </a:xfrm>
          </p:grpSpPr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0" y="1836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01" name="Group 45"/>
            <p:cNvGrpSpPr>
              <a:grpSpLocks/>
            </p:cNvGrpSpPr>
            <p:nvPr/>
          </p:nvGrpSpPr>
          <p:grpSpPr bwMode="auto">
            <a:xfrm>
              <a:off x="0" y="2210"/>
              <a:ext cx="3072" cy="442"/>
              <a:chOff x="0" y="2210"/>
              <a:chExt cx="3072" cy="442"/>
            </a:xfrm>
          </p:grpSpPr>
          <p:sp>
            <p:nvSpPr>
              <p:cNvPr id="19500" name="Rectangle 44"/>
              <p:cNvSpPr>
                <a:spLocks noChangeArrowheads="1"/>
              </p:cNvSpPr>
              <p:nvPr/>
            </p:nvSpPr>
            <p:spPr bwMode="auto">
              <a:xfrm>
                <a:off x="0" y="2210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6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03" name="Group 47"/>
            <p:cNvGrpSpPr>
              <a:grpSpLocks/>
            </p:cNvGrpSpPr>
            <p:nvPr/>
          </p:nvGrpSpPr>
          <p:grpSpPr bwMode="auto">
            <a:xfrm>
              <a:off x="0" y="2584"/>
              <a:ext cx="3072" cy="442"/>
              <a:chOff x="0" y="2584"/>
              <a:chExt cx="3072" cy="442"/>
            </a:xfrm>
          </p:grpSpPr>
          <p:sp>
            <p:nvSpPr>
              <p:cNvPr id="19502" name="Rectangle 46"/>
              <p:cNvSpPr>
                <a:spLocks noChangeArrowheads="1"/>
              </p:cNvSpPr>
              <p:nvPr/>
            </p:nvSpPr>
            <p:spPr bwMode="auto">
              <a:xfrm>
                <a:off x="0" y="258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num1, num2;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05" name="Group 49"/>
            <p:cNvGrpSpPr>
              <a:grpSpLocks/>
            </p:cNvGrpSpPr>
            <p:nvPr/>
          </p:nvGrpSpPr>
          <p:grpSpPr bwMode="auto">
            <a:xfrm>
              <a:off x="0" y="2958"/>
              <a:ext cx="3072" cy="442"/>
              <a:chOff x="0" y="2958"/>
              <a:chExt cx="3072" cy="442"/>
            </a:xfrm>
          </p:grpSpPr>
          <p:sp>
            <p:nvSpPr>
              <p:cNvPr id="19504" name="Rectangle 48"/>
              <p:cNvSpPr>
                <a:spLocks noChangeArrowheads="1"/>
              </p:cNvSpPr>
              <p:nvPr/>
            </p:nvSpPr>
            <p:spPr bwMode="auto">
              <a:xfrm>
                <a:off x="0" y="2958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07" name="Group 51"/>
            <p:cNvGrpSpPr>
              <a:grpSpLocks/>
            </p:cNvGrpSpPr>
            <p:nvPr/>
          </p:nvGrpSpPr>
          <p:grpSpPr bwMode="auto">
            <a:xfrm>
              <a:off x="0" y="3332"/>
              <a:ext cx="3072" cy="442"/>
              <a:chOff x="0" y="3332"/>
              <a:chExt cx="3072" cy="442"/>
            </a:xfrm>
          </p:grpSpPr>
          <p:sp>
            <p:nvSpPr>
              <p:cNvPr id="19506" name="Rectangle 50"/>
              <p:cNvSpPr>
                <a:spLocks noChangeArrowheads="1"/>
              </p:cNvSpPr>
              <p:nvPr/>
            </p:nvSpPr>
            <p:spPr bwMode="auto">
              <a:xfrm>
                <a:off x="0" y="3332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"Enter two integers, and I will tell you\n" );</a:t>
                </a:r>
              </a:p>
              <a:p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09" name="Group 53"/>
            <p:cNvGrpSpPr>
              <a:grpSpLocks/>
            </p:cNvGrpSpPr>
            <p:nvPr/>
          </p:nvGrpSpPr>
          <p:grpSpPr bwMode="auto">
            <a:xfrm>
              <a:off x="0" y="3706"/>
              <a:ext cx="3072" cy="442"/>
              <a:chOff x="0" y="3706"/>
              <a:chExt cx="3072" cy="442"/>
            </a:xfrm>
          </p:grpSpPr>
          <p:sp>
            <p:nvSpPr>
              <p:cNvPr id="19508" name="Rectangle 52"/>
              <p:cNvSpPr>
                <a:spLocks noChangeArrowheads="1"/>
              </p:cNvSpPr>
              <p:nvPr/>
            </p:nvSpPr>
            <p:spPr bwMode="auto">
              <a:xfrm>
                <a:off x="0" y="3706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0" name="Rectangle 1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"the relationships they satisfy: " );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11" name="Group 55"/>
            <p:cNvGrpSpPr>
              <a:grpSpLocks/>
            </p:cNvGrpSpPr>
            <p:nvPr/>
          </p:nvGrpSpPr>
          <p:grpSpPr bwMode="auto">
            <a:xfrm>
              <a:off x="0" y="4080"/>
              <a:ext cx="3072" cy="442"/>
              <a:chOff x="0" y="4080"/>
              <a:chExt cx="3072" cy="442"/>
            </a:xfrm>
          </p:grpSpPr>
          <p:sp>
            <p:nvSpPr>
              <p:cNvPr id="19510" name="Rectangle 54"/>
              <p:cNvSpPr>
                <a:spLocks noChangeArrowheads="1"/>
              </p:cNvSpPr>
              <p:nvPr/>
            </p:nvSpPr>
            <p:spPr bwMode="auto">
              <a:xfrm>
                <a:off x="0" y="4080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scanf( "%d%d", &amp;num1, &amp;num2  );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read two integers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13" name="Group 57"/>
            <p:cNvGrpSpPr>
              <a:grpSpLocks/>
            </p:cNvGrpSpPr>
            <p:nvPr/>
          </p:nvGrpSpPr>
          <p:grpSpPr bwMode="auto">
            <a:xfrm>
              <a:off x="0" y="4454"/>
              <a:ext cx="3072" cy="442"/>
              <a:chOff x="0" y="4454"/>
              <a:chExt cx="3072" cy="442"/>
            </a:xfrm>
          </p:grpSpPr>
          <p:sp>
            <p:nvSpPr>
              <p:cNvPr id="19512" name="Rectangle 56"/>
              <p:cNvSpPr>
                <a:spLocks noChangeArrowheads="1"/>
              </p:cNvSpPr>
              <p:nvPr/>
            </p:nvSpPr>
            <p:spPr bwMode="auto">
              <a:xfrm>
                <a:off x="0" y="445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15" name="Group 59"/>
            <p:cNvGrpSpPr>
              <a:grpSpLocks/>
            </p:cNvGrpSpPr>
            <p:nvPr/>
          </p:nvGrpSpPr>
          <p:grpSpPr bwMode="auto">
            <a:xfrm>
              <a:off x="0" y="4828"/>
              <a:ext cx="3072" cy="442"/>
              <a:chOff x="0" y="4828"/>
              <a:chExt cx="3072" cy="442"/>
            </a:xfrm>
          </p:grpSpPr>
          <p:sp>
            <p:nvSpPr>
              <p:cNvPr id="19514" name="Rectangle 58"/>
              <p:cNvSpPr>
                <a:spLocks noChangeArrowheads="1"/>
              </p:cNvSpPr>
              <p:nvPr/>
            </p:nvSpPr>
            <p:spPr bwMode="auto">
              <a:xfrm>
                <a:off x="0" y="4828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num1 == num2 )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17" name="Group 61"/>
            <p:cNvGrpSpPr>
              <a:grpSpLocks/>
            </p:cNvGrpSpPr>
            <p:nvPr/>
          </p:nvGrpSpPr>
          <p:grpSpPr bwMode="auto">
            <a:xfrm>
              <a:off x="0" y="5202"/>
              <a:ext cx="3072" cy="442"/>
              <a:chOff x="0" y="5202"/>
              <a:chExt cx="3072" cy="442"/>
            </a:xfrm>
          </p:grpSpPr>
          <p:sp>
            <p:nvSpPr>
              <p:cNvPr id="19516" name="Rectangle 60"/>
              <p:cNvSpPr>
                <a:spLocks noChangeArrowheads="1"/>
              </p:cNvSpPr>
              <p:nvPr/>
            </p:nvSpPr>
            <p:spPr bwMode="auto">
              <a:xfrm>
                <a:off x="0" y="5202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4" name="Rectangle 1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"%d is equal to %d\n", num1, num2 );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19" name="Group 63"/>
            <p:cNvGrpSpPr>
              <a:grpSpLocks/>
            </p:cNvGrpSpPr>
            <p:nvPr/>
          </p:nvGrpSpPr>
          <p:grpSpPr bwMode="auto">
            <a:xfrm>
              <a:off x="0" y="5576"/>
              <a:ext cx="3072" cy="442"/>
              <a:chOff x="0" y="5576"/>
              <a:chExt cx="3072" cy="442"/>
            </a:xfrm>
          </p:grpSpPr>
          <p:sp>
            <p:nvSpPr>
              <p:cNvPr id="19518" name="Rectangle 62"/>
              <p:cNvSpPr>
                <a:spLocks noChangeArrowheads="1"/>
              </p:cNvSpPr>
              <p:nvPr/>
            </p:nvSpPr>
            <p:spPr bwMode="auto">
              <a:xfrm>
                <a:off x="0" y="5576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21" name="Group 65"/>
            <p:cNvGrpSpPr>
              <a:grpSpLocks/>
            </p:cNvGrpSpPr>
            <p:nvPr/>
          </p:nvGrpSpPr>
          <p:grpSpPr bwMode="auto">
            <a:xfrm>
              <a:off x="0" y="5950"/>
              <a:ext cx="3072" cy="442"/>
              <a:chOff x="0" y="5950"/>
              <a:chExt cx="3072" cy="442"/>
            </a:xfrm>
          </p:grpSpPr>
          <p:sp>
            <p:nvSpPr>
              <p:cNvPr id="19520" name="Rectangle 64"/>
              <p:cNvSpPr>
                <a:spLocks noChangeArrowheads="1"/>
              </p:cNvSpPr>
              <p:nvPr/>
            </p:nvSpPr>
            <p:spPr bwMode="auto">
              <a:xfrm>
                <a:off x="0" y="5950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num1 != num2 )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23" name="Group 67"/>
            <p:cNvGrpSpPr>
              <a:grpSpLocks/>
            </p:cNvGrpSpPr>
            <p:nvPr/>
          </p:nvGrpSpPr>
          <p:grpSpPr bwMode="auto">
            <a:xfrm>
              <a:off x="0" y="6324"/>
              <a:ext cx="3072" cy="442"/>
              <a:chOff x="0" y="6324"/>
              <a:chExt cx="3072" cy="442"/>
            </a:xfrm>
          </p:grpSpPr>
          <p:sp>
            <p:nvSpPr>
              <p:cNvPr id="19522" name="Rectangle 66"/>
              <p:cNvSpPr>
                <a:spLocks noChangeArrowheads="1"/>
              </p:cNvSpPr>
              <p:nvPr/>
            </p:nvSpPr>
            <p:spPr bwMode="auto">
              <a:xfrm>
                <a:off x="0" y="632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7" name="Rectangle 21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"%d is not equal to %d\n", num1, num2 );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25" name="Group 69"/>
            <p:cNvGrpSpPr>
              <a:grpSpLocks/>
            </p:cNvGrpSpPr>
            <p:nvPr/>
          </p:nvGrpSpPr>
          <p:grpSpPr bwMode="auto">
            <a:xfrm>
              <a:off x="0" y="6698"/>
              <a:ext cx="3072" cy="442"/>
              <a:chOff x="0" y="6698"/>
              <a:chExt cx="3072" cy="442"/>
            </a:xfrm>
          </p:grpSpPr>
          <p:sp>
            <p:nvSpPr>
              <p:cNvPr id="19524" name="Rectangle 68"/>
              <p:cNvSpPr>
                <a:spLocks noChangeArrowheads="1"/>
              </p:cNvSpPr>
              <p:nvPr/>
            </p:nvSpPr>
            <p:spPr bwMode="auto">
              <a:xfrm>
                <a:off x="0" y="6698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8" name="Rectangle 22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27" name="Group 71"/>
            <p:cNvGrpSpPr>
              <a:grpSpLocks/>
            </p:cNvGrpSpPr>
            <p:nvPr/>
          </p:nvGrpSpPr>
          <p:grpSpPr bwMode="auto">
            <a:xfrm>
              <a:off x="0" y="7072"/>
              <a:ext cx="3072" cy="442"/>
              <a:chOff x="0" y="7072"/>
              <a:chExt cx="3072" cy="442"/>
            </a:xfrm>
          </p:grpSpPr>
          <p:sp>
            <p:nvSpPr>
              <p:cNvPr id="19526" name="Rectangle 70"/>
              <p:cNvSpPr>
                <a:spLocks noChangeArrowheads="1"/>
              </p:cNvSpPr>
              <p:nvPr/>
            </p:nvSpPr>
            <p:spPr bwMode="auto">
              <a:xfrm>
                <a:off x="0" y="7072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79" name="Rectangle 2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num1 &lt; num2 )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29" name="Group 73"/>
            <p:cNvGrpSpPr>
              <a:grpSpLocks/>
            </p:cNvGrpSpPr>
            <p:nvPr/>
          </p:nvGrpSpPr>
          <p:grpSpPr bwMode="auto">
            <a:xfrm>
              <a:off x="0" y="7446"/>
              <a:ext cx="3072" cy="442"/>
              <a:chOff x="0" y="7446"/>
              <a:chExt cx="3072" cy="442"/>
            </a:xfrm>
          </p:grpSpPr>
          <p:sp>
            <p:nvSpPr>
              <p:cNvPr id="19528" name="Rectangle 72"/>
              <p:cNvSpPr>
                <a:spLocks noChangeArrowheads="1"/>
              </p:cNvSpPr>
              <p:nvPr/>
            </p:nvSpPr>
            <p:spPr bwMode="auto">
              <a:xfrm>
                <a:off x="0" y="7446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0" name="Rectangle 2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"%d is less than %d\n", num1, num2 );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31" name="Group 75"/>
            <p:cNvGrpSpPr>
              <a:grpSpLocks/>
            </p:cNvGrpSpPr>
            <p:nvPr/>
          </p:nvGrpSpPr>
          <p:grpSpPr bwMode="auto">
            <a:xfrm>
              <a:off x="0" y="7820"/>
              <a:ext cx="3072" cy="442"/>
              <a:chOff x="0" y="7820"/>
              <a:chExt cx="3072" cy="442"/>
            </a:xfrm>
          </p:grpSpPr>
          <p:sp>
            <p:nvSpPr>
              <p:cNvPr id="19530" name="Rectangle 74"/>
              <p:cNvSpPr>
                <a:spLocks noChangeArrowheads="1"/>
              </p:cNvSpPr>
              <p:nvPr/>
            </p:nvSpPr>
            <p:spPr bwMode="auto">
              <a:xfrm>
                <a:off x="0" y="7820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1" name="Rectangle 25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33" name="Group 77"/>
            <p:cNvGrpSpPr>
              <a:grpSpLocks/>
            </p:cNvGrpSpPr>
            <p:nvPr/>
          </p:nvGrpSpPr>
          <p:grpSpPr bwMode="auto">
            <a:xfrm>
              <a:off x="0" y="8194"/>
              <a:ext cx="3072" cy="442"/>
              <a:chOff x="0" y="8194"/>
              <a:chExt cx="3072" cy="442"/>
            </a:xfrm>
          </p:grpSpPr>
          <p:sp>
            <p:nvSpPr>
              <p:cNvPr id="19532" name="Rectangle 76"/>
              <p:cNvSpPr>
                <a:spLocks noChangeArrowheads="1"/>
              </p:cNvSpPr>
              <p:nvPr/>
            </p:nvSpPr>
            <p:spPr bwMode="auto">
              <a:xfrm>
                <a:off x="0" y="819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2" name="Rectangle 26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num1 &gt; num2 )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35" name="Group 79"/>
            <p:cNvGrpSpPr>
              <a:grpSpLocks/>
            </p:cNvGrpSpPr>
            <p:nvPr/>
          </p:nvGrpSpPr>
          <p:grpSpPr bwMode="auto">
            <a:xfrm>
              <a:off x="0" y="8568"/>
              <a:ext cx="3072" cy="442"/>
              <a:chOff x="0" y="8568"/>
              <a:chExt cx="3072" cy="442"/>
            </a:xfrm>
          </p:grpSpPr>
          <p:sp>
            <p:nvSpPr>
              <p:cNvPr id="19534" name="Rectangle 78"/>
              <p:cNvSpPr>
                <a:spLocks noChangeArrowheads="1"/>
              </p:cNvSpPr>
              <p:nvPr/>
            </p:nvSpPr>
            <p:spPr bwMode="auto">
              <a:xfrm>
                <a:off x="0" y="8568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3" name="Rectangle 27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"%d is greater than %d\n", num1, num2 );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37" name="Group 81"/>
            <p:cNvGrpSpPr>
              <a:grpSpLocks/>
            </p:cNvGrpSpPr>
            <p:nvPr/>
          </p:nvGrpSpPr>
          <p:grpSpPr bwMode="auto">
            <a:xfrm>
              <a:off x="0" y="8942"/>
              <a:ext cx="3072" cy="442"/>
              <a:chOff x="0" y="8942"/>
              <a:chExt cx="3072" cy="442"/>
            </a:xfrm>
          </p:grpSpPr>
          <p:sp>
            <p:nvSpPr>
              <p:cNvPr id="19536" name="Rectangle 80"/>
              <p:cNvSpPr>
                <a:spLocks noChangeArrowheads="1"/>
              </p:cNvSpPr>
              <p:nvPr/>
            </p:nvSpPr>
            <p:spPr bwMode="auto">
              <a:xfrm>
                <a:off x="0" y="8942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4" name="Rectangle 2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39" name="Group 83"/>
            <p:cNvGrpSpPr>
              <a:grpSpLocks/>
            </p:cNvGrpSpPr>
            <p:nvPr/>
          </p:nvGrpSpPr>
          <p:grpSpPr bwMode="auto">
            <a:xfrm>
              <a:off x="0" y="9316"/>
              <a:ext cx="3072" cy="442"/>
              <a:chOff x="0" y="9316"/>
              <a:chExt cx="3072" cy="442"/>
            </a:xfrm>
          </p:grpSpPr>
          <p:sp>
            <p:nvSpPr>
              <p:cNvPr id="19538" name="Rectangle 82"/>
              <p:cNvSpPr>
                <a:spLocks noChangeArrowheads="1"/>
              </p:cNvSpPr>
              <p:nvPr/>
            </p:nvSpPr>
            <p:spPr bwMode="auto">
              <a:xfrm>
                <a:off x="0" y="9316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num1 &lt;= num2 )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41" name="Group 85"/>
            <p:cNvGrpSpPr>
              <a:grpSpLocks/>
            </p:cNvGrpSpPr>
            <p:nvPr/>
          </p:nvGrpSpPr>
          <p:grpSpPr bwMode="auto">
            <a:xfrm>
              <a:off x="0" y="9690"/>
              <a:ext cx="3072" cy="442"/>
              <a:chOff x="0" y="9690"/>
              <a:chExt cx="3072" cy="442"/>
            </a:xfrm>
          </p:grpSpPr>
          <p:sp>
            <p:nvSpPr>
              <p:cNvPr id="19540" name="Rectangle 84"/>
              <p:cNvSpPr>
                <a:spLocks noChangeArrowheads="1"/>
              </p:cNvSpPr>
              <p:nvPr/>
            </p:nvSpPr>
            <p:spPr bwMode="auto">
              <a:xfrm>
                <a:off x="0" y="9690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6" name="Rectangle 30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"%d is less than or equal to %d\n",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543" name="Group 87"/>
            <p:cNvGrpSpPr>
              <a:grpSpLocks/>
            </p:cNvGrpSpPr>
            <p:nvPr/>
          </p:nvGrpSpPr>
          <p:grpSpPr bwMode="auto">
            <a:xfrm>
              <a:off x="0" y="10064"/>
              <a:ext cx="3072" cy="442"/>
              <a:chOff x="0" y="10064"/>
              <a:chExt cx="3072" cy="442"/>
            </a:xfrm>
          </p:grpSpPr>
          <p:sp>
            <p:nvSpPr>
              <p:cNvPr id="19542" name="Rectangle 86"/>
              <p:cNvSpPr>
                <a:spLocks noChangeArrowheads="1"/>
              </p:cNvSpPr>
              <p:nvPr/>
            </p:nvSpPr>
            <p:spPr bwMode="auto">
              <a:xfrm>
                <a:off x="0" y="10064"/>
                <a:ext cx="3072" cy="442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9487" name="Rectangle 31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      num1, num2 );</a:t>
                </a:r>
              </a:p>
              <a:p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E34EA7-16DD-49BD-B97C-D1F0AA240BB1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40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29600" y="762000"/>
            <a:ext cx="2438400" cy="6096000"/>
          </a:xfrm>
        </p:spPr>
        <p:txBody>
          <a:bodyPr/>
          <a:lstStyle/>
          <a:p>
            <a:r>
              <a:rPr lang="en-US" altLang="en-US" dirty="0"/>
              <a:t>3.1 Exit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Program Output</a:t>
            </a:r>
          </a:p>
        </p:txBody>
      </p: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1524000" y="117219"/>
            <a:ext cx="6781800" cy="2197983"/>
            <a:chOff x="0" y="-40"/>
            <a:chExt cx="3072" cy="2697"/>
          </a:xfrm>
        </p:grpSpPr>
        <p:grpSp>
          <p:nvGrpSpPr>
            <p:cNvPr id="20492" name="Group 12"/>
            <p:cNvGrpSpPr>
              <a:grpSpLocks/>
            </p:cNvGrpSpPr>
            <p:nvPr/>
          </p:nvGrpSpPr>
          <p:grpSpPr bwMode="auto">
            <a:xfrm>
              <a:off x="0" y="-40"/>
              <a:ext cx="3072" cy="916"/>
              <a:chOff x="0" y="-40"/>
              <a:chExt cx="3072" cy="916"/>
            </a:xfrm>
          </p:grpSpPr>
          <p:sp>
            <p:nvSpPr>
              <p:cNvPr id="20491" name="Rectangle 11"/>
              <p:cNvSpPr>
                <a:spLocks noChangeArrowheads="1"/>
              </p:cNvSpPr>
              <p:nvPr/>
            </p:nvSpPr>
            <p:spPr bwMode="auto">
              <a:xfrm>
                <a:off x="0" y="-4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0" y="5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4" name="Group 14"/>
            <p:cNvGrpSpPr>
              <a:grpSpLocks/>
            </p:cNvGrpSpPr>
            <p:nvPr/>
          </p:nvGrpSpPr>
          <p:grpSpPr bwMode="auto">
            <a:xfrm>
              <a:off x="0" y="334"/>
              <a:ext cx="3072" cy="453"/>
              <a:chOff x="0" y="334"/>
              <a:chExt cx="3072" cy="453"/>
            </a:xfrm>
          </p:grpSpPr>
          <p:sp>
            <p:nvSpPr>
              <p:cNvPr id="20493" name="Rectangle 13"/>
              <p:cNvSpPr>
                <a:spLocks noChangeArrowheads="1"/>
              </p:cNvSpPr>
              <p:nvPr/>
            </p:nvSpPr>
            <p:spPr bwMode="auto">
              <a:xfrm>
                <a:off x="0" y="33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num1 &gt;= num2 ) 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0" y="708"/>
              <a:ext cx="3072" cy="453"/>
              <a:chOff x="0" y="708"/>
              <a:chExt cx="3072" cy="453"/>
            </a:xfrm>
          </p:grpSpPr>
          <p:sp>
            <p:nvSpPr>
              <p:cNvPr id="20495" name="Rectangle 15"/>
              <p:cNvSpPr>
                <a:spLocks noChangeArrowheads="1"/>
              </p:cNvSpPr>
              <p:nvPr/>
            </p:nvSpPr>
            <p:spPr bwMode="auto">
              <a:xfrm>
                <a:off x="0" y="708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31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"%d is greater than or equal to %d\n", </a:t>
                </a:r>
              </a:p>
              <a:p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0" y="1082"/>
              <a:ext cx="3072" cy="453"/>
              <a:chOff x="0" y="1082"/>
              <a:chExt cx="3072" cy="453"/>
            </a:xfrm>
          </p:grpSpPr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0" y="1082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32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      num1, num2 );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0" name="Group 20"/>
            <p:cNvGrpSpPr>
              <a:grpSpLocks/>
            </p:cNvGrpSpPr>
            <p:nvPr/>
          </p:nvGrpSpPr>
          <p:grpSpPr bwMode="auto">
            <a:xfrm>
              <a:off x="0" y="1456"/>
              <a:ext cx="3072" cy="453"/>
              <a:chOff x="0" y="1456"/>
              <a:chExt cx="3072" cy="453"/>
            </a:xfrm>
          </p:grpSpPr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0" y="1456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2" name="Group 22"/>
            <p:cNvGrpSpPr>
              <a:grpSpLocks/>
            </p:cNvGrpSpPr>
            <p:nvPr/>
          </p:nvGrpSpPr>
          <p:grpSpPr bwMode="auto">
            <a:xfrm>
              <a:off x="0" y="1830"/>
              <a:ext cx="3072" cy="453"/>
              <a:chOff x="0" y="1830"/>
              <a:chExt cx="3072" cy="453"/>
            </a:xfrm>
          </p:grpSpPr>
          <p:sp>
            <p:nvSpPr>
              <p:cNvPr id="20501" name="Rectangle 21"/>
              <p:cNvSpPr>
                <a:spLocks noChangeArrowheads="1"/>
              </p:cNvSpPr>
              <p:nvPr/>
            </p:nvSpPr>
            <p:spPr bwMode="auto">
              <a:xfrm>
                <a:off x="0" y="1830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   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indicate program ended successfully */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504" name="Group 24"/>
            <p:cNvGrpSpPr>
              <a:grpSpLocks/>
            </p:cNvGrpSpPr>
            <p:nvPr/>
          </p:nvGrpSpPr>
          <p:grpSpPr bwMode="auto">
            <a:xfrm>
              <a:off x="0" y="2204"/>
              <a:ext cx="3072" cy="453"/>
              <a:chOff x="0" y="2204"/>
              <a:chExt cx="3072" cy="453"/>
            </a:xfrm>
          </p:grpSpPr>
          <p:sp>
            <p:nvSpPr>
              <p:cNvPr id="20503" name="Rectangle 23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3072" cy="45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1524000" y="2500314"/>
            <a:ext cx="6781800" cy="101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two integers, and I will tell you 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the relationships they satisfy: 3 7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 is not equal to 7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 is less than 7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3 is less than or equal to 7</a:t>
            </a:r>
            <a:r>
              <a:rPr lang="en-US" altLang="en-US" sz="12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1524000" y="3886201"/>
            <a:ext cx="6781800" cy="101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Enter two integers, and I will tell you 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the relationships they satisfy: 22 12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22 is not equal to 12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22 is greater than 12</a:t>
            </a:r>
          </a:p>
          <a:p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22 is greater than or equal to 12</a:t>
            </a:r>
            <a:r>
              <a:rPr lang="en-US" altLang="en-US" sz="12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E34EA7-16DD-49BD-B97C-D1F0AA240BB1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70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Elements of a C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1" y="1311275"/>
            <a:ext cx="8669337" cy="5546725"/>
          </a:xfrm>
        </p:spPr>
        <p:txBody>
          <a:bodyPr/>
          <a:lstStyle/>
          <a:p>
            <a:r>
              <a:rPr lang="en-US" altLang="en-US" dirty="0"/>
              <a:t>A C development environment includes </a:t>
            </a:r>
          </a:p>
          <a:p>
            <a:pPr lvl="1"/>
            <a:r>
              <a:rPr lang="en-US" altLang="en-US" i="1" dirty="0">
                <a:solidFill>
                  <a:schemeClr val="tx1"/>
                </a:solidFill>
              </a:rPr>
              <a:t>System libraries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chemeClr val="tx1"/>
                </a:solidFill>
              </a:rPr>
              <a:t>headers</a:t>
            </a:r>
            <a:r>
              <a:rPr lang="en-US" altLang="en-US" dirty="0"/>
              <a:t>: a set of standard libraries and their header files. For example see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usr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/include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glibc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i="1" dirty="0">
                <a:solidFill>
                  <a:schemeClr val="tx1"/>
                </a:solidFill>
              </a:rPr>
              <a:t>Application Source</a:t>
            </a:r>
            <a:r>
              <a:rPr lang="en-US" altLang="en-US" dirty="0"/>
              <a:t>: application source and header files</a:t>
            </a:r>
          </a:p>
          <a:p>
            <a:pPr lvl="1"/>
            <a:r>
              <a:rPr lang="en-US" altLang="en-US" i="1" dirty="0">
                <a:solidFill>
                  <a:schemeClr val="tx1"/>
                </a:solidFill>
              </a:rPr>
              <a:t>Compiler</a:t>
            </a:r>
            <a:r>
              <a:rPr lang="en-US" altLang="en-US" dirty="0"/>
              <a:t>:  converts source to object code for a specific platform</a:t>
            </a:r>
          </a:p>
          <a:p>
            <a:pPr lvl="1"/>
            <a:r>
              <a:rPr lang="en-US" altLang="en-US" i="1" dirty="0">
                <a:solidFill>
                  <a:schemeClr val="tx1"/>
                </a:solidFill>
              </a:rPr>
              <a:t>Linker</a:t>
            </a:r>
            <a:r>
              <a:rPr lang="en-US" altLang="en-US" dirty="0"/>
              <a:t>:  resolves external references and produces the executable module</a:t>
            </a:r>
          </a:p>
          <a:p>
            <a:r>
              <a:rPr lang="en-US" altLang="en-US" dirty="0"/>
              <a:t>User program structure</a:t>
            </a:r>
          </a:p>
          <a:p>
            <a:pPr lvl="1"/>
            <a:r>
              <a:rPr lang="en-US" altLang="en-US" dirty="0"/>
              <a:t>there must be one main function where execution begins when the program is run. This function is called main</a:t>
            </a:r>
          </a:p>
          <a:p>
            <a:pPr lvl="1"/>
            <a:r>
              <a:rPr lang="en-US" altLang="en-US" dirty="0" smtClean="0"/>
              <a:t>additional </a:t>
            </a:r>
            <a:r>
              <a:rPr lang="en-US" altLang="en-US" dirty="0"/>
              <a:t>local and external functions and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567" y="317430"/>
            <a:ext cx="9144000" cy="790575"/>
          </a:xfrm>
        </p:spPr>
        <p:txBody>
          <a:bodyPr/>
          <a:lstStyle/>
          <a:p>
            <a:r>
              <a:rPr lang="en-US" altLang="en-US" sz="3200" dirty="0"/>
              <a:t>C Standard Header Files </a:t>
            </a:r>
            <a:r>
              <a:rPr lang="en-US" altLang="en-US" sz="3200" dirty="0" smtClean="0"/>
              <a:t>used</a:t>
            </a:r>
            <a:endParaRPr lang="en-US" alt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980" y="1276943"/>
            <a:ext cx="8434387" cy="5440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Standard Headers you should know about: 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file and console (also a file) IO: </a:t>
            </a:r>
            <a:r>
              <a:rPr lang="en-US" altLang="en-US" i="1" dirty="0" err="1"/>
              <a:t>p</a:t>
            </a:r>
            <a:r>
              <a:rPr lang="en-US" altLang="en-US" i="1" dirty="0" err="1">
                <a:latin typeface="Courier New" panose="02070309020205020404" pitchFamily="49" charset="0"/>
              </a:rPr>
              <a:t>error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open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close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read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write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scanf</a:t>
            </a:r>
            <a:r>
              <a:rPr lang="en-US" altLang="en-US" dirty="0"/>
              <a:t>, etc.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en-US" dirty="0"/>
              <a:t> - common utility functions: </a:t>
            </a:r>
            <a:r>
              <a:rPr lang="en-US" altLang="en-US" i="1" dirty="0" err="1">
                <a:latin typeface="Courier New" panose="02070309020205020404" pitchFamily="49" charset="0"/>
              </a:rPr>
              <a:t>malloc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calloc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strtol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atoi</a:t>
            </a:r>
            <a:r>
              <a:rPr lang="en-US" altLang="en-US" i="1" dirty="0">
                <a:latin typeface="Courier New" panose="02070309020205020404" pitchFamily="49" charset="0"/>
              </a:rPr>
              <a:t>,</a:t>
            </a:r>
            <a:r>
              <a:rPr lang="en-US" altLang="en-US" i="1" dirty="0"/>
              <a:t>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- string and byte manipulation: </a:t>
            </a:r>
            <a:r>
              <a:rPr lang="en-US" altLang="en-US" i="1" dirty="0" err="1">
                <a:latin typeface="Courier New" panose="02070309020205020404" pitchFamily="49" charset="0"/>
              </a:rPr>
              <a:t>strlen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strcpy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strcat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memcpy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memset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etc.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ctype.h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character types: </a:t>
            </a:r>
            <a:r>
              <a:rPr lang="en-US" altLang="en-US" i="1" dirty="0" err="1">
                <a:latin typeface="Courier New" panose="02070309020205020404" pitchFamily="49" charset="0"/>
              </a:rPr>
              <a:t>isalnum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isprint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isupport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tolower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etc.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errno.h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defines </a:t>
            </a:r>
            <a:r>
              <a:rPr lang="en-US" altLang="en-US" i="1" dirty="0" err="1">
                <a:latin typeface="Courier New" panose="02070309020205020404" pitchFamily="49" charset="0"/>
              </a:rPr>
              <a:t>errno</a:t>
            </a:r>
            <a:r>
              <a:rPr lang="en-US" altLang="en-US" dirty="0"/>
              <a:t> used for reporting system errors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math.h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math functions: </a:t>
            </a:r>
            <a:r>
              <a:rPr lang="en-US" altLang="en-US" i="1" dirty="0">
                <a:latin typeface="Courier New" panose="02070309020205020404" pitchFamily="49" charset="0"/>
              </a:rPr>
              <a:t>ceil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exp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floor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sqrt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etc.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signal.h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signal handling facility: </a:t>
            </a:r>
            <a:r>
              <a:rPr lang="en-US" altLang="en-US" i="1" dirty="0">
                <a:latin typeface="Courier New" panose="02070309020205020404" pitchFamily="49" charset="0"/>
              </a:rPr>
              <a:t>raise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signal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standard integer: </a:t>
            </a:r>
            <a:r>
              <a:rPr lang="en-US" altLang="en-US" i="1" dirty="0" err="1">
                <a:latin typeface="Courier New" panose="02070309020205020404" pitchFamily="49" charset="0"/>
              </a:rPr>
              <a:t>intN_t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uintN_t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  <a:r>
              <a:rPr lang="en-US" altLang="en-US" dirty="0"/>
              <a:t>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time.h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time related facility: </a:t>
            </a:r>
            <a:r>
              <a:rPr lang="en-US" altLang="en-US" i="1" dirty="0" err="1">
                <a:latin typeface="Courier New" panose="02070309020205020404" pitchFamily="49" charset="0"/>
              </a:rPr>
              <a:t>asctime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clock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</a:rPr>
              <a:t>time_t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81682" y="457200"/>
            <a:ext cx="8153400" cy="990600"/>
          </a:xfrm>
        </p:spPr>
        <p:txBody>
          <a:bodyPr/>
          <a:lstStyle/>
          <a:p>
            <a:r>
              <a:rPr lang="en-US" altLang="en-US" dirty="0" smtClean="0"/>
              <a:t>Input / Output 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tx2"/>
                </a:solidFill>
              </a:rPr>
              <a:t>C Course, Programming club, Fall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80000"/>
              </a:lnSpc>
            </a:pPr>
            <a:fld id="{038D123B-B177-49B0-83D9-4C809BFF00CB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81682" y="1654790"/>
            <a:ext cx="8699548" cy="4882487"/>
          </a:xfrm>
        </p:spPr>
        <p:txBody>
          <a:bodyPr>
            <a:normAutofit/>
          </a:bodyPr>
          <a:lstStyle/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printf (); //used to print to console(screen)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 smtClean="0"/>
              <a:t>scanf (); //used to take an input from console(user).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example: printf(“%c”, ’a’);   scanf(“%d”, &amp;a); 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 smtClean="0"/>
              <a:t>More format specifiers</a:t>
            </a:r>
          </a:p>
          <a:p>
            <a:pPr lvl="4">
              <a:buClr>
                <a:schemeClr val="accent4"/>
              </a:buClr>
              <a:buNone/>
              <a:defRPr/>
            </a:pPr>
            <a:r>
              <a:rPr lang="en-US" dirty="0" smtClean="0"/>
              <a:t>    %c     The character format specifier.</a:t>
            </a:r>
            <a:br>
              <a:rPr lang="en-US" dirty="0" smtClean="0"/>
            </a:br>
            <a:r>
              <a:rPr lang="en-US" dirty="0" smtClean="0"/>
              <a:t>%d     The integer format specifier.</a:t>
            </a:r>
            <a:br>
              <a:rPr lang="en-US" dirty="0" smtClean="0"/>
            </a:br>
            <a:r>
              <a:rPr lang="en-US" dirty="0" smtClean="0"/>
              <a:t>%i     The integer format specifier (same as %d).</a:t>
            </a:r>
            <a:br>
              <a:rPr lang="en-US" dirty="0" smtClean="0"/>
            </a:br>
            <a:r>
              <a:rPr lang="en-US" dirty="0" smtClean="0"/>
              <a:t>%f     The floating-point format specifier.</a:t>
            </a:r>
            <a:br>
              <a:rPr lang="en-US" dirty="0" smtClean="0"/>
            </a:br>
            <a:r>
              <a:rPr lang="en-US" dirty="0" smtClean="0"/>
              <a:t>%o     The unsigned octal format specifier.</a:t>
            </a:r>
            <a:br>
              <a:rPr lang="en-US" dirty="0" smtClean="0"/>
            </a:br>
            <a:r>
              <a:rPr lang="en-US" dirty="0" smtClean="0"/>
              <a:t>%s     The string format specifier.</a:t>
            </a:r>
            <a:br>
              <a:rPr lang="en-US" dirty="0" smtClean="0"/>
            </a:br>
            <a:r>
              <a:rPr lang="en-US" dirty="0" smtClean="0"/>
              <a:t>%u     The unsigned integer format specifier.</a:t>
            </a:r>
            <a:br>
              <a:rPr lang="en-US" dirty="0" smtClean="0"/>
            </a:br>
            <a:r>
              <a:rPr lang="en-US" dirty="0" smtClean="0"/>
              <a:t>%x     The unsigned hexadecimal format specifier.</a:t>
            </a:r>
            <a:br>
              <a:rPr lang="en-US" dirty="0" smtClean="0"/>
            </a:br>
            <a:r>
              <a:rPr lang="en-US" dirty="0" smtClean="0"/>
              <a:t>%%     Outputs a percent 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	A Simple C Program:</a:t>
            </a:r>
            <a:br>
              <a:rPr lang="en-US" altLang="en-US"/>
            </a:br>
            <a:r>
              <a:rPr lang="en-US" altLang="en-US"/>
              <a:t>Printing a Line of Text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int main()</a:t>
            </a:r>
          </a:p>
          <a:p>
            <a:pPr lvl="1"/>
            <a:r>
              <a:rPr lang="en-US" altLang="en-US"/>
              <a:t>C++ programs contain one or more functions, exactly one of which must be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</a:p>
          <a:p>
            <a:pPr lvl="1"/>
            <a:r>
              <a:rPr lang="en-US" altLang="en-US"/>
              <a:t>Parenthesis used to indicate a function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 means that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"returns" an integer value</a:t>
            </a:r>
          </a:p>
          <a:p>
            <a:pPr lvl="1"/>
            <a:r>
              <a:rPr lang="en-US" altLang="en-US"/>
              <a:t>Braces (</a:t>
            </a:r>
            <a:r>
              <a:rPr lang="en-US" altLang="en-US" b="1">
                <a:latin typeface="Courier New" panose="02070309020205020404" pitchFamily="49" charset="0"/>
              </a:rPr>
              <a:t>{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}</a:t>
            </a:r>
            <a:r>
              <a:rPr lang="en-US" altLang="en-US"/>
              <a:t>) indicate a block</a:t>
            </a:r>
          </a:p>
          <a:p>
            <a:pPr lvl="2"/>
            <a:r>
              <a:rPr lang="en-US" altLang="en-US"/>
              <a:t>The bodies of all functions must be contained in braces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	A Simple C Program:</a:t>
            </a:r>
            <a:br>
              <a:rPr lang="en-US" altLang="en-US"/>
            </a:br>
            <a:r>
              <a:rPr lang="en-US" altLang="en-US"/>
              <a:t>Printing a Line of Text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printf(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"Welcome to C!\n"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/>
              <a:t>Instructs computer to perform an action</a:t>
            </a:r>
          </a:p>
          <a:p>
            <a:pPr lvl="2"/>
            <a:r>
              <a:rPr lang="en-US" altLang="en-US"/>
              <a:t>Specifically, prints the string of characters within quotes (</a:t>
            </a:r>
            <a:r>
              <a:rPr lang="en-US" altLang="en-US" b="1">
                <a:latin typeface="Courier New" panose="02070309020205020404" pitchFamily="49" charset="0"/>
              </a:rPr>
              <a:t>“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”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Entire line called a statement</a:t>
            </a:r>
          </a:p>
          <a:p>
            <a:pPr lvl="2"/>
            <a:r>
              <a:rPr lang="en-US" altLang="en-US"/>
              <a:t>All statements must end with a semicolon (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Escape character (</a:t>
            </a:r>
            <a:r>
              <a:rPr lang="en-US" altLang="en-US" b="1">
                <a:latin typeface="Courier New" panose="02070309020205020404" pitchFamily="49" charset="0"/>
              </a:rPr>
              <a:t>\</a:t>
            </a:r>
            <a:r>
              <a:rPr lang="en-US" altLang="en-US"/>
              <a:t>)</a:t>
            </a:r>
          </a:p>
          <a:p>
            <a:pPr lvl="2"/>
            <a:r>
              <a:rPr lang="en-US" altLang="en-US"/>
              <a:t>Indicates that printf should do something out of the ordinary</a:t>
            </a:r>
          </a:p>
          <a:p>
            <a:pPr lvl="2"/>
            <a:r>
              <a:rPr lang="en-US" altLang="en-US" b="1">
                <a:latin typeface="Courier New" panose="02070309020205020404" pitchFamily="49" charset="0"/>
              </a:rPr>
              <a:t>\n</a:t>
            </a:r>
            <a:r>
              <a:rPr lang="en-US" altLang="en-US"/>
              <a:t> is the newline character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15A3-A406-44EE-BBD0-2F25A2960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2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1912</Words>
  <Application>Microsoft Office PowerPoint</Application>
  <PresentationFormat>Widescreen</PresentationFormat>
  <Paragraphs>482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ArialMT</vt:lpstr>
      <vt:lpstr>AvantGarde</vt:lpstr>
      <vt:lpstr>Calibri</vt:lpstr>
      <vt:lpstr>Cambria</vt:lpstr>
      <vt:lpstr>Century Gothic</vt:lpstr>
      <vt:lpstr>Courier New</vt:lpstr>
      <vt:lpstr>Liberation Serif</vt:lpstr>
      <vt:lpstr>Monotype Sorts</vt:lpstr>
      <vt:lpstr>Symbol</vt:lpstr>
      <vt:lpstr>Times New Roman</vt:lpstr>
      <vt:lpstr>Wingdings</vt:lpstr>
      <vt:lpstr>Wingdings 2</vt:lpstr>
      <vt:lpstr>Wingdings 3</vt:lpstr>
      <vt:lpstr>Ion</vt:lpstr>
      <vt:lpstr>Document</vt:lpstr>
      <vt:lpstr>Structured Programming </vt:lpstr>
      <vt:lpstr>Introduction to C Programming</vt:lpstr>
      <vt:lpstr>Outline</vt:lpstr>
      <vt:lpstr>2.1 Introduction</vt:lpstr>
      <vt:lpstr>Elements of a C Program</vt:lpstr>
      <vt:lpstr>C Standard Header Files used</vt:lpstr>
      <vt:lpstr>Input / Output </vt:lpstr>
      <vt:lpstr>2.2 A Simple C Program: Printing a Line of Text</vt:lpstr>
      <vt:lpstr>2.2 A Simple C Program: Printing a Line of Text</vt:lpstr>
      <vt:lpstr>2.2 A Simple C Program: Printing a Line of Text</vt:lpstr>
      <vt:lpstr>2.2 A Simple C Program: Printing a Line of Text</vt:lpstr>
      <vt:lpstr>Example 1</vt:lpstr>
      <vt:lpstr>Example 2</vt:lpstr>
      <vt:lpstr>more and more</vt:lpstr>
      <vt:lpstr>Errors </vt:lpstr>
      <vt:lpstr>PowerPoint Presentation</vt:lpstr>
      <vt:lpstr>2.3 Another Simple C Program: Adding Two Integers</vt:lpstr>
      <vt:lpstr>2.3 Another Simple C Program: Adding Two Integers</vt:lpstr>
      <vt:lpstr>2.3 Another Simple C Program: Adding Two Integers</vt:lpstr>
      <vt:lpstr>2.4 Memory Concepts</vt:lpstr>
      <vt:lpstr>2.5      Arithmetic</vt:lpstr>
      <vt:lpstr>2.5      Arithmetic</vt:lpstr>
      <vt:lpstr>2.6 Decision Making: Equality and Relational Operators</vt:lpstr>
      <vt:lpstr>2.6 Decision Making: Equality and Relational Operators</vt:lpstr>
      <vt:lpstr>2.6 Decision Making: Equality and Relational Operators</vt:lpstr>
      <vt:lpstr>What Are Variables in C?</vt:lpstr>
      <vt:lpstr>Naming Variables</vt:lpstr>
      <vt:lpstr>Naming Conventions</vt:lpstr>
      <vt:lpstr>Naming Conventions (con’t)</vt:lpstr>
      <vt:lpstr>Case Sensitivity</vt:lpstr>
      <vt:lpstr>Which Are Legal Identifiers?</vt:lpstr>
      <vt:lpstr>Declaring Variables</vt:lpstr>
      <vt:lpstr>Declaring Variables (con’t)</vt:lpstr>
      <vt:lpstr>More About Variables</vt:lpstr>
      <vt:lpstr>Using Variables: Initialization</vt:lpstr>
      <vt:lpstr>Using Variables: Initialization (con’t)</vt:lpstr>
      <vt:lpstr>Using Variables: Assignment</vt:lpstr>
      <vt:lpstr>Example: Declarations and Assignments</vt:lpstr>
      <vt:lpstr>Example: Declarations and Assignments (cont’d)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NUBTK</dc:creator>
  <cp:lastModifiedBy>NUBTK</cp:lastModifiedBy>
  <cp:revision>6</cp:revision>
  <dcterms:created xsi:type="dcterms:W3CDTF">2019-01-19T13:12:05Z</dcterms:created>
  <dcterms:modified xsi:type="dcterms:W3CDTF">2019-01-31T04:20:38Z</dcterms:modified>
</cp:coreProperties>
</file>