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47387fe3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47387fe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72db028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72db028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72db028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72db028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c72db028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c72db028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c72db0288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c72db0288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72db0288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72db0288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72db0288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c72db0288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7cc8f3e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7cc8f3e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1056071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1056071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47387fe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47387fe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47387fe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47387fe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47387fe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47387fe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63c8cb5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63c8cb5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72db028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72db028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c72db0288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c72db0288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72db0288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72db0288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gallery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public.tableau.com/app/resources/sampl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7650" y="1673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Case study - superstore sample</a:t>
            </a:r>
            <a:endParaRPr/>
          </a:p>
        </p:txBody>
      </p:sp>
      <p:sp>
        <p:nvSpPr>
          <p:cNvPr id="87" name="Google Shape;87;p13"/>
          <p:cNvSpPr txBox="1"/>
          <p:nvPr>
            <p:ph idx="1" type="body"/>
          </p:nvPr>
        </p:nvSpPr>
        <p:spPr>
          <a:xfrm>
            <a:off x="1232700" y="2508125"/>
            <a:ext cx="7688700" cy="22611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1200"/>
              </a:spcAft>
              <a:buNone/>
            </a:pPr>
            <a:r>
              <a:rPr lang="pl"/>
              <a:t>Mateusz Lutomski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600"/>
                                        <p:tgtEl>
                                          <p:spTgt spid="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00"/>
                                        <p:tgtEl>
                                          <p:spTgt spid="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7800" y="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Profits by product’ category and subcategory</a:t>
            </a:r>
            <a:endParaRPr/>
          </a:p>
        </p:txBody>
      </p:sp>
      <p:sp>
        <p:nvSpPr>
          <p:cNvPr id="147" name="Google Shape;147;p22"/>
          <p:cNvSpPr txBox="1"/>
          <p:nvPr>
            <p:ph idx="1" type="body"/>
          </p:nvPr>
        </p:nvSpPr>
        <p:spPr>
          <a:xfrm>
            <a:off x="4808650" y="3695675"/>
            <a:ext cx="4099800" cy="124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Even though tables sales are have reached over $200000, it seems like your company is losing </a:t>
            </a:r>
            <a:r>
              <a:rPr lang="pl"/>
              <a:t>money over them. The exact difference stands at 8,56%. Let’s see, why that may be happening.</a:t>
            </a:r>
            <a:endParaRPr/>
          </a:p>
        </p:txBody>
      </p:sp>
      <p:sp>
        <p:nvSpPr>
          <p:cNvPr id="148" name="Google Shape;148;p22"/>
          <p:cNvSpPr txBox="1"/>
          <p:nvPr>
            <p:ph idx="2" type="body"/>
          </p:nvPr>
        </p:nvSpPr>
        <p:spPr>
          <a:xfrm>
            <a:off x="452400" y="3772975"/>
            <a:ext cx="3774300" cy="121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Interestingly so, copiers brought the least amount of money out of technology category products, but they are the most profitable ones. </a:t>
            </a:r>
            <a:endParaRPr/>
          </a:p>
        </p:txBody>
      </p:sp>
      <p:pic>
        <p:nvPicPr>
          <p:cNvPr id="149" name="Google Shape;149;p22"/>
          <p:cNvPicPr preferRelativeResize="0"/>
          <p:nvPr/>
        </p:nvPicPr>
        <p:blipFill>
          <a:blip r:embed="rId3">
            <a:alphaModFix/>
          </a:blip>
          <a:stretch>
            <a:fillRect/>
          </a:stretch>
        </p:blipFill>
        <p:spPr>
          <a:xfrm>
            <a:off x="0" y="883525"/>
            <a:ext cx="9144001" cy="281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6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600"/>
                                        <p:tgtEl>
                                          <p:spTgt spid="14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600"/>
                                        <p:tgtEl>
                                          <p:spTgt spid="1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668575" y="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What’s wrong with tables?</a:t>
            </a:r>
            <a:endParaRPr/>
          </a:p>
          <a:p>
            <a:pPr indent="0" lvl="0" marL="0" rtl="0" algn="l">
              <a:spcBef>
                <a:spcPts val="0"/>
              </a:spcBef>
              <a:spcAft>
                <a:spcPts val="0"/>
              </a:spcAft>
              <a:buNone/>
            </a:pPr>
            <a:r>
              <a:t/>
            </a:r>
            <a:endParaRPr/>
          </a:p>
        </p:txBody>
      </p:sp>
      <p:sp>
        <p:nvSpPr>
          <p:cNvPr id="155" name="Google Shape;155;p23"/>
          <p:cNvSpPr txBox="1"/>
          <p:nvPr>
            <p:ph idx="2" type="body"/>
          </p:nvPr>
        </p:nvSpPr>
        <p:spPr>
          <a:xfrm>
            <a:off x="4428825" y="893125"/>
            <a:ext cx="4224600" cy="40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The graph shows the problem with tables sales. Their average discount stands for a bit more than ¼ of </a:t>
            </a:r>
            <a:r>
              <a:rPr lang="pl"/>
              <a:t>its</a:t>
            </a:r>
            <a:r>
              <a:rPr lang="pl"/>
              <a:t> price (with max discount value being 50%). Knowing that SCS is at </a:t>
            </a:r>
            <a:r>
              <a:rPr lang="pl"/>
              <a:t>8,56% average loss on every table, my suggestions are:</a:t>
            </a:r>
            <a:endParaRPr/>
          </a:p>
          <a:p>
            <a:pPr indent="-311150" lvl="0" marL="457200" rtl="0" algn="l">
              <a:spcBef>
                <a:spcPts val="1200"/>
              </a:spcBef>
              <a:spcAft>
                <a:spcPts val="0"/>
              </a:spcAft>
              <a:buSzPts val="1300"/>
              <a:buChar char="●"/>
            </a:pPr>
            <a:r>
              <a:rPr lang="pl"/>
              <a:t>Reduce discounts initially to 20%, further in time the discount value may reduce even more.</a:t>
            </a:r>
            <a:endParaRPr/>
          </a:p>
          <a:p>
            <a:pPr indent="-311150" lvl="0" marL="457200" rtl="0" algn="l">
              <a:spcBef>
                <a:spcPts val="0"/>
              </a:spcBef>
              <a:spcAft>
                <a:spcPts val="0"/>
              </a:spcAft>
              <a:buSzPts val="1300"/>
              <a:buChar char="●"/>
            </a:pPr>
            <a:r>
              <a:rPr lang="pl"/>
              <a:t>Lift up the normal price.</a:t>
            </a:r>
            <a:endParaRPr/>
          </a:p>
          <a:p>
            <a:pPr indent="-311150" lvl="0" marL="457200" rtl="0" algn="l">
              <a:spcBef>
                <a:spcPts val="0"/>
              </a:spcBef>
              <a:spcAft>
                <a:spcPts val="0"/>
              </a:spcAft>
              <a:buSzPts val="1300"/>
              <a:buChar char="●"/>
            </a:pPr>
            <a:r>
              <a:rPr lang="pl"/>
              <a:t>See if there is any chance for bringing new models to sale, that might interest consumers, and therefore increase profits.</a:t>
            </a:r>
            <a:endParaRPr/>
          </a:p>
          <a:p>
            <a:pPr indent="-311150" lvl="0" marL="457200" rtl="0" algn="l">
              <a:spcBef>
                <a:spcPts val="0"/>
              </a:spcBef>
              <a:spcAft>
                <a:spcPts val="0"/>
              </a:spcAft>
              <a:buSzPts val="1300"/>
              <a:buChar char="●"/>
            </a:pPr>
            <a:r>
              <a:rPr lang="pl"/>
              <a:t>There is also an option to put some money which was meant to buy tables, to invest in some other more profitable item’ sub-category (e. g. Phones).</a:t>
            </a:r>
            <a:endParaRPr/>
          </a:p>
        </p:txBody>
      </p:sp>
      <p:pic>
        <p:nvPicPr>
          <p:cNvPr id="156" name="Google Shape;156;p23"/>
          <p:cNvPicPr preferRelativeResize="0"/>
          <p:nvPr/>
        </p:nvPicPr>
        <p:blipFill>
          <a:blip r:embed="rId3">
            <a:alphaModFix/>
          </a:blip>
          <a:stretch>
            <a:fillRect/>
          </a:stretch>
        </p:blipFill>
        <p:spPr>
          <a:xfrm>
            <a:off x="233050" y="1288563"/>
            <a:ext cx="3421825" cy="256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6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500"/>
                                        <p:tgtEl>
                                          <p:spTgt spid="1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500"/>
                                        <p:tgtEl>
                                          <p:spTgt spid="1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 calcmode="lin" valueType="num">
                                      <p:cBhvr additive="base">
                                        <p:cTn dur="500"/>
                                        <p:tgtEl>
                                          <p:spTgt spid="15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 calcmode="lin" valueType="num">
                                      <p:cBhvr additive="base">
                                        <p:cTn dur="500"/>
                                        <p:tgtEl>
                                          <p:spTgt spid="15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 calcmode="lin" valueType="num">
                                      <p:cBhvr additive="base">
                                        <p:cTn dur="500"/>
                                        <p:tgtEl>
                                          <p:spTgt spid="15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82700" y="-37000"/>
            <a:ext cx="834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Discounts  </a:t>
            </a:r>
            <a:endParaRPr/>
          </a:p>
          <a:p>
            <a:pPr indent="0" lvl="0" marL="0" rtl="0" algn="ctr">
              <a:spcBef>
                <a:spcPts val="0"/>
              </a:spcBef>
              <a:spcAft>
                <a:spcPts val="0"/>
              </a:spcAft>
              <a:buNone/>
            </a:pPr>
            <a:r>
              <a:t/>
            </a:r>
            <a:endParaRPr/>
          </a:p>
        </p:txBody>
      </p:sp>
      <p:sp>
        <p:nvSpPr>
          <p:cNvPr id="162" name="Google Shape;162;p24"/>
          <p:cNvSpPr txBox="1"/>
          <p:nvPr>
            <p:ph idx="1" type="body"/>
          </p:nvPr>
        </p:nvSpPr>
        <p:spPr>
          <a:xfrm>
            <a:off x="263075" y="4225800"/>
            <a:ext cx="8676900" cy="8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Here are the averaged discount per product category and subcategory. I want to point out especially the discount values for Bookcases and Machines. Bookcases might use a little reduction of discount value, so they may be more profitable in the future. Machines are in a low profit territory, and offered average discount of 30,61% is rather high.</a:t>
            </a:r>
            <a:endParaRPr/>
          </a:p>
        </p:txBody>
      </p:sp>
      <p:pic>
        <p:nvPicPr>
          <p:cNvPr id="163" name="Google Shape;163;p24"/>
          <p:cNvPicPr preferRelativeResize="0"/>
          <p:nvPr/>
        </p:nvPicPr>
        <p:blipFill>
          <a:blip r:embed="rId3">
            <a:alphaModFix/>
          </a:blip>
          <a:stretch>
            <a:fillRect/>
          </a:stretch>
        </p:blipFill>
        <p:spPr>
          <a:xfrm>
            <a:off x="0" y="1367258"/>
            <a:ext cx="9144001" cy="28121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6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600"/>
                                        <p:tgtEl>
                                          <p:spTgt spid="1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544675" y="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Order processing</a:t>
            </a:r>
            <a:endParaRPr/>
          </a:p>
        </p:txBody>
      </p:sp>
      <p:sp>
        <p:nvSpPr>
          <p:cNvPr id="169" name="Google Shape;169;p2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0" name="Google Shape;170;p25"/>
          <p:cNvSpPr txBox="1"/>
          <p:nvPr>
            <p:ph idx="2" type="body"/>
          </p:nvPr>
        </p:nvSpPr>
        <p:spPr>
          <a:xfrm>
            <a:off x="5183850" y="1161325"/>
            <a:ext cx="3774300" cy="39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Order processing time is the difference between order day and shipping day. </a:t>
            </a:r>
            <a:endParaRPr/>
          </a:p>
          <a:p>
            <a:pPr indent="0" lvl="0" marL="0" rtl="0" algn="l">
              <a:spcBef>
                <a:spcPts val="1200"/>
              </a:spcBef>
              <a:spcAft>
                <a:spcPts val="0"/>
              </a:spcAft>
              <a:buNone/>
            </a:pPr>
            <a:r>
              <a:rPr lang="pl"/>
              <a:t>Here are the average order processing times differentiated by </a:t>
            </a:r>
            <a:r>
              <a:rPr lang="pl"/>
              <a:t>shipping mode and customer segment. </a:t>
            </a:r>
            <a:endParaRPr/>
          </a:p>
          <a:p>
            <a:pPr indent="0" lvl="0" marL="0" rtl="0" algn="l">
              <a:spcBef>
                <a:spcPts val="1200"/>
              </a:spcBef>
              <a:spcAft>
                <a:spcPts val="0"/>
              </a:spcAft>
              <a:buNone/>
            </a:pPr>
            <a:r>
              <a:rPr lang="pl"/>
              <a:t>Customer segment shows no significant differences, which proves that there is no favouring some of the customers, which is certainly good customer-experience-wise.</a:t>
            </a:r>
            <a:endParaRPr/>
          </a:p>
          <a:p>
            <a:pPr indent="0" lvl="0" marL="0" rtl="0" algn="l">
              <a:spcBef>
                <a:spcPts val="1200"/>
              </a:spcBef>
              <a:spcAft>
                <a:spcPts val="1200"/>
              </a:spcAft>
              <a:buNone/>
            </a:pPr>
            <a:r>
              <a:rPr lang="pl"/>
              <a:t>If I also had an access to exact time of ordering and shipping, I would be able to see, why some “Same Day” orders were not shipped the same day. It could be human error as well as system’s fault, unfortunately I can’t be sure of it.</a:t>
            </a:r>
            <a:endParaRPr/>
          </a:p>
        </p:txBody>
      </p:sp>
      <p:pic>
        <p:nvPicPr>
          <p:cNvPr id="171" name="Google Shape;171;p25"/>
          <p:cNvPicPr preferRelativeResize="0"/>
          <p:nvPr/>
        </p:nvPicPr>
        <p:blipFill>
          <a:blip r:embed="rId3">
            <a:alphaModFix/>
          </a:blip>
          <a:stretch>
            <a:fillRect/>
          </a:stretch>
        </p:blipFill>
        <p:spPr>
          <a:xfrm>
            <a:off x="11175" y="1322150"/>
            <a:ext cx="5067824" cy="378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6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 calcmode="lin" valueType="num">
                                      <p:cBhvr additive="base">
                                        <p:cTn dur="600"/>
                                        <p:tgtEl>
                                          <p:spTgt spid="1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 calcmode="lin" valueType="num">
                                      <p:cBhvr additive="base">
                                        <p:cTn dur="600"/>
                                        <p:tgtEl>
                                          <p:spTgt spid="17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 calcmode="lin" valueType="num">
                                      <p:cBhvr additive="base">
                                        <p:cTn dur="600"/>
                                        <p:tgtEl>
                                          <p:spTgt spid="17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 calcmode="lin" valueType="num">
                                      <p:cBhvr additive="base">
                                        <p:cTn dur="600"/>
                                        <p:tgtEl>
                                          <p:spTgt spid="17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7800" y="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Most and least profitable items</a:t>
            </a:r>
            <a:endParaRPr/>
          </a:p>
        </p:txBody>
      </p:sp>
      <p:sp>
        <p:nvSpPr>
          <p:cNvPr id="177" name="Google Shape;177;p26"/>
          <p:cNvSpPr txBox="1"/>
          <p:nvPr>
            <p:ph idx="1" type="body"/>
          </p:nvPr>
        </p:nvSpPr>
        <p:spPr>
          <a:xfrm>
            <a:off x="366700" y="3197100"/>
            <a:ext cx="3774300" cy="177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8 out of 10 least profitable items come from sub-categories mentioned before - Machines and Tables. That’s </a:t>
            </a:r>
            <a:r>
              <a:rPr lang="pl"/>
              <a:t>another sign that shows something should be done about this, especially Machines. Individual losses might not seem that big, but accumulating these losses can take it’s toll in the future.</a:t>
            </a:r>
            <a:endParaRPr/>
          </a:p>
        </p:txBody>
      </p:sp>
      <p:sp>
        <p:nvSpPr>
          <p:cNvPr id="178" name="Google Shape;178;p26"/>
          <p:cNvSpPr txBox="1"/>
          <p:nvPr>
            <p:ph idx="2" type="body"/>
          </p:nvPr>
        </p:nvSpPr>
        <p:spPr>
          <a:xfrm>
            <a:off x="4843425" y="3197100"/>
            <a:ext cx="3774300" cy="177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This chart shows, that some machines bring some true value to the company. Given more information about these products could allow me to see why some machines are much more profitable than the others. Data like customer ratings or complaints amount could be quite useful here.</a:t>
            </a:r>
            <a:endParaRPr/>
          </a:p>
        </p:txBody>
      </p:sp>
      <p:pic>
        <p:nvPicPr>
          <p:cNvPr id="179" name="Google Shape;179;p26"/>
          <p:cNvPicPr preferRelativeResize="0"/>
          <p:nvPr/>
        </p:nvPicPr>
        <p:blipFill>
          <a:blip r:embed="rId3">
            <a:alphaModFix/>
          </a:blip>
          <a:stretch>
            <a:fillRect/>
          </a:stretch>
        </p:blipFill>
        <p:spPr>
          <a:xfrm>
            <a:off x="68250" y="852500"/>
            <a:ext cx="4039150" cy="2078100"/>
          </a:xfrm>
          <a:prstGeom prst="rect">
            <a:avLst/>
          </a:prstGeom>
          <a:noFill/>
          <a:ln>
            <a:noFill/>
          </a:ln>
        </p:spPr>
      </p:pic>
      <p:pic>
        <p:nvPicPr>
          <p:cNvPr id="180" name="Google Shape;180;p26"/>
          <p:cNvPicPr preferRelativeResize="0"/>
          <p:nvPr/>
        </p:nvPicPr>
        <p:blipFill>
          <a:blip r:embed="rId4">
            <a:alphaModFix/>
          </a:blip>
          <a:stretch>
            <a:fillRect/>
          </a:stretch>
        </p:blipFill>
        <p:spPr>
          <a:xfrm>
            <a:off x="4402382" y="834675"/>
            <a:ext cx="4703843" cy="211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6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600"/>
                                        <p:tgtEl>
                                          <p:spTgt spid="1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6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600"/>
                                        <p:tgtEl>
                                          <p:spTgt spid="1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92600" y="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Top 20 customers</a:t>
            </a:r>
            <a:endParaRPr/>
          </a:p>
        </p:txBody>
      </p:sp>
      <p:sp>
        <p:nvSpPr>
          <p:cNvPr id="186" name="Google Shape;186;p27"/>
          <p:cNvSpPr txBox="1"/>
          <p:nvPr>
            <p:ph idx="1" type="body"/>
          </p:nvPr>
        </p:nvSpPr>
        <p:spPr>
          <a:xfrm>
            <a:off x="144650" y="3855775"/>
            <a:ext cx="8336400" cy="115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Looking into profits generated by customers gave me an idea of introducing the special loyalty programme for your most active customers. 20 is just a random number, it could be larger/smaller, but I believe that may reinforce your bond with most valuable customers.</a:t>
            </a:r>
            <a:endParaRPr/>
          </a:p>
        </p:txBody>
      </p:sp>
      <p:pic>
        <p:nvPicPr>
          <p:cNvPr id="187" name="Google Shape;187;p27"/>
          <p:cNvPicPr preferRelativeResize="0"/>
          <p:nvPr/>
        </p:nvPicPr>
        <p:blipFill>
          <a:blip r:embed="rId3">
            <a:alphaModFix/>
          </a:blip>
          <a:stretch>
            <a:fillRect/>
          </a:stretch>
        </p:blipFill>
        <p:spPr>
          <a:xfrm>
            <a:off x="0" y="677633"/>
            <a:ext cx="9144001" cy="31781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7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700"/>
                                        <p:tgtEl>
                                          <p:spTgt spid="1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27800" y="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Summary</a:t>
            </a:r>
            <a:endParaRPr/>
          </a:p>
        </p:txBody>
      </p:sp>
      <p:sp>
        <p:nvSpPr>
          <p:cNvPr id="193" name="Google Shape;193;p28"/>
          <p:cNvSpPr txBox="1"/>
          <p:nvPr>
            <p:ph idx="1" type="body"/>
          </p:nvPr>
        </p:nvSpPr>
        <p:spPr>
          <a:xfrm>
            <a:off x="662725" y="1346200"/>
            <a:ext cx="3774300" cy="354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l"/>
              <a:t>Suggestions:</a:t>
            </a:r>
            <a:endParaRPr/>
          </a:p>
          <a:p>
            <a:pPr indent="-311150" lvl="0" marL="457200" rtl="0" algn="l">
              <a:spcBef>
                <a:spcPts val="1200"/>
              </a:spcBef>
              <a:spcAft>
                <a:spcPts val="0"/>
              </a:spcAft>
              <a:buSzPts val="1300"/>
              <a:buChar char="●"/>
            </a:pPr>
            <a:r>
              <a:rPr lang="pl"/>
              <a:t>Remaking table selling strategy</a:t>
            </a:r>
            <a:endParaRPr/>
          </a:p>
          <a:p>
            <a:pPr indent="-311150" lvl="0" marL="457200" rtl="0" algn="l">
              <a:spcBef>
                <a:spcPts val="0"/>
              </a:spcBef>
              <a:spcAft>
                <a:spcPts val="0"/>
              </a:spcAft>
              <a:buSzPts val="1300"/>
              <a:buChar char="●"/>
            </a:pPr>
            <a:r>
              <a:rPr lang="pl"/>
              <a:t>Launching advertising campaign of Your store targeted at North and Central regions of the USA</a:t>
            </a:r>
            <a:endParaRPr/>
          </a:p>
          <a:p>
            <a:pPr indent="-311150" lvl="0" marL="457200" rtl="0" algn="l">
              <a:spcBef>
                <a:spcPts val="0"/>
              </a:spcBef>
              <a:spcAft>
                <a:spcPts val="0"/>
              </a:spcAft>
              <a:buSzPts val="1300"/>
              <a:buChar char="●"/>
            </a:pPr>
            <a:r>
              <a:rPr lang="pl"/>
              <a:t>Introducing a loyalty programme and limited time offers</a:t>
            </a:r>
            <a:endParaRPr/>
          </a:p>
          <a:p>
            <a:pPr indent="-311150" lvl="0" marL="457200" rtl="0" algn="l">
              <a:spcBef>
                <a:spcPts val="0"/>
              </a:spcBef>
              <a:spcAft>
                <a:spcPts val="0"/>
              </a:spcAft>
              <a:buSzPts val="1300"/>
              <a:buChar char="●"/>
            </a:pPr>
            <a:r>
              <a:rPr lang="pl"/>
              <a:t>Expanding customer base (especially Home Office segment)</a:t>
            </a:r>
            <a:endParaRPr/>
          </a:p>
          <a:p>
            <a:pPr indent="-311150" lvl="0" marL="457200" rtl="0" algn="l">
              <a:spcBef>
                <a:spcPts val="0"/>
              </a:spcBef>
              <a:spcAft>
                <a:spcPts val="0"/>
              </a:spcAft>
              <a:buSzPts val="1300"/>
              <a:buChar char="●"/>
            </a:pPr>
            <a:r>
              <a:rPr lang="pl"/>
              <a:t>Looking into changing some discount values</a:t>
            </a:r>
            <a:endParaRPr/>
          </a:p>
          <a:p>
            <a:pPr indent="-311150" lvl="0" marL="457200" rtl="0" algn="l">
              <a:spcBef>
                <a:spcPts val="0"/>
              </a:spcBef>
              <a:spcAft>
                <a:spcPts val="0"/>
              </a:spcAft>
              <a:buSzPts val="1300"/>
              <a:buChar char="●"/>
            </a:pPr>
            <a:r>
              <a:rPr lang="pl"/>
              <a:t>Increasing copiers’ share in Technology sales (due to huge profit opportunities)</a:t>
            </a:r>
            <a:endParaRPr/>
          </a:p>
          <a:p>
            <a:pPr indent="-311150" lvl="0" marL="457200" rtl="0" algn="l">
              <a:spcBef>
                <a:spcPts val="0"/>
              </a:spcBef>
              <a:spcAft>
                <a:spcPts val="0"/>
              </a:spcAft>
              <a:buSzPts val="1300"/>
              <a:buChar char="●"/>
            </a:pPr>
            <a:r>
              <a:rPr lang="pl"/>
              <a:t>Investing in Technology sub-category products</a:t>
            </a:r>
            <a:endParaRPr/>
          </a:p>
        </p:txBody>
      </p:sp>
      <p:sp>
        <p:nvSpPr>
          <p:cNvPr id="194" name="Google Shape;194;p28"/>
          <p:cNvSpPr txBox="1"/>
          <p:nvPr>
            <p:ph idx="2" type="body"/>
          </p:nvPr>
        </p:nvSpPr>
        <p:spPr>
          <a:xfrm>
            <a:off x="4702800" y="1390600"/>
            <a:ext cx="3774300" cy="32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What should remain and prosper:</a:t>
            </a:r>
            <a:endParaRPr/>
          </a:p>
          <a:p>
            <a:pPr indent="-311150" lvl="0" marL="457200" rtl="0" algn="l">
              <a:spcBef>
                <a:spcPts val="1200"/>
              </a:spcBef>
              <a:spcAft>
                <a:spcPts val="0"/>
              </a:spcAft>
              <a:buSzPts val="1300"/>
              <a:buChar char="●"/>
            </a:pPr>
            <a:r>
              <a:rPr lang="pl"/>
              <a:t>Stability in yearly revenue increase</a:t>
            </a:r>
            <a:endParaRPr/>
          </a:p>
          <a:p>
            <a:pPr indent="-311150" lvl="0" marL="457200" rtl="0" algn="l">
              <a:spcBef>
                <a:spcPts val="0"/>
              </a:spcBef>
              <a:spcAft>
                <a:spcPts val="0"/>
              </a:spcAft>
              <a:buSzPts val="1300"/>
              <a:buChar char="●"/>
            </a:pPr>
            <a:r>
              <a:rPr lang="pl"/>
              <a:t>Sales in East, South and West regions of USA (especially California and Texas)</a:t>
            </a:r>
            <a:endParaRPr/>
          </a:p>
          <a:p>
            <a:pPr indent="-311150" lvl="0" marL="457200" rtl="0" algn="l">
              <a:spcBef>
                <a:spcPts val="0"/>
              </a:spcBef>
              <a:spcAft>
                <a:spcPts val="0"/>
              </a:spcAft>
              <a:buSzPts val="1300"/>
              <a:buChar char="●"/>
            </a:pPr>
            <a:r>
              <a:rPr lang="pl"/>
              <a:t>Order processing times</a:t>
            </a:r>
            <a:endParaRPr/>
          </a:p>
          <a:p>
            <a:pPr indent="-311150" lvl="0" marL="457200" rtl="0" algn="l">
              <a:spcBef>
                <a:spcPts val="0"/>
              </a:spcBef>
              <a:spcAft>
                <a:spcPts val="0"/>
              </a:spcAft>
              <a:buSzPts val="1300"/>
              <a:buChar char="●"/>
            </a:pPr>
            <a:r>
              <a:rPr lang="pl"/>
              <a:t>Technology’ product sales</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700"/>
                                        <p:tgtEl>
                                          <p:spTgt spid="1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700"/>
                                        <p:tgtEl>
                                          <p:spTgt spid="1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ctrTitle"/>
          </p:nvPr>
        </p:nvSpPr>
        <p:spPr>
          <a:xfrm>
            <a:off x="690950" y="2155650"/>
            <a:ext cx="7688100" cy="83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a:t>Thanks for Your time :)</a:t>
            </a:r>
            <a:endParaRPr/>
          </a:p>
        </p:txBody>
      </p:sp>
      <p:sp>
        <p:nvSpPr>
          <p:cNvPr id="200" name="Google Shape;200;p29"/>
          <p:cNvSpPr txBox="1"/>
          <p:nvPr>
            <p:ph idx="1" type="subTitle"/>
          </p:nvPr>
        </p:nvSpPr>
        <p:spPr>
          <a:xfrm>
            <a:off x="833252" y="46826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48725" y="0"/>
            <a:ext cx="8520600" cy="4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300"/>
              <a:t>Scenario</a:t>
            </a:r>
            <a:endParaRPr sz="2300"/>
          </a:p>
          <a:p>
            <a:pPr indent="0" lvl="0" marL="0" rtl="0" algn="ctr">
              <a:spcBef>
                <a:spcPts val="0"/>
              </a:spcBef>
              <a:spcAft>
                <a:spcPts val="0"/>
              </a:spcAft>
              <a:buNone/>
            </a:pPr>
            <a:r>
              <a:t/>
            </a:r>
            <a:endParaRPr/>
          </a:p>
          <a:p>
            <a:pPr indent="0" lvl="0" marL="0" rtl="0" algn="l">
              <a:spcBef>
                <a:spcPts val="0"/>
              </a:spcBef>
              <a:spcAft>
                <a:spcPts val="0"/>
              </a:spcAft>
              <a:buNone/>
            </a:pPr>
            <a:r>
              <a:t/>
            </a:r>
            <a:endParaRPr sz="1800">
              <a:highlight>
                <a:schemeClr val="lt1"/>
              </a:highlight>
              <a:latin typeface="Roboto"/>
              <a:ea typeface="Roboto"/>
              <a:cs typeface="Roboto"/>
              <a:sym typeface="Roboto"/>
            </a:endParaRPr>
          </a:p>
        </p:txBody>
      </p:sp>
      <p:sp>
        <p:nvSpPr>
          <p:cNvPr id="93" name="Google Shape;93;p14"/>
          <p:cNvSpPr txBox="1"/>
          <p:nvPr>
            <p:ph idx="1" type="subTitle"/>
          </p:nvPr>
        </p:nvSpPr>
        <p:spPr>
          <a:xfrm>
            <a:off x="311700" y="1235925"/>
            <a:ext cx="8520600" cy="3781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t/>
            </a:r>
            <a:endParaRPr sz="1040">
              <a:solidFill>
                <a:srgbClr val="000000"/>
              </a:solidFill>
              <a:highlight>
                <a:schemeClr val="lt2"/>
              </a:highlight>
            </a:endParaRPr>
          </a:p>
          <a:p>
            <a:pPr indent="0" lvl="0" marL="0" rtl="0" algn="just">
              <a:lnSpc>
                <a:spcPct val="95000"/>
              </a:lnSpc>
              <a:spcBef>
                <a:spcPts val="0"/>
              </a:spcBef>
              <a:spcAft>
                <a:spcPts val="0"/>
              </a:spcAft>
              <a:buClr>
                <a:schemeClr val="dk1"/>
              </a:buClr>
              <a:buSzPts val="440"/>
              <a:buFont typeface="Arial"/>
              <a:buNone/>
            </a:pPr>
            <a:r>
              <a:rPr lang="pl" sz="1308">
                <a:solidFill>
                  <a:srgbClr val="000000"/>
                </a:solidFill>
                <a:highlight>
                  <a:schemeClr val="lt2"/>
                </a:highlight>
              </a:rPr>
              <a:t>You are a junior data analyst working for a business intelligence consultant. You have been at your job for six months, and your boss feels you are ready for more responsibility. He has asked you to lead a project for a brand new client — this will involve everything from defining the business task all the way through presenting your data-driven recommendations. You will choose the topic, ask the right questions, identify a fresh dataset and ensure its integrity, conduct analysis, create compelling data visualizations, and prepare a presentation.</a:t>
            </a:r>
            <a:endParaRPr sz="1308">
              <a:solidFill>
                <a:srgbClr val="000000"/>
              </a:solidFill>
              <a:highlight>
                <a:schemeClr val="lt2"/>
              </a:highlight>
            </a:endParaRPr>
          </a:p>
          <a:p>
            <a:pPr indent="0" lvl="0" marL="0" rtl="0" algn="l">
              <a:lnSpc>
                <a:spcPct val="95000"/>
              </a:lnSpc>
              <a:spcBef>
                <a:spcPts val="0"/>
              </a:spcBef>
              <a:spcAft>
                <a:spcPts val="0"/>
              </a:spcAft>
              <a:buClr>
                <a:schemeClr val="dk1"/>
              </a:buClr>
              <a:buSzPts val="440"/>
              <a:buFont typeface="Arial"/>
              <a:buNone/>
            </a:pPr>
            <a:r>
              <a:t/>
            </a:r>
            <a:endParaRPr sz="1308">
              <a:solidFill>
                <a:srgbClr val="000000"/>
              </a:solidFill>
              <a:highlight>
                <a:schemeClr val="lt2"/>
              </a:highlight>
            </a:endParaRPr>
          </a:p>
          <a:p>
            <a:pPr indent="0" lvl="0" marL="0" rtl="0" algn="l">
              <a:lnSpc>
                <a:spcPct val="95000"/>
              </a:lnSpc>
              <a:spcBef>
                <a:spcPts val="0"/>
              </a:spcBef>
              <a:spcAft>
                <a:spcPts val="0"/>
              </a:spcAft>
              <a:buClr>
                <a:schemeClr val="dk1"/>
              </a:buClr>
              <a:buSzPts val="440"/>
              <a:buFont typeface="Arial"/>
              <a:buNone/>
            </a:pPr>
            <a:r>
              <a:rPr lang="pl" sz="1308">
                <a:solidFill>
                  <a:srgbClr val="000000"/>
                </a:solidFill>
                <a:highlight>
                  <a:schemeClr val="lt2"/>
                </a:highlight>
              </a:rPr>
              <a:t>The mentioned brand new client, is a large retail company, called </a:t>
            </a:r>
            <a:r>
              <a:rPr b="1" lang="pl" sz="1308">
                <a:solidFill>
                  <a:srgbClr val="000000"/>
                </a:solidFill>
                <a:highlight>
                  <a:schemeClr val="lt2"/>
                </a:highlight>
              </a:rPr>
              <a:t>SooperCoolStore</a:t>
            </a:r>
            <a:r>
              <a:rPr lang="pl" sz="1308">
                <a:solidFill>
                  <a:srgbClr val="000000"/>
                </a:solidFill>
                <a:highlight>
                  <a:schemeClr val="lt2"/>
                </a:highlight>
              </a:rPr>
              <a:t> (fictional name, we'll call them SCS), represented by Mr. Wingchun, who's the CFO's assistant. The SCS company wants to expand their business even further, but before that, they want to analyze their weak points, the areas where they could improve, and only then will they feel ready to build more facilities, broaden their product range, etc. That said, they need your help to identify where the areas for improvement are. It was not specified if you should look for improvable areas in any particular area of retail, SCS is open to any recommendations, as long as they're insightful and possible to incorporate.</a:t>
            </a:r>
            <a:endParaRPr sz="1308">
              <a:solidFill>
                <a:srgbClr val="000000"/>
              </a:solidFill>
              <a:highlight>
                <a:schemeClr val="lt2"/>
              </a:highlight>
            </a:endParaRPr>
          </a:p>
          <a:p>
            <a:pPr indent="0" lvl="0" marL="0" rtl="0" algn="l">
              <a:lnSpc>
                <a:spcPct val="95000"/>
              </a:lnSpc>
              <a:spcBef>
                <a:spcPts val="0"/>
              </a:spcBef>
              <a:spcAft>
                <a:spcPts val="0"/>
              </a:spcAft>
              <a:buClr>
                <a:schemeClr val="dk1"/>
              </a:buClr>
              <a:buSzPts val="440"/>
              <a:buFont typeface="Arial"/>
              <a:buNone/>
            </a:pPr>
            <a:r>
              <a:t/>
            </a:r>
            <a:endParaRPr sz="1308">
              <a:solidFill>
                <a:srgbClr val="000000"/>
              </a:solidFill>
              <a:highlight>
                <a:schemeClr val="lt2"/>
              </a:highlight>
            </a:endParaRPr>
          </a:p>
          <a:p>
            <a:pPr indent="0" lvl="0" marL="0" rtl="0" algn="l">
              <a:lnSpc>
                <a:spcPct val="95000"/>
              </a:lnSpc>
              <a:spcBef>
                <a:spcPts val="0"/>
              </a:spcBef>
              <a:spcAft>
                <a:spcPts val="0"/>
              </a:spcAft>
              <a:buSzPts val="440"/>
              <a:buNone/>
            </a:pPr>
            <a:r>
              <a:rPr lang="pl" sz="1308">
                <a:solidFill>
                  <a:srgbClr val="000000"/>
                </a:solidFill>
                <a:highlight>
                  <a:schemeClr val="lt2"/>
                </a:highlight>
              </a:rPr>
              <a:t>To make the task </a:t>
            </a:r>
            <a:r>
              <a:rPr lang="pl" sz="1308">
                <a:solidFill>
                  <a:srgbClr val="000000"/>
                </a:solidFill>
                <a:highlight>
                  <a:schemeClr val="lt2"/>
                </a:highlight>
              </a:rPr>
              <a:t>achievable</a:t>
            </a:r>
            <a:r>
              <a:rPr lang="pl" sz="1308">
                <a:solidFill>
                  <a:srgbClr val="000000"/>
                </a:solidFill>
                <a:highlight>
                  <a:schemeClr val="lt2"/>
                </a:highlight>
              </a:rPr>
              <a:t>, they've provided you with dataset containing information about sales in years 2014-2017. The data is categorized into these variables - Order ID, Order Date, Ship Date, Ship Mode, Customer ID, Customer Name, Segment, Country, City, State, Postal Code, Region, Product ID, Category, Sub-Category, Product Name, Sales Quantity, Discount and Profit. Dataset contains almost 10000 rows of data.</a:t>
            </a:r>
            <a:endParaRPr sz="1308">
              <a:solidFill>
                <a:srgbClr val="000000"/>
              </a:solidFill>
              <a:highlight>
                <a:schemeClr val="lt2"/>
              </a:highlight>
            </a:endParaRPr>
          </a:p>
          <a:p>
            <a:pPr indent="0" lvl="0" marL="0" rtl="0" algn="l">
              <a:lnSpc>
                <a:spcPct val="95000"/>
              </a:lnSpc>
              <a:spcBef>
                <a:spcPts val="0"/>
              </a:spcBef>
              <a:spcAft>
                <a:spcPts val="0"/>
              </a:spcAft>
              <a:buSzPts val="440"/>
              <a:buNone/>
            </a:pPr>
            <a:r>
              <a:t/>
            </a:r>
            <a:endParaRPr sz="580">
              <a:solidFill>
                <a:srgbClr val="000000"/>
              </a:solidFill>
              <a:highlight>
                <a:schemeClr val="lt1"/>
              </a:highlight>
              <a:latin typeface="Roboto"/>
              <a:ea typeface="Roboto"/>
              <a:cs typeface="Roboto"/>
              <a:sym typeface="Roboto"/>
            </a:endParaRPr>
          </a:p>
          <a:p>
            <a:pPr indent="0" lvl="0" marL="0" rtl="0" algn="l">
              <a:lnSpc>
                <a:spcPct val="95000"/>
              </a:lnSpc>
              <a:spcBef>
                <a:spcPts val="0"/>
              </a:spcBef>
              <a:spcAft>
                <a:spcPts val="0"/>
              </a:spcAft>
              <a:buClr>
                <a:schemeClr val="dk1"/>
              </a:buClr>
              <a:buSzPts val="440"/>
              <a:buFont typeface="Arial"/>
              <a:buNone/>
            </a:pPr>
            <a:r>
              <a:t/>
            </a:r>
            <a:endParaRPr sz="580">
              <a:solidFill>
                <a:schemeClr val="dk1"/>
              </a:solidFill>
              <a:highlight>
                <a:srgbClr val="FFFFFF"/>
              </a:highlight>
              <a:latin typeface="Roboto"/>
              <a:ea typeface="Roboto"/>
              <a:cs typeface="Roboto"/>
              <a:sym typeface="Roboto"/>
            </a:endParaRPr>
          </a:p>
          <a:p>
            <a:pPr indent="0" lvl="0" marL="0" rtl="0" algn="l">
              <a:lnSpc>
                <a:spcPct val="80000"/>
              </a:lnSpc>
              <a:spcBef>
                <a:spcPts val="0"/>
              </a:spcBef>
              <a:spcAft>
                <a:spcPts val="0"/>
              </a:spcAft>
              <a:buSzPts val="440"/>
              <a:buNone/>
            </a:pPr>
            <a:r>
              <a:t/>
            </a:r>
            <a:endParaRPr sz="74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 calcmode="lin" valueType="num">
                                      <p:cBhvr additive="base">
                                        <p:cTn dur="500"/>
                                        <p:tgtEl>
                                          <p:spTgt spid="9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 calcmode="lin" valueType="num">
                                      <p:cBhvr additive="base">
                                        <p:cTn dur="500"/>
                                        <p:tgtEl>
                                          <p:spTgt spid="9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 calcmode="lin" valueType="num">
                                      <p:cBhvr additive="base">
                                        <p:cTn dur="500"/>
                                        <p:tgtEl>
                                          <p:spTgt spid="9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 calcmode="lin" valueType="num">
                                      <p:cBhvr additive="base">
                                        <p:cTn dur="500"/>
                                        <p:tgtEl>
                                          <p:spTgt spid="9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 calcmode="lin" valueType="num">
                                      <p:cBhvr additive="base">
                                        <p:cTn dur="500"/>
                                        <p:tgtEl>
                                          <p:spTgt spid="9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 calcmode="lin" valueType="num">
                                      <p:cBhvr additive="base">
                                        <p:cTn dur="500"/>
                                        <p:tgtEl>
                                          <p:spTgt spid="9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 calcmode="lin" valueType="num">
                                      <p:cBhvr additive="base">
                                        <p:cTn dur="500"/>
                                        <p:tgtEl>
                                          <p:spTgt spid="9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 calcmode="lin" valueType="num">
                                      <p:cBhvr additive="base">
                                        <p:cTn dur="500"/>
                                        <p:tgtEl>
                                          <p:spTgt spid="9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 calcmode="lin" valueType="num">
                                      <p:cBhvr additive="base">
                                        <p:cTn dur="500"/>
                                        <p:tgtEl>
                                          <p:spTgt spid="9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11700" y="0"/>
            <a:ext cx="8520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300"/>
              <a:t>Business task and stakeholders</a:t>
            </a:r>
            <a:endParaRPr sz="2300"/>
          </a:p>
          <a:p>
            <a:pPr indent="0" lvl="0" marL="0" rtl="0" algn="l">
              <a:spcBef>
                <a:spcPts val="0"/>
              </a:spcBef>
              <a:spcAft>
                <a:spcPts val="0"/>
              </a:spcAft>
              <a:buNone/>
            </a:pPr>
            <a:r>
              <a:t/>
            </a:r>
            <a:endParaRPr/>
          </a:p>
        </p:txBody>
      </p:sp>
      <p:sp>
        <p:nvSpPr>
          <p:cNvPr id="99" name="Google Shape;99;p15"/>
          <p:cNvSpPr txBox="1"/>
          <p:nvPr>
            <p:ph idx="1" type="subTitle"/>
          </p:nvPr>
        </p:nvSpPr>
        <p:spPr>
          <a:xfrm>
            <a:off x="311700" y="1450350"/>
            <a:ext cx="8520600" cy="22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l" sz="1300">
                <a:solidFill>
                  <a:srgbClr val="000000"/>
                </a:solidFill>
                <a:highlight>
                  <a:schemeClr val="lt2"/>
                </a:highlight>
              </a:rPr>
              <a:t>The business task </a:t>
            </a:r>
            <a:r>
              <a:rPr b="1" lang="pl" sz="1300">
                <a:solidFill>
                  <a:srgbClr val="000000"/>
                </a:solidFill>
                <a:highlight>
                  <a:schemeClr val="lt2"/>
                </a:highlight>
              </a:rPr>
              <a:t>is to find the areas for improvement in SCS' performance. </a:t>
            </a:r>
            <a:endParaRPr b="1"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t/>
            </a:r>
            <a:endParaRPr b="1"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rPr lang="pl" sz="1300">
                <a:solidFill>
                  <a:srgbClr val="000000"/>
                </a:solidFill>
                <a:highlight>
                  <a:schemeClr val="lt2"/>
                </a:highlight>
              </a:rPr>
              <a:t>Inner stakeholder would be a coordinator of the project, VP of Analytics in my company, </a:t>
            </a:r>
            <a:r>
              <a:rPr b="1" lang="pl" sz="1300">
                <a:solidFill>
                  <a:srgbClr val="000000"/>
                </a:solidFill>
                <a:highlight>
                  <a:schemeClr val="lt2"/>
                </a:highlight>
              </a:rPr>
              <a:t>Mrs. Leebruce.</a:t>
            </a:r>
            <a:endParaRPr b="1"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t/>
            </a:r>
            <a:endParaRPr b="1"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rPr lang="pl" sz="1300">
                <a:solidFill>
                  <a:srgbClr val="000000"/>
                </a:solidFill>
                <a:highlight>
                  <a:schemeClr val="lt2"/>
                </a:highlight>
              </a:rPr>
              <a:t>The key stakeholder will be </a:t>
            </a:r>
            <a:r>
              <a:rPr b="1" lang="pl" sz="1300">
                <a:solidFill>
                  <a:srgbClr val="000000"/>
                </a:solidFill>
                <a:highlight>
                  <a:schemeClr val="lt2"/>
                </a:highlight>
              </a:rPr>
              <a:t>Mr. Wingchun</a:t>
            </a:r>
            <a:r>
              <a:rPr lang="pl" sz="1300">
                <a:solidFill>
                  <a:srgbClr val="000000"/>
                </a:solidFill>
                <a:highlight>
                  <a:schemeClr val="lt2"/>
                </a:highlight>
              </a:rPr>
              <a:t>, and perhaps the people he decides to take with him (that may include more decisive personnel from SCS company). However, it was not specified whether someone's going to join him, so for now he's the only stakeholder.</a:t>
            </a:r>
            <a:endParaRPr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t/>
            </a:r>
            <a:endParaRPr sz="1100">
              <a:solidFill>
                <a:srgbClr val="000000"/>
              </a:solidFill>
              <a:highlight>
                <a:schemeClr val="lt2"/>
              </a:highlight>
            </a:endParaRPr>
          </a:p>
          <a:p>
            <a:pPr indent="0" lvl="0" marL="0" rtl="0" algn="l">
              <a:spcBef>
                <a:spcPts val="0"/>
              </a:spcBef>
              <a:spcAft>
                <a:spcPts val="0"/>
              </a:spcAft>
              <a:buNone/>
            </a:pPr>
            <a:r>
              <a:t/>
            </a:r>
            <a:endParaRPr>
              <a:solidFill>
                <a:srgbClr val="000000"/>
              </a:solidFill>
              <a:highlight>
                <a:schemeClr val="lt2"/>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3" name="Shape 103"/>
        <p:cNvGrpSpPr/>
        <p:nvPr/>
      </p:nvGrpSpPr>
      <p:grpSpPr>
        <a:xfrm>
          <a:off x="0" y="0"/>
          <a:ext cx="0" cy="0"/>
          <a:chOff x="0" y="0"/>
          <a:chExt cx="0" cy="0"/>
        </a:xfrm>
      </p:grpSpPr>
      <p:sp>
        <p:nvSpPr>
          <p:cNvPr id="104" name="Google Shape;104;p16"/>
          <p:cNvSpPr txBox="1"/>
          <p:nvPr>
            <p:ph type="ctrTitle"/>
          </p:nvPr>
        </p:nvSpPr>
        <p:spPr>
          <a:xfrm>
            <a:off x="267300" y="0"/>
            <a:ext cx="8520600" cy="89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sz="2300"/>
              <a:t>Dataset information</a:t>
            </a:r>
            <a:endParaRPr sz="2300"/>
          </a:p>
        </p:txBody>
      </p:sp>
      <p:sp>
        <p:nvSpPr>
          <p:cNvPr id="105" name="Google Shape;105;p16"/>
          <p:cNvSpPr txBox="1"/>
          <p:nvPr>
            <p:ph idx="1" type="subTitle"/>
          </p:nvPr>
        </p:nvSpPr>
        <p:spPr>
          <a:xfrm>
            <a:off x="311700" y="1369125"/>
            <a:ext cx="8520600" cy="363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pl" sz="1300">
                <a:solidFill>
                  <a:srgbClr val="000000"/>
                </a:solidFill>
                <a:highlight>
                  <a:schemeClr val="lt2"/>
                </a:highlight>
              </a:rPr>
              <a:t>Dataset I'm going to be using here is an open-source dataset which can be found </a:t>
            </a:r>
            <a:r>
              <a:rPr lang="pl" sz="1300" u="sng">
                <a:solidFill>
                  <a:schemeClr val="dk1"/>
                </a:solidFill>
                <a:highlight>
                  <a:schemeClr val="lt2"/>
                </a:highlight>
                <a:hlinkClick r:id="rId3">
                  <a:extLst>
                    <a:ext uri="{A12FA001-AC4F-418D-AE19-62706E023703}">
                      <ahyp:hlinkClr val="tx"/>
                    </a:ext>
                  </a:extLst>
                </a:hlinkClick>
              </a:rPr>
              <a:t>here</a:t>
            </a:r>
            <a:r>
              <a:rPr lang="pl" sz="1300">
                <a:solidFill>
                  <a:srgbClr val="000000"/>
                </a:solidFill>
                <a:highlight>
                  <a:schemeClr val="lt2"/>
                </a:highlight>
              </a:rPr>
              <a:t> (Superstore Sales). The data is categorized into 17 variables - Order ID, Order Date, Ship Date, Ship Mode, Customer ID, Customer Name, Segment, Country, City, State, Postal Code, Region, Product ID, Category, Sub-Category, Product Name, Sales Quantity, Discount and Profit. Dataset contains 10291 rows of data. It consist of 1 .csv file, within which are two sheets - one called "Orders", which holds the majority of the data, the second one's called "Returns", and consists of only 2 columns called "Returned", which is a boolean type of data (every record says "Yes" and corresponding Order ID. </a:t>
            </a:r>
            <a:endParaRPr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t/>
            </a:r>
            <a:endParaRPr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rPr lang="pl" sz="1300">
                <a:solidFill>
                  <a:srgbClr val="000000"/>
                </a:solidFill>
                <a:highlight>
                  <a:schemeClr val="lt2"/>
                </a:highlight>
              </a:rPr>
              <a:t>Since data was collected by the store itself, it's credibility shouldn't be questioned. It was collected first-hand, so I believe there's nothing to worry about. </a:t>
            </a:r>
            <a:endParaRPr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t/>
            </a:r>
            <a:endParaRPr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rPr lang="pl" sz="1300">
                <a:solidFill>
                  <a:srgbClr val="000000"/>
                </a:solidFill>
                <a:highlight>
                  <a:schemeClr val="lt2"/>
                </a:highlight>
              </a:rPr>
              <a:t>When it comes to data integrity, I haven't encountered any biases in the dataset, it doesn't contain information which could be somehow misunderstood and gathered incorrectly. Sold merchandise is categorized, products have their unique names and ID's and the numbers regarding the sales (eg. quantity, price, discounts) don't seem to be invalid. Basically the dataset seems quite clean already, further cleaning processes will be covered in next chapter.</a:t>
            </a:r>
            <a:endParaRPr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t/>
            </a:r>
            <a:endParaRPr sz="1300">
              <a:solidFill>
                <a:srgbClr val="000000"/>
              </a:solidFill>
              <a:highlight>
                <a:schemeClr val="lt2"/>
              </a:highlight>
            </a:endParaRPr>
          </a:p>
          <a:p>
            <a:pPr indent="0" lvl="0" marL="0" rtl="0" algn="l">
              <a:spcBef>
                <a:spcPts val="0"/>
              </a:spcBef>
              <a:spcAft>
                <a:spcPts val="0"/>
              </a:spcAft>
              <a:buClr>
                <a:schemeClr val="dk1"/>
              </a:buClr>
              <a:buSzPts val="1100"/>
              <a:buFont typeface="Arial"/>
              <a:buNone/>
            </a:pPr>
            <a:r>
              <a:rPr lang="pl" sz="1300">
                <a:solidFill>
                  <a:srgbClr val="000000"/>
                </a:solidFill>
                <a:highlight>
                  <a:schemeClr val="lt2"/>
                </a:highlight>
              </a:rPr>
              <a:t>Personal information about buyers could be troubling. There are names, surnames, cities where each customer lives, which could be a setback, if we were dealing with an actual, real-world data. But since data is fictional, the problem does not exist.</a:t>
            </a:r>
            <a:endParaRPr sz="1300">
              <a:solidFill>
                <a:srgbClr val="000000"/>
              </a:solidFill>
              <a:highlight>
                <a:schemeClr val="lt2"/>
              </a:highlight>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 calcmode="lin" valueType="num">
                                      <p:cBhvr additive="base">
                                        <p:cTn dur="700"/>
                                        <p:tgtEl>
                                          <p:spTgt spid="10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 calcmode="lin" valueType="num">
                                      <p:cBhvr additive="base">
                                        <p:cTn dur="700"/>
                                        <p:tgtEl>
                                          <p:spTgt spid="10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 calcmode="lin" valueType="num">
                                      <p:cBhvr additive="base">
                                        <p:cTn dur="700"/>
                                        <p:tgtEl>
                                          <p:spTgt spid="10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 calcmode="lin" valueType="num">
                                      <p:cBhvr additive="base">
                                        <p:cTn dur="700"/>
                                        <p:tgtEl>
                                          <p:spTgt spid="10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 calcmode="lin" valueType="num">
                                      <p:cBhvr additive="base">
                                        <p:cTn dur="700"/>
                                        <p:tgtEl>
                                          <p:spTgt spid="10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 calcmode="lin" valueType="num">
                                      <p:cBhvr additive="base">
                                        <p:cTn dur="700"/>
                                        <p:tgtEl>
                                          <p:spTgt spid="10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 calcmode="lin" valueType="num">
                                      <p:cBhvr additive="base">
                                        <p:cTn dur="700"/>
                                        <p:tgtEl>
                                          <p:spTgt spid="105">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 calcmode="lin" valueType="num">
                                      <p:cBhvr additive="base">
                                        <p:cTn dur="700"/>
                                        <p:tgtEl>
                                          <p:spTgt spid="105">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311700" y="0"/>
            <a:ext cx="8520600" cy="1024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sz="2550"/>
              <a:t>Data processing and cleaning</a:t>
            </a:r>
            <a:endParaRPr sz="255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7"/>
          <p:cNvSpPr txBox="1"/>
          <p:nvPr>
            <p:ph idx="1" type="subTitle"/>
          </p:nvPr>
        </p:nvSpPr>
        <p:spPr>
          <a:xfrm>
            <a:off x="311700" y="1480150"/>
            <a:ext cx="8520600" cy="3360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Tool choice:</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I've decided to use Google Sheets to perform an analysis, Google Slides to create a report and Tableau to create some visualizations. Because the dataset isn't really large, R/SQL will not be needed, Sheets can process that much data rather easily. </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t/>
            </a:r>
            <a:endParaRPr sz="1071">
              <a:solidFill>
                <a:schemeClr val="dk1"/>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Data cleaning process:</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a:t>
            </a:r>
            <a:r>
              <a:rPr lang="pl" sz="1071">
                <a:solidFill>
                  <a:srgbClr val="000000"/>
                </a:solidFill>
                <a:highlight>
                  <a:schemeClr val="lt2"/>
                </a:highlight>
              </a:rPr>
              <a:t>Blocked the first row, where the variables names were located, to not mess the whole spreadsheet with filters. </a:t>
            </a:r>
            <a:endParaRPr sz="1071">
              <a:solidFill>
                <a:schemeClr val="dk2"/>
              </a:solidFill>
              <a:highlight>
                <a:schemeClr val="lt2"/>
              </a:highlight>
            </a:endParaRPr>
          </a:p>
          <a:p>
            <a:pPr indent="0" lvl="0" marL="0" rtl="0" algn="l">
              <a:lnSpc>
                <a:spcPct val="80000"/>
              </a:lnSpc>
              <a:spcBef>
                <a:spcPts val="0"/>
              </a:spcBef>
              <a:spcAft>
                <a:spcPts val="0"/>
              </a:spcAft>
              <a:buSzPts val="1018"/>
              <a:buNone/>
            </a:pPr>
            <a:r>
              <a:rPr lang="pl" sz="1071">
                <a:solidFill>
                  <a:srgbClr val="000000"/>
                </a:solidFill>
                <a:highlight>
                  <a:schemeClr val="lt2"/>
                </a:highlight>
              </a:rPr>
              <a:t>- Verified each column and dataset as a whole through filtering and sorting, mostly to get rid of invalid/empty entries</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Changed "United States" entries, to "USA" entries. Change is completely cosmetic, but I found it's easier to look at.</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Trimmed extra spaces</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Looked to remove duplicate rows (there were none)</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Added a column “Order Year”, which is an extraction of a year from “Order Date” column (used for filters in visualizations)</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Applied "$" data type to sales and profit variables, and "%" to discount variable.</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Inserted new column called "Returned" in the "Orders" sheet. It transfers the information from "Returns" sheet, which I was able to do with a VLOOKUP function:</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=VLOOKUP(B2;Returns!$A$2:$B$297;2;FALSE) where:</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B2 - Orders Order ID</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Chosen range was the whole Returns sheet ($ are used to lock the range)</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2 as to write "Yes", when order was returned</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And FALSE, as I needed exact value match</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Then I used conditional formatting to highlight the returned orders in a </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red color.</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Created new column called "Company cost", by subtracting profit from sales</a:t>
            </a:r>
            <a:endParaRPr sz="1071">
              <a:solidFill>
                <a:schemeClr val="dk2"/>
              </a:solidFill>
              <a:highlight>
                <a:schemeClr val="lt2"/>
              </a:highlight>
            </a:endParaRPr>
          </a:p>
          <a:p>
            <a:pPr indent="0" lvl="0" marL="0" rtl="0" algn="l">
              <a:lnSpc>
                <a:spcPct val="80000"/>
              </a:lnSpc>
              <a:spcBef>
                <a:spcPts val="0"/>
              </a:spcBef>
              <a:spcAft>
                <a:spcPts val="0"/>
              </a:spcAft>
              <a:buClr>
                <a:schemeClr val="dk1"/>
              </a:buClr>
              <a:buSzPts val="1018"/>
              <a:buFont typeface="Arial"/>
              <a:buNone/>
            </a:pPr>
            <a:r>
              <a:rPr lang="pl" sz="1071">
                <a:solidFill>
                  <a:schemeClr val="dk2"/>
                </a:solidFill>
                <a:highlight>
                  <a:schemeClr val="lt2"/>
                </a:highlight>
              </a:rPr>
              <a:t>- Conditionally formatted the profit column, to highlight cells in red, where the values are negative.</a:t>
            </a:r>
            <a:endParaRPr sz="1071">
              <a:solidFill>
                <a:schemeClr val="dk2"/>
              </a:solidFill>
              <a:highlight>
                <a:schemeClr val="lt2"/>
              </a:highlight>
            </a:endParaRPr>
          </a:p>
          <a:p>
            <a:pPr indent="0" lvl="0" marL="0" rtl="0" algn="l">
              <a:lnSpc>
                <a:spcPct val="80000"/>
              </a:lnSpc>
              <a:spcBef>
                <a:spcPts val="0"/>
              </a:spcBef>
              <a:spcAft>
                <a:spcPts val="0"/>
              </a:spcAft>
              <a:buSzPts val="1018"/>
              <a:buNone/>
            </a:pPr>
            <a:r>
              <a:t/>
            </a:r>
            <a:endParaRPr sz="148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700"/>
                                        <p:tgtEl>
                                          <p:spTgt spid="1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800" y="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l" sz="2340"/>
              <a:t>USA</a:t>
            </a:r>
            <a:r>
              <a:rPr lang="pl" sz="2340"/>
              <a:t> sales scope</a:t>
            </a:r>
            <a:endParaRPr sz="2340"/>
          </a:p>
          <a:p>
            <a:pPr indent="0" lvl="0" marL="0" rtl="0" algn="l">
              <a:spcBef>
                <a:spcPts val="0"/>
              </a:spcBef>
              <a:spcAft>
                <a:spcPts val="0"/>
              </a:spcAft>
              <a:buSzPts val="990"/>
              <a:buNone/>
            </a:pPr>
            <a:r>
              <a:t/>
            </a:r>
            <a:endParaRPr sz="2340"/>
          </a:p>
        </p:txBody>
      </p:sp>
      <p:sp>
        <p:nvSpPr>
          <p:cNvPr id="117" name="Google Shape;117;p18"/>
          <p:cNvSpPr txBox="1"/>
          <p:nvPr>
            <p:ph idx="2" type="body"/>
          </p:nvPr>
        </p:nvSpPr>
        <p:spPr>
          <a:xfrm>
            <a:off x="207175" y="688275"/>
            <a:ext cx="2756400" cy="39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pl"/>
              <a:t>Here we can see the scope of sales in every state in years 2014-2017.</a:t>
            </a:r>
            <a:endParaRPr/>
          </a:p>
          <a:p>
            <a:pPr indent="0" lvl="0" marL="0" rtl="0" algn="l">
              <a:spcBef>
                <a:spcPts val="1200"/>
              </a:spcBef>
              <a:spcAft>
                <a:spcPts val="0"/>
              </a:spcAft>
              <a:buNone/>
            </a:pPr>
            <a:r>
              <a:rPr lang="pl"/>
              <a:t>Non-green areas did not have any sales in that particular year.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pl"/>
              <a:t>North-Central part of the country seems to be “unoccupied” - I would recommend looking into putting these states as target group for next advertising campaigns.</a:t>
            </a:r>
            <a:endParaRPr/>
          </a:p>
        </p:txBody>
      </p:sp>
      <p:pic>
        <p:nvPicPr>
          <p:cNvPr id="118" name="Google Shape;118;p18"/>
          <p:cNvPicPr preferRelativeResize="0"/>
          <p:nvPr/>
        </p:nvPicPr>
        <p:blipFill>
          <a:blip r:embed="rId3">
            <a:alphaModFix/>
          </a:blip>
          <a:stretch>
            <a:fillRect/>
          </a:stretch>
        </p:blipFill>
        <p:spPr>
          <a:xfrm>
            <a:off x="3128200" y="473650"/>
            <a:ext cx="5945049" cy="4630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700"/>
                                        <p:tgtEl>
                                          <p:spTgt spid="118"/>
                                        </p:tgtEl>
                                        <p:attrNameLst>
                                          <p:attrName>ppt_w</p:attrName>
                                        </p:attrNameLst>
                                      </p:cBhvr>
                                      <p:tavLst>
                                        <p:tav fmla="" tm="0">
                                          <p:val>
                                            <p:strVal val="0"/>
                                          </p:val>
                                        </p:tav>
                                        <p:tav fmla="" tm="100000">
                                          <p:val>
                                            <p:strVal val="#ppt_w"/>
                                          </p:val>
                                        </p:tav>
                                      </p:tavLst>
                                    </p:anim>
                                    <p:anim calcmode="lin" valueType="num">
                                      <p:cBhvr additive="base">
                                        <p:cTn dur="700"/>
                                        <p:tgtEl>
                                          <p:spTgt spid="11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 calcmode="lin" valueType="num">
                                      <p:cBhvr additive="base">
                                        <p:cTn dur="700"/>
                                        <p:tgtEl>
                                          <p:spTgt spid="11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 calcmode="lin" valueType="num">
                                      <p:cBhvr additive="base">
                                        <p:cTn dur="700"/>
                                        <p:tgtEl>
                                          <p:spTgt spid="11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 calcmode="lin" valueType="num">
                                      <p:cBhvr additive="base">
                                        <p:cTn dur="700"/>
                                        <p:tgtEl>
                                          <p:spTgt spid="11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 calcmode="lin" valueType="num">
                                      <p:cBhvr additive="base">
                                        <p:cTn dur="700"/>
                                        <p:tgtEl>
                                          <p:spTgt spid="11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 calcmode="lin" valueType="num">
                                      <p:cBhvr additive="base">
                                        <p:cTn dur="700"/>
                                        <p:tgtEl>
                                          <p:spTgt spid="11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 calcmode="lin" valueType="num">
                                      <p:cBhvr additive="base">
                                        <p:cTn dur="700"/>
                                        <p:tgtEl>
                                          <p:spTgt spid="11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800" y="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Sales progress</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19"/>
          <p:cNvSpPr txBox="1"/>
          <p:nvPr>
            <p:ph idx="2" type="body"/>
          </p:nvPr>
        </p:nvSpPr>
        <p:spPr>
          <a:xfrm>
            <a:off x="7554000" y="969500"/>
            <a:ext cx="1551900" cy="38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This chart presents the progress of sales through the 2014-2017 period. </a:t>
            </a:r>
            <a:endParaRPr/>
          </a:p>
          <a:p>
            <a:pPr indent="0" lvl="0" marL="0" rtl="0" algn="l">
              <a:spcBef>
                <a:spcPts val="1200"/>
              </a:spcBef>
              <a:spcAft>
                <a:spcPts val="1200"/>
              </a:spcAft>
              <a:buNone/>
            </a:pPr>
            <a:r>
              <a:rPr lang="pl"/>
              <a:t>As we can see, apart from small dip in 2015 (besides furniture), numbers are </a:t>
            </a:r>
            <a:r>
              <a:rPr lang="pl"/>
              <a:t>continuously</a:t>
            </a:r>
            <a:r>
              <a:rPr lang="pl"/>
              <a:t> going up!</a:t>
            </a:r>
            <a:endParaRPr/>
          </a:p>
        </p:txBody>
      </p:sp>
      <p:pic>
        <p:nvPicPr>
          <p:cNvPr id="125" name="Google Shape;125;p19"/>
          <p:cNvPicPr preferRelativeResize="0"/>
          <p:nvPr/>
        </p:nvPicPr>
        <p:blipFill>
          <a:blip r:embed="rId3">
            <a:alphaModFix/>
          </a:blip>
          <a:stretch>
            <a:fillRect/>
          </a:stretch>
        </p:blipFill>
        <p:spPr>
          <a:xfrm>
            <a:off x="103275" y="969502"/>
            <a:ext cx="7413400" cy="342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6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 calcmode="lin" valueType="num">
                                      <p:cBhvr additive="base">
                                        <p:cTn dur="500"/>
                                        <p:tgtEl>
                                          <p:spTgt spid="12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 calcmode="lin" valueType="num">
                                      <p:cBhvr additive="base">
                                        <p:cTn dur="500"/>
                                        <p:tgtEl>
                                          <p:spTgt spid="12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800" y="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Orders in a nutshell</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100275" y="1441200"/>
            <a:ext cx="3774300" cy="35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This little chart presents condensed info about customer groups. </a:t>
            </a:r>
            <a:r>
              <a:rPr lang="pl"/>
              <a:t>Even though they’re segregated differently, the average order values are close to each other.</a:t>
            </a:r>
            <a:endParaRPr/>
          </a:p>
          <a:p>
            <a:pPr indent="0" lvl="0" marL="0" rtl="0" algn="l">
              <a:spcBef>
                <a:spcPts val="1200"/>
              </a:spcBef>
              <a:spcAft>
                <a:spcPts val="0"/>
              </a:spcAft>
              <a:buNone/>
            </a:pPr>
            <a:r>
              <a:rPr lang="pl"/>
              <a:t>Every group makes a large part of your income, so to encourage them even more, you could launch special limited time offers fit specifically for specific groups. Finding the preferences of each group would require further research.</a:t>
            </a:r>
            <a:endParaRPr/>
          </a:p>
          <a:p>
            <a:pPr indent="0" lvl="0" marL="0" rtl="0" algn="l">
              <a:spcBef>
                <a:spcPts val="1200"/>
              </a:spcBef>
              <a:spcAft>
                <a:spcPts val="1200"/>
              </a:spcAft>
              <a:buNone/>
            </a:pPr>
            <a:r>
              <a:rPr lang="pl"/>
              <a:t>It would also be a good idea to think about expanding the Home Office customer base.</a:t>
            </a:r>
            <a:endParaRPr/>
          </a:p>
        </p:txBody>
      </p:sp>
      <p:sp>
        <p:nvSpPr>
          <p:cNvPr id="132" name="Google Shape;132;p2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0"/>
          <p:cNvPicPr preferRelativeResize="0"/>
          <p:nvPr/>
        </p:nvPicPr>
        <p:blipFill>
          <a:blip r:embed="rId3">
            <a:alphaModFix/>
          </a:blip>
          <a:stretch>
            <a:fillRect/>
          </a:stretch>
        </p:blipFill>
        <p:spPr>
          <a:xfrm>
            <a:off x="3988101" y="521775"/>
            <a:ext cx="5155900" cy="446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6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 calcmode="lin" valueType="num">
                                      <p:cBhvr additive="base">
                                        <p:cTn dur="600"/>
                                        <p:tgtEl>
                                          <p:spTgt spid="13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 calcmode="lin" valueType="num">
                                      <p:cBhvr additive="base">
                                        <p:cTn dur="600"/>
                                        <p:tgtEl>
                                          <p:spTgt spid="13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 calcmode="lin" valueType="num">
                                      <p:cBhvr additive="base">
                                        <p:cTn dur="600"/>
                                        <p:tgtEl>
                                          <p:spTgt spid="13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800" y="-3700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l"/>
              <a:t>Overall sales</a:t>
            </a:r>
            <a:endParaRPr/>
          </a:p>
          <a:p>
            <a:pPr indent="0" lvl="0" marL="0" rtl="0" algn="ctr">
              <a:spcBef>
                <a:spcPts val="0"/>
              </a:spcBef>
              <a:spcAft>
                <a:spcPts val="0"/>
              </a:spcAft>
              <a:buNone/>
            </a:pPr>
            <a:r>
              <a:t/>
            </a:r>
            <a:endParaRPr/>
          </a:p>
        </p:txBody>
      </p:sp>
      <p:sp>
        <p:nvSpPr>
          <p:cNvPr id="139" name="Google Shape;139;p21"/>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0" name="Google Shape;140;p21"/>
          <p:cNvSpPr txBox="1"/>
          <p:nvPr>
            <p:ph idx="2" type="body"/>
          </p:nvPr>
        </p:nvSpPr>
        <p:spPr>
          <a:xfrm>
            <a:off x="7237900" y="1147100"/>
            <a:ext cx="1680300" cy="37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Technology is the best-selling sub-category. It’s not surprising at all, considering the times we live in. Although, sales don’t have to be equal to profits. </a:t>
            </a:r>
            <a:endParaRPr/>
          </a:p>
          <a:p>
            <a:pPr indent="0" lvl="0" marL="0" rtl="0" algn="l">
              <a:spcBef>
                <a:spcPts val="1200"/>
              </a:spcBef>
              <a:spcAft>
                <a:spcPts val="1200"/>
              </a:spcAft>
              <a:buNone/>
            </a:pPr>
            <a:r>
              <a:rPr lang="pl"/>
              <a:t>That said, I would like you to see the profits -&gt;</a:t>
            </a:r>
            <a:endParaRPr/>
          </a:p>
        </p:txBody>
      </p:sp>
      <p:pic>
        <p:nvPicPr>
          <p:cNvPr id="141" name="Google Shape;141;p21"/>
          <p:cNvPicPr preferRelativeResize="0"/>
          <p:nvPr/>
        </p:nvPicPr>
        <p:blipFill>
          <a:blip r:embed="rId3">
            <a:alphaModFix/>
          </a:blip>
          <a:stretch>
            <a:fillRect/>
          </a:stretch>
        </p:blipFill>
        <p:spPr>
          <a:xfrm>
            <a:off x="0" y="824425"/>
            <a:ext cx="7008475" cy="4319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6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 calcmode="lin" valueType="num">
                                      <p:cBhvr additive="base">
                                        <p:cTn dur="600"/>
                                        <p:tgtEl>
                                          <p:spTgt spid="14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 calcmode="lin" valueType="num">
                                      <p:cBhvr additive="base">
                                        <p:cTn dur="600"/>
                                        <p:tgtEl>
                                          <p:spTgt spid="14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