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B0EC2-0262-4FD7-83D5-AFB3FB517803}" v="414" dt="2024-06-25T17:50:37.441"/>
    <p1510:client id="{F8C5B885-3147-48E0-8D8C-34B889067863}" v="310" dt="2024-06-26T15:40:0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31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77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5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6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3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10-vidzhety-v-qt5/?ysclid=lxuo0dyz8z101544516#toc-1" TargetMode="External"/><Relationship Id="rId2" Type="http://schemas.openxmlformats.org/officeDocument/2006/relationships/hyperlink" Target="https://wiki.qt.io/Qt_Buttons#Signa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3142" y="2397033"/>
            <a:ext cx="10733204" cy="3847924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  <a:cs typeface="Posterama"/>
              </a:rPr>
              <a:t>Виджеты  QT </a:t>
            </a:r>
            <a:br>
              <a:rPr lang="ru-RU" dirty="0">
                <a:solidFill>
                  <a:schemeClr val="tx2"/>
                </a:solidFill>
                <a:cs typeface="Posterama"/>
              </a:rPr>
            </a:br>
            <a:r>
              <a:rPr lang="ru-RU" sz="2400" dirty="0" err="1">
                <a:solidFill>
                  <a:schemeClr val="tx2"/>
                </a:solidFill>
                <a:cs typeface="Posterama"/>
              </a:rPr>
              <a:t>QSlider</a:t>
            </a:r>
            <a:r>
              <a:rPr lang="ru-RU" sz="2400" dirty="0">
                <a:solidFill>
                  <a:schemeClr val="tx2"/>
                </a:solidFill>
                <a:cs typeface="Posterama"/>
              </a:rPr>
              <a:t>, </a:t>
            </a:r>
            <a:r>
              <a:rPr lang="ru-RU" sz="2400" dirty="0" err="1">
                <a:solidFill>
                  <a:schemeClr val="tx2"/>
                </a:solidFill>
                <a:cs typeface="Posterama"/>
              </a:rPr>
              <a:t>QComboBox</a:t>
            </a:r>
            <a:r>
              <a:rPr lang="ru-RU" sz="2400" dirty="0">
                <a:solidFill>
                  <a:schemeClr val="tx2"/>
                </a:solidFill>
                <a:cs typeface="Posterama"/>
              </a:rPr>
              <a:t>, </a:t>
            </a:r>
            <a:r>
              <a:rPr lang="ru-RU" sz="2400" dirty="0" err="1">
                <a:solidFill>
                  <a:schemeClr val="tx2"/>
                </a:solidFill>
                <a:cs typeface="Posterama"/>
              </a:rPr>
              <a:t>QSpinBox</a:t>
            </a:r>
            <a:r>
              <a:rPr lang="ru-RU" sz="2400" dirty="0">
                <a:solidFill>
                  <a:schemeClr val="tx2"/>
                </a:solidFill>
                <a:cs typeface="Posterama"/>
              </a:rPr>
              <a:t>, </a:t>
            </a:r>
            <a:r>
              <a:rPr lang="ru-RU" sz="2400" dirty="0" err="1">
                <a:solidFill>
                  <a:schemeClr val="tx2"/>
                </a:solidFill>
                <a:cs typeface="Posterama"/>
              </a:rPr>
              <a:t>QMainWindow</a:t>
            </a:r>
            <a:r>
              <a:rPr lang="ru-RU" sz="2400" dirty="0">
                <a:solidFill>
                  <a:schemeClr val="tx2"/>
                </a:solidFill>
                <a:cs typeface="Posterama"/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3142" y="732350"/>
            <a:ext cx="10733204" cy="1664683"/>
          </a:xfrm>
        </p:spPr>
        <p:txBody>
          <a:bodyPr anchor="b">
            <a:normAutofit/>
          </a:bodyPr>
          <a:lstStyle/>
          <a:p>
            <a:r>
              <a:rPr lang="ru-RU" err="1">
                <a:solidFill>
                  <a:schemeClr val="tx2"/>
                </a:solidFill>
              </a:rPr>
              <a:t>Баборико</a:t>
            </a:r>
            <a:r>
              <a:rPr lang="ru-RU" dirty="0">
                <a:solidFill>
                  <a:schemeClr val="tx2"/>
                </a:solidFill>
              </a:rPr>
              <a:t> Карина </a:t>
            </a:r>
            <a:r>
              <a:rPr lang="ru-RU" dirty="0">
                <a:solidFill>
                  <a:schemeClr val="tx2"/>
                </a:solidFill>
                <a:latin typeface="Univers Condensed"/>
              </a:rPr>
              <a:t>6</a:t>
            </a:r>
            <a:r>
              <a:rPr lang="ru-RU" dirty="0">
                <a:solidFill>
                  <a:schemeClr val="tx2"/>
                </a:solidFill>
              </a:rPr>
              <a:t> группа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470ED-89C9-C271-B5AE-8822EBA7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Qslider</a:t>
            </a:r>
            <a:r>
              <a:rPr lang="ru-RU" dirty="0"/>
              <a:t> - </a:t>
            </a:r>
            <a:r>
              <a:rPr lang="ru-RU" sz="2400" dirty="0">
                <a:ea typeface="+mj-lt"/>
                <a:cs typeface="+mj-lt"/>
              </a:rPr>
              <a:t>представляет собой вертикальный или горизонтальный ползунок (слайдер).</a:t>
            </a:r>
            <a:endParaRPr lang="ru-RU" sz="2400" dirty="0"/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0B5AB44-441F-8C45-14C0-50E32992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76"/>
          <a:stretch/>
        </p:blipFill>
        <p:spPr>
          <a:xfrm>
            <a:off x="1208991" y="1977027"/>
            <a:ext cx="3670761" cy="4151242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F2109DC-7B1F-F246-B108-AE157019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2AE-6611-476C-B314-40DBA4E471B9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B5E3C-D755-35BE-DBB4-9C20C233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243D8-1355-B614-0B1A-FC1A1B9C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BCE3BE-8199-58AA-ECB7-E2370D1D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57" y="2181830"/>
            <a:ext cx="4879216" cy="37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A08EA-FBCB-629B-D254-ED7CE402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Qslider</a:t>
            </a:r>
            <a:r>
              <a:rPr lang="ru-RU" dirty="0"/>
              <a:t> - </a:t>
            </a:r>
            <a:r>
              <a:rPr lang="ru-RU" sz="2400" dirty="0"/>
              <a:t>элементарный пример использования. </a:t>
            </a:r>
            <a:endParaRPr lang="ru-RU" dirty="0"/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4F7F393-A6E5-0478-8492-1466B8A5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74" y="2293126"/>
            <a:ext cx="7249903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AA7BF32-A62C-98BE-410F-BADEA46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D92B-33F0-4A2B-B33E-668FE3B3BFA6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A7E9A-032D-E09F-8BF6-4A5978B8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5DB19-C000-DF3A-5A89-ED617D23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Прямоугольн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2619DA4-6C81-22B3-A620-43DC3798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537" y="3136511"/>
            <a:ext cx="3152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1885F-E140-AF44-413B-18DA1824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err="1"/>
              <a:t>Qcombobox</a:t>
            </a:r>
            <a:r>
              <a:rPr lang="ru-RU" dirty="0"/>
              <a:t> - </a:t>
            </a:r>
            <a:r>
              <a:rPr lang="ru-RU" sz="2400" dirty="0">
                <a:ea typeface="+mj-lt"/>
                <a:cs typeface="+mj-lt"/>
              </a:rPr>
              <a:t>это виджет выбора, который отображает текущий элемент и может отображать выпадающий список выбираемых элементов.</a:t>
            </a:r>
            <a:endParaRPr lang="ru-RU" sz="2400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EF49EFA6-1714-C37B-02C7-36CFD2223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55" y="2408145"/>
            <a:ext cx="3687926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DCC942D-0E3F-19C0-3BE7-F7B88C04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5F1B-9E6F-459F-A7AF-F32265AB5E1B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355F3-487D-64BE-8BF9-6D8550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56F58-AA7C-69FB-7DFC-3213C7AF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E24E09B-DDE2-FCAB-70AF-1412EFC6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19" y="1895294"/>
            <a:ext cx="6401700" cy="41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29424-EBFC-A929-6B1C-B212868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Qcomobox</a:t>
            </a:r>
            <a:r>
              <a:rPr lang="ru-RU" dirty="0"/>
              <a:t> - </a:t>
            </a:r>
            <a:r>
              <a:rPr lang="ru-RU" sz="2400" dirty="0"/>
              <a:t>элементарный пример использования.</a:t>
            </a:r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D2FE65E-F27B-C77D-BFE3-B9F2D320F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616" y="1603014"/>
            <a:ext cx="7034738" cy="446997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E6198B-E7A0-40CD-B415-F14A3801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65D0-3737-4E80-A2DA-ADA1730FEF69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BF093-CD93-7B82-5EBB-D8DB0B7D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F0A4C-566C-4EE7-7E91-978D616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897CC9E-BB07-92DB-F7D8-784E96A7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44" y="2388798"/>
            <a:ext cx="3438166" cy="23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BE864-CA69-FAF3-B7EB-34509DF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Qspinbox</a:t>
            </a:r>
            <a:r>
              <a:rPr lang="ru-RU" dirty="0"/>
              <a:t> - </a:t>
            </a:r>
            <a:r>
              <a:rPr lang="ru-RU" sz="2400" dirty="0">
                <a:ea typeface="+mj-lt"/>
                <a:cs typeface="+mj-lt"/>
              </a:rPr>
              <a:t>это виджет, который используется для обработки целых чисел и дискретных наборов значений.</a:t>
            </a:r>
            <a:endParaRPr lang="ru-RU" sz="2400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0D16648-BE17-56B0-1827-8847748CB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38" y="2293126"/>
            <a:ext cx="4051874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7D5072B-789A-FB6F-202D-0552D7C1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74EE-329F-4F84-91DA-16E7693A2D6F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CDAFAD-CB6E-8E63-44E1-1C8F2655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A787-7289-DF4C-4A4E-BB3726A5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31DF21E-52B8-3C4A-DCF2-432EDFC5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27" y="2194433"/>
            <a:ext cx="6516538" cy="38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2C520-8038-5162-4C21-51F42744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Qspinbox</a:t>
            </a:r>
            <a:r>
              <a:rPr lang="ru-RU" dirty="0"/>
              <a:t> - </a:t>
            </a:r>
            <a:r>
              <a:rPr lang="ru-RU" sz="2400" dirty="0"/>
              <a:t>элементарный пример использования.</a:t>
            </a:r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54ECF44-F830-0308-179A-961B2409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279" y="2034334"/>
            <a:ext cx="8249863" cy="363608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E1E6D2D-76F8-4AC4-2165-6094122F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E064-69CB-4F69-B15C-8A42EAEFF0BA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BC567-A163-6557-D089-8BB8742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5C3C6-4B4A-9041-2BC9-83FDE66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47594C3-670F-3EF6-8E07-8792B172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527" y="3231401"/>
            <a:ext cx="3016191" cy="23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6D78A-0222-F791-1B41-29A2E2CB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7CB7A-3A12-B41B-8F3B-A40422CA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https://wiki.qt.io/Qt_Buttons#Signals</a:t>
            </a:r>
            <a:r>
              <a:rPr lang="ru-RU" dirty="0">
                <a:ea typeface="+mn-lt"/>
                <a:cs typeface="+mn-lt"/>
              </a:rPr>
              <a:t> - кнопки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3"/>
              </a:rPr>
              <a:t>https://ravesli.com/urok-10-vidzhety-v-qt5/?ysclid=lxuo0dyz8z101544516#toc-1</a:t>
            </a:r>
            <a:r>
              <a:rPr lang="ru-RU" dirty="0">
                <a:ea typeface="+mn-lt"/>
                <a:cs typeface="+mn-lt"/>
              </a:rPr>
              <a:t> - виджеты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83B00-7BA1-13C4-7857-7E14B938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102-035C-428B-98F6-CC757602644F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A7EE9-806D-CE54-7105-5A841B44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CD4DE-9CCB-4369-A639-709AD7A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6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B7A0988D-7583-9C08-1FA7-FA9C4B7B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237E-24FE-4977-A3C4-C94BBD0D70A1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7F6FE-77C2-B431-7A52-4A2EF087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15F5C-23CD-FDC9-1612-A8C3F469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CDB37-62A5-788B-DA2E-63A610630779}"/>
              </a:ext>
            </a:extLst>
          </p:cNvPr>
          <p:cNvSpPr txBox="1"/>
          <p:nvPr/>
        </p:nvSpPr>
        <p:spPr>
          <a:xfrm>
            <a:off x="3502194" y="2830319"/>
            <a:ext cx="50800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latin typeface="Univers Condensed"/>
              </a:rPr>
              <a:t>Спасибо за внимание 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208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40CED-24DD-89FE-7BC9-4CE97293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QMainwindow</a:t>
            </a:r>
            <a:r>
              <a:rPr lang="ru-RU" dirty="0"/>
              <a:t> - </a:t>
            </a:r>
            <a:r>
              <a:rPr lang="ru-RU" sz="2400" dirty="0">
                <a:solidFill>
                  <a:srgbClr val="404244"/>
                </a:solidFill>
                <a:ea typeface="+mj-lt"/>
                <a:cs typeface="+mj-lt"/>
              </a:rPr>
              <a:t>предоставляет главное окно приложения.</a:t>
            </a:r>
            <a:endParaRPr lang="ru-RU" sz="2400" dirty="0">
              <a:ea typeface="+mj-lt"/>
              <a:cs typeface="+mj-lt"/>
            </a:endParaRPr>
          </a:p>
        </p:txBody>
      </p:sp>
      <p:pic>
        <p:nvPicPr>
          <p:cNvPr id="7" name="Объект 6" descr="Изображение выглядит как текст,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3202A44-B612-6D3C-6690-69D52BAE2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76" y="1876183"/>
            <a:ext cx="6468793" cy="405303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0370F68-CE3B-B89A-E897-0BD66F34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609-B577-417F-9252-B0E9B2BE0B13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3EC7C-5BA4-CF36-6147-D58BFA4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3DC3B-F2CA-C2C6-ED6A-45BEDD8A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993395B-18CA-023A-D1CE-8B9B2815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35" y="3622285"/>
            <a:ext cx="5981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1B348-CF6F-69CF-A2F3-49BD7252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882200"/>
          </a:xfrm>
        </p:spPr>
        <p:txBody>
          <a:bodyPr/>
          <a:lstStyle/>
          <a:p>
            <a:r>
              <a:rPr lang="ru-RU" dirty="0" err="1"/>
              <a:t>Qmainwindow</a:t>
            </a:r>
            <a:r>
              <a:rPr lang="ru-RU" dirty="0"/>
              <a:t> -</a:t>
            </a:r>
            <a:r>
              <a:rPr lang="ru-RU" sz="2400" dirty="0"/>
              <a:t> элементарный пример использования. </a:t>
            </a:r>
            <a:endParaRPr lang="ru-RU" dirty="0"/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A18A9E5-865F-8262-6BE7-EF576AF5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0" y="1926979"/>
            <a:ext cx="3629025" cy="341947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F301E54-CCFE-442A-4B51-BBF0A97A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2AC-63A5-4E67-A555-CEF3285C045D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D70B6-E5DF-42F5-DD44-B3CCA7B3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1DDCF-7998-EBA9-CF57-0816D7C2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9" name="Рисунок 8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E9AA9FA-5D25-6EF9-6D62-B793F3DC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18" y="2288427"/>
            <a:ext cx="4095750" cy="305752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E965B26-2EFC-61D2-C04F-850859568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848" y="1572883"/>
            <a:ext cx="40233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1214C-B921-222F-A23A-70FC5F51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Qmainwindow</a:t>
            </a:r>
            <a:r>
              <a:rPr lang="ru-RU" dirty="0"/>
              <a:t> -</a:t>
            </a:r>
            <a:r>
              <a:rPr lang="ru-RU" sz="2400" dirty="0"/>
              <a:t> вывод на экран.</a:t>
            </a:r>
          </a:p>
        </p:txBody>
      </p:sp>
      <p:pic>
        <p:nvPicPr>
          <p:cNvPr id="7" name="Объект 6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016A2AB-6705-7E69-437E-285FE6994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019" y="1823732"/>
            <a:ext cx="5282157" cy="41148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6790F73-F26B-5E18-7910-1FB723C7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1434-D626-4341-B9E6-B85C4918D616}" type="datetime1">
              <a:t>26.06.2024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524300-EA14-0EBB-8EE0-06155072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F3E80-F9DF-B58D-54DC-9E46A2D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35B3-3B52-D3AC-6184-50AD2860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Qbutton</a:t>
            </a:r>
            <a:r>
              <a:rPr lang="ru-RU" dirty="0"/>
              <a:t> - </a:t>
            </a:r>
            <a:r>
              <a:rPr lang="ru-RU" sz="2400" dirty="0"/>
              <a:t> кнопки в QT.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F62A9-F88D-E646-B85F-F147B67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Сигналы:</a:t>
            </a:r>
          </a:p>
          <a:p>
            <a:r>
              <a:rPr lang="ru-RU" err="1">
                <a:latin typeface="Univers Condensed"/>
              </a:rPr>
              <a:t>void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clicked</a:t>
            </a:r>
            <a:r>
              <a:rPr lang="ru-RU" dirty="0">
                <a:latin typeface="Univers Condensed"/>
              </a:rPr>
              <a:t>(</a:t>
            </a:r>
            <a:r>
              <a:rPr lang="ru-RU" err="1">
                <a:latin typeface="Univers Condensed"/>
              </a:rPr>
              <a:t>bool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checked</a:t>
            </a:r>
            <a:r>
              <a:rPr lang="ru-RU" dirty="0">
                <a:latin typeface="Univers Condensed"/>
              </a:rPr>
              <a:t>=</a:t>
            </a:r>
            <a:r>
              <a:rPr lang="ru-RU" err="1">
                <a:latin typeface="Univers Condensed"/>
              </a:rPr>
              <a:t>false</a:t>
            </a:r>
            <a:r>
              <a:rPr lang="ru-RU" dirty="0">
                <a:latin typeface="Univers Condensed"/>
              </a:rPr>
              <a:t>) - </a:t>
            </a:r>
            <a:r>
              <a:rPr lang="ru-RU" dirty="0">
                <a:latin typeface="Univers Condensed"/>
                <a:ea typeface="Verdana"/>
              </a:rPr>
              <a:t>Данный сигнал испускается при активизации кнопки (т.е. когда нажатая кнопка отпускается при нахождении указателя мыши внутри кнопки)</a:t>
            </a:r>
            <a:endParaRPr lang="ru-RU" dirty="0">
              <a:latin typeface="Univers Condensed"/>
            </a:endParaRPr>
          </a:p>
          <a:p>
            <a:r>
              <a:rPr lang="ru-RU" err="1">
                <a:latin typeface="Univers Condensed"/>
              </a:rPr>
              <a:t>void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pressed</a:t>
            </a:r>
            <a:r>
              <a:rPr lang="ru-RU" dirty="0">
                <a:latin typeface="Univers Condensed"/>
              </a:rPr>
              <a:t>() - </a:t>
            </a:r>
            <a:r>
              <a:rPr lang="ru-RU" dirty="0">
                <a:latin typeface="Univers Condensed"/>
                <a:ea typeface="Verdana"/>
              </a:rPr>
              <a:t>Данный сигнал испускается при нажатии кнопки.</a:t>
            </a:r>
          </a:p>
          <a:p>
            <a:r>
              <a:rPr lang="ru-RU" err="1">
                <a:latin typeface="Univers Condensed"/>
              </a:rPr>
              <a:t>void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released</a:t>
            </a:r>
            <a:r>
              <a:rPr lang="ru-RU" dirty="0">
                <a:latin typeface="Univers Condensed"/>
              </a:rPr>
              <a:t>() - </a:t>
            </a:r>
            <a:r>
              <a:rPr lang="ru-RU" dirty="0">
                <a:latin typeface="Univers Condensed"/>
                <a:ea typeface="Verdana"/>
              </a:rPr>
              <a:t>Данный сигнал испускается при отпускании кнопки.</a:t>
            </a:r>
          </a:p>
          <a:p>
            <a:r>
              <a:rPr lang="ru-RU" err="1">
                <a:latin typeface="Univers Condensed"/>
              </a:rPr>
              <a:t>void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toggled</a:t>
            </a:r>
            <a:r>
              <a:rPr lang="ru-RU" dirty="0">
                <a:latin typeface="Univers Condensed"/>
              </a:rPr>
              <a:t>(</a:t>
            </a:r>
            <a:r>
              <a:rPr lang="ru-RU" err="1">
                <a:latin typeface="Univers Condensed"/>
              </a:rPr>
              <a:t>bool</a:t>
            </a:r>
            <a:r>
              <a:rPr lang="ru-RU" dirty="0">
                <a:latin typeface="Univers Condensed"/>
              </a:rPr>
              <a:t> </a:t>
            </a:r>
            <a:r>
              <a:rPr lang="ru-RU" err="1">
                <a:latin typeface="Univers Condensed"/>
              </a:rPr>
              <a:t>checked</a:t>
            </a:r>
            <a:r>
              <a:rPr lang="ru-RU" dirty="0">
                <a:latin typeface="Univers Condensed"/>
              </a:rPr>
              <a:t>) - </a:t>
            </a:r>
            <a:r>
              <a:rPr lang="ru-RU" dirty="0">
                <a:latin typeface="Univers Condensed"/>
                <a:ea typeface="Verdana"/>
              </a:rPr>
              <a:t>Данный сигнал испускается всякий раз, когда меняется состояние триггерной кнопки. </a:t>
            </a:r>
            <a:r>
              <a:rPr lang="ru-RU" i="1" err="1">
                <a:latin typeface="Univers Condensed"/>
                <a:ea typeface="Verdana"/>
              </a:rPr>
              <a:t>checked</a:t>
            </a:r>
            <a:r>
              <a:rPr lang="ru-RU" dirty="0">
                <a:latin typeface="Univers Condensed"/>
                <a:ea typeface="Verdana"/>
              </a:rPr>
              <a:t> равно </a:t>
            </a:r>
            <a:r>
              <a:rPr lang="ru-RU" err="1">
                <a:latin typeface="Univers Condensed"/>
                <a:ea typeface="Verdana"/>
              </a:rPr>
              <a:t>true</a:t>
            </a:r>
            <a:r>
              <a:rPr lang="ru-RU" dirty="0">
                <a:latin typeface="Univers Condensed"/>
                <a:ea typeface="Verdana"/>
              </a:rPr>
              <a:t>, если кнопка установлена, или </a:t>
            </a:r>
            <a:r>
              <a:rPr lang="ru-RU" err="1">
                <a:latin typeface="Univers Condensed"/>
                <a:ea typeface="Verdana"/>
              </a:rPr>
              <a:t>false</a:t>
            </a:r>
            <a:r>
              <a:rPr lang="ru-RU" dirty="0">
                <a:latin typeface="Univers Condensed"/>
                <a:ea typeface="Verdana"/>
              </a:rPr>
              <a:t>, если кнопка не установлена.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4F157-525D-1CF3-B5E4-47CEB20B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B40A-AA3C-45A9-80BD-6B50D6564C1A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6F7B5-BFBE-B5AE-37E8-64845072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34036-3685-C598-81E9-A3028C2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3F0B3-B49F-EE5D-C801-43599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Qbutton</a:t>
            </a:r>
            <a:r>
              <a:rPr lang="ru-RU" dirty="0"/>
              <a:t> - </a:t>
            </a:r>
            <a:r>
              <a:rPr lang="ru-RU" sz="2400" dirty="0"/>
              <a:t>виды кнопок.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E5015-FF1B-76D7-1529-B349FBCE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0" y="1611945"/>
            <a:ext cx="4052629" cy="4317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err="1">
                <a:latin typeface="Univers Condensed"/>
                <a:ea typeface="+mn-lt"/>
                <a:cs typeface="+mn-lt"/>
              </a:rPr>
              <a:t>QPushButton</a:t>
            </a:r>
            <a:r>
              <a:rPr lang="ru-RU" dirty="0">
                <a:latin typeface="Univers Condensed"/>
                <a:ea typeface="+mn-lt"/>
                <a:cs typeface="+mn-lt"/>
              </a:rPr>
              <a:t> - это настраиваемый виджет для командной кнопки. </a:t>
            </a:r>
          </a:p>
          <a:p>
            <a:r>
              <a:rPr lang="ru-RU" dirty="0">
                <a:latin typeface="Univers Condensed"/>
                <a:ea typeface="+mn-lt"/>
                <a:cs typeface="+mn-lt"/>
              </a:rPr>
              <a:t>Командная кнопка имеет прямоугольную форму и, как правило, отображает текстовую метку, описывающую ее действие.</a:t>
            </a:r>
          </a:p>
          <a:p>
            <a:r>
              <a:rPr lang="ru-RU" dirty="0">
                <a:latin typeface="Univers Condensed"/>
                <a:ea typeface="+mn-lt"/>
                <a:cs typeface="+mn-lt"/>
              </a:rPr>
              <a:t> Кнопка по умолчанию — это кнопка, которая активируется, когда пользователь нажимает клавишу Enter или Return в диалоговом окне. </a:t>
            </a:r>
            <a:endParaRPr lang="ru-RU">
              <a:latin typeface="Univers Condensed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4672E-FDBD-7078-5321-0920867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F8A-E054-4D31-B46F-C55688EF940E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0539A-D2FD-4C2E-E6A2-009EFFEA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9B5E8-2500-029A-0100-CC6C7615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pic>
        <p:nvPicPr>
          <p:cNvPr id="13" name="Рисунок 12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581B3D9-0FB7-D928-3876-1E16F2BF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32" y="1714789"/>
            <a:ext cx="6591300" cy="81915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Шрифт, Прямоугольн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A04CEE-94CE-DE8F-F6D5-1EA4778F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57" y="3428279"/>
            <a:ext cx="2418195" cy="14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8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A5BE-A34E-8E15-4EE7-D717F3C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QBUTTON - </a:t>
            </a:r>
            <a:r>
              <a:rPr lang="ru-RU" sz="2400" dirty="0">
                <a:ea typeface="+mj-lt"/>
                <a:cs typeface="+mj-lt"/>
              </a:rPr>
              <a:t>ВИДЫ КНОПОК.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D0FCB-AFB2-4E70-930B-B36FAF80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0" y="1715854"/>
            <a:ext cx="4087265" cy="43749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err="1">
                <a:latin typeface="Univers Condensed"/>
                <a:ea typeface="+mn-lt"/>
                <a:cs typeface="+mn-lt"/>
              </a:rPr>
              <a:t>QCheckBox</a:t>
            </a:r>
            <a:r>
              <a:rPr lang="ru-RU" sz="1800" dirty="0">
                <a:latin typeface="Univers Condensed"/>
                <a:ea typeface="+mn-lt"/>
                <a:cs typeface="+mn-lt"/>
              </a:rPr>
              <a:t> - это кнопка, которая выглядит как флажок с текстовой меткой рядом с ним.</a:t>
            </a:r>
          </a:p>
          <a:p>
            <a:r>
              <a:rPr lang="ru-RU" sz="1800" dirty="0">
                <a:latin typeface="Univers Condensed"/>
                <a:ea typeface="+mn-lt"/>
                <a:cs typeface="+mn-lt"/>
              </a:rPr>
              <a:t>Могут быть реализованы различные типы поведения. Например, a может быть использован для логической группировки кнопок галочки, допуская монопольные флажки. Тем не менее, не обеспечивает никакого визуального представления.</a:t>
            </a:r>
          </a:p>
          <a:p>
            <a:r>
              <a:rPr lang="ru-RU" sz="1800" dirty="0">
                <a:latin typeface="Univers Condensed"/>
                <a:ea typeface="+mn-lt"/>
                <a:cs typeface="+mn-lt"/>
              </a:rPr>
              <a:t>Всякий раз, когда флажок установлен или снят, он выдает сигнал   </a:t>
            </a:r>
            <a:r>
              <a:rPr lang="ru-RU" sz="1800" u="sng" err="1">
                <a:latin typeface="Univers Condensed"/>
                <a:ea typeface="+mn-lt"/>
                <a:cs typeface="+mn-lt"/>
              </a:rPr>
              <a:t>checkStateChanged</a:t>
            </a:r>
            <a:r>
              <a:rPr lang="ru-RU" sz="1800" dirty="0">
                <a:latin typeface="Univers Condensed"/>
                <a:ea typeface="+mn-lt"/>
                <a:cs typeface="+mn-lt"/>
              </a:rPr>
              <a:t>().</a:t>
            </a:r>
            <a:r>
              <a:rPr lang="ru-RU" sz="1800" dirty="0">
                <a:solidFill>
                  <a:srgbClr val="404244"/>
                </a:solidFill>
                <a:ea typeface="+mn-lt"/>
                <a:cs typeface="+mn-lt"/>
              </a:rPr>
              <a:t> </a:t>
            </a:r>
          </a:p>
          <a:p>
            <a:endParaRPr lang="ru-RU" sz="1200" dirty="0">
              <a:solidFill>
                <a:srgbClr val="404244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FAF13-1B64-8A0B-1D9E-40B6189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773-2223-47AF-BEFF-390CD40562CD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5D722-6CD8-8526-4E9B-11ACBC7F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8D72E-355A-9B12-133E-2427BA9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5C07628-1C55-BE00-930D-4D2CAA93A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78" r="63528" b="546"/>
          <a:stretch/>
        </p:blipFill>
        <p:spPr>
          <a:xfrm>
            <a:off x="6050395" y="925996"/>
            <a:ext cx="2820886" cy="215832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E95ABDE-77FE-A1B1-7D0B-641FAF5A3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59" t="-3669" r="4933" b="546"/>
          <a:stretch/>
        </p:blipFill>
        <p:spPr>
          <a:xfrm>
            <a:off x="8682759" y="1710151"/>
            <a:ext cx="3133035" cy="217075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8E1284A-D585-CA9E-BE09-9D3AD25D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27" y="4156363"/>
            <a:ext cx="6781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2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413C9-7D97-9CD8-29D7-FD03CAC6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QBUTTON - </a:t>
            </a:r>
            <a:r>
              <a:rPr lang="ru-RU" sz="2400" dirty="0">
                <a:ea typeface="+mj-lt"/>
                <a:cs typeface="+mj-lt"/>
              </a:rPr>
              <a:t>ВИДЫ КНОПОК.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F352C-3416-1D19-1D88-827B503A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0" y="1704308"/>
            <a:ext cx="3971811" cy="4224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err="1">
                <a:latin typeface="Univers Condensed"/>
                <a:ea typeface="+mn-lt"/>
                <a:cs typeface="+mn-lt"/>
              </a:rPr>
              <a:t>QRadioButton</a:t>
            </a:r>
            <a:r>
              <a:rPr lang="ru-RU" sz="1800" dirty="0">
                <a:latin typeface="Univers Condensed"/>
                <a:ea typeface="+mn-lt"/>
                <a:cs typeface="+mn-lt"/>
              </a:rPr>
              <a:t> — это переключатель с текстовой меткой.</a:t>
            </a:r>
          </a:p>
          <a:p>
            <a:r>
              <a:rPr lang="ru-RU" sz="1800" dirty="0">
                <a:latin typeface="Univers Condensed"/>
                <a:ea typeface="+mn-lt"/>
                <a:cs typeface="+mn-lt"/>
              </a:rPr>
              <a:t>Переключатели обычно предоставляют пользователю выбор «один из многих». В группе переключателей одновременно может быть отмечен только один переключатель.</a:t>
            </a:r>
          </a:p>
          <a:p>
            <a:r>
              <a:rPr lang="ru-RU" sz="1800" dirty="0">
                <a:latin typeface="Univers Condensed"/>
                <a:ea typeface="+mn-lt"/>
                <a:cs typeface="+mn-lt"/>
              </a:rPr>
              <a:t>Всякий раз, когда кнопка включается или выключается, она издает сигнал </a:t>
            </a:r>
            <a:r>
              <a:rPr lang="ru-RU" sz="1800" err="1">
                <a:latin typeface="Univers Condensed"/>
                <a:ea typeface="+mn-lt"/>
                <a:cs typeface="+mn-lt"/>
              </a:rPr>
              <a:t>toggled</a:t>
            </a:r>
            <a:r>
              <a:rPr lang="ru-RU" sz="1800" dirty="0">
                <a:latin typeface="Univers Condensed"/>
                <a:ea typeface="+mn-lt"/>
                <a:cs typeface="+mn-lt"/>
              </a:rPr>
              <a:t> (). </a:t>
            </a:r>
            <a:endParaRPr lang="ru-RU" sz="1800" dirty="0">
              <a:latin typeface="Univers Condensed"/>
            </a:endParaRPr>
          </a:p>
          <a:p>
            <a:endParaRPr lang="ru-RU" sz="1200" dirty="0">
              <a:solidFill>
                <a:srgbClr val="404244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2D84A-09DB-F790-9FBB-0BB5C413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2EBC-4106-46F1-BC50-A4F7AB08B716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B535B-DEFD-41ED-E331-9E10D3E3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80AB7-7B83-7391-294B-88DE7E0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Шрифт, мерная рейка&#10;&#10;Автоматически созданное описание">
            <a:extLst>
              <a:ext uri="{FF2B5EF4-FFF2-40B4-BE49-F238E27FC236}">
                <a16:creationId xmlns:a16="http://schemas.microsoft.com/office/drawing/2014/main" id="{744AF7AB-E9F0-15AE-AB00-CABA77A5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82" y="1608859"/>
            <a:ext cx="3796145" cy="10541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7F4D6A9-4D3A-6646-DC82-DC621935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4" y="3939020"/>
            <a:ext cx="7348971" cy="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8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8A0FA-3E16-F9B4-790C-012AD4A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QBUTTON - </a:t>
            </a:r>
            <a:r>
              <a:rPr lang="ru-RU" sz="2400" dirty="0">
                <a:ea typeface="+mj-lt"/>
                <a:cs typeface="+mj-lt"/>
              </a:rPr>
              <a:t>ВИДЫ КНОПОК.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4F980-B8CD-A205-7194-061033AC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80" y="1600399"/>
            <a:ext cx="4318175" cy="4328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400" err="1">
                <a:latin typeface="Univers Condensed"/>
                <a:ea typeface="+mn-lt"/>
                <a:cs typeface="+mn-lt"/>
              </a:rPr>
              <a:t>QToolButton</a:t>
            </a:r>
            <a:r>
              <a:rPr lang="ru-RU" sz="1400" dirty="0">
                <a:latin typeface="Univers Condensed"/>
                <a:ea typeface="+mn-lt"/>
                <a:cs typeface="+mn-lt"/>
              </a:rPr>
              <a:t> предоставляет кнопку быстрого доступа к опциям, которые обычно используются внутри </a:t>
            </a:r>
            <a:r>
              <a:rPr lang="ru-RU" sz="1400" err="1">
                <a:latin typeface="Univers Condensed"/>
                <a:ea typeface="+mn-lt"/>
                <a:cs typeface="+mn-lt"/>
              </a:rPr>
              <a:t>QToolBar</a:t>
            </a:r>
            <a:r>
              <a:rPr lang="ru-RU" sz="1400" dirty="0">
                <a:latin typeface="Univers Condensed"/>
                <a:ea typeface="+mn-lt"/>
                <a:cs typeface="+mn-lt"/>
              </a:rPr>
              <a:t>.</a:t>
            </a:r>
          </a:p>
          <a:p>
            <a:r>
              <a:rPr lang="ru-RU" sz="1400" dirty="0">
                <a:latin typeface="Univers Condensed"/>
                <a:ea typeface="+mn-lt"/>
                <a:cs typeface="+mn-lt"/>
              </a:rPr>
              <a:t>Кнопка инструмента — это специальная кнопка, которая обеспечивает быстрый доступ к определенным командам или параметрам.</a:t>
            </a:r>
          </a:p>
          <a:p>
            <a:r>
              <a:rPr lang="ru-RU" sz="1400" dirty="0">
                <a:latin typeface="Univers Condensed"/>
                <a:ea typeface="+mn-lt"/>
                <a:cs typeface="+mn-lt"/>
              </a:rPr>
              <a:t>В отличие от обычной кнопки команды, кнопка инструмента обычно не показывает текстовую метку, а вместо этого показывает значок.</a:t>
            </a:r>
          </a:p>
          <a:p>
            <a:r>
              <a:rPr lang="ru-RU" sz="1400" dirty="0">
                <a:latin typeface="Univers Condensed"/>
                <a:ea typeface="+mn-lt"/>
                <a:cs typeface="+mn-lt"/>
              </a:rPr>
              <a:t>Значок кнопки инструмента имеет значение . Это позволяет задавать разные растровые изображения для отключенного и активного состояния. Отключенное растровое изображение используется, когда функциональность кнопки недоступна. Активная растровая карта отображается, когда кнопка автоматически поднимается из-за наведения на нее указателя мыши.</a:t>
            </a:r>
            <a:endParaRPr lang="ru-RU" sz="1400" dirty="0">
              <a:latin typeface="Univers Condensed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675C3-7404-A815-BACB-1B4AF915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EA46-C876-4F2E-85F1-ABF60E81AC3A}" type="datetime1">
              <a:t>6/26/2024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75243-2F75-E2E7-4CAD-1A20E227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FB0BD-85D6-C3F4-9414-5AAA2503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78F720-FFCA-A729-B048-6C0E75FA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2" y="2292350"/>
            <a:ext cx="5254047" cy="83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1752-DFE5-F2E9-0F16-286697AF4134}"/>
              </a:ext>
            </a:extLst>
          </p:cNvPr>
          <p:cNvSpPr txBox="1"/>
          <p:nvPr/>
        </p:nvSpPr>
        <p:spPr>
          <a:xfrm>
            <a:off x="7045036" y="36275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404244"/>
                </a:solidFill>
                <a:latin typeface="Univers Condensed"/>
              </a:rPr>
              <a:t>Класс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QToolBar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предоставляет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подвижную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панель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,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содержащую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набор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элементов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 </a:t>
            </a:r>
            <a:r>
              <a:rPr lang="en-US" err="1">
                <a:solidFill>
                  <a:srgbClr val="404244"/>
                </a:solidFill>
                <a:latin typeface="Univers Condensed"/>
              </a:rPr>
              <a:t>управления</a:t>
            </a:r>
            <a:r>
              <a:rPr lang="en-US" dirty="0">
                <a:solidFill>
                  <a:srgbClr val="404244"/>
                </a:solidFill>
                <a:latin typeface="Univers Condensed"/>
              </a:rPr>
              <a:t>.</a:t>
            </a:r>
            <a:endParaRPr lang="en-US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55190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ChronicleVTI</vt:lpstr>
      <vt:lpstr>Виджеты  QT  QSlider, QComboBox, QSpinBox, QMainWindow.</vt:lpstr>
      <vt:lpstr>QMainwindow - предоставляет главное окно приложения.</vt:lpstr>
      <vt:lpstr>Qmainwindow - элементарный пример использования. </vt:lpstr>
      <vt:lpstr>Qmainwindow - вывод на экран.</vt:lpstr>
      <vt:lpstr>Qbutton -  кнопки в QT.</vt:lpstr>
      <vt:lpstr>Qbutton - виды кнопок.</vt:lpstr>
      <vt:lpstr>QBUTTON - ВИДЫ КНОПОК.</vt:lpstr>
      <vt:lpstr>QBUTTON - ВИДЫ КНОПОК.</vt:lpstr>
      <vt:lpstr>QBUTTON - ВИДЫ КНОПОК.</vt:lpstr>
      <vt:lpstr>Qslider - представляет собой вертикальный или горизонтальный ползунок (слайдер).</vt:lpstr>
      <vt:lpstr>Qslider - элементарный пример использования. </vt:lpstr>
      <vt:lpstr>Qcombobox - это виджет выбора, который отображает текущий элемент и может отображать выпадающий список выбираемых элементов.</vt:lpstr>
      <vt:lpstr>Qcomobox - элементарный пример использования.</vt:lpstr>
      <vt:lpstr>Qspinbox - это виджет, который используется для обработки целых чисел и дискретных наборов значений.</vt:lpstr>
      <vt:lpstr>Qspinbox - элементарный пример использования.</vt:lpstr>
      <vt:lpstr>Ссылочки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342</cp:revision>
  <dcterms:created xsi:type="dcterms:W3CDTF">2024-06-25T17:01:32Z</dcterms:created>
  <dcterms:modified xsi:type="dcterms:W3CDTF">2024-06-26T15:41:07Z</dcterms:modified>
</cp:coreProperties>
</file>