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5" r:id="rId17"/>
    <p:sldId id="272" r:id="rId18"/>
    <p:sldId id="273" r:id="rId19"/>
    <p:sldId id="276" r:id="rId20"/>
    <p:sldId id="277" r:id="rId21"/>
    <p:sldId id="278" r:id="rId22"/>
    <p:sldId id="279" r:id="rId23"/>
    <p:sldId id="282"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9" autoAdjust="0"/>
    <p:restoredTop sz="94660"/>
  </p:normalViewPr>
  <p:slideViewPr>
    <p:cSldViewPr snapToGrid="0" showGuides="1">
      <p:cViewPr varScale="1">
        <p:scale>
          <a:sx n="73" d="100"/>
          <a:sy n="73" d="100"/>
        </p:scale>
        <p:origin x="516" y="66"/>
      </p:cViewPr>
      <p:guideLst>
        <p:guide orient="horz" pos="2183"/>
        <p:guide pos="3840"/>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096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1585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8771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3850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5785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7272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5857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84741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2894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65952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8/6/2023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37375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8/6/2023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681241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dots on a white background&#10;&#10;Description automatically generated">
            <a:extLst>
              <a:ext uri="{FF2B5EF4-FFF2-40B4-BE49-F238E27FC236}">
                <a16:creationId xmlns:a16="http://schemas.microsoft.com/office/drawing/2014/main" id="{F70227EF-65B9-B0FB-4B73-870401F6CAAE}"/>
              </a:ext>
            </a:extLst>
          </p:cNvPr>
          <p:cNvPicPr>
            <a:picLocks noChangeAspect="1"/>
          </p:cNvPicPr>
          <p:nvPr/>
        </p:nvPicPr>
        <p:blipFill rotWithShape="1">
          <a:blip r:embed="rId2">
            <a:alphaModFix/>
          </a:blip>
          <a:srcRect t="18773"/>
          <a:stretch/>
        </p:blipFill>
        <p:spPr>
          <a:xfrm>
            <a:off x="2" y="1"/>
            <a:ext cx="12191997" cy="6857999"/>
          </a:xfrm>
          <a:prstGeom prst="rect">
            <a:avLst/>
          </a:prstGeom>
        </p:spPr>
      </p:pic>
      <p:sp>
        <p:nvSpPr>
          <p:cNvPr id="28" name="Rectangle 27">
            <a:extLst>
              <a:ext uri="{FF2B5EF4-FFF2-40B4-BE49-F238E27FC236}">
                <a16:creationId xmlns:a16="http://schemas.microsoft.com/office/drawing/2014/main" id="{85AEFF94-0E7F-40D2-BB64-2466E9D66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FA345-6C42-D3F8-D9E9-AECF658FB89C}"/>
              </a:ext>
            </a:extLst>
          </p:cNvPr>
          <p:cNvSpPr>
            <a:spLocks noGrp="1"/>
          </p:cNvSpPr>
          <p:nvPr>
            <p:ph type="ctrTitle"/>
          </p:nvPr>
        </p:nvSpPr>
        <p:spPr>
          <a:xfrm>
            <a:off x="2539253" y="1263650"/>
            <a:ext cx="7113494" cy="1880480"/>
          </a:xfrm>
        </p:spPr>
        <p:txBody>
          <a:bodyPr>
            <a:normAutofit/>
          </a:bodyPr>
          <a:lstStyle/>
          <a:p>
            <a:r>
              <a:rPr lang="en-CA" sz="3600" dirty="0"/>
              <a:t>Identify Age Related Condition</a:t>
            </a:r>
          </a:p>
        </p:txBody>
      </p:sp>
      <p:sp>
        <p:nvSpPr>
          <p:cNvPr id="3" name="Subtitle 2">
            <a:extLst>
              <a:ext uri="{FF2B5EF4-FFF2-40B4-BE49-F238E27FC236}">
                <a16:creationId xmlns:a16="http://schemas.microsoft.com/office/drawing/2014/main" id="{896E7B34-5523-E363-7C8D-25A6DC5FE21C}"/>
              </a:ext>
            </a:extLst>
          </p:cNvPr>
          <p:cNvSpPr>
            <a:spLocks noGrp="1"/>
          </p:cNvSpPr>
          <p:nvPr>
            <p:ph type="subTitle" idx="1"/>
          </p:nvPr>
        </p:nvSpPr>
        <p:spPr>
          <a:xfrm>
            <a:off x="280212" y="4284618"/>
            <a:ext cx="5074022" cy="2295772"/>
          </a:xfrm>
        </p:spPr>
        <p:txBody>
          <a:bodyPr anchor="t">
            <a:normAutofit/>
          </a:bodyPr>
          <a:lstStyle/>
          <a:p>
            <a:pPr algn="l"/>
            <a:r>
              <a:rPr lang="en-CA" sz="1600" i="1" dirty="0"/>
              <a:t>Project Submitted by:</a:t>
            </a:r>
          </a:p>
          <a:p>
            <a:pPr algn="l"/>
            <a:r>
              <a:rPr lang="en-CA" sz="1600" i="1" dirty="0"/>
              <a:t>VANSHIKA (SID: 041044413)</a:t>
            </a:r>
          </a:p>
          <a:p>
            <a:pPr algn="l"/>
            <a:r>
              <a:rPr lang="en-CA" sz="1600" i="1" dirty="0"/>
              <a:t>SARTAJ SINGH BABRA (SID: 041094831)</a:t>
            </a:r>
          </a:p>
          <a:p>
            <a:pPr algn="l"/>
            <a:r>
              <a:rPr lang="en-CA" sz="1600" i="1" dirty="0"/>
              <a:t>NAITIK TALATI (SID: 041084256)</a:t>
            </a:r>
          </a:p>
          <a:p>
            <a:pPr algn="l"/>
            <a:r>
              <a:rPr lang="en-CA" sz="1600" i="1" dirty="0"/>
              <a:t>SAIYAM SHAH: (SID: 041080364)</a:t>
            </a:r>
          </a:p>
          <a:p>
            <a:pPr algn="l"/>
            <a:r>
              <a:rPr lang="en-CA" sz="1600" i="1" dirty="0"/>
              <a:t>JAY PATEL (SID: 041085500)</a:t>
            </a:r>
          </a:p>
        </p:txBody>
      </p:sp>
      <p:grpSp>
        <p:nvGrpSpPr>
          <p:cNvPr id="30" name="Group 29">
            <a:extLst>
              <a:ext uri="{FF2B5EF4-FFF2-40B4-BE49-F238E27FC236}">
                <a16:creationId xmlns:a16="http://schemas.microsoft.com/office/drawing/2014/main" id="{A206FD63-63B5-4FE3-A87F-05F94B21B8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31" name="Rectangle 30">
              <a:extLst>
                <a:ext uri="{FF2B5EF4-FFF2-40B4-BE49-F238E27FC236}">
                  <a16:creationId xmlns:a16="http://schemas.microsoft.com/office/drawing/2014/main" id="{6A86DBE9-D336-44D1-92FA-BA402C628C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2" name="Straight Connector 31">
              <a:extLst>
                <a:ext uri="{FF2B5EF4-FFF2-40B4-BE49-F238E27FC236}">
                  <a16:creationId xmlns:a16="http://schemas.microsoft.com/office/drawing/2014/main" id="{6A46B389-851B-469E-BEE7-92EA81669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23CA0E-FA7F-4ACA-9F3B-4FEBC353A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8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45C891-AD27-4ADB-46E6-20D97CD58E27}"/>
              </a:ext>
            </a:extLst>
          </p:cNvPr>
          <p:cNvSpPr txBox="1"/>
          <p:nvPr/>
        </p:nvSpPr>
        <p:spPr>
          <a:xfrm>
            <a:off x="526941" y="423325"/>
            <a:ext cx="7036232" cy="523220"/>
          </a:xfrm>
          <a:prstGeom prst="rect">
            <a:avLst/>
          </a:prstGeom>
          <a:noFill/>
        </p:spPr>
        <p:txBody>
          <a:bodyPr wrap="square" rtlCol="0">
            <a:spAutoFit/>
          </a:bodyPr>
          <a:lstStyle/>
          <a:p>
            <a:r>
              <a:rPr lang="en-CA" sz="2800" b="1" dirty="0"/>
              <a:t>Features with Max Correlation</a:t>
            </a:r>
          </a:p>
        </p:txBody>
      </p:sp>
      <p:pic>
        <p:nvPicPr>
          <p:cNvPr id="3" name="Picture 2">
            <a:extLst>
              <a:ext uri="{FF2B5EF4-FFF2-40B4-BE49-F238E27FC236}">
                <a16:creationId xmlns:a16="http://schemas.microsoft.com/office/drawing/2014/main" id="{6B972B90-F807-9E11-FF12-7BC850E87210}"/>
              </a:ext>
            </a:extLst>
          </p:cNvPr>
          <p:cNvPicPr>
            <a:picLocks noChangeAspect="1"/>
          </p:cNvPicPr>
          <p:nvPr/>
        </p:nvPicPr>
        <p:blipFill>
          <a:blip r:embed="rId2"/>
          <a:stretch>
            <a:fillRect/>
          </a:stretch>
        </p:blipFill>
        <p:spPr>
          <a:xfrm>
            <a:off x="355637" y="1262822"/>
            <a:ext cx="4586315" cy="2328711"/>
          </a:xfrm>
          <a:prstGeom prst="rect">
            <a:avLst/>
          </a:prstGeom>
        </p:spPr>
      </p:pic>
      <p:cxnSp>
        <p:nvCxnSpPr>
          <p:cNvPr id="10" name="Straight Arrow Connector 9">
            <a:extLst>
              <a:ext uri="{FF2B5EF4-FFF2-40B4-BE49-F238E27FC236}">
                <a16:creationId xmlns:a16="http://schemas.microsoft.com/office/drawing/2014/main" id="{98807F1E-9625-A5F2-0E08-44AA84442975}"/>
              </a:ext>
            </a:extLst>
          </p:cNvPr>
          <p:cNvCxnSpPr>
            <a:cxnSpLocks/>
            <a:stCxn id="3" idx="3"/>
          </p:cNvCxnSpPr>
          <p:nvPr/>
        </p:nvCxnSpPr>
        <p:spPr>
          <a:xfrm>
            <a:off x="4941952" y="2427178"/>
            <a:ext cx="583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F3BF24-8D9F-35E3-B69C-64CA37028BA5}"/>
              </a:ext>
            </a:extLst>
          </p:cNvPr>
          <p:cNvSpPr txBox="1"/>
          <p:nvPr/>
        </p:nvSpPr>
        <p:spPr>
          <a:xfrm>
            <a:off x="482054" y="3963051"/>
            <a:ext cx="3998505" cy="1754326"/>
          </a:xfrm>
          <a:prstGeom prst="rect">
            <a:avLst/>
          </a:prstGeom>
          <a:noFill/>
        </p:spPr>
        <p:txBody>
          <a:bodyPr wrap="square" rtlCol="0">
            <a:spAutoFit/>
          </a:bodyPr>
          <a:lstStyle/>
          <a:p>
            <a:r>
              <a:rPr lang="en-CA" dirty="0"/>
              <a:t>Heatmap displays the relation b/w the health conditions purple being highly correlated and below being the least</a:t>
            </a:r>
          </a:p>
          <a:p>
            <a:endParaRPr lang="en-CA" dirty="0"/>
          </a:p>
          <a:p>
            <a:r>
              <a:rPr lang="en-CA" dirty="0"/>
              <a:t>Scatter plot was plotted to understand the distribution between each condition</a:t>
            </a:r>
          </a:p>
        </p:txBody>
      </p:sp>
      <p:pic>
        <p:nvPicPr>
          <p:cNvPr id="23" name="Picture 22">
            <a:extLst>
              <a:ext uri="{FF2B5EF4-FFF2-40B4-BE49-F238E27FC236}">
                <a16:creationId xmlns:a16="http://schemas.microsoft.com/office/drawing/2014/main" id="{00EEDF94-7A2F-97B6-155D-CB7787035773}"/>
              </a:ext>
            </a:extLst>
          </p:cNvPr>
          <p:cNvPicPr>
            <a:picLocks noChangeAspect="1"/>
          </p:cNvPicPr>
          <p:nvPr/>
        </p:nvPicPr>
        <p:blipFill>
          <a:blip r:embed="rId3"/>
          <a:stretch>
            <a:fillRect/>
          </a:stretch>
        </p:blipFill>
        <p:spPr>
          <a:xfrm>
            <a:off x="4621235" y="3409406"/>
            <a:ext cx="3681050" cy="1564324"/>
          </a:xfrm>
          <a:prstGeom prst="rect">
            <a:avLst/>
          </a:prstGeom>
        </p:spPr>
      </p:pic>
      <p:pic>
        <p:nvPicPr>
          <p:cNvPr id="25" name="Picture 24">
            <a:extLst>
              <a:ext uri="{FF2B5EF4-FFF2-40B4-BE49-F238E27FC236}">
                <a16:creationId xmlns:a16="http://schemas.microsoft.com/office/drawing/2014/main" id="{C76718EB-A0A8-AE4A-008F-1F4D3985CA23}"/>
              </a:ext>
            </a:extLst>
          </p:cNvPr>
          <p:cNvPicPr>
            <a:picLocks noChangeAspect="1"/>
          </p:cNvPicPr>
          <p:nvPr/>
        </p:nvPicPr>
        <p:blipFill>
          <a:blip r:embed="rId4"/>
          <a:stretch>
            <a:fillRect/>
          </a:stretch>
        </p:blipFill>
        <p:spPr>
          <a:xfrm>
            <a:off x="8306694" y="3541523"/>
            <a:ext cx="3441514" cy="1447000"/>
          </a:xfrm>
          <a:prstGeom prst="rect">
            <a:avLst/>
          </a:prstGeom>
        </p:spPr>
      </p:pic>
      <p:pic>
        <p:nvPicPr>
          <p:cNvPr id="27" name="Picture 26">
            <a:extLst>
              <a:ext uri="{FF2B5EF4-FFF2-40B4-BE49-F238E27FC236}">
                <a16:creationId xmlns:a16="http://schemas.microsoft.com/office/drawing/2014/main" id="{ECF54D7E-0760-1561-9017-58131702DFA5}"/>
              </a:ext>
            </a:extLst>
          </p:cNvPr>
          <p:cNvPicPr>
            <a:picLocks noChangeAspect="1"/>
          </p:cNvPicPr>
          <p:nvPr/>
        </p:nvPicPr>
        <p:blipFill>
          <a:blip r:embed="rId5"/>
          <a:stretch>
            <a:fillRect/>
          </a:stretch>
        </p:blipFill>
        <p:spPr>
          <a:xfrm>
            <a:off x="6423668" y="5177664"/>
            <a:ext cx="3446402" cy="1466555"/>
          </a:xfrm>
          <a:prstGeom prst="rect">
            <a:avLst/>
          </a:prstGeom>
        </p:spPr>
      </p:pic>
      <p:pic>
        <p:nvPicPr>
          <p:cNvPr id="29" name="Picture 28">
            <a:extLst>
              <a:ext uri="{FF2B5EF4-FFF2-40B4-BE49-F238E27FC236}">
                <a16:creationId xmlns:a16="http://schemas.microsoft.com/office/drawing/2014/main" id="{9914370E-B4CE-2543-D8D2-4AD82EAA9AE3}"/>
              </a:ext>
            </a:extLst>
          </p:cNvPr>
          <p:cNvPicPr>
            <a:picLocks noChangeAspect="1"/>
          </p:cNvPicPr>
          <p:nvPr/>
        </p:nvPicPr>
        <p:blipFill>
          <a:blip r:embed="rId6"/>
          <a:stretch>
            <a:fillRect/>
          </a:stretch>
        </p:blipFill>
        <p:spPr>
          <a:xfrm>
            <a:off x="5734077" y="1309616"/>
            <a:ext cx="5635478" cy="1887455"/>
          </a:xfrm>
          <a:prstGeom prst="rect">
            <a:avLst/>
          </a:prstGeom>
        </p:spPr>
      </p:pic>
    </p:spTree>
    <p:extLst>
      <p:ext uri="{BB962C8B-B14F-4D97-AF65-F5344CB8AC3E}">
        <p14:creationId xmlns:p14="http://schemas.microsoft.com/office/powerpoint/2010/main" val="2917181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C2CC22-F26C-7B2D-BA83-2D49DE4F2DFC}"/>
              </a:ext>
            </a:extLst>
          </p:cNvPr>
          <p:cNvSpPr txBox="1"/>
          <p:nvPr/>
        </p:nvSpPr>
        <p:spPr>
          <a:xfrm>
            <a:off x="4232366" y="2991394"/>
            <a:ext cx="5316583" cy="646331"/>
          </a:xfrm>
          <a:prstGeom prst="rect">
            <a:avLst/>
          </a:prstGeom>
          <a:noFill/>
        </p:spPr>
        <p:txBody>
          <a:bodyPr wrap="square" rtlCol="0">
            <a:spAutoFit/>
          </a:bodyPr>
          <a:lstStyle/>
          <a:p>
            <a:r>
              <a:rPr lang="en-CA" sz="3600" b="1" dirty="0"/>
              <a:t>Feature Engineering:</a:t>
            </a:r>
          </a:p>
        </p:txBody>
      </p:sp>
    </p:spTree>
    <p:extLst>
      <p:ext uri="{BB962C8B-B14F-4D97-AF65-F5344CB8AC3E}">
        <p14:creationId xmlns:p14="http://schemas.microsoft.com/office/powerpoint/2010/main" val="306351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0FE255-F3B2-0774-1267-7735B3AF516D}"/>
              </a:ext>
            </a:extLst>
          </p:cNvPr>
          <p:cNvSpPr txBox="1"/>
          <p:nvPr/>
        </p:nvSpPr>
        <p:spPr>
          <a:xfrm>
            <a:off x="526941" y="423325"/>
            <a:ext cx="7036232" cy="523220"/>
          </a:xfrm>
          <a:prstGeom prst="rect">
            <a:avLst/>
          </a:prstGeom>
          <a:noFill/>
        </p:spPr>
        <p:txBody>
          <a:bodyPr wrap="square" rtlCol="0">
            <a:spAutoFit/>
          </a:bodyPr>
          <a:lstStyle/>
          <a:p>
            <a:r>
              <a:rPr lang="en-CA" sz="2800" b="1" dirty="0"/>
              <a:t>First removing outliers using IQR</a:t>
            </a:r>
          </a:p>
        </p:txBody>
      </p:sp>
      <p:pic>
        <p:nvPicPr>
          <p:cNvPr id="6" name="Picture 5">
            <a:extLst>
              <a:ext uri="{FF2B5EF4-FFF2-40B4-BE49-F238E27FC236}">
                <a16:creationId xmlns:a16="http://schemas.microsoft.com/office/drawing/2014/main" id="{598C2983-39F8-1920-963D-EE66CCC4D945}"/>
              </a:ext>
            </a:extLst>
          </p:cNvPr>
          <p:cNvPicPr>
            <a:picLocks noChangeAspect="1"/>
          </p:cNvPicPr>
          <p:nvPr/>
        </p:nvPicPr>
        <p:blipFill rotWithShape="1">
          <a:blip r:embed="rId2"/>
          <a:srcRect r="2516"/>
          <a:stretch/>
        </p:blipFill>
        <p:spPr>
          <a:xfrm>
            <a:off x="3650460" y="3936569"/>
            <a:ext cx="8407221" cy="2468219"/>
          </a:xfrm>
          <a:prstGeom prst="rect">
            <a:avLst/>
          </a:prstGeom>
        </p:spPr>
      </p:pic>
      <p:pic>
        <p:nvPicPr>
          <p:cNvPr id="8" name="Picture 7">
            <a:extLst>
              <a:ext uri="{FF2B5EF4-FFF2-40B4-BE49-F238E27FC236}">
                <a16:creationId xmlns:a16="http://schemas.microsoft.com/office/drawing/2014/main" id="{6244C797-F87E-B4F2-E45E-580BC56B1AFF}"/>
              </a:ext>
            </a:extLst>
          </p:cNvPr>
          <p:cNvPicPr>
            <a:picLocks noChangeAspect="1"/>
          </p:cNvPicPr>
          <p:nvPr/>
        </p:nvPicPr>
        <p:blipFill>
          <a:blip r:embed="rId3"/>
          <a:stretch>
            <a:fillRect/>
          </a:stretch>
        </p:blipFill>
        <p:spPr>
          <a:xfrm>
            <a:off x="3443008" y="962448"/>
            <a:ext cx="8577460" cy="2466552"/>
          </a:xfrm>
          <a:prstGeom prst="rect">
            <a:avLst/>
          </a:prstGeom>
        </p:spPr>
      </p:pic>
      <p:cxnSp>
        <p:nvCxnSpPr>
          <p:cNvPr id="9" name="Straight Arrow Connector 8">
            <a:extLst>
              <a:ext uri="{FF2B5EF4-FFF2-40B4-BE49-F238E27FC236}">
                <a16:creationId xmlns:a16="http://schemas.microsoft.com/office/drawing/2014/main" id="{DC5CE7E3-5020-E922-0DFC-E35651E01033}"/>
              </a:ext>
            </a:extLst>
          </p:cNvPr>
          <p:cNvCxnSpPr>
            <a:cxnSpLocks/>
          </p:cNvCxnSpPr>
          <p:nvPr/>
        </p:nvCxnSpPr>
        <p:spPr>
          <a:xfrm>
            <a:off x="7915668" y="3503445"/>
            <a:ext cx="0" cy="44982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E2353EE-B43F-010D-800F-206FA807C84F}"/>
              </a:ext>
            </a:extLst>
          </p:cNvPr>
          <p:cNvSpPr/>
          <p:nvPr/>
        </p:nvSpPr>
        <p:spPr>
          <a:xfrm>
            <a:off x="3972559" y="2677885"/>
            <a:ext cx="377371" cy="355309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11" name="Rectangle 10">
            <a:extLst>
              <a:ext uri="{FF2B5EF4-FFF2-40B4-BE49-F238E27FC236}">
                <a16:creationId xmlns:a16="http://schemas.microsoft.com/office/drawing/2014/main" id="{90521DFF-D673-ED74-7420-D4498F8657FD}"/>
              </a:ext>
            </a:extLst>
          </p:cNvPr>
          <p:cNvSpPr/>
          <p:nvPr/>
        </p:nvSpPr>
        <p:spPr>
          <a:xfrm>
            <a:off x="10081623" y="1314993"/>
            <a:ext cx="377371" cy="504661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12" name="Rectangle 11">
            <a:extLst>
              <a:ext uri="{FF2B5EF4-FFF2-40B4-BE49-F238E27FC236}">
                <a16:creationId xmlns:a16="http://schemas.microsoft.com/office/drawing/2014/main" id="{4D518E88-146C-5771-ADD3-7DC6E2C1CAA3}"/>
              </a:ext>
            </a:extLst>
          </p:cNvPr>
          <p:cNvSpPr/>
          <p:nvPr/>
        </p:nvSpPr>
        <p:spPr>
          <a:xfrm>
            <a:off x="11083109" y="1362890"/>
            <a:ext cx="377371" cy="504661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13" name="Rectangle 12">
            <a:extLst>
              <a:ext uri="{FF2B5EF4-FFF2-40B4-BE49-F238E27FC236}">
                <a16:creationId xmlns:a16="http://schemas.microsoft.com/office/drawing/2014/main" id="{BFBFDB3F-7DBE-A2CA-DBCB-131D2CECE366}"/>
              </a:ext>
            </a:extLst>
          </p:cNvPr>
          <p:cNvSpPr/>
          <p:nvPr/>
        </p:nvSpPr>
        <p:spPr>
          <a:xfrm>
            <a:off x="9093201" y="1397725"/>
            <a:ext cx="377371" cy="504661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pic>
        <p:nvPicPr>
          <p:cNvPr id="15" name="Picture 14">
            <a:extLst>
              <a:ext uri="{FF2B5EF4-FFF2-40B4-BE49-F238E27FC236}">
                <a16:creationId xmlns:a16="http://schemas.microsoft.com/office/drawing/2014/main" id="{CCAD8D09-82D5-D516-2077-3927B1A86E45}"/>
              </a:ext>
            </a:extLst>
          </p:cNvPr>
          <p:cNvPicPr>
            <a:picLocks noChangeAspect="1"/>
          </p:cNvPicPr>
          <p:nvPr/>
        </p:nvPicPr>
        <p:blipFill>
          <a:blip r:embed="rId4"/>
          <a:stretch>
            <a:fillRect/>
          </a:stretch>
        </p:blipFill>
        <p:spPr>
          <a:xfrm>
            <a:off x="7753350" y="421458"/>
            <a:ext cx="4140448" cy="489397"/>
          </a:xfrm>
          <a:prstGeom prst="rect">
            <a:avLst/>
          </a:prstGeom>
        </p:spPr>
      </p:pic>
      <p:sp>
        <p:nvSpPr>
          <p:cNvPr id="18" name="TextBox 17">
            <a:extLst>
              <a:ext uri="{FF2B5EF4-FFF2-40B4-BE49-F238E27FC236}">
                <a16:creationId xmlns:a16="http://schemas.microsoft.com/office/drawing/2014/main" id="{6E663E1D-34F3-4CB5-7188-E9F303A54F4B}"/>
              </a:ext>
            </a:extLst>
          </p:cNvPr>
          <p:cNvSpPr txBox="1"/>
          <p:nvPr/>
        </p:nvSpPr>
        <p:spPr>
          <a:xfrm>
            <a:off x="291497" y="1120676"/>
            <a:ext cx="3416300" cy="1477328"/>
          </a:xfrm>
          <a:prstGeom prst="rect">
            <a:avLst/>
          </a:prstGeom>
          <a:noFill/>
        </p:spPr>
        <p:txBody>
          <a:bodyPr wrap="square" rtlCol="0">
            <a:spAutoFit/>
          </a:bodyPr>
          <a:lstStyle/>
          <a:p>
            <a:r>
              <a:rPr lang="en-CA" dirty="0"/>
              <a:t>Using IQR method, the outliers were removed from the top 4 columns</a:t>
            </a:r>
          </a:p>
          <a:p>
            <a:endParaRPr lang="en-CA" dirty="0"/>
          </a:p>
          <a:p>
            <a:r>
              <a:rPr lang="en-CA" b="1" dirty="0"/>
              <a:t>AF, EG, FE and GF</a:t>
            </a:r>
          </a:p>
        </p:txBody>
      </p:sp>
      <p:pic>
        <p:nvPicPr>
          <p:cNvPr id="19" name="Picture 18">
            <a:extLst>
              <a:ext uri="{FF2B5EF4-FFF2-40B4-BE49-F238E27FC236}">
                <a16:creationId xmlns:a16="http://schemas.microsoft.com/office/drawing/2014/main" id="{40E82B06-6B2B-E3B9-0DD5-3F025DEA3BF9}"/>
              </a:ext>
            </a:extLst>
          </p:cNvPr>
          <p:cNvPicPr>
            <a:picLocks noChangeAspect="1"/>
          </p:cNvPicPr>
          <p:nvPr/>
        </p:nvPicPr>
        <p:blipFill rotWithShape="1">
          <a:blip r:embed="rId3"/>
          <a:srcRect l="88445" t="8723" r="6306" b="1599"/>
          <a:stretch/>
        </p:blipFill>
        <p:spPr>
          <a:xfrm>
            <a:off x="786165" y="2832100"/>
            <a:ext cx="725136" cy="3562380"/>
          </a:xfrm>
          <a:prstGeom prst="rect">
            <a:avLst/>
          </a:prstGeom>
        </p:spPr>
      </p:pic>
      <p:pic>
        <p:nvPicPr>
          <p:cNvPr id="20" name="Picture 19">
            <a:extLst>
              <a:ext uri="{FF2B5EF4-FFF2-40B4-BE49-F238E27FC236}">
                <a16:creationId xmlns:a16="http://schemas.microsoft.com/office/drawing/2014/main" id="{50CD9BA6-F617-D7B1-11B8-1CFC71B1DE6C}"/>
              </a:ext>
            </a:extLst>
          </p:cNvPr>
          <p:cNvPicPr>
            <a:picLocks noChangeAspect="1"/>
          </p:cNvPicPr>
          <p:nvPr/>
        </p:nvPicPr>
        <p:blipFill rotWithShape="1">
          <a:blip r:embed="rId2"/>
          <a:srcRect l="87407" t="14795" r="5518"/>
          <a:stretch/>
        </p:blipFill>
        <p:spPr>
          <a:xfrm>
            <a:off x="2180118" y="3429000"/>
            <a:ext cx="893281" cy="3079069"/>
          </a:xfrm>
          <a:prstGeom prst="rect">
            <a:avLst/>
          </a:prstGeom>
        </p:spPr>
      </p:pic>
    </p:spTree>
    <p:extLst>
      <p:ext uri="{BB962C8B-B14F-4D97-AF65-F5344CB8AC3E}">
        <p14:creationId xmlns:p14="http://schemas.microsoft.com/office/powerpoint/2010/main" val="2948736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0FE255-F3B2-0774-1267-7735B3AF516D}"/>
              </a:ext>
            </a:extLst>
          </p:cNvPr>
          <p:cNvSpPr txBox="1"/>
          <p:nvPr/>
        </p:nvSpPr>
        <p:spPr>
          <a:xfrm>
            <a:off x="526941" y="423325"/>
            <a:ext cx="7036232" cy="523220"/>
          </a:xfrm>
          <a:prstGeom prst="rect">
            <a:avLst/>
          </a:prstGeom>
          <a:noFill/>
        </p:spPr>
        <p:txBody>
          <a:bodyPr wrap="square" rtlCol="0">
            <a:spAutoFit/>
          </a:bodyPr>
          <a:lstStyle/>
          <a:p>
            <a:r>
              <a:rPr lang="en-CA" sz="2800" b="1" dirty="0"/>
              <a:t>Checking Duplicates and Replacing null values</a:t>
            </a:r>
          </a:p>
        </p:txBody>
      </p:sp>
      <p:pic>
        <p:nvPicPr>
          <p:cNvPr id="3" name="Picture 2">
            <a:extLst>
              <a:ext uri="{FF2B5EF4-FFF2-40B4-BE49-F238E27FC236}">
                <a16:creationId xmlns:a16="http://schemas.microsoft.com/office/drawing/2014/main" id="{5C7EBAAD-2CDD-BE09-5FFB-A7985E3EDD01}"/>
              </a:ext>
            </a:extLst>
          </p:cNvPr>
          <p:cNvPicPr>
            <a:picLocks noChangeAspect="1"/>
          </p:cNvPicPr>
          <p:nvPr/>
        </p:nvPicPr>
        <p:blipFill>
          <a:blip r:embed="rId2"/>
          <a:stretch>
            <a:fillRect/>
          </a:stretch>
        </p:blipFill>
        <p:spPr>
          <a:xfrm>
            <a:off x="385449" y="1136567"/>
            <a:ext cx="4486901" cy="118126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00D2D87-0D79-8397-BE07-C38670815638}"/>
              </a:ext>
            </a:extLst>
          </p:cNvPr>
          <p:cNvPicPr>
            <a:picLocks noChangeAspect="1"/>
          </p:cNvPicPr>
          <p:nvPr/>
        </p:nvPicPr>
        <p:blipFill rotWithShape="1">
          <a:blip r:embed="rId3"/>
          <a:srcRect b="74344"/>
          <a:stretch/>
        </p:blipFill>
        <p:spPr>
          <a:xfrm>
            <a:off x="342629" y="3007404"/>
            <a:ext cx="3886742" cy="843192"/>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B5185428-D1FB-06DF-A4C2-6736DF82BE6B}"/>
              </a:ext>
            </a:extLst>
          </p:cNvPr>
          <p:cNvPicPr>
            <a:picLocks noChangeAspect="1"/>
          </p:cNvPicPr>
          <p:nvPr/>
        </p:nvPicPr>
        <p:blipFill>
          <a:blip r:embed="rId4"/>
          <a:stretch>
            <a:fillRect/>
          </a:stretch>
        </p:blipFill>
        <p:spPr>
          <a:xfrm>
            <a:off x="295172" y="4737985"/>
            <a:ext cx="1467055" cy="333422"/>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F556D0CB-872D-884F-27F6-158266E6CDC2}"/>
              </a:ext>
            </a:extLst>
          </p:cNvPr>
          <p:cNvPicPr>
            <a:picLocks noChangeAspect="1"/>
          </p:cNvPicPr>
          <p:nvPr/>
        </p:nvPicPr>
        <p:blipFill rotWithShape="1">
          <a:blip r:embed="rId3"/>
          <a:srcRect t="84778" r="66991" b="-1"/>
          <a:stretch/>
        </p:blipFill>
        <p:spPr>
          <a:xfrm>
            <a:off x="317229" y="4002996"/>
            <a:ext cx="1282971" cy="500292"/>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9038E792-AE19-4ABA-50B7-228D032E2DB0}"/>
              </a:ext>
            </a:extLst>
          </p:cNvPr>
          <p:cNvPicPr>
            <a:picLocks noChangeAspect="1"/>
          </p:cNvPicPr>
          <p:nvPr/>
        </p:nvPicPr>
        <p:blipFill>
          <a:blip r:embed="rId5"/>
          <a:stretch>
            <a:fillRect/>
          </a:stretch>
        </p:blipFill>
        <p:spPr>
          <a:xfrm>
            <a:off x="341236" y="5245958"/>
            <a:ext cx="1095528" cy="714475"/>
          </a:xfrm>
          <a:prstGeom prst="rect">
            <a:avLst/>
          </a:prstGeom>
          <a:ln>
            <a:noFill/>
          </a:ln>
          <a:effectLst>
            <a:outerShdw blurRad="292100" dist="139700" dir="2700000" algn="tl" rotWithShape="0">
              <a:srgbClr val="333333">
                <a:alpha val="65000"/>
              </a:srgbClr>
            </a:outerShdw>
          </a:effectLst>
        </p:spPr>
      </p:pic>
      <p:pic>
        <p:nvPicPr>
          <p:cNvPr id="24" name="Picture 23">
            <a:extLst>
              <a:ext uri="{FF2B5EF4-FFF2-40B4-BE49-F238E27FC236}">
                <a16:creationId xmlns:a16="http://schemas.microsoft.com/office/drawing/2014/main" id="{3FD8115E-6FDB-8AA2-DA91-878D03C736C8}"/>
              </a:ext>
            </a:extLst>
          </p:cNvPr>
          <p:cNvPicPr>
            <a:picLocks noChangeAspect="1"/>
          </p:cNvPicPr>
          <p:nvPr/>
        </p:nvPicPr>
        <p:blipFill>
          <a:blip r:embed="rId6"/>
          <a:stretch>
            <a:fillRect/>
          </a:stretch>
        </p:blipFill>
        <p:spPr>
          <a:xfrm>
            <a:off x="4548065" y="2802405"/>
            <a:ext cx="3070469" cy="1054982"/>
          </a:xfrm>
          <a:prstGeom prst="rect">
            <a:avLst/>
          </a:prstGeom>
          <a:ln>
            <a:noFill/>
          </a:ln>
          <a:effectLst>
            <a:outerShdw blurRad="292100" dist="139700" dir="2700000" algn="tl" rotWithShape="0">
              <a:srgbClr val="333333">
                <a:alpha val="65000"/>
              </a:srgbClr>
            </a:outerShdw>
          </a:effectLst>
        </p:spPr>
      </p:pic>
      <p:pic>
        <p:nvPicPr>
          <p:cNvPr id="26" name="Picture 25">
            <a:extLst>
              <a:ext uri="{FF2B5EF4-FFF2-40B4-BE49-F238E27FC236}">
                <a16:creationId xmlns:a16="http://schemas.microsoft.com/office/drawing/2014/main" id="{FF0D72CE-7487-212F-BB1A-8C675CE5F330}"/>
              </a:ext>
            </a:extLst>
          </p:cNvPr>
          <p:cNvPicPr>
            <a:picLocks noChangeAspect="1"/>
          </p:cNvPicPr>
          <p:nvPr/>
        </p:nvPicPr>
        <p:blipFill>
          <a:blip r:embed="rId7"/>
          <a:stretch>
            <a:fillRect/>
          </a:stretch>
        </p:blipFill>
        <p:spPr>
          <a:xfrm>
            <a:off x="4675078" y="4141763"/>
            <a:ext cx="1571844" cy="352474"/>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3EFE656C-B59C-3F28-DFCE-FA325F40ED44}"/>
              </a:ext>
            </a:extLst>
          </p:cNvPr>
          <p:cNvPicPr>
            <a:picLocks noChangeAspect="1"/>
          </p:cNvPicPr>
          <p:nvPr/>
        </p:nvPicPr>
        <p:blipFill>
          <a:blip r:embed="rId8"/>
          <a:stretch>
            <a:fillRect/>
          </a:stretch>
        </p:blipFill>
        <p:spPr>
          <a:xfrm>
            <a:off x="4733852" y="4651352"/>
            <a:ext cx="1047896" cy="323895"/>
          </a:xfrm>
          <a:prstGeom prst="rect">
            <a:avLst/>
          </a:prstGeom>
          <a:ln>
            <a:no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3F7B3248-A321-BE37-1ADE-488CC2A95D3E}"/>
              </a:ext>
            </a:extLst>
          </p:cNvPr>
          <p:cNvPicPr>
            <a:picLocks noChangeAspect="1"/>
          </p:cNvPicPr>
          <p:nvPr/>
        </p:nvPicPr>
        <p:blipFill>
          <a:blip r:embed="rId9"/>
          <a:stretch>
            <a:fillRect/>
          </a:stretch>
        </p:blipFill>
        <p:spPr>
          <a:xfrm>
            <a:off x="4702110" y="5289515"/>
            <a:ext cx="933580" cy="495369"/>
          </a:xfrm>
          <a:prstGeom prst="rect">
            <a:avLst/>
          </a:prstGeom>
          <a:ln>
            <a:noFill/>
          </a:ln>
          <a:effectLst>
            <a:outerShdw blurRad="292100" dist="139700" dir="2700000" algn="tl" rotWithShape="0">
              <a:srgbClr val="333333">
                <a:alpha val="65000"/>
              </a:srgbClr>
            </a:outerShdw>
          </a:effectLst>
        </p:spPr>
      </p:pic>
      <p:cxnSp>
        <p:nvCxnSpPr>
          <p:cNvPr id="31" name="Straight Arrow Connector 30">
            <a:extLst>
              <a:ext uri="{FF2B5EF4-FFF2-40B4-BE49-F238E27FC236}">
                <a16:creationId xmlns:a16="http://schemas.microsoft.com/office/drawing/2014/main" id="{4DDE8FE3-2484-DDFB-6383-816E2DBFFB80}"/>
              </a:ext>
            </a:extLst>
          </p:cNvPr>
          <p:cNvCxnSpPr>
            <a:cxnSpLocks/>
          </p:cNvCxnSpPr>
          <p:nvPr/>
        </p:nvCxnSpPr>
        <p:spPr>
          <a:xfrm flipV="1">
            <a:off x="1422400" y="4216400"/>
            <a:ext cx="3124200" cy="1651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9D7C139-CB42-C933-7DCA-4EB803C047E7}"/>
              </a:ext>
            </a:extLst>
          </p:cNvPr>
          <p:cNvCxnSpPr>
            <a:cxnSpLocks/>
          </p:cNvCxnSpPr>
          <p:nvPr/>
        </p:nvCxnSpPr>
        <p:spPr>
          <a:xfrm flipV="1">
            <a:off x="1346200" y="4724400"/>
            <a:ext cx="3238500" cy="1016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FCFE56-466F-21EE-0C6E-C5F31D0730A2}"/>
              </a:ext>
            </a:extLst>
          </p:cNvPr>
          <p:cNvCxnSpPr>
            <a:cxnSpLocks/>
          </p:cNvCxnSpPr>
          <p:nvPr/>
        </p:nvCxnSpPr>
        <p:spPr>
          <a:xfrm flipV="1">
            <a:off x="1333500" y="4914900"/>
            <a:ext cx="3238500" cy="1016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BE82995-4D81-940F-5206-4A3B1739F309}"/>
              </a:ext>
            </a:extLst>
          </p:cNvPr>
          <p:cNvCxnSpPr>
            <a:cxnSpLocks/>
          </p:cNvCxnSpPr>
          <p:nvPr/>
        </p:nvCxnSpPr>
        <p:spPr>
          <a:xfrm>
            <a:off x="1358900" y="5359400"/>
            <a:ext cx="32258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0DE5116-1C3C-18B8-FFE1-8476FC311A30}"/>
              </a:ext>
            </a:extLst>
          </p:cNvPr>
          <p:cNvSpPr txBox="1"/>
          <p:nvPr/>
        </p:nvSpPr>
        <p:spPr>
          <a:xfrm>
            <a:off x="5015897" y="1539776"/>
            <a:ext cx="3416300" cy="369332"/>
          </a:xfrm>
          <a:prstGeom prst="rect">
            <a:avLst/>
          </a:prstGeom>
          <a:noFill/>
        </p:spPr>
        <p:txBody>
          <a:bodyPr wrap="square" rtlCol="0">
            <a:spAutoFit/>
          </a:bodyPr>
          <a:lstStyle/>
          <a:p>
            <a:r>
              <a:rPr lang="en-CA" b="1" dirty="0"/>
              <a:t>No Duplicates found</a:t>
            </a:r>
          </a:p>
        </p:txBody>
      </p:sp>
      <p:sp>
        <p:nvSpPr>
          <p:cNvPr id="40" name="TextBox 39">
            <a:extLst>
              <a:ext uri="{FF2B5EF4-FFF2-40B4-BE49-F238E27FC236}">
                <a16:creationId xmlns:a16="http://schemas.microsoft.com/office/drawing/2014/main" id="{0C0585AF-B2F4-8C82-6746-CDF1A20DA13F}"/>
              </a:ext>
            </a:extLst>
          </p:cNvPr>
          <p:cNvSpPr txBox="1"/>
          <p:nvPr/>
        </p:nvSpPr>
        <p:spPr>
          <a:xfrm>
            <a:off x="6349397" y="4562376"/>
            <a:ext cx="3416300" cy="646331"/>
          </a:xfrm>
          <a:prstGeom prst="rect">
            <a:avLst/>
          </a:prstGeom>
          <a:noFill/>
        </p:spPr>
        <p:txBody>
          <a:bodyPr wrap="square" rtlCol="0">
            <a:spAutoFit/>
          </a:bodyPr>
          <a:lstStyle/>
          <a:p>
            <a:r>
              <a:rPr lang="en-CA" b="1" dirty="0"/>
              <a:t>Found some missing value and these were replaced by mean</a:t>
            </a:r>
          </a:p>
        </p:txBody>
      </p:sp>
    </p:spTree>
    <p:extLst>
      <p:ext uri="{BB962C8B-B14F-4D97-AF65-F5344CB8AC3E}">
        <p14:creationId xmlns:p14="http://schemas.microsoft.com/office/powerpoint/2010/main" val="1553365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938C31-0611-ECCC-AA27-46701EE51FB1}"/>
              </a:ext>
            </a:extLst>
          </p:cNvPr>
          <p:cNvPicPr>
            <a:picLocks noChangeAspect="1"/>
          </p:cNvPicPr>
          <p:nvPr/>
        </p:nvPicPr>
        <p:blipFill>
          <a:blip r:embed="rId2"/>
          <a:stretch>
            <a:fillRect/>
          </a:stretch>
        </p:blipFill>
        <p:spPr>
          <a:xfrm>
            <a:off x="326468" y="968320"/>
            <a:ext cx="7983064" cy="781159"/>
          </a:xfrm>
          <a:prstGeom prst="rect">
            <a:avLst/>
          </a:prstGeom>
        </p:spPr>
      </p:pic>
      <p:pic>
        <p:nvPicPr>
          <p:cNvPr id="7" name="Picture 6">
            <a:extLst>
              <a:ext uri="{FF2B5EF4-FFF2-40B4-BE49-F238E27FC236}">
                <a16:creationId xmlns:a16="http://schemas.microsoft.com/office/drawing/2014/main" id="{5B9E9E3E-A42C-B7A2-FFE6-42872E6B42BD}"/>
              </a:ext>
            </a:extLst>
          </p:cNvPr>
          <p:cNvPicPr>
            <a:picLocks noChangeAspect="1"/>
          </p:cNvPicPr>
          <p:nvPr/>
        </p:nvPicPr>
        <p:blipFill>
          <a:blip r:embed="rId3"/>
          <a:stretch>
            <a:fillRect/>
          </a:stretch>
        </p:blipFill>
        <p:spPr>
          <a:xfrm>
            <a:off x="293471" y="1933478"/>
            <a:ext cx="3096057" cy="1390844"/>
          </a:xfrm>
          <a:prstGeom prst="rect">
            <a:avLst/>
          </a:prstGeom>
        </p:spPr>
      </p:pic>
      <p:sp>
        <p:nvSpPr>
          <p:cNvPr id="8" name="Rectangle 7">
            <a:extLst>
              <a:ext uri="{FF2B5EF4-FFF2-40B4-BE49-F238E27FC236}">
                <a16:creationId xmlns:a16="http://schemas.microsoft.com/office/drawing/2014/main" id="{FE5BB5BD-5EBC-ADDD-C808-8AF8A67E509D}"/>
              </a:ext>
            </a:extLst>
          </p:cNvPr>
          <p:cNvSpPr/>
          <p:nvPr/>
        </p:nvSpPr>
        <p:spPr>
          <a:xfrm>
            <a:off x="304801" y="2654300"/>
            <a:ext cx="2908299" cy="203200"/>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pic>
        <p:nvPicPr>
          <p:cNvPr id="10" name="Picture 9">
            <a:extLst>
              <a:ext uri="{FF2B5EF4-FFF2-40B4-BE49-F238E27FC236}">
                <a16:creationId xmlns:a16="http://schemas.microsoft.com/office/drawing/2014/main" id="{D6114291-7569-037A-2D49-5B415A98C0C8}"/>
              </a:ext>
            </a:extLst>
          </p:cNvPr>
          <p:cNvPicPr>
            <a:picLocks noChangeAspect="1"/>
          </p:cNvPicPr>
          <p:nvPr/>
        </p:nvPicPr>
        <p:blipFill>
          <a:blip r:embed="rId4"/>
          <a:stretch>
            <a:fillRect/>
          </a:stretch>
        </p:blipFill>
        <p:spPr>
          <a:xfrm>
            <a:off x="4790109" y="1394865"/>
            <a:ext cx="6675783" cy="2199235"/>
          </a:xfrm>
          <a:prstGeom prst="rect">
            <a:avLst/>
          </a:prstGeom>
        </p:spPr>
      </p:pic>
      <p:sp>
        <p:nvSpPr>
          <p:cNvPr id="11" name="Rectangle 10">
            <a:extLst>
              <a:ext uri="{FF2B5EF4-FFF2-40B4-BE49-F238E27FC236}">
                <a16:creationId xmlns:a16="http://schemas.microsoft.com/office/drawing/2014/main" id="{4E91BA35-37FC-9019-E155-21621CF5660D}"/>
              </a:ext>
            </a:extLst>
          </p:cNvPr>
          <p:cNvSpPr/>
          <p:nvPr/>
        </p:nvSpPr>
        <p:spPr>
          <a:xfrm>
            <a:off x="11036300" y="2070100"/>
            <a:ext cx="368300" cy="1193800"/>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pic>
        <p:nvPicPr>
          <p:cNvPr id="13" name="Picture 12">
            <a:extLst>
              <a:ext uri="{FF2B5EF4-FFF2-40B4-BE49-F238E27FC236}">
                <a16:creationId xmlns:a16="http://schemas.microsoft.com/office/drawing/2014/main" id="{F5C752E2-D1B8-9D90-73AD-B2104EB7FF21}"/>
              </a:ext>
            </a:extLst>
          </p:cNvPr>
          <p:cNvPicPr>
            <a:picLocks noChangeAspect="1"/>
          </p:cNvPicPr>
          <p:nvPr/>
        </p:nvPicPr>
        <p:blipFill>
          <a:blip r:embed="rId5"/>
          <a:stretch>
            <a:fillRect/>
          </a:stretch>
        </p:blipFill>
        <p:spPr>
          <a:xfrm>
            <a:off x="5750646" y="3644900"/>
            <a:ext cx="5595217" cy="2620244"/>
          </a:xfrm>
          <a:prstGeom prst="rect">
            <a:avLst/>
          </a:prstGeom>
        </p:spPr>
      </p:pic>
      <p:sp>
        <p:nvSpPr>
          <p:cNvPr id="15" name="TextBox 14">
            <a:extLst>
              <a:ext uri="{FF2B5EF4-FFF2-40B4-BE49-F238E27FC236}">
                <a16:creationId xmlns:a16="http://schemas.microsoft.com/office/drawing/2014/main" id="{13B8C12B-C225-1BDF-DA0A-28EF909E3B5A}"/>
              </a:ext>
            </a:extLst>
          </p:cNvPr>
          <p:cNvSpPr txBox="1"/>
          <p:nvPr/>
        </p:nvSpPr>
        <p:spPr>
          <a:xfrm>
            <a:off x="508000" y="5061635"/>
            <a:ext cx="5054600" cy="923330"/>
          </a:xfrm>
          <a:prstGeom prst="rect">
            <a:avLst/>
          </a:prstGeom>
          <a:noFill/>
        </p:spPr>
        <p:txBody>
          <a:bodyPr wrap="square">
            <a:spAutoFit/>
          </a:bodyPr>
          <a:lstStyle/>
          <a:p>
            <a:r>
              <a:rPr lang="en-US" b="1" i="0" dirty="0">
                <a:solidFill>
                  <a:srgbClr val="000000"/>
                </a:solidFill>
                <a:effectLst/>
                <a:latin typeface="Helvetica Neue"/>
              </a:rPr>
              <a:t>Rescaling features to a small range by utilizing a normalization or standardization function.</a:t>
            </a:r>
            <a:endParaRPr lang="en-CA" dirty="0"/>
          </a:p>
        </p:txBody>
      </p:sp>
      <p:sp>
        <p:nvSpPr>
          <p:cNvPr id="16" name="TextBox 15">
            <a:extLst>
              <a:ext uri="{FF2B5EF4-FFF2-40B4-BE49-F238E27FC236}">
                <a16:creationId xmlns:a16="http://schemas.microsoft.com/office/drawing/2014/main" id="{A1B10698-F407-80A5-FA21-86507E19D22D}"/>
              </a:ext>
            </a:extLst>
          </p:cNvPr>
          <p:cNvSpPr txBox="1"/>
          <p:nvPr/>
        </p:nvSpPr>
        <p:spPr>
          <a:xfrm>
            <a:off x="526941" y="423325"/>
            <a:ext cx="7036232" cy="523220"/>
          </a:xfrm>
          <a:prstGeom prst="rect">
            <a:avLst/>
          </a:prstGeom>
          <a:noFill/>
        </p:spPr>
        <p:txBody>
          <a:bodyPr wrap="square" rtlCol="0">
            <a:spAutoFit/>
          </a:bodyPr>
          <a:lstStyle/>
          <a:p>
            <a:r>
              <a:rPr lang="en-CA" sz="2800" b="1" dirty="0"/>
              <a:t>Converting Categorical data to Numeric</a:t>
            </a:r>
          </a:p>
        </p:txBody>
      </p:sp>
    </p:spTree>
    <p:extLst>
      <p:ext uri="{BB962C8B-B14F-4D97-AF65-F5344CB8AC3E}">
        <p14:creationId xmlns:p14="http://schemas.microsoft.com/office/powerpoint/2010/main" val="1913943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A95668-A9DE-3A94-1D38-6C2B932FA864}"/>
              </a:ext>
            </a:extLst>
          </p:cNvPr>
          <p:cNvPicPr>
            <a:picLocks noChangeAspect="1"/>
          </p:cNvPicPr>
          <p:nvPr/>
        </p:nvPicPr>
        <p:blipFill>
          <a:blip r:embed="rId2"/>
          <a:stretch>
            <a:fillRect/>
          </a:stretch>
        </p:blipFill>
        <p:spPr>
          <a:xfrm>
            <a:off x="469543" y="1450777"/>
            <a:ext cx="5106113" cy="2838846"/>
          </a:xfrm>
          <a:prstGeom prst="rect">
            <a:avLst/>
          </a:prstGeom>
        </p:spPr>
      </p:pic>
      <p:pic>
        <p:nvPicPr>
          <p:cNvPr id="6" name="Picture 5">
            <a:extLst>
              <a:ext uri="{FF2B5EF4-FFF2-40B4-BE49-F238E27FC236}">
                <a16:creationId xmlns:a16="http://schemas.microsoft.com/office/drawing/2014/main" id="{41FC97E9-642A-B590-E84D-4769B0608801}"/>
              </a:ext>
            </a:extLst>
          </p:cNvPr>
          <p:cNvPicPr>
            <a:picLocks noChangeAspect="1"/>
          </p:cNvPicPr>
          <p:nvPr/>
        </p:nvPicPr>
        <p:blipFill>
          <a:blip r:embed="rId3"/>
          <a:stretch>
            <a:fillRect/>
          </a:stretch>
        </p:blipFill>
        <p:spPr>
          <a:xfrm>
            <a:off x="634952" y="4788521"/>
            <a:ext cx="10450383" cy="847843"/>
          </a:xfrm>
          <a:prstGeom prst="rect">
            <a:avLst/>
          </a:prstGeom>
        </p:spPr>
      </p:pic>
      <p:sp>
        <p:nvSpPr>
          <p:cNvPr id="9" name="TextBox 8">
            <a:extLst>
              <a:ext uri="{FF2B5EF4-FFF2-40B4-BE49-F238E27FC236}">
                <a16:creationId xmlns:a16="http://schemas.microsoft.com/office/drawing/2014/main" id="{B1AC7250-46EE-1B9A-DCE6-D3149A0F5098}"/>
              </a:ext>
            </a:extLst>
          </p:cNvPr>
          <p:cNvSpPr txBox="1"/>
          <p:nvPr/>
        </p:nvSpPr>
        <p:spPr>
          <a:xfrm>
            <a:off x="526941" y="423325"/>
            <a:ext cx="7036232" cy="523220"/>
          </a:xfrm>
          <a:prstGeom prst="rect">
            <a:avLst/>
          </a:prstGeom>
          <a:noFill/>
        </p:spPr>
        <p:txBody>
          <a:bodyPr wrap="square" rtlCol="0">
            <a:spAutoFit/>
          </a:bodyPr>
          <a:lstStyle/>
          <a:p>
            <a:r>
              <a:rPr lang="en-CA" sz="2800" b="1" dirty="0"/>
              <a:t>Setting Target variable and Splitting the data</a:t>
            </a:r>
          </a:p>
        </p:txBody>
      </p:sp>
      <p:sp>
        <p:nvSpPr>
          <p:cNvPr id="12" name="Rectangle 11">
            <a:extLst>
              <a:ext uri="{FF2B5EF4-FFF2-40B4-BE49-F238E27FC236}">
                <a16:creationId xmlns:a16="http://schemas.microsoft.com/office/drawing/2014/main" id="{D596EBDD-378D-8FB8-B001-50E6E37D979C}"/>
              </a:ext>
            </a:extLst>
          </p:cNvPr>
          <p:cNvSpPr/>
          <p:nvPr/>
        </p:nvSpPr>
        <p:spPr>
          <a:xfrm>
            <a:off x="597987" y="2235200"/>
            <a:ext cx="4901113" cy="40349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13" name="Rectangle 12">
            <a:extLst>
              <a:ext uri="{FF2B5EF4-FFF2-40B4-BE49-F238E27FC236}">
                <a16:creationId xmlns:a16="http://schemas.microsoft.com/office/drawing/2014/main" id="{26C4842F-33FF-2509-EBCC-BA912FA190A9}"/>
              </a:ext>
            </a:extLst>
          </p:cNvPr>
          <p:cNvSpPr/>
          <p:nvPr/>
        </p:nvSpPr>
        <p:spPr>
          <a:xfrm>
            <a:off x="7163887" y="5054601"/>
            <a:ext cx="3593013" cy="368300"/>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Tree>
    <p:extLst>
      <p:ext uri="{BB962C8B-B14F-4D97-AF65-F5344CB8AC3E}">
        <p14:creationId xmlns:p14="http://schemas.microsoft.com/office/powerpoint/2010/main" val="692682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C2CC22-F26C-7B2D-BA83-2D49DE4F2DFC}"/>
              </a:ext>
            </a:extLst>
          </p:cNvPr>
          <p:cNvSpPr txBox="1"/>
          <p:nvPr/>
        </p:nvSpPr>
        <p:spPr>
          <a:xfrm>
            <a:off x="3366271" y="2927894"/>
            <a:ext cx="5316583" cy="646331"/>
          </a:xfrm>
          <a:prstGeom prst="rect">
            <a:avLst/>
          </a:prstGeom>
          <a:noFill/>
        </p:spPr>
        <p:txBody>
          <a:bodyPr wrap="square" rtlCol="0">
            <a:spAutoFit/>
          </a:bodyPr>
          <a:lstStyle/>
          <a:p>
            <a:pPr algn="ctr"/>
            <a:r>
              <a:rPr lang="en-CA" sz="3600" b="1" dirty="0"/>
              <a:t>Modelling</a:t>
            </a:r>
          </a:p>
        </p:txBody>
      </p:sp>
    </p:spTree>
    <p:extLst>
      <p:ext uri="{BB962C8B-B14F-4D97-AF65-F5344CB8AC3E}">
        <p14:creationId xmlns:p14="http://schemas.microsoft.com/office/powerpoint/2010/main" val="1664903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B9F02E-3AE3-0AAF-0AB6-CFF718B5C380}"/>
              </a:ext>
            </a:extLst>
          </p:cNvPr>
          <p:cNvSpPr txBox="1"/>
          <p:nvPr/>
        </p:nvSpPr>
        <p:spPr>
          <a:xfrm>
            <a:off x="526941" y="423325"/>
            <a:ext cx="7036232" cy="523220"/>
          </a:xfrm>
          <a:prstGeom prst="rect">
            <a:avLst/>
          </a:prstGeom>
          <a:noFill/>
        </p:spPr>
        <p:txBody>
          <a:bodyPr wrap="square" rtlCol="0">
            <a:spAutoFit/>
          </a:bodyPr>
          <a:lstStyle/>
          <a:p>
            <a:r>
              <a:rPr lang="en-CA" sz="2800" b="1" dirty="0"/>
              <a:t>Modelling and Pipeline</a:t>
            </a:r>
          </a:p>
        </p:txBody>
      </p:sp>
      <p:sp>
        <p:nvSpPr>
          <p:cNvPr id="5" name="TextBox 4">
            <a:extLst>
              <a:ext uri="{FF2B5EF4-FFF2-40B4-BE49-F238E27FC236}">
                <a16:creationId xmlns:a16="http://schemas.microsoft.com/office/drawing/2014/main" id="{C4E6E05F-EDD3-DD37-CC1C-8772CC2410D5}"/>
              </a:ext>
            </a:extLst>
          </p:cNvPr>
          <p:cNvSpPr txBox="1"/>
          <p:nvPr/>
        </p:nvSpPr>
        <p:spPr>
          <a:xfrm>
            <a:off x="431800" y="1130300"/>
            <a:ext cx="7391400" cy="4801314"/>
          </a:xfrm>
          <a:prstGeom prst="rect">
            <a:avLst/>
          </a:prstGeom>
          <a:noFill/>
        </p:spPr>
        <p:txBody>
          <a:bodyPr wrap="square" rtlCol="0">
            <a:spAutoFit/>
          </a:bodyPr>
          <a:lstStyle/>
          <a:p>
            <a:r>
              <a:rPr lang="en-CA" dirty="0">
                <a:latin typeface="+mj-lt"/>
              </a:rPr>
              <a:t>To predict the target variable, below regression models were created, hyperparameter and </a:t>
            </a:r>
            <a:r>
              <a:rPr lang="en-CA" dirty="0" err="1">
                <a:latin typeface="+mj-lt"/>
              </a:rPr>
              <a:t>ensembling</a:t>
            </a:r>
            <a:r>
              <a:rPr lang="en-CA" dirty="0">
                <a:latin typeface="+mj-lt"/>
              </a:rPr>
              <a:t> techniques were followed to improve the performance</a:t>
            </a:r>
          </a:p>
          <a:p>
            <a:endParaRPr lang="en-CA" dirty="0">
              <a:latin typeface="+mj-lt"/>
            </a:endParaRPr>
          </a:p>
          <a:p>
            <a:pPr marL="285750" indent="-285750">
              <a:buFont typeface="Arial" panose="020B0604020202020204" pitchFamily="34" charset="0"/>
              <a:buChar char="•"/>
            </a:pPr>
            <a:r>
              <a:rPr lang="en-CA" i="0" dirty="0">
                <a:solidFill>
                  <a:srgbClr val="000000"/>
                </a:solidFill>
                <a:effectLst/>
                <a:latin typeface="+mj-lt"/>
              </a:rPr>
              <a:t>Logistic Regression</a:t>
            </a:r>
          </a:p>
          <a:p>
            <a:pPr marL="285750" indent="-285750">
              <a:buFont typeface="Arial" panose="020B0604020202020204" pitchFamily="34" charset="0"/>
              <a:buChar char="•"/>
            </a:pPr>
            <a:r>
              <a:rPr lang="en-CA" dirty="0">
                <a:latin typeface="+mj-lt"/>
              </a:rPr>
              <a:t>Hyperparameter tuning </a:t>
            </a:r>
            <a:r>
              <a:rPr lang="en-CA" i="0" dirty="0">
                <a:solidFill>
                  <a:srgbClr val="000000"/>
                </a:solidFill>
                <a:effectLst/>
                <a:latin typeface="+mj-lt"/>
              </a:rPr>
              <a:t>Logistic Regression</a:t>
            </a:r>
          </a:p>
          <a:p>
            <a:endParaRPr lang="en-CA" dirty="0">
              <a:solidFill>
                <a:srgbClr val="000000"/>
              </a:solidFill>
              <a:latin typeface="+mj-lt"/>
            </a:endParaRPr>
          </a:p>
          <a:p>
            <a:pPr marL="285750" indent="-285750">
              <a:buFont typeface="Arial" panose="020B0604020202020204" pitchFamily="34" charset="0"/>
              <a:buChar char="•"/>
            </a:pPr>
            <a:r>
              <a:rPr lang="en-CA" dirty="0">
                <a:latin typeface="+mj-lt"/>
              </a:rPr>
              <a:t>Gradient Boosting </a:t>
            </a:r>
            <a:r>
              <a:rPr lang="en-CA" i="1" dirty="0">
                <a:latin typeface="+mj-lt"/>
              </a:rPr>
              <a:t>(</a:t>
            </a:r>
            <a:r>
              <a:rPr lang="en-CA" i="1" dirty="0" err="1">
                <a:latin typeface="+mj-lt"/>
              </a:rPr>
              <a:t>Ensembling</a:t>
            </a:r>
            <a:r>
              <a:rPr lang="en-CA" i="1" dirty="0">
                <a:latin typeface="+mj-lt"/>
              </a:rPr>
              <a:t>- boosting)</a:t>
            </a:r>
          </a:p>
          <a:p>
            <a:pPr marL="285750" indent="-285750">
              <a:buFont typeface="Arial" panose="020B0604020202020204" pitchFamily="34" charset="0"/>
              <a:buChar char="•"/>
            </a:pPr>
            <a:r>
              <a:rPr lang="en-CA" dirty="0">
                <a:latin typeface="+mj-lt"/>
              </a:rPr>
              <a:t>Hyperparameter tuning </a:t>
            </a:r>
            <a:r>
              <a:rPr lang="en-CA" i="0" dirty="0">
                <a:solidFill>
                  <a:srgbClr val="000000"/>
                </a:solidFill>
                <a:effectLst/>
                <a:latin typeface="+mj-lt"/>
              </a:rPr>
              <a:t>Gradient Boosting </a:t>
            </a:r>
            <a:r>
              <a:rPr lang="en-CA" i="1" dirty="0">
                <a:latin typeface="+mj-lt"/>
              </a:rPr>
              <a:t>(</a:t>
            </a:r>
            <a:r>
              <a:rPr lang="en-CA" i="1" dirty="0" err="1">
                <a:latin typeface="+mj-lt"/>
              </a:rPr>
              <a:t>Ensembling</a:t>
            </a:r>
            <a:r>
              <a:rPr lang="en-CA" i="1" dirty="0">
                <a:latin typeface="+mj-lt"/>
              </a:rPr>
              <a:t> with HP tuning))</a:t>
            </a:r>
            <a:endParaRPr lang="en-CA" i="0" dirty="0">
              <a:solidFill>
                <a:srgbClr val="000000"/>
              </a:solidFill>
              <a:effectLst/>
              <a:latin typeface="+mj-lt"/>
            </a:endParaRPr>
          </a:p>
          <a:p>
            <a:pPr marL="285750" indent="-285750">
              <a:buFont typeface="Arial" panose="020B0604020202020204" pitchFamily="34" charset="0"/>
              <a:buChar char="•"/>
            </a:pPr>
            <a:endParaRPr lang="en-CA" dirty="0">
              <a:latin typeface="+mj-lt"/>
            </a:endParaRPr>
          </a:p>
          <a:p>
            <a:pPr marL="285750" indent="-285750">
              <a:buFont typeface="Arial" panose="020B0604020202020204" pitchFamily="34" charset="0"/>
              <a:buChar char="•"/>
            </a:pPr>
            <a:r>
              <a:rPr lang="en-CA" dirty="0">
                <a:latin typeface="+mj-lt"/>
              </a:rPr>
              <a:t>Support Vector Machine</a:t>
            </a:r>
            <a:endParaRPr lang="en-CA" dirty="0">
              <a:solidFill>
                <a:srgbClr val="000000"/>
              </a:solidFill>
              <a:latin typeface="+mj-lt"/>
            </a:endParaRPr>
          </a:p>
          <a:p>
            <a:pPr marL="285750" indent="-285750">
              <a:buFont typeface="Arial" panose="020B0604020202020204" pitchFamily="34" charset="0"/>
              <a:buChar char="•"/>
            </a:pPr>
            <a:r>
              <a:rPr lang="en-CA" dirty="0">
                <a:latin typeface="+mj-lt"/>
              </a:rPr>
              <a:t>Hyperparameter tuning </a:t>
            </a:r>
            <a:r>
              <a:rPr lang="en-CA" i="0" dirty="0">
                <a:solidFill>
                  <a:srgbClr val="000000"/>
                </a:solidFill>
                <a:effectLst/>
                <a:latin typeface="+mj-lt"/>
              </a:rPr>
              <a:t>Support Vector Machine</a:t>
            </a:r>
          </a:p>
          <a:p>
            <a:pPr marL="285750" indent="-285750">
              <a:buFont typeface="Arial" panose="020B0604020202020204" pitchFamily="34" charset="0"/>
              <a:buChar char="•"/>
            </a:pPr>
            <a:endParaRPr lang="en-CA" dirty="0">
              <a:solidFill>
                <a:srgbClr val="000000"/>
              </a:solidFill>
              <a:latin typeface="+mj-lt"/>
            </a:endParaRPr>
          </a:p>
          <a:p>
            <a:pPr marL="285750" indent="-285750">
              <a:buFont typeface="Arial" panose="020B0604020202020204" pitchFamily="34" charset="0"/>
              <a:buChar char="•"/>
            </a:pPr>
            <a:r>
              <a:rPr lang="en-CA" i="0" dirty="0">
                <a:solidFill>
                  <a:srgbClr val="000000"/>
                </a:solidFill>
                <a:effectLst/>
                <a:latin typeface="+mj-lt"/>
              </a:rPr>
              <a:t>KNN Classifier</a:t>
            </a:r>
          </a:p>
          <a:p>
            <a:pPr marL="285750" indent="-285750">
              <a:buFont typeface="Arial" panose="020B0604020202020204" pitchFamily="34" charset="0"/>
              <a:buChar char="•"/>
            </a:pPr>
            <a:r>
              <a:rPr lang="en-CA" dirty="0">
                <a:latin typeface="+mj-lt"/>
              </a:rPr>
              <a:t>Hyperparameter tuning  </a:t>
            </a:r>
            <a:r>
              <a:rPr lang="en-CA" i="0" dirty="0">
                <a:solidFill>
                  <a:srgbClr val="000000"/>
                </a:solidFill>
                <a:effectLst/>
                <a:latin typeface="+mj-lt"/>
              </a:rPr>
              <a:t>KNN Model</a:t>
            </a:r>
          </a:p>
          <a:p>
            <a:pPr marL="285750" indent="-285750">
              <a:buFont typeface="Arial" panose="020B0604020202020204" pitchFamily="34" charset="0"/>
              <a:buChar char="•"/>
            </a:pPr>
            <a:endParaRPr lang="en-CA" dirty="0">
              <a:solidFill>
                <a:srgbClr val="000000"/>
              </a:solidFill>
              <a:latin typeface="+mj-lt"/>
            </a:endParaRPr>
          </a:p>
          <a:p>
            <a:pPr marL="285750" indent="-285750">
              <a:buFont typeface="Arial" panose="020B0604020202020204" pitchFamily="34" charset="0"/>
              <a:buChar char="•"/>
            </a:pPr>
            <a:r>
              <a:rPr lang="en-CA" i="0" dirty="0">
                <a:solidFill>
                  <a:srgbClr val="000000"/>
                </a:solidFill>
                <a:effectLst/>
                <a:latin typeface="+mj-lt"/>
              </a:rPr>
              <a:t>Random Forest</a:t>
            </a:r>
            <a:endParaRPr lang="en-CA" dirty="0">
              <a:latin typeface="+mj-lt"/>
            </a:endParaRPr>
          </a:p>
        </p:txBody>
      </p:sp>
    </p:spTree>
    <p:extLst>
      <p:ext uri="{BB962C8B-B14F-4D97-AF65-F5344CB8AC3E}">
        <p14:creationId xmlns:p14="http://schemas.microsoft.com/office/powerpoint/2010/main" val="145893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B9F02E-3AE3-0AAF-0AB6-CFF718B5C380}"/>
              </a:ext>
            </a:extLst>
          </p:cNvPr>
          <p:cNvSpPr txBox="1"/>
          <p:nvPr/>
        </p:nvSpPr>
        <p:spPr>
          <a:xfrm>
            <a:off x="526941" y="423325"/>
            <a:ext cx="7036232" cy="523220"/>
          </a:xfrm>
          <a:prstGeom prst="rect">
            <a:avLst/>
          </a:prstGeom>
          <a:noFill/>
        </p:spPr>
        <p:txBody>
          <a:bodyPr wrap="square" rtlCol="0">
            <a:spAutoFit/>
          </a:bodyPr>
          <a:lstStyle/>
          <a:p>
            <a:r>
              <a:rPr lang="en-CA" sz="2800" b="1" dirty="0"/>
              <a:t>Evaluation Metrics</a:t>
            </a:r>
          </a:p>
        </p:txBody>
      </p:sp>
      <p:sp>
        <p:nvSpPr>
          <p:cNvPr id="5" name="TextBox 4">
            <a:extLst>
              <a:ext uri="{FF2B5EF4-FFF2-40B4-BE49-F238E27FC236}">
                <a16:creationId xmlns:a16="http://schemas.microsoft.com/office/drawing/2014/main" id="{C4E6E05F-EDD3-DD37-CC1C-8772CC2410D5}"/>
              </a:ext>
            </a:extLst>
          </p:cNvPr>
          <p:cNvSpPr txBox="1"/>
          <p:nvPr/>
        </p:nvSpPr>
        <p:spPr>
          <a:xfrm>
            <a:off x="431800" y="1524000"/>
            <a:ext cx="11188700"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mj-lt"/>
              </a:rPr>
              <a:t>Accuracy</a:t>
            </a:r>
            <a:r>
              <a:rPr lang="en-US" dirty="0">
                <a:latin typeface="+mj-lt"/>
              </a:rPr>
              <a:t>: It measures the overall correctness of predictions made by a model. It's calculated as </a:t>
            </a:r>
            <a:r>
              <a:rPr lang="en-US" b="1" u="sng" dirty="0">
                <a:latin typeface="+mj-lt"/>
              </a:rPr>
              <a:t>the number of correct predictions divided by the total number of predictions.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b="1" dirty="0">
                <a:latin typeface="+mj-lt"/>
              </a:rPr>
              <a:t>Recall (also known as Sensitivity): </a:t>
            </a:r>
            <a:r>
              <a:rPr lang="en-US" dirty="0">
                <a:latin typeface="+mj-lt"/>
              </a:rPr>
              <a:t>It measures the ability of a model to identify all positive instances correctly. It's calculated as </a:t>
            </a:r>
            <a:r>
              <a:rPr lang="en-US" b="1" u="sng" dirty="0">
                <a:latin typeface="+mj-lt"/>
              </a:rPr>
              <a:t>the number of true positive predictions divided by the sum of true positives and false negatives</a:t>
            </a:r>
            <a:r>
              <a:rPr lang="en-US" dirty="0">
                <a:latin typeface="+mj-lt"/>
              </a:rPr>
              <a:t>.</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b="1" dirty="0">
                <a:latin typeface="+mj-lt"/>
              </a:rPr>
              <a:t>Precision: </a:t>
            </a:r>
            <a:r>
              <a:rPr lang="en-US" dirty="0">
                <a:latin typeface="+mj-lt"/>
              </a:rPr>
              <a:t>It measures the accuracy of positive predictions made by a model. It's calculated as </a:t>
            </a:r>
            <a:r>
              <a:rPr lang="en-US" b="1" dirty="0">
                <a:latin typeface="+mj-lt"/>
              </a:rPr>
              <a:t>the number of true positive predictions divided by the sum of true positives and false positives.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b="1" dirty="0">
                <a:latin typeface="+mj-lt"/>
              </a:rPr>
              <a:t>F1 Score: </a:t>
            </a:r>
            <a:r>
              <a:rPr lang="en-US" dirty="0">
                <a:latin typeface="+mj-lt"/>
              </a:rPr>
              <a:t>It is the harmonic mean of precision and recall. It's used to find a balance between precision and recall. It's calculated as 2 * (Precision * Recall) / (Precision + Recall).</a:t>
            </a:r>
            <a:endParaRPr lang="en-CA" dirty="0">
              <a:latin typeface="+mj-lt"/>
            </a:endParaRPr>
          </a:p>
        </p:txBody>
      </p:sp>
    </p:spTree>
    <p:extLst>
      <p:ext uri="{BB962C8B-B14F-4D97-AF65-F5344CB8AC3E}">
        <p14:creationId xmlns:p14="http://schemas.microsoft.com/office/powerpoint/2010/main" val="3824212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A20BE-81CD-9BE9-078D-A940F91EE814}"/>
              </a:ext>
            </a:extLst>
          </p:cNvPr>
          <p:cNvSpPr txBox="1"/>
          <p:nvPr/>
        </p:nvSpPr>
        <p:spPr>
          <a:xfrm>
            <a:off x="526941" y="423325"/>
            <a:ext cx="7036232" cy="523220"/>
          </a:xfrm>
          <a:prstGeom prst="rect">
            <a:avLst/>
          </a:prstGeom>
          <a:noFill/>
        </p:spPr>
        <p:txBody>
          <a:bodyPr wrap="square" rtlCol="0">
            <a:spAutoFit/>
          </a:bodyPr>
          <a:lstStyle/>
          <a:p>
            <a:r>
              <a:rPr lang="en-CA" sz="2800" b="1" dirty="0"/>
              <a:t>Logistic Regression and LR with HPT</a:t>
            </a:r>
          </a:p>
        </p:txBody>
      </p:sp>
      <p:sp>
        <p:nvSpPr>
          <p:cNvPr id="11" name="TextBox 10">
            <a:extLst>
              <a:ext uri="{FF2B5EF4-FFF2-40B4-BE49-F238E27FC236}">
                <a16:creationId xmlns:a16="http://schemas.microsoft.com/office/drawing/2014/main" id="{87865A32-1B03-78CB-D954-E373924FFB31}"/>
              </a:ext>
            </a:extLst>
          </p:cNvPr>
          <p:cNvSpPr txBox="1"/>
          <p:nvPr/>
        </p:nvSpPr>
        <p:spPr>
          <a:xfrm>
            <a:off x="431800" y="5356136"/>
            <a:ext cx="11417300" cy="1200329"/>
          </a:xfrm>
          <a:prstGeom prst="rect">
            <a:avLst/>
          </a:prstGeom>
          <a:noFill/>
        </p:spPr>
        <p:txBody>
          <a:bodyPr wrap="square">
            <a:spAutoFit/>
          </a:bodyPr>
          <a:lstStyle/>
          <a:p>
            <a:r>
              <a:rPr lang="en-US" sz="2400" b="1" i="0" dirty="0">
                <a:effectLst/>
                <a:latin typeface="+mj-lt"/>
              </a:rPr>
              <a:t>In summary, the "LR HPT" model outperforms the regular Logistic Regression model in all evaluated metrics. It achieves higher accuracy, fewer misclassifications, and better precision-recall trade-off. </a:t>
            </a:r>
            <a:endParaRPr lang="en-CA" sz="2400" b="1" dirty="0">
              <a:latin typeface="+mj-lt"/>
            </a:endParaRPr>
          </a:p>
        </p:txBody>
      </p:sp>
      <p:sp>
        <p:nvSpPr>
          <p:cNvPr id="12" name="TextBox 11">
            <a:extLst>
              <a:ext uri="{FF2B5EF4-FFF2-40B4-BE49-F238E27FC236}">
                <a16:creationId xmlns:a16="http://schemas.microsoft.com/office/drawing/2014/main" id="{AFDFB17C-24DB-2C5C-80AF-DBFD76BEE961}"/>
              </a:ext>
            </a:extLst>
          </p:cNvPr>
          <p:cNvSpPr txBox="1"/>
          <p:nvPr/>
        </p:nvSpPr>
        <p:spPr>
          <a:xfrm>
            <a:off x="5765800" y="3198167"/>
            <a:ext cx="1054100" cy="461665"/>
          </a:xfrm>
          <a:prstGeom prst="rect">
            <a:avLst/>
          </a:prstGeom>
          <a:noFill/>
        </p:spPr>
        <p:txBody>
          <a:bodyPr wrap="square">
            <a:spAutoFit/>
          </a:bodyPr>
          <a:lstStyle/>
          <a:p>
            <a:r>
              <a:rPr lang="en-US" sz="2400" b="1" dirty="0">
                <a:latin typeface="+mj-lt"/>
              </a:rPr>
              <a:t>V/S</a:t>
            </a:r>
            <a:endParaRPr lang="en-CA" sz="2400" b="1" dirty="0">
              <a:latin typeface="+mj-lt"/>
            </a:endParaRPr>
          </a:p>
        </p:txBody>
      </p:sp>
      <p:sp>
        <p:nvSpPr>
          <p:cNvPr id="13" name="TextBox 12">
            <a:extLst>
              <a:ext uri="{FF2B5EF4-FFF2-40B4-BE49-F238E27FC236}">
                <a16:creationId xmlns:a16="http://schemas.microsoft.com/office/drawing/2014/main" id="{24ABAA7A-6506-3F67-21F6-FB9BF7E55AE9}"/>
              </a:ext>
            </a:extLst>
          </p:cNvPr>
          <p:cNvSpPr txBox="1"/>
          <p:nvPr/>
        </p:nvSpPr>
        <p:spPr>
          <a:xfrm>
            <a:off x="1423615" y="1064615"/>
            <a:ext cx="3007470" cy="461665"/>
          </a:xfrm>
          <a:prstGeom prst="rect">
            <a:avLst/>
          </a:prstGeom>
          <a:noFill/>
        </p:spPr>
        <p:txBody>
          <a:bodyPr wrap="square">
            <a:spAutoFit/>
          </a:bodyPr>
          <a:lstStyle/>
          <a:p>
            <a:r>
              <a:rPr lang="en-US" sz="2400" b="1" u="sng" dirty="0">
                <a:latin typeface="+mj-lt"/>
              </a:rPr>
              <a:t>Logistic Regression</a:t>
            </a:r>
            <a:endParaRPr lang="en-CA" sz="2400" b="1" u="sng" dirty="0">
              <a:latin typeface="+mj-lt"/>
            </a:endParaRPr>
          </a:p>
        </p:txBody>
      </p:sp>
      <p:sp>
        <p:nvSpPr>
          <p:cNvPr id="14" name="TextBox 13">
            <a:extLst>
              <a:ext uri="{FF2B5EF4-FFF2-40B4-BE49-F238E27FC236}">
                <a16:creationId xmlns:a16="http://schemas.microsoft.com/office/drawing/2014/main" id="{B9DEF8ED-B006-E6AB-94CD-D3BE018B10C2}"/>
              </a:ext>
            </a:extLst>
          </p:cNvPr>
          <p:cNvSpPr txBox="1"/>
          <p:nvPr/>
        </p:nvSpPr>
        <p:spPr>
          <a:xfrm>
            <a:off x="7075114" y="1013815"/>
            <a:ext cx="4265985" cy="461665"/>
          </a:xfrm>
          <a:prstGeom prst="rect">
            <a:avLst/>
          </a:prstGeom>
          <a:noFill/>
        </p:spPr>
        <p:txBody>
          <a:bodyPr wrap="square">
            <a:spAutoFit/>
          </a:bodyPr>
          <a:lstStyle/>
          <a:p>
            <a:r>
              <a:rPr lang="en-US" sz="2400" b="1" u="sng" dirty="0">
                <a:latin typeface="+mj-lt"/>
              </a:rPr>
              <a:t>Logistic Regression using HPT</a:t>
            </a:r>
            <a:endParaRPr lang="en-CA" sz="2400" b="1" u="sng" dirty="0">
              <a:latin typeface="+mj-lt"/>
            </a:endParaRPr>
          </a:p>
        </p:txBody>
      </p:sp>
      <p:pic>
        <p:nvPicPr>
          <p:cNvPr id="3" name="Picture 2">
            <a:extLst>
              <a:ext uri="{FF2B5EF4-FFF2-40B4-BE49-F238E27FC236}">
                <a16:creationId xmlns:a16="http://schemas.microsoft.com/office/drawing/2014/main" id="{A023767F-CE3B-B7F7-1463-27E346E33A4E}"/>
              </a:ext>
            </a:extLst>
          </p:cNvPr>
          <p:cNvPicPr>
            <a:picLocks noChangeAspect="1"/>
          </p:cNvPicPr>
          <p:nvPr/>
        </p:nvPicPr>
        <p:blipFill>
          <a:blip r:embed="rId2"/>
          <a:stretch>
            <a:fillRect/>
          </a:stretch>
        </p:blipFill>
        <p:spPr>
          <a:xfrm>
            <a:off x="968796" y="1768512"/>
            <a:ext cx="3635895" cy="3320975"/>
          </a:xfrm>
          <a:prstGeom prst="rect">
            <a:avLst/>
          </a:prstGeom>
        </p:spPr>
      </p:pic>
      <p:pic>
        <p:nvPicPr>
          <p:cNvPr id="7" name="Picture 6">
            <a:extLst>
              <a:ext uri="{FF2B5EF4-FFF2-40B4-BE49-F238E27FC236}">
                <a16:creationId xmlns:a16="http://schemas.microsoft.com/office/drawing/2014/main" id="{50FE40ED-4768-7378-0C89-BC0AA640FCD7}"/>
              </a:ext>
            </a:extLst>
          </p:cNvPr>
          <p:cNvPicPr>
            <a:picLocks noChangeAspect="1"/>
          </p:cNvPicPr>
          <p:nvPr/>
        </p:nvPicPr>
        <p:blipFill>
          <a:blip r:embed="rId3"/>
          <a:stretch>
            <a:fillRect/>
          </a:stretch>
        </p:blipFill>
        <p:spPr>
          <a:xfrm>
            <a:off x="7188649" y="1638084"/>
            <a:ext cx="3184986" cy="3349604"/>
          </a:xfrm>
          <a:prstGeom prst="rect">
            <a:avLst/>
          </a:prstGeom>
        </p:spPr>
      </p:pic>
    </p:spTree>
    <p:extLst>
      <p:ext uri="{BB962C8B-B14F-4D97-AF65-F5344CB8AC3E}">
        <p14:creationId xmlns:p14="http://schemas.microsoft.com/office/powerpoint/2010/main" val="423118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5A4344-63C5-2583-FEBA-E72940A8C9C2}"/>
              </a:ext>
            </a:extLst>
          </p:cNvPr>
          <p:cNvSpPr txBox="1"/>
          <p:nvPr/>
        </p:nvSpPr>
        <p:spPr>
          <a:xfrm>
            <a:off x="526941" y="449451"/>
            <a:ext cx="4510007" cy="523220"/>
          </a:xfrm>
          <a:prstGeom prst="rect">
            <a:avLst/>
          </a:prstGeom>
          <a:noFill/>
        </p:spPr>
        <p:txBody>
          <a:bodyPr wrap="square" rtlCol="0">
            <a:spAutoFit/>
          </a:bodyPr>
          <a:lstStyle/>
          <a:p>
            <a:r>
              <a:rPr lang="en-CA" sz="2800" b="1" dirty="0"/>
              <a:t>Background and Objective</a:t>
            </a:r>
          </a:p>
        </p:txBody>
      </p:sp>
      <p:sp>
        <p:nvSpPr>
          <p:cNvPr id="9" name="TextBox 8">
            <a:extLst>
              <a:ext uri="{FF2B5EF4-FFF2-40B4-BE49-F238E27FC236}">
                <a16:creationId xmlns:a16="http://schemas.microsoft.com/office/drawing/2014/main" id="{913C6428-88FE-3FFD-DE23-86D543D0E8C5}"/>
              </a:ext>
            </a:extLst>
          </p:cNvPr>
          <p:cNvSpPr txBox="1"/>
          <p:nvPr/>
        </p:nvSpPr>
        <p:spPr>
          <a:xfrm>
            <a:off x="413361" y="2274838"/>
            <a:ext cx="11365277" cy="2308324"/>
          </a:xfrm>
          <a:prstGeom prst="rect">
            <a:avLst/>
          </a:prstGeom>
          <a:noFill/>
        </p:spPr>
        <p:txBody>
          <a:bodyPr wrap="square" rtlCol="0">
            <a:spAutoFit/>
          </a:bodyPr>
          <a:lstStyle/>
          <a:p>
            <a:pPr marL="285750" indent="-285750" algn="l" fontAlgn="base">
              <a:buFont typeface="Arial" panose="020B0604020202020204" pitchFamily="34" charset="0"/>
              <a:buChar char="•"/>
            </a:pPr>
            <a:r>
              <a:rPr lang="en-US" sz="1600" b="0" i="0" dirty="0">
                <a:solidFill>
                  <a:srgbClr val="3C4043"/>
                </a:solidFill>
                <a:effectLst/>
                <a:latin typeface="+mj-lt"/>
              </a:rPr>
              <a:t>They say age is just a number but a whole host of health issues come with aging. From heart disease and dementia to hearing loss and arthritis, aging is a risk factor for numerous diseases and complications. </a:t>
            </a:r>
          </a:p>
          <a:p>
            <a:pPr marL="285750" indent="-285750" algn="l" fontAlgn="base">
              <a:buFont typeface="Arial" panose="020B0604020202020204" pitchFamily="34" charset="0"/>
              <a:buChar char="•"/>
            </a:pPr>
            <a:endParaRPr lang="en-US" sz="1600" dirty="0">
              <a:solidFill>
                <a:srgbClr val="3C4043"/>
              </a:solidFill>
              <a:latin typeface="+mj-lt"/>
            </a:endParaRPr>
          </a:p>
          <a:p>
            <a:pPr marL="285750" indent="-285750" algn="l" fontAlgn="base">
              <a:buFont typeface="Arial" panose="020B0604020202020204" pitchFamily="34" charset="0"/>
              <a:buChar char="•"/>
            </a:pPr>
            <a:r>
              <a:rPr lang="en-US" sz="1600" b="0" i="0" dirty="0">
                <a:solidFill>
                  <a:srgbClr val="3C4043"/>
                </a:solidFill>
                <a:effectLst/>
                <a:latin typeface="+mj-lt"/>
              </a:rPr>
              <a:t>Data science could have a role to play in developing new methods to solve problems with diverse data, even if the number of samples is small.</a:t>
            </a:r>
          </a:p>
          <a:p>
            <a:pPr marL="285750" indent="-285750">
              <a:buFont typeface="Arial" panose="020B0604020202020204" pitchFamily="34" charset="0"/>
              <a:buChar char="•"/>
            </a:pPr>
            <a:endParaRPr lang="en-US" sz="1600" dirty="0">
              <a:solidFill>
                <a:srgbClr val="3C4043"/>
              </a:solidFill>
              <a:latin typeface="+mj-lt"/>
            </a:endParaRPr>
          </a:p>
          <a:p>
            <a:pPr marL="285750" indent="-285750">
              <a:buFont typeface="Arial" panose="020B0604020202020204" pitchFamily="34" charset="0"/>
              <a:buChar char="•"/>
            </a:pPr>
            <a:r>
              <a:rPr lang="en-US" sz="1600" b="0" i="0" dirty="0">
                <a:solidFill>
                  <a:srgbClr val="3C4043"/>
                </a:solidFill>
                <a:effectLst/>
                <a:latin typeface="+mj-lt"/>
              </a:rPr>
              <a:t>The goal of this competition is to predict if a person has any of three medical conditions.  We have to predict if the person has one or more of any of the three medical conditions (Class 1), or none of the three medical conditions (Class 0). For this a model trained on measurements of health characteristics.</a:t>
            </a:r>
            <a:endParaRPr lang="en-CA" sz="1600" dirty="0">
              <a:latin typeface="+mj-lt"/>
            </a:endParaRPr>
          </a:p>
        </p:txBody>
      </p:sp>
    </p:spTree>
    <p:extLst>
      <p:ext uri="{BB962C8B-B14F-4D97-AF65-F5344CB8AC3E}">
        <p14:creationId xmlns:p14="http://schemas.microsoft.com/office/powerpoint/2010/main" val="532837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A20BE-81CD-9BE9-078D-A940F91EE814}"/>
              </a:ext>
            </a:extLst>
          </p:cNvPr>
          <p:cNvSpPr txBox="1"/>
          <p:nvPr/>
        </p:nvSpPr>
        <p:spPr>
          <a:xfrm>
            <a:off x="526941" y="423325"/>
            <a:ext cx="7036232" cy="523220"/>
          </a:xfrm>
          <a:prstGeom prst="rect">
            <a:avLst/>
          </a:prstGeom>
          <a:noFill/>
        </p:spPr>
        <p:txBody>
          <a:bodyPr wrap="square" rtlCol="0">
            <a:spAutoFit/>
          </a:bodyPr>
          <a:lstStyle/>
          <a:p>
            <a:r>
              <a:rPr lang="en-CA" sz="2800" dirty="0">
                <a:latin typeface="+mj-lt"/>
              </a:rPr>
              <a:t>Gradient Boosting and GB using HPT</a:t>
            </a:r>
            <a:endParaRPr lang="en-CA" sz="2800" b="1" dirty="0"/>
          </a:p>
        </p:txBody>
      </p:sp>
      <p:sp>
        <p:nvSpPr>
          <p:cNvPr id="10" name="TextBox 9">
            <a:extLst>
              <a:ext uri="{FF2B5EF4-FFF2-40B4-BE49-F238E27FC236}">
                <a16:creationId xmlns:a16="http://schemas.microsoft.com/office/drawing/2014/main" id="{BA8D42F1-F46F-CD3A-E215-95672E7048CD}"/>
              </a:ext>
            </a:extLst>
          </p:cNvPr>
          <p:cNvSpPr txBox="1"/>
          <p:nvPr/>
        </p:nvSpPr>
        <p:spPr>
          <a:xfrm>
            <a:off x="5765800" y="3198167"/>
            <a:ext cx="1054100" cy="461665"/>
          </a:xfrm>
          <a:prstGeom prst="rect">
            <a:avLst/>
          </a:prstGeom>
          <a:noFill/>
        </p:spPr>
        <p:txBody>
          <a:bodyPr wrap="square">
            <a:spAutoFit/>
          </a:bodyPr>
          <a:lstStyle/>
          <a:p>
            <a:r>
              <a:rPr lang="en-US" sz="2400" b="1" dirty="0">
                <a:latin typeface="+mj-lt"/>
              </a:rPr>
              <a:t>V/S</a:t>
            </a:r>
            <a:endParaRPr lang="en-CA" sz="2400" b="1" dirty="0">
              <a:latin typeface="+mj-lt"/>
            </a:endParaRPr>
          </a:p>
        </p:txBody>
      </p:sp>
      <p:sp>
        <p:nvSpPr>
          <p:cNvPr id="11" name="TextBox 10">
            <a:extLst>
              <a:ext uri="{FF2B5EF4-FFF2-40B4-BE49-F238E27FC236}">
                <a16:creationId xmlns:a16="http://schemas.microsoft.com/office/drawing/2014/main" id="{6E646E7A-07C1-E040-423C-0FC3B909F290}"/>
              </a:ext>
            </a:extLst>
          </p:cNvPr>
          <p:cNvSpPr txBox="1"/>
          <p:nvPr/>
        </p:nvSpPr>
        <p:spPr>
          <a:xfrm>
            <a:off x="1423615" y="1064615"/>
            <a:ext cx="3007470" cy="461665"/>
          </a:xfrm>
          <a:prstGeom prst="rect">
            <a:avLst/>
          </a:prstGeom>
          <a:noFill/>
        </p:spPr>
        <p:txBody>
          <a:bodyPr wrap="square">
            <a:spAutoFit/>
          </a:bodyPr>
          <a:lstStyle/>
          <a:p>
            <a:r>
              <a:rPr lang="en-US" sz="2400" b="1" u="sng" dirty="0">
                <a:latin typeface="+mj-lt"/>
              </a:rPr>
              <a:t>Gradient Boosting</a:t>
            </a:r>
            <a:endParaRPr lang="en-CA" sz="2400" b="1" u="sng" dirty="0">
              <a:latin typeface="+mj-lt"/>
            </a:endParaRPr>
          </a:p>
        </p:txBody>
      </p:sp>
      <p:sp>
        <p:nvSpPr>
          <p:cNvPr id="12" name="TextBox 11">
            <a:extLst>
              <a:ext uri="{FF2B5EF4-FFF2-40B4-BE49-F238E27FC236}">
                <a16:creationId xmlns:a16="http://schemas.microsoft.com/office/drawing/2014/main" id="{9C838785-A764-9911-A13C-F2AC53A6746D}"/>
              </a:ext>
            </a:extLst>
          </p:cNvPr>
          <p:cNvSpPr txBox="1"/>
          <p:nvPr/>
        </p:nvSpPr>
        <p:spPr>
          <a:xfrm>
            <a:off x="7075114" y="1013815"/>
            <a:ext cx="4265985" cy="461665"/>
          </a:xfrm>
          <a:prstGeom prst="rect">
            <a:avLst/>
          </a:prstGeom>
          <a:noFill/>
        </p:spPr>
        <p:txBody>
          <a:bodyPr wrap="square">
            <a:spAutoFit/>
          </a:bodyPr>
          <a:lstStyle/>
          <a:p>
            <a:pPr algn="ctr"/>
            <a:r>
              <a:rPr lang="en-US" sz="2400" b="1" u="sng" dirty="0">
                <a:latin typeface="+mj-lt"/>
              </a:rPr>
              <a:t>GB using HPT</a:t>
            </a:r>
            <a:endParaRPr lang="en-CA" sz="2400" b="1" u="sng" dirty="0">
              <a:latin typeface="+mj-lt"/>
            </a:endParaRPr>
          </a:p>
        </p:txBody>
      </p:sp>
      <p:sp>
        <p:nvSpPr>
          <p:cNvPr id="14" name="TextBox 13">
            <a:extLst>
              <a:ext uri="{FF2B5EF4-FFF2-40B4-BE49-F238E27FC236}">
                <a16:creationId xmlns:a16="http://schemas.microsoft.com/office/drawing/2014/main" id="{29FBB609-3B91-F904-2E85-1143216001B5}"/>
              </a:ext>
            </a:extLst>
          </p:cNvPr>
          <p:cNvSpPr txBox="1"/>
          <p:nvPr/>
        </p:nvSpPr>
        <p:spPr>
          <a:xfrm>
            <a:off x="812800" y="5380335"/>
            <a:ext cx="10274300" cy="1200329"/>
          </a:xfrm>
          <a:prstGeom prst="rect">
            <a:avLst/>
          </a:prstGeom>
          <a:noFill/>
        </p:spPr>
        <p:txBody>
          <a:bodyPr wrap="square">
            <a:spAutoFit/>
          </a:bodyPr>
          <a:lstStyle>
            <a:defPPr>
              <a:defRPr lang="en-US"/>
            </a:defPPr>
            <a:lvl1pPr>
              <a:defRPr sz="2400" b="1" i="0">
                <a:effectLst/>
                <a:latin typeface="+mj-lt"/>
              </a:defRPr>
            </a:lvl1pPr>
          </a:lstStyle>
          <a:p>
            <a:r>
              <a:rPr lang="en-US" dirty="0"/>
              <a:t>The "GB" model outperforms the "HYPERPARAMETER TUNING Gradient Boosting" model in terms of accuracy, the confusion matrix, precision, recall, and F1 score.</a:t>
            </a:r>
            <a:endParaRPr lang="en-CA" dirty="0"/>
          </a:p>
        </p:txBody>
      </p:sp>
      <p:pic>
        <p:nvPicPr>
          <p:cNvPr id="5" name="Picture 4">
            <a:extLst>
              <a:ext uri="{FF2B5EF4-FFF2-40B4-BE49-F238E27FC236}">
                <a16:creationId xmlns:a16="http://schemas.microsoft.com/office/drawing/2014/main" id="{3D2009C5-158D-60A9-C1AA-3BA184F19F7B}"/>
              </a:ext>
            </a:extLst>
          </p:cNvPr>
          <p:cNvPicPr>
            <a:picLocks noChangeAspect="1"/>
          </p:cNvPicPr>
          <p:nvPr/>
        </p:nvPicPr>
        <p:blipFill>
          <a:blip r:embed="rId2"/>
          <a:stretch>
            <a:fillRect/>
          </a:stretch>
        </p:blipFill>
        <p:spPr>
          <a:xfrm>
            <a:off x="917655" y="1582781"/>
            <a:ext cx="3534977" cy="3692437"/>
          </a:xfrm>
          <a:prstGeom prst="rect">
            <a:avLst/>
          </a:prstGeom>
        </p:spPr>
      </p:pic>
      <p:pic>
        <p:nvPicPr>
          <p:cNvPr id="8" name="Picture 7">
            <a:extLst>
              <a:ext uri="{FF2B5EF4-FFF2-40B4-BE49-F238E27FC236}">
                <a16:creationId xmlns:a16="http://schemas.microsoft.com/office/drawing/2014/main" id="{FB60DFBD-AC4E-6515-B231-040F2B31F185}"/>
              </a:ext>
            </a:extLst>
          </p:cNvPr>
          <p:cNvPicPr>
            <a:picLocks noChangeAspect="1"/>
          </p:cNvPicPr>
          <p:nvPr/>
        </p:nvPicPr>
        <p:blipFill>
          <a:blip r:embed="rId3"/>
          <a:stretch>
            <a:fillRect/>
          </a:stretch>
        </p:blipFill>
        <p:spPr>
          <a:xfrm>
            <a:off x="7595251" y="1750619"/>
            <a:ext cx="3213615" cy="3356761"/>
          </a:xfrm>
          <a:prstGeom prst="rect">
            <a:avLst/>
          </a:prstGeom>
        </p:spPr>
      </p:pic>
    </p:spTree>
    <p:extLst>
      <p:ext uri="{BB962C8B-B14F-4D97-AF65-F5344CB8AC3E}">
        <p14:creationId xmlns:p14="http://schemas.microsoft.com/office/powerpoint/2010/main" val="1703055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A20BE-81CD-9BE9-078D-A940F91EE814}"/>
              </a:ext>
            </a:extLst>
          </p:cNvPr>
          <p:cNvSpPr txBox="1"/>
          <p:nvPr/>
        </p:nvSpPr>
        <p:spPr>
          <a:xfrm>
            <a:off x="526941" y="423325"/>
            <a:ext cx="7036232" cy="523220"/>
          </a:xfrm>
          <a:prstGeom prst="rect">
            <a:avLst/>
          </a:prstGeom>
          <a:noFill/>
        </p:spPr>
        <p:txBody>
          <a:bodyPr wrap="square" rtlCol="0">
            <a:spAutoFit/>
          </a:bodyPr>
          <a:lstStyle/>
          <a:p>
            <a:r>
              <a:rPr lang="en-CA" sz="2800" dirty="0">
                <a:latin typeface="+mj-lt"/>
              </a:rPr>
              <a:t>SVM and SVM using HPT</a:t>
            </a:r>
            <a:endParaRPr lang="en-CA" sz="2800" b="1" dirty="0"/>
          </a:p>
        </p:txBody>
      </p:sp>
      <p:sp>
        <p:nvSpPr>
          <p:cNvPr id="10" name="TextBox 9">
            <a:extLst>
              <a:ext uri="{FF2B5EF4-FFF2-40B4-BE49-F238E27FC236}">
                <a16:creationId xmlns:a16="http://schemas.microsoft.com/office/drawing/2014/main" id="{A94F8802-52C5-315B-196D-6F62B9852C3E}"/>
              </a:ext>
            </a:extLst>
          </p:cNvPr>
          <p:cNvSpPr txBox="1"/>
          <p:nvPr/>
        </p:nvSpPr>
        <p:spPr>
          <a:xfrm>
            <a:off x="5765800" y="3198167"/>
            <a:ext cx="1054100" cy="461665"/>
          </a:xfrm>
          <a:prstGeom prst="rect">
            <a:avLst/>
          </a:prstGeom>
          <a:noFill/>
        </p:spPr>
        <p:txBody>
          <a:bodyPr wrap="square">
            <a:spAutoFit/>
          </a:bodyPr>
          <a:lstStyle/>
          <a:p>
            <a:r>
              <a:rPr lang="en-US" sz="2400" b="1" dirty="0">
                <a:latin typeface="+mj-lt"/>
              </a:rPr>
              <a:t>V/S</a:t>
            </a:r>
            <a:endParaRPr lang="en-CA" sz="2400" b="1" dirty="0">
              <a:latin typeface="+mj-lt"/>
            </a:endParaRPr>
          </a:p>
        </p:txBody>
      </p:sp>
      <p:sp>
        <p:nvSpPr>
          <p:cNvPr id="11" name="TextBox 10">
            <a:extLst>
              <a:ext uri="{FF2B5EF4-FFF2-40B4-BE49-F238E27FC236}">
                <a16:creationId xmlns:a16="http://schemas.microsoft.com/office/drawing/2014/main" id="{2ACDCEA1-57A3-CDA9-9106-3829624734D6}"/>
              </a:ext>
            </a:extLst>
          </p:cNvPr>
          <p:cNvSpPr txBox="1"/>
          <p:nvPr/>
        </p:nvSpPr>
        <p:spPr>
          <a:xfrm>
            <a:off x="1423615" y="1064615"/>
            <a:ext cx="3007470" cy="461665"/>
          </a:xfrm>
          <a:prstGeom prst="rect">
            <a:avLst/>
          </a:prstGeom>
          <a:noFill/>
        </p:spPr>
        <p:txBody>
          <a:bodyPr wrap="square">
            <a:spAutoFit/>
          </a:bodyPr>
          <a:lstStyle/>
          <a:p>
            <a:r>
              <a:rPr lang="en-US" sz="2400" b="1" u="sng" dirty="0">
                <a:latin typeface="+mj-lt"/>
              </a:rPr>
              <a:t>SVM</a:t>
            </a:r>
            <a:endParaRPr lang="en-CA" sz="2400" b="1" u="sng" dirty="0">
              <a:latin typeface="+mj-lt"/>
            </a:endParaRPr>
          </a:p>
        </p:txBody>
      </p:sp>
      <p:sp>
        <p:nvSpPr>
          <p:cNvPr id="12" name="TextBox 11">
            <a:extLst>
              <a:ext uri="{FF2B5EF4-FFF2-40B4-BE49-F238E27FC236}">
                <a16:creationId xmlns:a16="http://schemas.microsoft.com/office/drawing/2014/main" id="{7A9E9B85-4CC7-AC6B-9B5F-49693F05CC1F}"/>
              </a:ext>
            </a:extLst>
          </p:cNvPr>
          <p:cNvSpPr txBox="1"/>
          <p:nvPr/>
        </p:nvSpPr>
        <p:spPr>
          <a:xfrm>
            <a:off x="7075114" y="1013815"/>
            <a:ext cx="4265985" cy="461665"/>
          </a:xfrm>
          <a:prstGeom prst="rect">
            <a:avLst/>
          </a:prstGeom>
          <a:noFill/>
        </p:spPr>
        <p:txBody>
          <a:bodyPr wrap="square">
            <a:spAutoFit/>
          </a:bodyPr>
          <a:lstStyle/>
          <a:p>
            <a:pPr algn="ctr"/>
            <a:r>
              <a:rPr lang="en-US" sz="2400" b="1" u="sng" dirty="0">
                <a:latin typeface="+mj-lt"/>
              </a:rPr>
              <a:t>SVM using HPT</a:t>
            </a:r>
            <a:endParaRPr lang="en-CA" sz="2400" b="1" u="sng" dirty="0">
              <a:latin typeface="+mj-lt"/>
            </a:endParaRPr>
          </a:p>
        </p:txBody>
      </p:sp>
      <p:sp>
        <p:nvSpPr>
          <p:cNvPr id="13" name="TextBox 12">
            <a:extLst>
              <a:ext uri="{FF2B5EF4-FFF2-40B4-BE49-F238E27FC236}">
                <a16:creationId xmlns:a16="http://schemas.microsoft.com/office/drawing/2014/main" id="{1151AD6E-E706-BA63-2D06-6A5C650436ED}"/>
              </a:ext>
            </a:extLst>
          </p:cNvPr>
          <p:cNvSpPr txBox="1"/>
          <p:nvPr/>
        </p:nvSpPr>
        <p:spPr>
          <a:xfrm>
            <a:off x="812800" y="5380335"/>
            <a:ext cx="10274300" cy="1200329"/>
          </a:xfrm>
          <a:prstGeom prst="rect">
            <a:avLst/>
          </a:prstGeom>
          <a:noFill/>
        </p:spPr>
        <p:txBody>
          <a:bodyPr wrap="square">
            <a:spAutoFit/>
          </a:bodyPr>
          <a:lstStyle>
            <a:defPPr>
              <a:defRPr lang="en-US"/>
            </a:defPPr>
            <a:lvl1pPr>
              <a:defRPr sz="2400" b="1" i="0">
                <a:effectLst/>
                <a:latin typeface="+mj-lt"/>
              </a:defRPr>
            </a:lvl1pPr>
          </a:lstStyle>
          <a:p>
            <a:r>
              <a:rPr lang="en-US" dirty="0"/>
              <a:t>Based on the evaluation metrics, the "HYPERPARAMETER TUNING Support Vector Machine" model outperforms the regular "SVM" model in terms of accuracy, the confusion matrix, precision, recall, and F1 score.</a:t>
            </a:r>
            <a:endParaRPr lang="en-CA" dirty="0"/>
          </a:p>
        </p:txBody>
      </p:sp>
      <p:pic>
        <p:nvPicPr>
          <p:cNvPr id="3" name="Picture 2">
            <a:extLst>
              <a:ext uri="{FF2B5EF4-FFF2-40B4-BE49-F238E27FC236}">
                <a16:creationId xmlns:a16="http://schemas.microsoft.com/office/drawing/2014/main" id="{F72F6989-D2A1-A112-F1D9-B47CCBB0A19F}"/>
              </a:ext>
            </a:extLst>
          </p:cNvPr>
          <p:cNvPicPr>
            <a:picLocks noChangeAspect="1"/>
          </p:cNvPicPr>
          <p:nvPr/>
        </p:nvPicPr>
        <p:blipFill>
          <a:blip r:embed="rId2"/>
          <a:stretch>
            <a:fillRect/>
          </a:stretch>
        </p:blipFill>
        <p:spPr>
          <a:xfrm>
            <a:off x="1002186" y="1761355"/>
            <a:ext cx="3220773" cy="3335289"/>
          </a:xfrm>
          <a:prstGeom prst="rect">
            <a:avLst/>
          </a:prstGeom>
        </p:spPr>
      </p:pic>
      <p:pic>
        <p:nvPicPr>
          <p:cNvPr id="7" name="Picture 6">
            <a:extLst>
              <a:ext uri="{FF2B5EF4-FFF2-40B4-BE49-F238E27FC236}">
                <a16:creationId xmlns:a16="http://schemas.microsoft.com/office/drawing/2014/main" id="{F90D5788-A643-0192-E3AB-A1AF14BE0979}"/>
              </a:ext>
            </a:extLst>
          </p:cNvPr>
          <p:cNvPicPr>
            <a:picLocks noChangeAspect="1"/>
          </p:cNvPicPr>
          <p:nvPr/>
        </p:nvPicPr>
        <p:blipFill>
          <a:blip r:embed="rId3"/>
          <a:stretch>
            <a:fillRect/>
          </a:stretch>
        </p:blipFill>
        <p:spPr>
          <a:xfrm>
            <a:off x="7794472" y="1757777"/>
            <a:ext cx="3163515" cy="3342446"/>
          </a:xfrm>
          <a:prstGeom prst="rect">
            <a:avLst/>
          </a:prstGeom>
        </p:spPr>
      </p:pic>
    </p:spTree>
    <p:extLst>
      <p:ext uri="{BB962C8B-B14F-4D97-AF65-F5344CB8AC3E}">
        <p14:creationId xmlns:p14="http://schemas.microsoft.com/office/powerpoint/2010/main" val="1141458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A20BE-81CD-9BE9-078D-A940F91EE814}"/>
              </a:ext>
            </a:extLst>
          </p:cNvPr>
          <p:cNvSpPr txBox="1"/>
          <p:nvPr/>
        </p:nvSpPr>
        <p:spPr>
          <a:xfrm>
            <a:off x="526941" y="423325"/>
            <a:ext cx="7036232" cy="523220"/>
          </a:xfrm>
          <a:prstGeom prst="rect">
            <a:avLst/>
          </a:prstGeom>
          <a:noFill/>
        </p:spPr>
        <p:txBody>
          <a:bodyPr wrap="square" rtlCol="0">
            <a:spAutoFit/>
          </a:bodyPr>
          <a:lstStyle/>
          <a:p>
            <a:r>
              <a:rPr lang="en-CA" sz="2800" b="1" dirty="0">
                <a:latin typeface="+mj-lt"/>
              </a:rPr>
              <a:t>KNN and KNN using HPT</a:t>
            </a:r>
            <a:endParaRPr lang="en-CA" sz="2800" b="1" dirty="0"/>
          </a:p>
        </p:txBody>
      </p:sp>
      <p:sp>
        <p:nvSpPr>
          <p:cNvPr id="11" name="TextBox 10">
            <a:extLst>
              <a:ext uri="{FF2B5EF4-FFF2-40B4-BE49-F238E27FC236}">
                <a16:creationId xmlns:a16="http://schemas.microsoft.com/office/drawing/2014/main" id="{4FD47637-E66D-0387-E192-E8F8105CB646}"/>
              </a:ext>
            </a:extLst>
          </p:cNvPr>
          <p:cNvSpPr txBox="1"/>
          <p:nvPr/>
        </p:nvSpPr>
        <p:spPr>
          <a:xfrm>
            <a:off x="520700" y="5570835"/>
            <a:ext cx="11239500" cy="830997"/>
          </a:xfrm>
          <a:prstGeom prst="rect">
            <a:avLst/>
          </a:prstGeom>
          <a:noFill/>
        </p:spPr>
        <p:txBody>
          <a:bodyPr wrap="square">
            <a:spAutoFit/>
          </a:bodyPr>
          <a:lstStyle>
            <a:defPPr>
              <a:defRPr lang="en-US"/>
            </a:defPPr>
            <a:lvl1pPr>
              <a:defRPr sz="2400" b="1">
                <a:latin typeface="+mj-lt"/>
              </a:defRPr>
            </a:lvl1pPr>
          </a:lstStyle>
          <a:p>
            <a:r>
              <a:rPr lang="en-US" dirty="0"/>
              <a:t>Therefore, the "HYPERPARAMETER TUNING KNN" model is better in this case and should be preferred over the regular "KNN Classifier" model for this particular problem.</a:t>
            </a:r>
            <a:endParaRPr lang="en-CA" dirty="0"/>
          </a:p>
        </p:txBody>
      </p:sp>
      <p:sp>
        <p:nvSpPr>
          <p:cNvPr id="12" name="TextBox 11">
            <a:extLst>
              <a:ext uri="{FF2B5EF4-FFF2-40B4-BE49-F238E27FC236}">
                <a16:creationId xmlns:a16="http://schemas.microsoft.com/office/drawing/2014/main" id="{DAEB08B8-671B-8C19-614D-46392C067128}"/>
              </a:ext>
            </a:extLst>
          </p:cNvPr>
          <p:cNvSpPr txBox="1"/>
          <p:nvPr/>
        </p:nvSpPr>
        <p:spPr>
          <a:xfrm>
            <a:off x="5765800" y="3198167"/>
            <a:ext cx="1054100" cy="461665"/>
          </a:xfrm>
          <a:prstGeom prst="rect">
            <a:avLst/>
          </a:prstGeom>
          <a:noFill/>
        </p:spPr>
        <p:txBody>
          <a:bodyPr wrap="square">
            <a:spAutoFit/>
          </a:bodyPr>
          <a:lstStyle/>
          <a:p>
            <a:r>
              <a:rPr lang="en-US" sz="2400" b="1" dirty="0">
                <a:latin typeface="+mj-lt"/>
              </a:rPr>
              <a:t>V/S</a:t>
            </a:r>
            <a:endParaRPr lang="en-CA" sz="2400" b="1" dirty="0">
              <a:latin typeface="+mj-lt"/>
            </a:endParaRPr>
          </a:p>
        </p:txBody>
      </p:sp>
      <p:sp>
        <p:nvSpPr>
          <p:cNvPr id="13" name="TextBox 12">
            <a:extLst>
              <a:ext uri="{FF2B5EF4-FFF2-40B4-BE49-F238E27FC236}">
                <a16:creationId xmlns:a16="http://schemas.microsoft.com/office/drawing/2014/main" id="{033C6255-2F23-48C0-10C2-4113640BD28C}"/>
              </a:ext>
            </a:extLst>
          </p:cNvPr>
          <p:cNvSpPr txBox="1"/>
          <p:nvPr/>
        </p:nvSpPr>
        <p:spPr>
          <a:xfrm>
            <a:off x="1423615" y="1064615"/>
            <a:ext cx="3007470" cy="461665"/>
          </a:xfrm>
          <a:prstGeom prst="rect">
            <a:avLst/>
          </a:prstGeom>
          <a:noFill/>
        </p:spPr>
        <p:txBody>
          <a:bodyPr wrap="square">
            <a:spAutoFit/>
          </a:bodyPr>
          <a:lstStyle/>
          <a:p>
            <a:r>
              <a:rPr lang="en-US" sz="2400" b="1" u="sng" dirty="0">
                <a:latin typeface="+mj-lt"/>
              </a:rPr>
              <a:t>KNN</a:t>
            </a:r>
            <a:endParaRPr lang="en-CA" sz="2400" b="1" u="sng" dirty="0">
              <a:latin typeface="+mj-lt"/>
            </a:endParaRPr>
          </a:p>
        </p:txBody>
      </p:sp>
      <p:sp>
        <p:nvSpPr>
          <p:cNvPr id="14" name="TextBox 13">
            <a:extLst>
              <a:ext uri="{FF2B5EF4-FFF2-40B4-BE49-F238E27FC236}">
                <a16:creationId xmlns:a16="http://schemas.microsoft.com/office/drawing/2014/main" id="{C3E45F92-29C4-F7F7-D79A-1F61A48D2A24}"/>
              </a:ext>
            </a:extLst>
          </p:cNvPr>
          <p:cNvSpPr txBox="1"/>
          <p:nvPr/>
        </p:nvSpPr>
        <p:spPr>
          <a:xfrm>
            <a:off x="7075114" y="1013815"/>
            <a:ext cx="4265985" cy="461665"/>
          </a:xfrm>
          <a:prstGeom prst="rect">
            <a:avLst/>
          </a:prstGeom>
          <a:noFill/>
        </p:spPr>
        <p:txBody>
          <a:bodyPr wrap="square">
            <a:spAutoFit/>
          </a:bodyPr>
          <a:lstStyle/>
          <a:p>
            <a:pPr algn="ctr"/>
            <a:r>
              <a:rPr lang="en-US" sz="2400" b="1" u="sng" dirty="0">
                <a:latin typeface="+mj-lt"/>
              </a:rPr>
              <a:t>KNN using HPT</a:t>
            </a:r>
            <a:endParaRPr lang="en-CA" sz="2400" b="1" u="sng" dirty="0">
              <a:latin typeface="+mj-lt"/>
            </a:endParaRPr>
          </a:p>
        </p:txBody>
      </p:sp>
      <p:pic>
        <p:nvPicPr>
          <p:cNvPr id="5" name="Picture 4">
            <a:extLst>
              <a:ext uri="{FF2B5EF4-FFF2-40B4-BE49-F238E27FC236}">
                <a16:creationId xmlns:a16="http://schemas.microsoft.com/office/drawing/2014/main" id="{4668CD4A-C8AE-BB25-A537-5CEF9E5DDB12}"/>
              </a:ext>
            </a:extLst>
          </p:cNvPr>
          <p:cNvPicPr>
            <a:picLocks noChangeAspect="1"/>
          </p:cNvPicPr>
          <p:nvPr/>
        </p:nvPicPr>
        <p:blipFill>
          <a:blip r:embed="rId2"/>
          <a:stretch>
            <a:fillRect/>
          </a:stretch>
        </p:blipFill>
        <p:spPr>
          <a:xfrm>
            <a:off x="789731" y="1762120"/>
            <a:ext cx="3558595" cy="3653072"/>
          </a:xfrm>
          <a:prstGeom prst="rect">
            <a:avLst/>
          </a:prstGeom>
        </p:spPr>
      </p:pic>
      <p:pic>
        <p:nvPicPr>
          <p:cNvPr id="8" name="Picture 7">
            <a:extLst>
              <a:ext uri="{FF2B5EF4-FFF2-40B4-BE49-F238E27FC236}">
                <a16:creationId xmlns:a16="http://schemas.microsoft.com/office/drawing/2014/main" id="{72564914-63BA-DC24-9E82-E61366927035}"/>
              </a:ext>
            </a:extLst>
          </p:cNvPr>
          <p:cNvPicPr>
            <a:picLocks noChangeAspect="1"/>
          </p:cNvPicPr>
          <p:nvPr/>
        </p:nvPicPr>
        <p:blipFill>
          <a:blip r:embed="rId3"/>
          <a:stretch>
            <a:fillRect/>
          </a:stretch>
        </p:blipFill>
        <p:spPr>
          <a:xfrm>
            <a:off x="6711414" y="1984187"/>
            <a:ext cx="4429743" cy="2686425"/>
          </a:xfrm>
          <a:prstGeom prst="rect">
            <a:avLst/>
          </a:prstGeom>
        </p:spPr>
      </p:pic>
    </p:spTree>
    <p:extLst>
      <p:ext uri="{BB962C8B-B14F-4D97-AF65-F5344CB8AC3E}">
        <p14:creationId xmlns:p14="http://schemas.microsoft.com/office/powerpoint/2010/main" val="28261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A20BE-81CD-9BE9-078D-A940F91EE814}"/>
              </a:ext>
            </a:extLst>
          </p:cNvPr>
          <p:cNvSpPr txBox="1"/>
          <p:nvPr/>
        </p:nvSpPr>
        <p:spPr>
          <a:xfrm>
            <a:off x="526941" y="437840"/>
            <a:ext cx="7036232" cy="523220"/>
          </a:xfrm>
          <a:prstGeom prst="rect">
            <a:avLst/>
          </a:prstGeom>
          <a:noFill/>
        </p:spPr>
        <p:txBody>
          <a:bodyPr wrap="square" rtlCol="0">
            <a:spAutoFit/>
          </a:bodyPr>
          <a:lstStyle/>
          <a:p>
            <a:r>
              <a:rPr lang="en-CA" sz="2800" b="1" dirty="0">
                <a:latin typeface="+mj-lt"/>
              </a:rPr>
              <a:t>Random Forest</a:t>
            </a:r>
            <a:endParaRPr lang="en-CA" sz="2800" b="1" dirty="0"/>
          </a:p>
        </p:txBody>
      </p:sp>
      <p:pic>
        <p:nvPicPr>
          <p:cNvPr id="3" name="Picture 2">
            <a:extLst>
              <a:ext uri="{FF2B5EF4-FFF2-40B4-BE49-F238E27FC236}">
                <a16:creationId xmlns:a16="http://schemas.microsoft.com/office/drawing/2014/main" id="{AA0E25D2-DFD3-031F-0DC2-D70BFBB309FE}"/>
              </a:ext>
            </a:extLst>
          </p:cNvPr>
          <p:cNvPicPr>
            <a:picLocks noChangeAspect="1"/>
          </p:cNvPicPr>
          <p:nvPr/>
        </p:nvPicPr>
        <p:blipFill>
          <a:blip r:embed="rId2"/>
          <a:stretch>
            <a:fillRect/>
          </a:stretch>
        </p:blipFill>
        <p:spPr>
          <a:xfrm>
            <a:off x="3776339" y="1185549"/>
            <a:ext cx="4639322" cy="4486901"/>
          </a:xfrm>
          <a:prstGeom prst="rect">
            <a:avLst/>
          </a:prstGeom>
        </p:spPr>
      </p:pic>
    </p:spTree>
    <p:extLst>
      <p:ext uri="{BB962C8B-B14F-4D97-AF65-F5344CB8AC3E}">
        <p14:creationId xmlns:p14="http://schemas.microsoft.com/office/powerpoint/2010/main" val="776478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5DC43A-5055-E90A-3980-FE9670D5C4AD}"/>
              </a:ext>
            </a:extLst>
          </p:cNvPr>
          <p:cNvSpPr txBox="1"/>
          <p:nvPr/>
        </p:nvSpPr>
        <p:spPr>
          <a:xfrm>
            <a:off x="526941" y="423325"/>
            <a:ext cx="7036232" cy="523220"/>
          </a:xfrm>
          <a:prstGeom prst="rect">
            <a:avLst/>
          </a:prstGeom>
          <a:noFill/>
        </p:spPr>
        <p:txBody>
          <a:bodyPr wrap="square" rtlCol="0">
            <a:spAutoFit/>
          </a:bodyPr>
          <a:lstStyle/>
          <a:p>
            <a:r>
              <a:rPr lang="en-CA" sz="2800" b="1" dirty="0">
                <a:latin typeface="+mj-lt"/>
              </a:rPr>
              <a:t>Summary</a:t>
            </a:r>
            <a:endParaRPr lang="en-CA" sz="2800" b="1" dirty="0"/>
          </a:p>
        </p:txBody>
      </p:sp>
      <p:sp>
        <p:nvSpPr>
          <p:cNvPr id="8" name="TextBox 7">
            <a:extLst>
              <a:ext uri="{FF2B5EF4-FFF2-40B4-BE49-F238E27FC236}">
                <a16:creationId xmlns:a16="http://schemas.microsoft.com/office/drawing/2014/main" id="{E96CC3F1-A6CD-C984-D9C0-A8976BFC2AAE}"/>
              </a:ext>
            </a:extLst>
          </p:cNvPr>
          <p:cNvSpPr txBox="1"/>
          <p:nvPr/>
        </p:nvSpPr>
        <p:spPr>
          <a:xfrm>
            <a:off x="431800" y="860336"/>
            <a:ext cx="11569700" cy="1200329"/>
          </a:xfrm>
          <a:prstGeom prst="rect">
            <a:avLst/>
          </a:prstGeom>
          <a:noFill/>
        </p:spPr>
        <p:txBody>
          <a:bodyPr wrap="square">
            <a:spAutoFit/>
          </a:bodyPr>
          <a:lstStyle/>
          <a:p>
            <a:pPr marL="285750" indent="-285750">
              <a:buFont typeface="Arial" panose="020B0604020202020204" pitchFamily="34" charset="0"/>
              <a:buChar char="•"/>
            </a:pPr>
            <a:r>
              <a:rPr lang="en-US" b="1" dirty="0">
                <a:latin typeface="+mj-lt"/>
              </a:rPr>
              <a:t>T</a:t>
            </a:r>
            <a:r>
              <a:rPr lang="en-US" b="1" i="0" dirty="0">
                <a:effectLst/>
                <a:latin typeface="+mj-lt"/>
              </a:rPr>
              <a:t>he hyperparameter tuned Logistic Regression, Support Vector Machine, and KNN models are all performing exceptionally well with almost perfect accuracy and precision-recall trade-off. </a:t>
            </a:r>
            <a:endParaRPr lang="en-CA" dirty="0">
              <a:latin typeface="+mj-lt"/>
            </a:endParaRPr>
          </a:p>
          <a:p>
            <a:pPr marL="285750" indent="-285750">
              <a:buFont typeface="Arial" panose="020B0604020202020204" pitchFamily="34" charset="0"/>
              <a:buChar char="•"/>
            </a:pPr>
            <a:endParaRPr lang="en-CA" b="1" dirty="0">
              <a:latin typeface="+mj-lt"/>
            </a:endParaRPr>
          </a:p>
          <a:p>
            <a:pPr marL="285750" indent="-285750">
              <a:buFont typeface="Arial" panose="020B0604020202020204" pitchFamily="34" charset="0"/>
              <a:buChar char="•"/>
            </a:pPr>
            <a:r>
              <a:rPr lang="en-CA" b="1" dirty="0">
                <a:latin typeface="+mj-lt"/>
              </a:rPr>
              <a:t>If required to move ahead, we would go ahead with Logistic Regression using HT.</a:t>
            </a:r>
            <a:endParaRPr lang="en-US" b="1" dirty="0">
              <a:latin typeface="+mj-lt"/>
            </a:endParaRPr>
          </a:p>
        </p:txBody>
      </p:sp>
      <p:pic>
        <p:nvPicPr>
          <p:cNvPr id="2" name="Picture 1" descr="A screenshot of a calculator&#10;&#10;Description automatically generated">
            <a:extLst>
              <a:ext uri="{FF2B5EF4-FFF2-40B4-BE49-F238E27FC236}">
                <a16:creationId xmlns:a16="http://schemas.microsoft.com/office/drawing/2014/main" id="{00C8792B-2DF8-1E3B-7628-FD14D1E2878F}"/>
              </a:ext>
            </a:extLst>
          </p:cNvPr>
          <p:cNvPicPr>
            <a:picLocks noChangeAspect="1"/>
          </p:cNvPicPr>
          <p:nvPr/>
        </p:nvPicPr>
        <p:blipFill>
          <a:blip r:embed="rId2"/>
          <a:stretch>
            <a:fillRect/>
          </a:stretch>
        </p:blipFill>
        <p:spPr>
          <a:xfrm>
            <a:off x="1832904" y="2626280"/>
            <a:ext cx="7910932" cy="3406096"/>
          </a:xfrm>
          <a:prstGeom prst="rect">
            <a:avLst/>
          </a:prstGeom>
        </p:spPr>
      </p:pic>
    </p:spTree>
    <p:extLst>
      <p:ext uri="{BB962C8B-B14F-4D97-AF65-F5344CB8AC3E}">
        <p14:creationId xmlns:p14="http://schemas.microsoft.com/office/powerpoint/2010/main" val="205942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5A4344-63C5-2583-FEBA-E72940A8C9C2}"/>
              </a:ext>
            </a:extLst>
          </p:cNvPr>
          <p:cNvSpPr txBox="1"/>
          <p:nvPr/>
        </p:nvSpPr>
        <p:spPr>
          <a:xfrm>
            <a:off x="526941" y="449451"/>
            <a:ext cx="4510007" cy="523220"/>
          </a:xfrm>
          <a:prstGeom prst="rect">
            <a:avLst/>
          </a:prstGeom>
          <a:noFill/>
        </p:spPr>
        <p:txBody>
          <a:bodyPr wrap="square" rtlCol="0">
            <a:spAutoFit/>
          </a:bodyPr>
          <a:lstStyle/>
          <a:p>
            <a:r>
              <a:rPr lang="en-CA" sz="2800" b="1" dirty="0"/>
              <a:t>Understanding the data </a:t>
            </a:r>
          </a:p>
        </p:txBody>
      </p:sp>
      <p:sp>
        <p:nvSpPr>
          <p:cNvPr id="2" name="TextBox 1">
            <a:extLst>
              <a:ext uri="{FF2B5EF4-FFF2-40B4-BE49-F238E27FC236}">
                <a16:creationId xmlns:a16="http://schemas.microsoft.com/office/drawing/2014/main" id="{A19EB956-918E-7DDE-969B-47F3C93305CF}"/>
              </a:ext>
            </a:extLst>
          </p:cNvPr>
          <p:cNvSpPr txBox="1"/>
          <p:nvPr/>
        </p:nvSpPr>
        <p:spPr>
          <a:xfrm>
            <a:off x="470263" y="1332411"/>
            <a:ext cx="11260183" cy="2585323"/>
          </a:xfrm>
          <a:prstGeom prst="rect">
            <a:avLst/>
          </a:prstGeom>
          <a:noFill/>
        </p:spPr>
        <p:txBody>
          <a:bodyPr wrap="square" rtlCol="0">
            <a:spAutoFit/>
          </a:bodyPr>
          <a:lstStyle/>
          <a:p>
            <a:pPr marL="285750" indent="-285750">
              <a:buFont typeface="Arial" panose="020B0604020202020204" pitchFamily="34" charset="0"/>
              <a:buChar char="•"/>
            </a:pPr>
            <a:r>
              <a:rPr lang="en-CA" b="1" dirty="0"/>
              <a:t>Train.csv - The training set.</a:t>
            </a:r>
          </a:p>
          <a:p>
            <a:pPr marL="285750" indent="-285750">
              <a:buFont typeface="Arial" panose="020B0604020202020204" pitchFamily="34" charset="0"/>
              <a:buChar char="•"/>
            </a:pPr>
            <a:endParaRPr lang="en-CA" dirty="0"/>
          </a:p>
          <a:p>
            <a:pPr marL="742950" lvl="1" indent="-285750">
              <a:buFont typeface="Arial" panose="020B0604020202020204" pitchFamily="34" charset="0"/>
              <a:buChar char="•"/>
            </a:pPr>
            <a:r>
              <a:rPr lang="en-CA" i="1" dirty="0"/>
              <a:t>ID: </a:t>
            </a:r>
            <a:r>
              <a:rPr lang="en-US" i="1" dirty="0"/>
              <a:t>Unique identifier for each observation.</a:t>
            </a:r>
          </a:p>
          <a:p>
            <a:pPr marL="742950" lvl="1" indent="-285750">
              <a:buFont typeface="Arial" panose="020B0604020202020204" pitchFamily="34" charset="0"/>
              <a:buChar char="•"/>
            </a:pPr>
            <a:endParaRPr lang="en-US" i="1" dirty="0"/>
          </a:p>
          <a:p>
            <a:pPr marL="742950" lvl="1" indent="-285750" fontAlgn="base">
              <a:buFont typeface="Arial" panose="020B0604020202020204" pitchFamily="34" charset="0"/>
              <a:buChar char="•"/>
            </a:pPr>
            <a:r>
              <a:rPr lang="en-US" i="1" dirty="0"/>
              <a:t>AB-GL Fifty-six anonymized health characteristics. All are numeric except for EJ </a:t>
            </a:r>
            <a:r>
              <a:rPr lang="en-CA" i="1" dirty="0"/>
              <a:t>which is categorical.</a:t>
            </a:r>
          </a:p>
          <a:p>
            <a:pPr marL="742950" lvl="1" indent="-285750">
              <a:buFont typeface="Arial" panose="020B0604020202020204" pitchFamily="34" charset="0"/>
              <a:buChar char="•"/>
            </a:pPr>
            <a:endParaRPr lang="en-CA" i="1" dirty="0"/>
          </a:p>
          <a:p>
            <a:pPr marL="742950" lvl="1" indent="-285750">
              <a:buFont typeface="Arial" panose="020B0604020202020204" pitchFamily="34" charset="0"/>
              <a:buChar char="•"/>
            </a:pPr>
            <a:r>
              <a:rPr lang="en-CA" i="1" dirty="0"/>
              <a:t>Class A binary target: 1 </a:t>
            </a:r>
            <a:r>
              <a:rPr lang="en-US" i="1" dirty="0"/>
              <a:t>indicates the subject has been diagnosed with one of the three conditions, 0 </a:t>
            </a:r>
            <a:r>
              <a:rPr lang="en-CA" i="1" dirty="0"/>
              <a:t>indicates they have not.</a:t>
            </a:r>
            <a:br>
              <a:rPr lang="en-CA" i="1"/>
            </a:br>
            <a:endParaRPr lang="en-CA" i="1" dirty="0"/>
          </a:p>
        </p:txBody>
      </p:sp>
    </p:spTree>
    <p:extLst>
      <p:ext uri="{BB962C8B-B14F-4D97-AF65-F5344CB8AC3E}">
        <p14:creationId xmlns:p14="http://schemas.microsoft.com/office/powerpoint/2010/main" val="359632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5A4344-63C5-2583-FEBA-E72940A8C9C2}"/>
              </a:ext>
            </a:extLst>
          </p:cNvPr>
          <p:cNvSpPr txBox="1"/>
          <p:nvPr/>
        </p:nvSpPr>
        <p:spPr>
          <a:xfrm>
            <a:off x="526941" y="436388"/>
            <a:ext cx="4510007" cy="523220"/>
          </a:xfrm>
          <a:prstGeom prst="rect">
            <a:avLst/>
          </a:prstGeom>
          <a:noFill/>
        </p:spPr>
        <p:txBody>
          <a:bodyPr wrap="square" rtlCol="0">
            <a:spAutoFit/>
          </a:bodyPr>
          <a:lstStyle/>
          <a:p>
            <a:r>
              <a:rPr lang="en-CA" sz="2800" b="1" dirty="0"/>
              <a:t>Data Exploration</a:t>
            </a:r>
          </a:p>
        </p:txBody>
      </p:sp>
      <p:sp>
        <p:nvSpPr>
          <p:cNvPr id="3" name="TextBox 2">
            <a:extLst>
              <a:ext uri="{FF2B5EF4-FFF2-40B4-BE49-F238E27FC236}">
                <a16:creationId xmlns:a16="http://schemas.microsoft.com/office/drawing/2014/main" id="{DC17CCE5-4AD9-DD30-524A-BE3751BF0496}"/>
              </a:ext>
            </a:extLst>
          </p:cNvPr>
          <p:cNvSpPr txBox="1"/>
          <p:nvPr/>
        </p:nvSpPr>
        <p:spPr>
          <a:xfrm>
            <a:off x="609600" y="1039222"/>
            <a:ext cx="10972800" cy="646331"/>
          </a:xfrm>
          <a:prstGeom prst="rect">
            <a:avLst/>
          </a:prstGeom>
          <a:noFill/>
        </p:spPr>
        <p:txBody>
          <a:bodyPr wrap="square" rtlCol="0">
            <a:spAutoFit/>
          </a:bodyPr>
          <a:lstStyle/>
          <a:p>
            <a:r>
              <a:rPr lang="en-CA" dirty="0"/>
              <a:t>For any kind of prediction, it is important for any analysist to explore the data and understand the trends which further helps to improve the efficiency of the prediction by getting rid of outliers of missing values.</a:t>
            </a:r>
          </a:p>
        </p:txBody>
      </p:sp>
      <p:pic>
        <p:nvPicPr>
          <p:cNvPr id="5" name="Picture 4">
            <a:extLst>
              <a:ext uri="{FF2B5EF4-FFF2-40B4-BE49-F238E27FC236}">
                <a16:creationId xmlns:a16="http://schemas.microsoft.com/office/drawing/2014/main" id="{96DBDB02-6597-821E-77BE-2C7B21EDA393}"/>
              </a:ext>
            </a:extLst>
          </p:cNvPr>
          <p:cNvPicPr>
            <a:picLocks noChangeAspect="1"/>
          </p:cNvPicPr>
          <p:nvPr/>
        </p:nvPicPr>
        <p:blipFill>
          <a:blip r:embed="rId2"/>
          <a:stretch>
            <a:fillRect/>
          </a:stretch>
        </p:blipFill>
        <p:spPr>
          <a:xfrm>
            <a:off x="341553" y="2138495"/>
            <a:ext cx="5754447" cy="285575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865CA25-03FC-899B-0DE5-404CD4CD986A}"/>
              </a:ext>
            </a:extLst>
          </p:cNvPr>
          <p:cNvPicPr>
            <a:picLocks noChangeAspect="1"/>
          </p:cNvPicPr>
          <p:nvPr/>
        </p:nvPicPr>
        <p:blipFill rotWithShape="1">
          <a:blip r:embed="rId3"/>
          <a:srcRect l="62431"/>
          <a:stretch/>
        </p:blipFill>
        <p:spPr>
          <a:xfrm>
            <a:off x="6270171" y="3152610"/>
            <a:ext cx="3082809" cy="1854820"/>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276980AD-B4C0-E1E0-9A54-480A5BF4E1C0}"/>
              </a:ext>
            </a:extLst>
          </p:cNvPr>
          <p:cNvSpPr/>
          <p:nvPr/>
        </p:nvSpPr>
        <p:spPr>
          <a:xfrm>
            <a:off x="580571" y="4731657"/>
            <a:ext cx="1582058" cy="333829"/>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10" name="Rectangle 9">
            <a:extLst>
              <a:ext uri="{FF2B5EF4-FFF2-40B4-BE49-F238E27FC236}">
                <a16:creationId xmlns:a16="http://schemas.microsoft.com/office/drawing/2014/main" id="{F4A3284C-1F05-2AE1-2CF9-23D71F50B009}"/>
              </a:ext>
            </a:extLst>
          </p:cNvPr>
          <p:cNvSpPr/>
          <p:nvPr/>
        </p:nvSpPr>
        <p:spPr>
          <a:xfrm>
            <a:off x="8824687" y="3429000"/>
            <a:ext cx="435428" cy="1462314"/>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cxnSp>
        <p:nvCxnSpPr>
          <p:cNvPr id="12" name="Straight Arrow Connector 11">
            <a:extLst>
              <a:ext uri="{FF2B5EF4-FFF2-40B4-BE49-F238E27FC236}">
                <a16:creationId xmlns:a16="http://schemas.microsoft.com/office/drawing/2014/main" id="{18BC4724-829D-0E92-0EE8-CF64A5C52922}"/>
              </a:ext>
            </a:extLst>
          </p:cNvPr>
          <p:cNvCxnSpPr>
            <a:cxnSpLocks/>
          </p:cNvCxnSpPr>
          <p:nvPr/>
        </p:nvCxnSpPr>
        <p:spPr>
          <a:xfrm>
            <a:off x="9318171" y="3429000"/>
            <a:ext cx="798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BB0E3FB-8B27-A77A-7E84-207B053045C1}"/>
              </a:ext>
            </a:extLst>
          </p:cNvPr>
          <p:cNvSpPr txBox="1"/>
          <p:nvPr/>
        </p:nvSpPr>
        <p:spPr>
          <a:xfrm>
            <a:off x="10167258" y="3265491"/>
            <a:ext cx="2024742" cy="923330"/>
          </a:xfrm>
          <a:prstGeom prst="rect">
            <a:avLst/>
          </a:prstGeom>
          <a:noFill/>
        </p:spPr>
        <p:txBody>
          <a:bodyPr wrap="square" rtlCol="0">
            <a:spAutoFit/>
          </a:bodyPr>
          <a:lstStyle/>
          <a:p>
            <a:r>
              <a:rPr lang="en-CA" b="1" dirty="0"/>
              <a:t>Target variable with binary value “1” and “0”</a:t>
            </a:r>
          </a:p>
        </p:txBody>
      </p:sp>
      <p:cxnSp>
        <p:nvCxnSpPr>
          <p:cNvPr id="15" name="Straight Arrow Connector 14">
            <a:extLst>
              <a:ext uri="{FF2B5EF4-FFF2-40B4-BE49-F238E27FC236}">
                <a16:creationId xmlns:a16="http://schemas.microsoft.com/office/drawing/2014/main" id="{4A4C0002-4E5A-B060-6B0A-EB322EEC7177}"/>
              </a:ext>
            </a:extLst>
          </p:cNvPr>
          <p:cNvCxnSpPr>
            <a:cxnSpLocks/>
          </p:cNvCxnSpPr>
          <p:nvPr/>
        </p:nvCxnSpPr>
        <p:spPr>
          <a:xfrm>
            <a:off x="1531257" y="5065486"/>
            <a:ext cx="0" cy="34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F609BC3-280A-D95D-230C-4F1A2C7B9976}"/>
              </a:ext>
            </a:extLst>
          </p:cNvPr>
          <p:cNvSpPr txBox="1"/>
          <p:nvPr/>
        </p:nvSpPr>
        <p:spPr>
          <a:xfrm>
            <a:off x="769258" y="5391834"/>
            <a:ext cx="6429828" cy="646331"/>
          </a:xfrm>
          <a:prstGeom prst="rect">
            <a:avLst/>
          </a:prstGeom>
          <a:noFill/>
        </p:spPr>
        <p:txBody>
          <a:bodyPr wrap="square" rtlCol="0">
            <a:spAutoFit/>
          </a:bodyPr>
          <a:lstStyle/>
          <a:p>
            <a:r>
              <a:rPr lang="en-CA" b="1" dirty="0"/>
              <a:t>The dataset includes 58 features out of which 56 are the health condition and 1 is class and last is ID</a:t>
            </a:r>
          </a:p>
        </p:txBody>
      </p:sp>
    </p:spTree>
    <p:extLst>
      <p:ext uri="{BB962C8B-B14F-4D97-AF65-F5344CB8AC3E}">
        <p14:creationId xmlns:p14="http://schemas.microsoft.com/office/powerpoint/2010/main" val="368668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5A4344-63C5-2583-FEBA-E72940A8C9C2}"/>
              </a:ext>
            </a:extLst>
          </p:cNvPr>
          <p:cNvSpPr txBox="1"/>
          <p:nvPr/>
        </p:nvSpPr>
        <p:spPr>
          <a:xfrm>
            <a:off x="526941" y="436388"/>
            <a:ext cx="4510007" cy="523220"/>
          </a:xfrm>
          <a:prstGeom prst="rect">
            <a:avLst/>
          </a:prstGeom>
          <a:noFill/>
        </p:spPr>
        <p:txBody>
          <a:bodyPr wrap="square" rtlCol="0">
            <a:spAutoFit/>
          </a:bodyPr>
          <a:lstStyle/>
          <a:p>
            <a:r>
              <a:rPr lang="en-CA" sz="2800" b="1" dirty="0"/>
              <a:t>Data Exploration</a:t>
            </a:r>
          </a:p>
        </p:txBody>
      </p:sp>
      <p:pic>
        <p:nvPicPr>
          <p:cNvPr id="4" name="Picture 3">
            <a:extLst>
              <a:ext uri="{FF2B5EF4-FFF2-40B4-BE49-F238E27FC236}">
                <a16:creationId xmlns:a16="http://schemas.microsoft.com/office/drawing/2014/main" id="{76D98610-DB2F-CAD6-46B5-A3FD9E1E0A2B}"/>
              </a:ext>
            </a:extLst>
          </p:cNvPr>
          <p:cNvPicPr>
            <a:picLocks noChangeAspect="1"/>
          </p:cNvPicPr>
          <p:nvPr/>
        </p:nvPicPr>
        <p:blipFill rotWithShape="1">
          <a:blip r:embed="rId2"/>
          <a:srcRect b="3639"/>
          <a:stretch/>
        </p:blipFill>
        <p:spPr>
          <a:xfrm>
            <a:off x="409334" y="1366003"/>
            <a:ext cx="3448531" cy="212967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1C14ABAB-290D-38C3-D83B-733692146B3F}"/>
              </a:ext>
            </a:extLst>
          </p:cNvPr>
          <p:cNvPicPr>
            <a:picLocks noChangeAspect="1"/>
          </p:cNvPicPr>
          <p:nvPr/>
        </p:nvPicPr>
        <p:blipFill rotWithShape="1">
          <a:blip r:embed="rId3"/>
          <a:srcRect t="1816"/>
          <a:stretch/>
        </p:blipFill>
        <p:spPr>
          <a:xfrm>
            <a:off x="1077331" y="3543300"/>
            <a:ext cx="1532873" cy="2848508"/>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78FDA5B4-C490-D2CC-0BC1-595FFCA71DDE}"/>
              </a:ext>
            </a:extLst>
          </p:cNvPr>
          <p:cNvPicPr>
            <a:picLocks noChangeAspect="1"/>
          </p:cNvPicPr>
          <p:nvPr/>
        </p:nvPicPr>
        <p:blipFill>
          <a:blip r:embed="rId4"/>
          <a:stretch>
            <a:fillRect/>
          </a:stretch>
        </p:blipFill>
        <p:spPr>
          <a:xfrm>
            <a:off x="5717067" y="656838"/>
            <a:ext cx="2876951" cy="2772162"/>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949D8925-38F2-7182-1AB7-8982C567A13B}"/>
              </a:ext>
            </a:extLst>
          </p:cNvPr>
          <p:cNvPicPr>
            <a:picLocks noChangeAspect="1"/>
          </p:cNvPicPr>
          <p:nvPr/>
        </p:nvPicPr>
        <p:blipFill>
          <a:blip r:embed="rId5"/>
          <a:stretch>
            <a:fillRect/>
          </a:stretch>
        </p:blipFill>
        <p:spPr>
          <a:xfrm>
            <a:off x="5693027" y="3546645"/>
            <a:ext cx="2896004" cy="809738"/>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DD7A0171-6259-4E61-7185-6D79758E4C64}"/>
              </a:ext>
            </a:extLst>
          </p:cNvPr>
          <p:cNvPicPr>
            <a:picLocks noChangeAspect="1"/>
          </p:cNvPicPr>
          <p:nvPr/>
        </p:nvPicPr>
        <p:blipFill>
          <a:blip r:embed="rId6"/>
          <a:stretch>
            <a:fillRect/>
          </a:stretch>
        </p:blipFill>
        <p:spPr>
          <a:xfrm>
            <a:off x="8688182" y="1515642"/>
            <a:ext cx="2943636" cy="2781688"/>
          </a:xfrm>
          <a:prstGeom prst="rect">
            <a:avLst/>
          </a:prstGeom>
          <a:ln>
            <a:noFill/>
          </a:ln>
          <a:effectLst>
            <a:outerShdw blurRad="292100" dist="139700" dir="2700000" algn="tl" rotWithShape="0">
              <a:srgbClr val="333333">
                <a:alpha val="65000"/>
              </a:srgbClr>
            </a:outerShdw>
          </a:effectLst>
        </p:spPr>
      </p:pic>
      <p:sp>
        <p:nvSpPr>
          <p:cNvPr id="22" name="Rectangle 21">
            <a:extLst>
              <a:ext uri="{FF2B5EF4-FFF2-40B4-BE49-F238E27FC236}">
                <a16:creationId xmlns:a16="http://schemas.microsoft.com/office/drawing/2014/main" id="{4515CFFF-39F5-084C-F520-B575836F4246}"/>
              </a:ext>
            </a:extLst>
          </p:cNvPr>
          <p:cNvSpPr/>
          <p:nvPr/>
        </p:nvSpPr>
        <p:spPr>
          <a:xfrm>
            <a:off x="1030513" y="3530600"/>
            <a:ext cx="1582058" cy="18505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cxnSp>
        <p:nvCxnSpPr>
          <p:cNvPr id="23" name="Straight Arrow Connector 22">
            <a:extLst>
              <a:ext uri="{FF2B5EF4-FFF2-40B4-BE49-F238E27FC236}">
                <a16:creationId xmlns:a16="http://schemas.microsoft.com/office/drawing/2014/main" id="{413248DB-B9F4-14D0-10AB-3EC36EE6D3CC}"/>
              </a:ext>
            </a:extLst>
          </p:cNvPr>
          <p:cNvCxnSpPr>
            <a:cxnSpLocks/>
          </p:cNvCxnSpPr>
          <p:nvPr/>
        </p:nvCxnSpPr>
        <p:spPr>
          <a:xfrm>
            <a:off x="2677886" y="3820887"/>
            <a:ext cx="0" cy="34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73E6F80-E1E2-89D2-B6EE-87097549D290}"/>
              </a:ext>
            </a:extLst>
          </p:cNvPr>
          <p:cNvSpPr txBox="1"/>
          <p:nvPr/>
        </p:nvSpPr>
        <p:spPr>
          <a:xfrm>
            <a:off x="2510971" y="4161749"/>
            <a:ext cx="3004457" cy="1200329"/>
          </a:xfrm>
          <a:prstGeom prst="rect">
            <a:avLst/>
          </a:prstGeom>
          <a:noFill/>
        </p:spPr>
        <p:txBody>
          <a:bodyPr wrap="square" rtlCol="0">
            <a:spAutoFit/>
          </a:bodyPr>
          <a:lstStyle/>
          <a:p>
            <a:r>
              <a:rPr lang="en-CA" b="1" dirty="0"/>
              <a:t>EJ which is a categorical column is defined as object, will be taking care of this later during feature engineering </a:t>
            </a:r>
          </a:p>
        </p:txBody>
      </p:sp>
      <p:sp>
        <p:nvSpPr>
          <p:cNvPr id="25" name="Rectangle 24">
            <a:extLst>
              <a:ext uri="{FF2B5EF4-FFF2-40B4-BE49-F238E27FC236}">
                <a16:creationId xmlns:a16="http://schemas.microsoft.com/office/drawing/2014/main" id="{856F3DDF-38FB-94ED-2FFF-EEE25DFD3EC7}"/>
              </a:ext>
            </a:extLst>
          </p:cNvPr>
          <p:cNvSpPr/>
          <p:nvPr/>
        </p:nvSpPr>
        <p:spPr>
          <a:xfrm>
            <a:off x="5769426" y="4031343"/>
            <a:ext cx="2852059" cy="351971"/>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cxnSp>
        <p:nvCxnSpPr>
          <p:cNvPr id="26" name="Straight Arrow Connector 25">
            <a:extLst>
              <a:ext uri="{FF2B5EF4-FFF2-40B4-BE49-F238E27FC236}">
                <a16:creationId xmlns:a16="http://schemas.microsoft.com/office/drawing/2014/main" id="{EF861861-79A9-75BC-932A-8D1AB7A7C81F}"/>
              </a:ext>
            </a:extLst>
          </p:cNvPr>
          <p:cNvCxnSpPr>
            <a:cxnSpLocks/>
          </p:cNvCxnSpPr>
          <p:nvPr/>
        </p:nvCxnSpPr>
        <p:spPr>
          <a:xfrm>
            <a:off x="7416800" y="4321630"/>
            <a:ext cx="0" cy="34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B5F46EB-B409-9C53-E36A-86F7DCE85BE4}"/>
              </a:ext>
            </a:extLst>
          </p:cNvPr>
          <p:cNvSpPr txBox="1"/>
          <p:nvPr/>
        </p:nvSpPr>
        <p:spPr>
          <a:xfrm>
            <a:off x="7249885" y="4662492"/>
            <a:ext cx="3004457" cy="1477328"/>
          </a:xfrm>
          <a:prstGeom prst="rect">
            <a:avLst/>
          </a:prstGeom>
          <a:noFill/>
        </p:spPr>
        <p:txBody>
          <a:bodyPr wrap="square" rtlCol="0">
            <a:spAutoFit/>
          </a:bodyPr>
          <a:lstStyle/>
          <a:p>
            <a:r>
              <a:rPr lang="en-CA" b="1" dirty="0"/>
              <a:t>Finding null value: yes, there are null values in many column as highlighted again, we will be updating this in feature engineering section </a:t>
            </a:r>
          </a:p>
        </p:txBody>
      </p:sp>
      <p:sp>
        <p:nvSpPr>
          <p:cNvPr id="28" name="Rectangle 27">
            <a:extLst>
              <a:ext uri="{FF2B5EF4-FFF2-40B4-BE49-F238E27FC236}">
                <a16:creationId xmlns:a16="http://schemas.microsoft.com/office/drawing/2014/main" id="{79255467-2137-E992-0B52-4672D2E4C1A9}"/>
              </a:ext>
            </a:extLst>
          </p:cNvPr>
          <p:cNvSpPr/>
          <p:nvPr/>
        </p:nvSpPr>
        <p:spPr>
          <a:xfrm>
            <a:off x="5762169" y="3541486"/>
            <a:ext cx="2852059" cy="159657"/>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29" name="Rectangle 28">
            <a:extLst>
              <a:ext uri="{FF2B5EF4-FFF2-40B4-BE49-F238E27FC236}">
                <a16:creationId xmlns:a16="http://schemas.microsoft.com/office/drawing/2014/main" id="{864B000B-556D-C5C7-6EEA-0700B0B9175B}"/>
              </a:ext>
            </a:extLst>
          </p:cNvPr>
          <p:cNvSpPr/>
          <p:nvPr/>
        </p:nvSpPr>
        <p:spPr>
          <a:xfrm>
            <a:off x="8686798" y="1470951"/>
            <a:ext cx="2852059" cy="193185"/>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30" name="Rectangle 29">
            <a:extLst>
              <a:ext uri="{FF2B5EF4-FFF2-40B4-BE49-F238E27FC236}">
                <a16:creationId xmlns:a16="http://schemas.microsoft.com/office/drawing/2014/main" id="{60F5C6DC-3FB3-539C-7ABF-BA402F667036}"/>
              </a:ext>
            </a:extLst>
          </p:cNvPr>
          <p:cNvSpPr/>
          <p:nvPr/>
        </p:nvSpPr>
        <p:spPr>
          <a:xfrm>
            <a:off x="8752112" y="1986209"/>
            <a:ext cx="2852059" cy="193185"/>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31" name="Rectangle 30">
            <a:extLst>
              <a:ext uri="{FF2B5EF4-FFF2-40B4-BE49-F238E27FC236}">
                <a16:creationId xmlns:a16="http://schemas.microsoft.com/office/drawing/2014/main" id="{B32A707A-0F87-79C8-5881-FF4F327E5441}"/>
              </a:ext>
            </a:extLst>
          </p:cNvPr>
          <p:cNvSpPr/>
          <p:nvPr/>
        </p:nvSpPr>
        <p:spPr>
          <a:xfrm>
            <a:off x="8715826" y="2617581"/>
            <a:ext cx="2852059" cy="193185"/>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CA" dirty="0"/>
              <a:t>v</a:t>
            </a:r>
          </a:p>
        </p:txBody>
      </p:sp>
      <p:sp>
        <p:nvSpPr>
          <p:cNvPr id="32" name="Rectangle 31">
            <a:extLst>
              <a:ext uri="{FF2B5EF4-FFF2-40B4-BE49-F238E27FC236}">
                <a16:creationId xmlns:a16="http://schemas.microsoft.com/office/drawing/2014/main" id="{24E0A544-7F5C-AAA6-B727-B8C8AF2783C0}"/>
              </a:ext>
            </a:extLst>
          </p:cNvPr>
          <p:cNvSpPr/>
          <p:nvPr/>
        </p:nvSpPr>
        <p:spPr>
          <a:xfrm>
            <a:off x="8708569" y="2944152"/>
            <a:ext cx="2852059" cy="193185"/>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CA" dirty="0"/>
              <a:t>v</a:t>
            </a:r>
          </a:p>
        </p:txBody>
      </p:sp>
      <p:sp>
        <p:nvSpPr>
          <p:cNvPr id="33" name="Rectangle 32">
            <a:extLst>
              <a:ext uri="{FF2B5EF4-FFF2-40B4-BE49-F238E27FC236}">
                <a16:creationId xmlns:a16="http://schemas.microsoft.com/office/drawing/2014/main" id="{34FE6E11-2D69-5B15-2739-60FDDE227A20}"/>
              </a:ext>
            </a:extLst>
          </p:cNvPr>
          <p:cNvSpPr/>
          <p:nvPr/>
        </p:nvSpPr>
        <p:spPr>
          <a:xfrm>
            <a:off x="8715826" y="3952894"/>
            <a:ext cx="2852059" cy="372363"/>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CA" dirty="0"/>
              <a:t>v</a:t>
            </a:r>
          </a:p>
        </p:txBody>
      </p:sp>
      <p:sp>
        <p:nvSpPr>
          <p:cNvPr id="34" name="TextBox 33">
            <a:extLst>
              <a:ext uri="{FF2B5EF4-FFF2-40B4-BE49-F238E27FC236}">
                <a16:creationId xmlns:a16="http://schemas.microsoft.com/office/drawing/2014/main" id="{F211BA23-366A-255D-F200-B7F453F3E07A}"/>
              </a:ext>
            </a:extLst>
          </p:cNvPr>
          <p:cNvSpPr txBox="1"/>
          <p:nvPr/>
        </p:nvSpPr>
        <p:spPr>
          <a:xfrm>
            <a:off x="3869871" y="1469349"/>
            <a:ext cx="1857829" cy="1754326"/>
          </a:xfrm>
          <a:prstGeom prst="rect">
            <a:avLst/>
          </a:prstGeom>
          <a:noFill/>
        </p:spPr>
        <p:txBody>
          <a:bodyPr wrap="square" rtlCol="0">
            <a:spAutoFit/>
          </a:bodyPr>
          <a:lstStyle/>
          <a:p>
            <a:r>
              <a:rPr lang="en-CA" b="1" dirty="0"/>
              <a:t>Data consist of 617 records and their data distributed amongst 58 features</a:t>
            </a:r>
          </a:p>
        </p:txBody>
      </p:sp>
    </p:spTree>
    <p:extLst>
      <p:ext uri="{BB962C8B-B14F-4D97-AF65-F5344CB8AC3E}">
        <p14:creationId xmlns:p14="http://schemas.microsoft.com/office/powerpoint/2010/main" val="107739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D6C110-C812-E6D5-2864-5FEE77602877}"/>
              </a:ext>
            </a:extLst>
          </p:cNvPr>
          <p:cNvSpPr txBox="1"/>
          <p:nvPr/>
        </p:nvSpPr>
        <p:spPr>
          <a:xfrm>
            <a:off x="526941" y="436388"/>
            <a:ext cx="4510007" cy="523220"/>
          </a:xfrm>
          <a:prstGeom prst="rect">
            <a:avLst/>
          </a:prstGeom>
          <a:noFill/>
        </p:spPr>
        <p:txBody>
          <a:bodyPr wrap="square" rtlCol="0">
            <a:spAutoFit/>
          </a:bodyPr>
          <a:lstStyle/>
          <a:p>
            <a:r>
              <a:rPr lang="en-CA" sz="2800" b="1" dirty="0"/>
              <a:t>Data Exploration</a:t>
            </a:r>
          </a:p>
        </p:txBody>
      </p:sp>
      <p:sp>
        <p:nvSpPr>
          <p:cNvPr id="5" name="TextBox 4">
            <a:extLst>
              <a:ext uri="{FF2B5EF4-FFF2-40B4-BE49-F238E27FC236}">
                <a16:creationId xmlns:a16="http://schemas.microsoft.com/office/drawing/2014/main" id="{E3F2CC76-2D58-14A0-581F-2D024552C023}"/>
              </a:ext>
            </a:extLst>
          </p:cNvPr>
          <p:cNvSpPr txBox="1"/>
          <p:nvPr/>
        </p:nvSpPr>
        <p:spPr>
          <a:xfrm>
            <a:off x="609600" y="1039222"/>
            <a:ext cx="10972800" cy="3970318"/>
          </a:xfrm>
          <a:prstGeom prst="rect">
            <a:avLst/>
          </a:prstGeom>
          <a:noFill/>
        </p:spPr>
        <p:txBody>
          <a:bodyPr wrap="square" rtlCol="0">
            <a:spAutoFit/>
          </a:bodyPr>
          <a:lstStyle/>
          <a:p>
            <a:pPr marL="285750" indent="-285750">
              <a:buFont typeface="Arial" panose="020B0604020202020204" pitchFamily="34" charset="0"/>
              <a:buChar char="•"/>
            </a:pPr>
            <a:r>
              <a:rPr lang="en-CA" dirty="0"/>
              <a:t>Plotting histogram for each health condition to understand the distribution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There are total 56 features which depicts anonymized health characteristics, it would be difficult to summarise the distribution for all 56. So, we have picked up random 4 for the explanation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As per our observation, most of the health characters were right skewed and could be possible as most of the health condition scales from 0 to some value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AB: most of the data falls b/w 0.1 to 0.6</a:t>
            </a:r>
          </a:p>
          <a:p>
            <a:pPr marL="285750" indent="-285750">
              <a:buFont typeface="Arial" panose="020B0604020202020204" pitchFamily="34" charset="0"/>
              <a:buChar char="•"/>
            </a:pPr>
            <a:r>
              <a:rPr lang="en-CA" dirty="0"/>
              <a:t>AF: 1000 to 5000</a:t>
            </a:r>
          </a:p>
          <a:p>
            <a:pPr marL="285750" indent="-285750">
              <a:buFont typeface="Arial" panose="020B0604020202020204" pitchFamily="34" charset="0"/>
              <a:buChar char="•"/>
            </a:pPr>
            <a:r>
              <a:rPr lang="en-CA" dirty="0"/>
              <a:t>AH:0 to 100 and BQ: 0 to 100 and some are above 300</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pic>
        <p:nvPicPr>
          <p:cNvPr id="7" name="Picture 6">
            <a:extLst>
              <a:ext uri="{FF2B5EF4-FFF2-40B4-BE49-F238E27FC236}">
                <a16:creationId xmlns:a16="http://schemas.microsoft.com/office/drawing/2014/main" id="{B1810659-5F99-E61F-EC93-ADA6DECF37FF}"/>
              </a:ext>
            </a:extLst>
          </p:cNvPr>
          <p:cNvPicPr>
            <a:picLocks noChangeAspect="1"/>
          </p:cNvPicPr>
          <p:nvPr/>
        </p:nvPicPr>
        <p:blipFill>
          <a:blip r:embed="rId2"/>
          <a:stretch>
            <a:fillRect/>
          </a:stretch>
        </p:blipFill>
        <p:spPr>
          <a:xfrm>
            <a:off x="609503" y="4478501"/>
            <a:ext cx="2585016" cy="1964995"/>
          </a:xfrm>
          <a:prstGeom prst="rect">
            <a:avLst/>
          </a:prstGeom>
        </p:spPr>
      </p:pic>
      <p:pic>
        <p:nvPicPr>
          <p:cNvPr id="9" name="Picture 8">
            <a:extLst>
              <a:ext uri="{FF2B5EF4-FFF2-40B4-BE49-F238E27FC236}">
                <a16:creationId xmlns:a16="http://schemas.microsoft.com/office/drawing/2014/main" id="{0268FF53-9CE5-EE72-6820-F34475433196}"/>
              </a:ext>
            </a:extLst>
          </p:cNvPr>
          <p:cNvPicPr>
            <a:picLocks noChangeAspect="1"/>
          </p:cNvPicPr>
          <p:nvPr/>
        </p:nvPicPr>
        <p:blipFill>
          <a:blip r:embed="rId3"/>
          <a:stretch>
            <a:fillRect/>
          </a:stretch>
        </p:blipFill>
        <p:spPr>
          <a:xfrm>
            <a:off x="3437885" y="4475395"/>
            <a:ext cx="2658115" cy="1810021"/>
          </a:xfrm>
          <a:prstGeom prst="rect">
            <a:avLst/>
          </a:prstGeom>
        </p:spPr>
      </p:pic>
      <p:pic>
        <p:nvPicPr>
          <p:cNvPr id="11" name="Picture 10">
            <a:extLst>
              <a:ext uri="{FF2B5EF4-FFF2-40B4-BE49-F238E27FC236}">
                <a16:creationId xmlns:a16="http://schemas.microsoft.com/office/drawing/2014/main" id="{8EA0FAE8-23EB-377D-A88E-63C74453AE1D}"/>
              </a:ext>
            </a:extLst>
          </p:cNvPr>
          <p:cNvPicPr>
            <a:picLocks noChangeAspect="1"/>
          </p:cNvPicPr>
          <p:nvPr/>
        </p:nvPicPr>
        <p:blipFill>
          <a:blip r:embed="rId4"/>
          <a:stretch>
            <a:fillRect/>
          </a:stretch>
        </p:blipFill>
        <p:spPr>
          <a:xfrm>
            <a:off x="6230447" y="4499419"/>
            <a:ext cx="2404386" cy="1815936"/>
          </a:xfrm>
          <a:prstGeom prst="rect">
            <a:avLst/>
          </a:prstGeom>
        </p:spPr>
      </p:pic>
      <p:pic>
        <p:nvPicPr>
          <p:cNvPr id="15" name="Picture 14">
            <a:extLst>
              <a:ext uri="{FF2B5EF4-FFF2-40B4-BE49-F238E27FC236}">
                <a16:creationId xmlns:a16="http://schemas.microsoft.com/office/drawing/2014/main" id="{AA71C6F7-7DB2-1E68-F067-D61AF46F8475}"/>
              </a:ext>
            </a:extLst>
          </p:cNvPr>
          <p:cNvPicPr>
            <a:picLocks noChangeAspect="1"/>
          </p:cNvPicPr>
          <p:nvPr/>
        </p:nvPicPr>
        <p:blipFill>
          <a:blip r:embed="rId5"/>
          <a:stretch>
            <a:fillRect/>
          </a:stretch>
        </p:blipFill>
        <p:spPr>
          <a:xfrm>
            <a:off x="9440392" y="4485886"/>
            <a:ext cx="2211069" cy="1839596"/>
          </a:xfrm>
          <a:prstGeom prst="rect">
            <a:avLst/>
          </a:prstGeom>
        </p:spPr>
      </p:pic>
      <p:sp>
        <p:nvSpPr>
          <p:cNvPr id="16" name="TextBox 15">
            <a:extLst>
              <a:ext uri="{FF2B5EF4-FFF2-40B4-BE49-F238E27FC236}">
                <a16:creationId xmlns:a16="http://schemas.microsoft.com/office/drawing/2014/main" id="{7A3EB677-D698-B232-09FE-3C1F4688C332}"/>
              </a:ext>
            </a:extLst>
          </p:cNvPr>
          <p:cNvSpPr txBox="1"/>
          <p:nvPr/>
        </p:nvSpPr>
        <p:spPr>
          <a:xfrm>
            <a:off x="247650" y="6012418"/>
            <a:ext cx="1066800" cy="584775"/>
          </a:xfrm>
          <a:prstGeom prst="rect">
            <a:avLst/>
          </a:prstGeom>
          <a:noFill/>
        </p:spPr>
        <p:txBody>
          <a:bodyPr wrap="square" rtlCol="0">
            <a:spAutoFit/>
          </a:bodyPr>
          <a:lstStyle/>
          <a:p>
            <a:r>
              <a:rPr lang="en-CA" sz="3200" b="1" dirty="0"/>
              <a:t>AB</a:t>
            </a:r>
          </a:p>
        </p:txBody>
      </p:sp>
      <p:sp>
        <p:nvSpPr>
          <p:cNvPr id="17" name="TextBox 16">
            <a:extLst>
              <a:ext uri="{FF2B5EF4-FFF2-40B4-BE49-F238E27FC236}">
                <a16:creationId xmlns:a16="http://schemas.microsoft.com/office/drawing/2014/main" id="{02423C0C-8403-2407-B4BF-1A8E3D37AB42}"/>
              </a:ext>
            </a:extLst>
          </p:cNvPr>
          <p:cNvSpPr txBox="1"/>
          <p:nvPr/>
        </p:nvSpPr>
        <p:spPr>
          <a:xfrm>
            <a:off x="3314700" y="6050518"/>
            <a:ext cx="1066800" cy="584775"/>
          </a:xfrm>
          <a:prstGeom prst="rect">
            <a:avLst/>
          </a:prstGeom>
          <a:noFill/>
        </p:spPr>
        <p:txBody>
          <a:bodyPr wrap="square" rtlCol="0">
            <a:spAutoFit/>
          </a:bodyPr>
          <a:lstStyle/>
          <a:p>
            <a:r>
              <a:rPr lang="en-CA" sz="3200" b="1" dirty="0"/>
              <a:t>AF</a:t>
            </a:r>
          </a:p>
        </p:txBody>
      </p:sp>
      <p:sp>
        <p:nvSpPr>
          <p:cNvPr id="18" name="TextBox 17">
            <a:extLst>
              <a:ext uri="{FF2B5EF4-FFF2-40B4-BE49-F238E27FC236}">
                <a16:creationId xmlns:a16="http://schemas.microsoft.com/office/drawing/2014/main" id="{5FADBD70-C22C-E98D-3E9B-377806CAC2F3}"/>
              </a:ext>
            </a:extLst>
          </p:cNvPr>
          <p:cNvSpPr txBox="1"/>
          <p:nvPr/>
        </p:nvSpPr>
        <p:spPr>
          <a:xfrm>
            <a:off x="6096000" y="5955268"/>
            <a:ext cx="1066800" cy="584775"/>
          </a:xfrm>
          <a:prstGeom prst="rect">
            <a:avLst/>
          </a:prstGeom>
          <a:noFill/>
        </p:spPr>
        <p:txBody>
          <a:bodyPr wrap="square" rtlCol="0">
            <a:spAutoFit/>
          </a:bodyPr>
          <a:lstStyle/>
          <a:p>
            <a:r>
              <a:rPr lang="en-CA" sz="3200" b="1" dirty="0"/>
              <a:t>AH</a:t>
            </a:r>
          </a:p>
        </p:txBody>
      </p:sp>
      <p:sp>
        <p:nvSpPr>
          <p:cNvPr id="19" name="TextBox 18">
            <a:extLst>
              <a:ext uri="{FF2B5EF4-FFF2-40B4-BE49-F238E27FC236}">
                <a16:creationId xmlns:a16="http://schemas.microsoft.com/office/drawing/2014/main" id="{6F1855D8-8C49-EF1F-F167-9FE4D863D9A4}"/>
              </a:ext>
            </a:extLst>
          </p:cNvPr>
          <p:cNvSpPr txBox="1"/>
          <p:nvPr/>
        </p:nvSpPr>
        <p:spPr>
          <a:xfrm>
            <a:off x="8896350" y="5974318"/>
            <a:ext cx="1066800" cy="584775"/>
          </a:xfrm>
          <a:prstGeom prst="rect">
            <a:avLst/>
          </a:prstGeom>
          <a:noFill/>
        </p:spPr>
        <p:txBody>
          <a:bodyPr wrap="square" rtlCol="0">
            <a:spAutoFit/>
          </a:bodyPr>
          <a:lstStyle/>
          <a:p>
            <a:r>
              <a:rPr lang="en-CA" sz="3200" b="1" dirty="0"/>
              <a:t>BQ</a:t>
            </a:r>
          </a:p>
        </p:txBody>
      </p:sp>
    </p:spTree>
    <p:extLst>
      <p:ext uri="{BB962C8B-B14F-4D97-AF65-F5344CB8AC3E}">
        <p14:creationId xmlns:p14="http://schemas.microsoft.com/office/powerpoint/2010/main" val="398187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D6C110-C812-E6D5-2864-5FEE77602877}"/>
              </a:ext>
            </a:extLst>
          </p:cNvPr>
          <p:cNvSpPr txBox="1"/>
          <p:nvPr/>
        </p:nvSpPr>
        <p:spPr>
          <a:xfrm>
            <a:off x="526941" y="436388"/>
            <a:ext cx="4510007" cy="523220"/>
          </a:xfrm>
          <a:prstGeom prst="rect">
            <a:avLst/>
          </a:prstGeom>
          <a:noFill/>
        </p:spPr>
        <p:txBody>
          <a:bodyPr wrap="square" rtlCol="0">
            <a:spAutoFit/>
          </a:bodyPr>
          <a:lstStyle/>
          <a:p>
            <a:r>
              <a:rPr lang="en-CA" sz="2800" b="1" dirty="0"/>
              <a:t>Data Exploration</a:t>
            </a:r>
          </a:p>
        </p:txBody>
      </p:sp>
      <p:pic>
        <p:nvPicPr>
          <p:cNvPr id="3" name="Picture 2">
            <a:extLst>
              <a:ext uri="{FF2B5EF4-FFF2-40B4-BE49-F238E27FC236}">
                <a16:creationId xmlns:a16="http://schemas.microsoft.com/office/drawing/2014/main" id="{1DDEC809-8ACE-D2D7-1811-65D5F5FC8360}"/>
              </a:ext>
            </a:extLst>
          </p:cNvPr>
          <p:cNvPicPr>
            <a:picLocks noChangeAspect="1"/>
          </p:cNvPicPr>
          <p:nvPr/>
        </p:nvPicPr>
        <p:blipFill>
          <a:blip r:embed="rId2"/>
          <a:stretch>
            <a:fillRect/>
          </a:stretch>
        </p:blipFill>
        <p:spPr>
          <a:xfrm>
            <a:off x="341599" y="1310830"/>
            <a:ext cx="3714624" cy="2276013"/>
          </a:xfrm>
          <a:prstGeom prst="rect">
            <a:avLst/>
          </a:prstGeom>
        </p:spPr>
      </p:pic>
      <p:pic>
        <p:nvPicPr>
          <p:cNvPr id="8" name="Picture 7">
            <a:extLst>
              <a:ext uri="{FF2B5EF4-FFF2-40B4-BE49-F238E27FC236}">
                <a16:creationId xmlns:a16="http://schemas.microsoft.com/office/drawing/2014/main" id="{FCE2F948-7FFC-E3FF-32BF-090CE6A0FB55}"/>
              </a:ext>
            </a:extLst>
          </p:cNvPr>
          <p:cNvPicPr>
            <a:picLocks noChangeAspect="1"/>
          </p:cNvPicPr>
          <p:nvPr/>
        </p:nvPicPr>
        <p:blipFill>
          <a:blip r:embed="rId3"/>
          <a:stretch>
            <a:fillRect/>
          </a:stretch>
        </p:blipFill>
        <p:spPr>
          <a:xfrm>
            <a:off x="4182438" y="1265484"/>
            <a:ext cx="3827123" cy="2315633"/>
          </a:xfrm>
          <a:prstGeom prst="rect">
            <a:avLst/>
          </a:prstGeom>
        </p:spPr>
      </p:pic>
      <p:pic>
        <p:nvPicPr>
          <p:cNvPr id="12" name="Picture 11">
            <a:extLst>
              <a:ext uri="{FF2B5EF4-FFF2-40B4-BE49-F238E27FC236}">
                <a16:creationId xmlns:a16="http://schemas.microsoft.com/office/drawing/2014/main" id="{17FF2AB3-D95F-8A24-DB3C-E537235DFFCD}"/>
              </a:ext>
            </a:extLst>
          </p:cNvPr>
          <p:cNvPicPr>
            <a:picLocks noChangeAspect="1"/>
          </p:cNvPicPr>
          <p:nvPr/>
        </p:nvPicPr>
        <p:blipFill>
          <a:blip r:embed="rId4"/>
          <a:stretch>
            <a:fillRect/>
          </a:stretch>
        </p:blipFill>
        <p:spPr>
          <a:xfrm>
            <a:off x="396787" y="4412343"/>
            <a:ext cx="3562793" cy="2166048"/>
          </a:xfrm>
          <a:prstGeom prst="rect">
            <a:avLst/>
          </a:prstGeom>
        </p:spPr>
      </p:pic>
      <p:pic>
        <p:nvPicPr>
          <p:cNvPr id="14" name="Picture 13">
            <a:extLst>
              <a:ext uri="{FF2B5EF4-FFF2-40B4-BE49-F238E27FC236}">
                <a16:creationId xmlns:a16="http://schemas.microsoft.com/office/drawing/2014/main" id="{FB91E66C-CC2C-5A3A-D067-3B21D1327D88}"/>
              </a:ext>
            </a:extLst>
          </p:cNvPr>
          <p:cNvPicPr>
            <a:picLocks noChangeAspect="1"/>
          </p:cNvPicPr>
          <p:nvPr/>
        </p:nvPicPr>
        <p:blipFill>
          <a:blip r:embed="rId5"/>
          <a:stretch>
            <a:fillRect/>
          </a:stretch>
        </p:blipFill>
        <p:spPr>
          <a:xfrm>
            <a:off x="4197252" y="4231166"/>
            <a:ext cx="3797495" cy="2265484"/>
          </a:xfrm>
          <a:prstGeom prst="rect">
            <a:avLst/>
          </a:prstGeom>
        </p:spPr>
      </p:pic>
      <p:sp>
        <p:nvSpPr>
          <p:cNvPr id="16" name="TextBox 15">
            <a:extLst>
              <a:ext uri="{FF2B5EF4-FFF2-40B4-BE49-F238E27FC236}">
                <a16:creationId xmlns:a16="http://schemas.microsoft.com/office/drawing/2014/main" id="{AB35D80D-55E5-F441-DAB4-2812BD7D8D35}"/>
              </a:ext>
            </a:extLst>
          </p:cNvPr>
          <p:cNvSpPr txBox="1"/>
          <p:nvPr/>
        </p:nvSpPr>
        <p:spPr>
          <a:xfrm>
            <a:off x="4578350" y="2151618"/>
            <a:ext cx="1066800" cy="584775"/>
          </a:xfrm>
          <a:prstGeom prst="rect">
            <a:avLst/>
          </a:prstGeom>
          <a:noFill/>
        </p:spPr>
        <p:txBody>
          <a:bodyPr wrap="square" rtlCol="0">
            <a:spAutoFit/>
          </a:bodyPr>
          <a:lstStyle/>
          <a:p>
            <a:r>
              <a:rPr lang="en-CA" sz="3200" b="1" dirty="0"/>
              <a:t>BN</a:t>
            </a:r>
          </a:p>
        </p:txBody>
      </p:sp>
      <p:sp>
        <p:nvSpPr>
          <p:cNvPr id="17" name="TextBox 16">
            <a:extLst>
              <a:ext uri="{FF2B5EF4-FFF2-40B4-BE49-F238E27FC236}">
                <a16:creationId xmlns:a16="http://schemas.microsoft.com/office/drawing/2014/main" id="{15AEEBA3-A8BF-DC47-C765-98CC9567CCDA}"/>
              </a:ext>
            </a:extLst>
          </p:cNvPr>
          <p:cNvSpPr txBox="1"/>
          <p:nvPr/>
        </p:nvSpPr>
        <p:spPr>
          <a:xfrm>
            <a:off x="3035300" y="2177018"/>
            <a:ext cx="1066800" cy="584775"/>
          </a:xfrm>
          <a:prstGeom prst="rect">
            <a:avLst/>
          </a:prstGeom>
          <a:noFill/>
        </p:spPr>
        <p:txBody>
          <a:bodyPr wrap="square" rtlCol="0">
            <a:spAutoFit/>
          </a:bodyPr>
          <a:lstStyle/>
          <a:p>
            <a:r>
              <a:rPr lang="en-CA" sz="3200" b="1" dirty="0"/>
              <a:t>AF</a:t>
            </a:r>
          </a:p>
        </p:txBody>
      </p:sp>
      <p:sp>
        <p:nvSpPr>
          <p:cNvPr id="18" name="TextBox 17">
            <a:extLst>
              <a:ext uri="{FF2B5EF4-FFF2-40B4-BE49-F238E27FC236}">
                <a16:creationId xmlns:a16="http://schemas.microsoft.com/office/drawing/2014/main" id="{0E44A39C-35DE-3E62-4D4F-93294B832B15}"/>
              </a:ext>
            </a:extLst>
          </p:cNvPr>
          <p:cNvSpPr txBox="1"/>
          <p:nvPr/>
        </p:nvSpPr>
        <p:spPr>
          <a:xfrm>
            <a:off x="2387600" y="5028168"/>
            <a:ext cx="1066800" cy="584775"/>
          </a:xfrm>
          <a:prstGeom prst="rect">
            <a:avLst/>
          </a:prstGeom>
          <a:noFill/>
        </p:spPr>
        <p:txBody>
          <a:bodyPr wrap="square" rtlCol="0">
            <a:spAutoFit/>
          </a:bodyPr>
          <a:lstStyle/>
          <a:p>
            <a:r>
              <a:rPr lang="en-CA" sz="3200" b="1" dirty="0"/>
              <a:t>GE</a:t>
            </a:r>
          </a:p>
        </p:txBody>
      </p:sp>
      <p:sp>
        <p:nvSpPr>
          <p:cNvPr id="19" name="TextBox 18">
            <a:extLst>
              <a:ext uri="{FF2B5EF4-FFF2-40B4-BE49-F238E27FC236}">
                <a16:creationId xmlns:a16="http://schemas.microsoft.com/office/drawing/2014/main" id="{E51B7A0F-DE35-5BD7-A9C5-32FE7D991EDF}"/>
              </a:ext>
            </a:extLst>
          </p:cNvPr>
          <p:cNvSpPr txBox="1"/>
          <p:nvPr/>
        </p:nvSpPr>
        <p:spPr>
          <a:xfrm>
            <a:off x="5911850" y="5174218"/>
            <a:ext cx="1066800" cy="584775"/>
          </a:xfrm>
          <a:prstGeom prst="rect">
            <a:avLst/>
          </a:prstGeom>
          <a:noFill/>
        </p:spPr>
        <p:txBody>
          <a:bodyPr wrap="square" rtlCol="0">
            <a:spAutoFit/>
          </a:bodyPr>
          <a:lstStyle/>
          <a:p>
            <a:r>
              <a:rPr lang="en-CA" sz="3200" b="1" dirty="0"/>
              <a:t>BQ</a:t>
            </a:r>
          </a:p>
        </p:txBody>
      </p:sp>
      <p:sp>
        <p:nvSpPr>
          <p:cNvPr id="20" name="TextBox 19">
            <a:extLst>
              <a:ext uri="{FF2B5EF4-FFF2-40B4-BE49-F238E27FC236}">
                <a16:creationId xmlns:a16="http://schemas.microsoft.com/office/drawing/2014/main" id="{AC8FF65F-8A83-056C-8F4B-448759091EBE}"/>
              </a:ext>
            </a:extLst>
          </p:cNvPr>
          <p:cNvSpPr txBox="1"/>
          <p:nvPr/>
        </p:nvSpPr>
        <p:spPr>
          <a:xfrm>
            <a:off x="8585200" y="1788522"/>
            <a:ext cx="3416300" cy="3139321"/>
          </a:xfrm>
          <a:prstGeom prst="rect">
            <a:avLst/>
          </a:prstGeom>
          <a:noFill/>
        </p:spPr>
        <p:txBody>
          <a:bodyPr wrap="square" rtlCol="0">
            <a:spAutoFit/>
          </a:bodyPr>
          <a:lstStyle/>
          <a:p>
            <a:r>
              <a:rPr lang="en-CA" dirty="0"/>
              <a:t>We have now checked the distribution of Class “target variable” with the health condition</a:t>
            </a:r>
          </a:p>
          <a:p>
            <a:endParaRPr lang="en-CA" dirty="0"/>
          </a:p>
          <a:p>
            <a:r>
              <a:rPr lang="en-CA" dirty="0"/>
              <a:t>The </a:t>
            </a:r>
            <a:r>
              <a:rPr lang="en-CA" b="1" dirty="0">
                <a:solidFill>
                  <a:srgbClr val="FFC000"/>
                </a:solidFill>
              </a:rPr>
              <a:t>orange represents 1 </a:t>
            </a:r>
            <a:r>
              <a:rPr lang="en-CA" dirty="0"/>
              <a:t>and </a:t>
            </a:r>
            <a:r>
              <a:rPr lang="en-CA" b="1" dirty="0">
                <a:solidFill>
                  <a:srgbClr val="0070C0"/>
                </a:solidFill>
              </a:rPr>
              <a:t>blue represents 0</a:t>
            </a:r>
          </a:p>
          <a:p>
            <a:endParaRPr lang="en-CA" dirty="0"/>
          </a:p>
          <a:p>
            <a:r>
              <a:rPr lang="en-CA" dirty="0"/>
              <a:t>Those who are facing the condition have different level are </a:t>
            </a:r>
            <a:r>
              <a:rPr lang="en-CA" b="1" dirty="0"/>
              <a:t>distributed to each level , chances of getting outliers is low</a:t>
            </a:r>
          </a:p>
        </p:txBody>
      </p:sp>
    </p:spTree>
    <p:extLst>
      <p:ext uri="{BB962C8B-B14F-4D97-AF65-F5344CB8AC3E}">
        <p14:creationId xmlns:p14="http://schemas.microsoft.com/office/powerpoint/2010/main" val="415324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D6C110-C812-E6D5-2864-5FEE77602877}"/>
              </a:ext>
            </a:extLst>
          </p:cNvPr>
          <p:cNvSpPr txBox="1"/>
          <p:nvPr/>
        </p:nvSpPr>
        <p:spPr>
          <a:xfrm>
            <a:off x="526941" y="436388"/>
            <a:ext cx="4510007" cy="523220"/>
          </a:xfrm>
          <a:prstGeom prst="rect">
            <a:avLst/>
          </a:prstGeom>
          <a:noFill/>
        </p:spPr>
        <p:txBody>
          <a:bodyPr wrap="square" rtlCol="0">
            <a:spAutoFit/>
          </a:bodyPr>
          <a:lstStyle/>
          <a:p>
            <a:r>
              <a:rPr lang="en-CA" sz="2800" b="1" dirty="0"/>
              <a:t>Data Exploration</a:t>
            </a:r>
          </a:p>
        </p:txBody>
      </p:sp>
      <p:sp>
        <p:nvSpPr>
          <p:cNvPr id="20" name="TextBox 19">
            <a:extLst>
              <a:ext uri="{FF2B5EF4-FFF2-40B4-BE49-F238E27FC236}">
                <a16:creationId xmlns:a16="http://schemas.microsoft.com/office/drawing/2014/main" id="{AC8FF65F-8A83-056C-8F4B-448759091EBE}"/>
              </a:ext>
            </a:extLst>
          </p:cNvPr>
          <p:cNvSpPr txBox="1"/>
          <p:nvPr/>
        </p:nvSpPr>
        <p:spPr>
          <a:xfrm>
            <a:off x="292100" y="2182222"/>
            <a:ext cx="3416300" cy="2862322"/>
          </a:xfrm>
          <a:prstGeom prst="rect">
            <a:avLst/>
          </a:prstGeom>
          <a:noFill/>
        </p:spPr>
        <p:txBody>
          <a:bodyPr wrap="square" rtlCol="0">
            <a:spAutoFit/>
          </a:bodyPr>
          <a:lstStyle/>
          <a:p>
            <a:r>
              <a:rPr lang="en-CA" dirty="0"/>
              <a:t>Using Boxplot: we have checked the distribution of outliers:</a:t>
            </a:r>
          </a:p>
          <a:p>
            <a:endParaRPr lang="en-CA" dirty="0"/>
          </a:p>
          <a:p>
            <a:r>
              <a:rPr lang="en-CA" dirty="0"/>
              <a:t>The box plot gave us a clear picture of the outliers for each health condition, we will definitely take care of these later</a:t>
            </a:r>
          </a:p>
          <a:p>
            <a:endParaRPr lang="en-CA" dirty="0"/>
          </a:p>
          <a:p>
            <a:r>
              <a:rPr lang="en-CA" dirty="0"/>
              <a:t>AF, BD, BR, BZ, EF, FE and GF are some examples</a:t>
            </a:r>
          </a:p>
        </p:txBody>
      </p:sp>
      <p:pic>
        <p:nvPicPr>
          <p:cNvPr id="5" name="Picture 4">
            <a:extLst>
              <a:ext uri="{FF2B5EF4-FFF2-40B4-BE49-F238E27FC236}">
                <a16:creationId xmlns:a16="http://schemas.microsoft.com/office/drawing/2014/main" id="{DF960FCF-CB0D-1098-AF1B-C7619EA69278}"/>
              </a:ext>
            </a:extLst>
          </p:cNvPr>
          <p:cNvPicPr>
            <a:picLocks noChangeAspect="1"/>
          </p:cNvPicPr>
          <p:nvPr/>
        </p:nvPicPr>
        <p:blipFill>
          <a:blip r:embed="rId2"/>
          <a:stretch>
            <a:fillRect/>
          </a:stretch>
        </p:blipFill>
        <p:spPr>
          <a:xfrm>
            <a:off x="5148462" y="952574"/>
            <a:ext cx="6695677" cy="165085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ACFC8478-746E-BBFD-D265-4C7496D54AE7}"/>
              </a:ext>
            </a:extLst>
          </p:cNvPr>
          <p:cNvPicPr>
            <a:picLocks noChangeAspect="1"/>
          </p:cNvPicPr>
          <p:nvPr/>
        </p:nvPicPr>
        <p:blipFill>
          <a:blip r:embed="rId3"/>
          <a:stretch>
            <a:fillRect/>
          </a:stretch>
        </p:blipFill>
        <p:spPr>
          <a:xfrm>
            <a:off x="4149608" y="2969103"/>
            <a:ext cx="3538305" cy="329632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053582B1-D4FB-C1A4-A16F-5B39F77ED439}"/>
              </a:ext>
            </a:extLst>
          </p:cNvPr>
          <p:cNvPicPr>
            <a:picLocks noChangeAspect="1"/>
          </p:cNvPicPr>
          <p:nvPr/>
        </p:nvPicPr>
        <p:blipFill>
          <a:blip r:embed="rId4"/>
          <a:stretch>
            <a:fillRect/>
          </a:stretch>
        </p:blipFill>
        <p:spPr>
          <a:xfrm>
            <a:off x="8050919" y="2986268"/>
            <a:ext cx="3862560" cy="3483996"/>
          </a:xfrm>
          <a:prstGeom prst="rect">
            <a:avLst/>
          </a:prstGeom>
          <a:ln>
            <a:noFill/>
          </a:ln>
          <a:effectLst>
            <a:outerShdw blurRad="292100" dist="139700" dir="2700000" algn="tl" rotWithShape="0">
              <a:srgbClr val="333333">
                <a:alpha val="65000"/>
              </a:srgbClr>
            </a:outerShdw>
          </a:effectLst>
        </p:spPr>
      </p:pic>
      <p:sp>
        <p:nvSpPr>
          <p:cNvPr id="13" name="Rectangle 12">
            <a:extLst>
              <a:ext uri="{FF2B5EF4-FFF2-40B4-BE49-F238E27FC236}">
                <a16:creationId xmlns:a16="http://schemas.microsoft.com/office/drawing/2014/main" id="{C0D676A7-7572-ADE8-8ED3-E29C5A371A40}"/>
              </a:ext>
            </a:extLst>
          </p:cNvPr>
          <p:cNvSpPr/>
          <p:nvPr/>
        </p:nvSpPr>
        <p:spPr>
          <a:xfrm>
            <a:off x="5304970" y="977900"/>
            <a:ext cx="2251529" cy="1574800"/>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sp>
        <p:nvSpPr>
          <p:cNvPr id="15" name="Rectangle 14">
            <a:extLst>
              <a:ext uri="{FF2B5EF4-FFF2-40B4-BE49-F238E27FC236}">
                <a16:creationId xmlns:a16="http://schemas.microsoft.com/office/drawing/2014/main" id="{E974EDA7-4584-2FBA-1A15-6A074DC434E4}"/>
              </a:ext>
            </a:extLst>
          </p:cNvPr>
          <p:cNvSpPr/>
          <p:nvPr/>
        </p:nvSpPr>
        <p:spPr>
          <a:xfrm>
            <a:off x="9394370" y="939800"/>
            <a:ext cx="2251529" cy="1574800"/>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CA"/>
          </a:p>
        </p:txBody>
      </p:sp>
      <p:cxnSp>
        <p:nvCxnSpPr>
          <p:cNvPr id="21" name="Straight Arrow Connector 20">
            <a:extLst>
              <a:ext uri="{FF2B5EF4-FFF2-40B4-BE49-F238E27FC236}">
                <a16:creationId xmlns:a16="http://schemas.microsoft.com/office/drawing/2014/main" id="{5C9B3A31-325F-D7C0-7544-E1A1013093F3}"/>
              </a:ext>
            </a:extLst>
          </p:cNvPr>
          <p:cNvCxnSpPr>
            <a:cxnSpLocks/>
          </p:cNvCxnSpPr>
          <p:nvPr/>
        </p:nvCxnSpPr>
        <p:spPr>
          <a:xfrm>
            <a:off x="6208486" y="2601687"/>
            <a:ext cx="0" cy="598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1E822D-CE86-D9A4-01A3-5EAE96A860A1}"/>
              </a:ext>
            </a:extLst>
          </p:cNvPr>
          <p:cNvCxnSpPr>
            <a:cxnSpLocks/>
          </p:cNvCxnSpPr>
          <p:nvPr/>
        </p:nvCxnSpPr>
        <p:spPr>
          <a:xfrm>
            <a:off x="10488386" y="2512787"/>
            <a:ext cx="0" cy="598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56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3CBC01-CE65-8D6C-D63F-E1DA91CE7C90}"/>
              </a:ext>
            </a:extLst>
          </p:cNvPr>
          <p:cNvPicPr>
            <a:picLocks noChangeAspect="1"/>
          </p:cNvPicPr>
          <p:nvPr/>
        </p:nvPicPr>
        <p:blipFill>
          <a:blip r:embed="rId2"/>
          <a:stretch>
            <a:fillRect/>
          </a:stretch>
        </p:blipFill>
        <p:spPr>
          <a:xfrm>
            <a:off x="4951158" y="1571366"/>
            <a:ext cx="7032164" cy="3715268"/>
          </a:xfrm>
          <a:prstGeom prst="rect">
            <a:avLst/>
          </a:prstGeom>
        </p:spPr>
      </p:pic>
      <p:sp>
        <p:nvSpPr>
          <p:cNvPr id="6" name="TextBox 5">
            <a:extLst>
              <a:ext uri="{FF2B5EF4-FFF2-40B4-BE49-F238E27FC236}">
                <a16:creationId xmlns:a16="http://schemas.microsoft.com/office/drawing/2014/main" id="{4245C891-AD27-4ADB-46E6-20D97CD58E27}"/>
              </a:ext>
            </a:extLst>
          </p:cNvPr>
          <p:cNvSpPr txBox="1"/>
          <p:nvPr/>
        </p:nvSpPr>
        <p:spPr>
          <a:xfrm>
            <a:off x="526941" y="436388"/>
            <a:ext cx="7036232" cy="523220"/>
          </a:xfrm>
          <a:prstGeom prst="rect">
            <a:avLst/>
          </a:prstGeom>
          <a:noFill/>
        </p:spPr>
        <p:txBody>
          <a:bodyPr wrap="square" rtlCol="0">
            <a:spAutoFit/>
          </a:bodyPr>
          <a:lstStyle/>
          <a:p>
            <a:r>
              <a:rPr lang="en-CA" sz="2800" b="1" dirty="0"/>
              <a:t>Correlation with target variable</a:t>
            </a:r>
          </a:p>
        </p:txBody>
      </p:sp>
      <p:sp>
        <p:nvSpPr>
          <p:cNvPr id="7" name="TextBox 6">
            <a:extLst>
              <a:ext uri="{FF2B5EF4-FFF2-40B4-BE49-F238E27FC236}">
                <a16:creationId xmlns:a16="http://schemas.microsoft.com/office/drawing/2014/main" id="{10A245FD-784F-915B-89EC-F62ABCE471AA}"/>
              </a:ext>
            </a:extLst>
          </p:cNvPr>
          <p:cNvSpPr txBox="1"/>
          <p:nvPr/>
        </p:nvSpPr>
        <p:spPr>
          <a:xfrm>
            <a:off x="865537" y="3019131"/>
            <a:ext cx="3416300" cy="1200329"/>
          </a:xfrm>
          <a:prstGeom prst="rect">
            <a:avLst/>
          </a:prstGeom>
          <a:noFill/>
        </p:spPr>
        <p:txBody>
          <a:bodyPr wrap="square" rtlCol="0">
            <a:spAutoFit/>
          </a:bodyPr>
          <a:lstStyle/>
          <a:p>
            <a:r>
              <a:rPr lang="en-CA" dirty="0"/>
              <a:t>This graph display the relationship of target variable with different health condition displaying only numbers greater than 0.15C</a:t>
            </a:r>
          </a:p>
        </p:txBody>
      </p:sp>
    </p:spTree>
    <p:extLst>
      <p:ext uri="{BB962C8B-B14F-4D97-AF65-F5344CB8AC3E}">
        <p14:creationId xmlns:p14="http://schemas.microsoft.com/office/powerpoint/2010/main" val="3280266011"/>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351</TotalTime>
  <Words>1165</Words>
  <Application>Microsoft Office PowerPoint</Application>
  <PresentationFormat>Widescreen</PresentationFormat>
  <Paragraphs>130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Bembo</vt:lpstr>
      <vt:lpstr>Helvetica Neue</vt:lpstr>
      <vt:lpstr>AdornVTI</vt:lpstr>
      <vt:lpstr>Identify Age Related Condition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Age Related Condition</dc:title>
  <dc:creator>Sartaj Babra</dc:creator>
  <cp:lastModifiedBy>Sartaj Babra</cp:lastModifiedBy>
  <cp:revision>11</cp:revision>
  <dcterms:created xsi:type="dcterms:W3CDTF">2023-07-31T11:11:21Z</dcterms:created>
  <dcterms:modified xsi:type="dcterms:W3CDTF">2023-08-07T00:21:13Z</dcterms:modified>
</cp:coreProperties>
</file>